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 id="2147483701" r:id="rId4"/>
  </p:sldMasterIdLst>
  <p:notesMasterIdLst>
    <p:notesMasterId r:id="rId112"/>
  </p:notesMasterIdLst>
  <p:handoutMasterIdLst>
    <p:handoutMasterId r:id="rId113"/>
  </p:handoutMasterIdLst>
  <p:sldIdLst>
    <p:sldId id="489" r:id="rId5"/>
    <p:sldId id="809" r:id="rId6"/>
    <p:sldId id="608" r:id="rId7"/>
    <p:sldId id="816" r:id="rId8"/>
    <p:sldId id="488" r:id="rId9"/>
    <p:sldId id="817" r:id="rId10"/>
    <p:sldId id="613" r:id="rId11"/>
    <p:sldId id="615" r:id="rId12"/>
    <p:sldId id="592" r:id="rId13"/>
    <p:sldId id="609" r:id="rId14"/>
    <p:sldId id="610" r:id="rId15"/>
    <p:sldId id="762" r:id="rId16"/>
    <p:sldId id="611" r:id="rId17"/>
    <p:sldId id="616" r:id="rId18"/>
    <p:sldId id="612" r:id="rId19"/>
    <p:sldId id="492" r:id="rId20"/>
    <p:sldId id="748" r:id="rId21"/>
    <p:sldId id="818" r:id="rId22"/>
    <p:sldId id="751" r:id="rId23"/>
    <p:sldId id="600" r:id="rId24"/>
    <p:sldId id="666" r:id="rId25"/>
    <p:sldId id="549" r:id="rId26"/>
    <p:sldId id="550" r:id="rId27"/>
    <p:sldId id="667" r:id="rId28"/>
    <p:sldId id="495" r:id="rId29"/>
    <p:sldId id="496" r:id="rId30"/>
    <p:sldId id="724" r:id="rId31"/>
    <p:sldId id="815" r:id="rId32"/>
    <p:sldId id="559" r:id="rId33"/>
    <p:sldId id="752" r:id="rId34"/>
    <p:sldId id="563" r:id="rId35"/>
    <p:sldId id="564" r:id="rId36"/>
    <p:sldId id="565" r:id="rId37"/>
    <p:sldId id="747" r:id="rId38"/>
    <p:sldId id="681" r:id="rId39"/>
    <p:sldId id="756" r:id="rId40"/>
    <p:sldId id="755" r:id="rId41"/>
    <p:sldId id="754" r:id="rId42"/>
    <p:sldId id="758" r:id="rId43"/>
    <p:sldId id="761" r:id="rId44"/>
    <p:sldId id="509" r:id="rId45"/>
    <p:sldId id="532" r:id="rId46"/>
    <p:sldId id="510" r:id="rId47"/>
    <p:sldId id="520" r:id="rId48"/>
    <p:sldId id="512" r:id="rId49"/>
    <p:sldId id="513" r:id="rId50"/>
    <p:sldId id="684" r:id="rId51"/>
    <p:sldId id="800" r:id="rId52"/>
    <p:sldId id="801" r:id="rId53"/>
    <p:sldId id="789" r:id="rId54"/>
    <p:sldId id="786" r:id="rId55"/>
    <p:sldId id="787" r:id="rId56"/>
    <p:sldId id="788" r:id="rId57"/>
    <p:sldId id="802" r:id="rId58"/>
    <p:sldId id="819" r:id="rId59"/>
    <p:sldId id="820" r:id="rId60"/>
    <p:sldId id="821" r:id="rId61"/>
    <p:sldId id="822" r:id="rId62"/>
    <p:sldId id="823" r:id="rId63"/>
    <p:sldId id="824" r:id="rId64"/>
    <p:sldId id="825" r:id="rId65"/>
    <p:sldId id="826" r:id="rId66"/>
    <p:sldId id="827" r:id="rId67"/>
    <p:sldId id="828" r:id="rId68"/>
    <p:sldId id="829" r:id="rId69"/>
    <p:sldId id="830" r:id="rId70"/>
    <p:sldId id="831" r:id="rId71"/>
    <p:sldId id="832" r:id="rId72"/>
    <p:sldId id="833" r:id="rId73"/>
    <p:sldId id="834" r:id="rId74"/>
    <p:sldId id="835" r:id="rId75"/>
    <p:sldId id="836" r:id="rId76"/>
    <p:sldId id="837" r:id="rId77"/>
    <p:sldId id="838" r:id="rId78"/>
    <p:sldId id="839" r:id="rId79"/>
    <p:sldId id="840" r:id="rId80"/>
    <p:sldId id="841" r:id="rId81"/>
    <p:sldId id="842" r:id="rId82"/>
    <p:sldId id="843" r:id="rId83"/>
    <p:sldId id="844" r:id="rId84"/>
    <p:sldId id="845" r:id="rId85"/>
    <p:sldId id="846" r:id="rId86"/>
    <p:sldId id="847" r:id="rId87"/>
    <p:sldId id="848" r:id="rId88"/>
    <p:sldId id="849" r:id="rId89"/>
    <p:sldId id="850" r:id="rId90"/>
    <p:sldId id="851" r:id="rId91"/>
    <p:sldId id="852" r:id="rId92"/>
    <p:sldId id="853" r:id="rId93"/>
    <p:sldId id="854" r:id="rId94"/>
    <p:sldId id="855" r:id="rId95"/>
    <p:sldId id="856" r:id="rId96"/>
    <p:sldId id="857" r:id="rId97"/>
    <p:sldId id="858" r:id="rId98"/>
    <p:sldId id="859" r:id="rId99"/>
    <p:sldId id="860" r:id="rId100"/>
    <p:sldId id="861" r:id="rId101"/>
    <p:sldId id="862" r:id="rId102"/>
    <p:sldId id="863" r:id="rId103"/>
    <p:sldId id="864" r:id="rId104"/>
    <p:sldId id="865" r:id="rId105"/>
    <p:sldId id="866" r:id="rId106"/>
    <p:sldId id="867" r:id="rId107"/>
    <p:sldId id="868" r:id="rId108"/>
    <p:sldId id="869" r:id="rId109"/>
    <p:sldId id="870" r:id="rId110"/>
    <p:sldId id="871" r:id="rId11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029" autoAdjust="0"/>
    <p:restoredTop sz="94673" autoAdjust="0"/>
  </p:normalViewPr>
  <p:slideViewPr>
    <p:cSldViewPr>
      <p:cViewPr varScale="1">
        <p:scale>
          <a:sx n="47" d="100"/>
          <a:sy n="47" d="100"/>
        </p:scale>
        <p:origin x="-1272" y="-8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507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ableStyles" Target="tableStyle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brewer\AA%20HI%20DOH%20Various\HDOH%20Projects\MIS%20Macro-Scale%20Heterogeneity\Report\Part%202\Box%20Plots%20Total%20Variability\Arsenic%20Site%20Box%20Plots%20(Feb%20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brewer\AA%20HI%20DOH%20Various\HDOH%20Projects\MIS%20Macro-Scale%20Heterogeneity\Report\Part%202\Box%20Plots%20Total%20Variability\Lead%20Site%20Box%20Plots%20(Feb%202015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brewer\AA%20HI%20DOH%20Various\HDOH%20Projects\MIS%20Macro-Scale%20Heterogeneity\Report\Part%202\Box%20Plots%20Total%20Variability\PCB%20Site%20Box%20Plots%20(Feb%2020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brewer\AA%20HI%20DOH%20Various\HDOH%20Projects\MIS%20Macro-Scale%20Heterogeneity\Report\Part%202\Box%20Plots%20Total%20Variability\Lead%20Site%20Box%20Plots%20(Feb%202015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noFill/>
            <a:ln>
              <a:noFill/>
            </a:ln>
            <a:effectLst/>
          </c:spPr>
          <c:invertIfNegative val="0"/>
          <c:errBars>
            <c:errBarType val="minus"/>
            <c:errValType val="cust"/>
            <c:noEndCap val="0"/>
            <c:plus>
              <c:numLit>
                <c:formatCode>General</c:formatCode>
                <c:ptCount val="1"/>
                <c:pt idx="0">
                  <c:v>1</c:v>
                </c:pt>
              </c:numLit>
            </c:plus>
            <c:minus>
              <c:numRef>
                <c:f>'Box Plot Total Est Var Unsorted'!$C$23:$Z$23</c:f>
                <c:numCache>
                  <c:formatCode>General</c:formatCode>
                  <c:ptCount val="24"/>
                  <c:pt idx="0">
                    <c:v>61.193595342067162</c:v>
                  </c:pt>
                  <c:pt idx="1">
                    <c:v>20.986547085201686</c:v>
                  </c:pt>
                  <c:pt idx="2">
                    <c:v>75.199535063928678</c:v>
                  </c:pt>
                  <c:pt idx="3">
                    <c:v>151.73262387761889</c:v>
                  </c:pt>
                  <c:pt idx="4">
                    <c:v>64.63172164482603</c:v>
                  </c:pt>
                  <c:pt idx="5">
                    <c:v>29.779270633397289</c:v>
                  </c:pt>
                  <c:pt idx="6">
                    <c:v>19.939675174013914</c:v>
                  </c:pt>
                  <c:pt idx="7">
                    <c:v>41.462865716429242</c:v>
                  </c:pt>
                  <c:pt idx="8">
                    <c:v>37.744227353463373</c:v>
                  </c:pt>
                  <c:pt idx="9">
                    <c:v>94.359818855495675</c:v>
                  </c:pt>
                  <c:pt idx="10">
                    <c:v>61.269549218031429</c:v>
                  </c:pt>
                  <c:pt idx="11">
                    <c:v>66.579163248564441</c:v>
                  </c:pt>
                  <c:pt idx="12">
                    <c:v>65.755610626027732</c:v>
                  </c:pt>
                  <c:pt idx="13">
                    <c:v>89.352546387682168</c:v>
                  </c:pt>
                  <c:pt idx="14">
                    <c:v>63.447313328681112</c:v>
                  </c:pt>
                  <c:pt idx="15">
                    <c:v>96.398763523956688</c:v>
                  </c:pt>
                  <c:pt idx="16">
                    <c:v>30.714285714285797</c:v>
                  </c:pt>
                  <c:pt idx="17">
                    <c:v>56.233429127653594</c:v>
                  </c:pt>
                  <c:pt idx="18">
                    <c:v>7.8199052132701468</c:v>
                  </c:pt>
                  <c:pt idx="19">
                    <c:v>20.840799448656099</c:v>
                  </c:pt>
                  <c:pt idx="20">
                    <c:v>69.500841278743678</c:v>
                  </c:pt>
                  <c:pt idx="21">
                    <c:v>20.689029918404326</c:v>
                  </c:pt>
                  <c:pt idx="22">
                    <c:v>30.175438596491187</c:v>
                  </c:pt>
                  <c:pt idx="23">
                    <c:v>44.637436762225953</c:v>
                  </c:pt>
                </c:numCache>
              </c:numRef>
            </c:minus>
            <c:spPr>
              <a:noFill/>
              <a:ln w="9525" cap="flat" cmpd="sng" algn="ctr">
                <a:solidFill>
                  <a:schemeClr val="tx1">
                    <a:lumMod val="65000"/>
                    <a:lumOff val="35000"/>
                  </a:schemeClr>
                </a:solidFill>
                <a:round/>
              </a:ln>
              <a:effectLst/>
            </c:spPr>
          </c:errBars>
          <c:val>
            <c:numRef>
              <c:f>'Box Plot Total Est Var Unsorted'!$C$24:$Z$24</c:f>
              <c:numCache>
                <c:formatCode>0</c:formatCode>
                <c:ptCount val="24"/>
                <c:pt idx="0">
                  <c:v>170</c:v>
                </c:pt>
                <c:pt idx="1">
                  <c:v>120</c:v>
                </c:pt>
                <c:pt idx="2">
                  <c:v>290</c:v>
                </c:pt>
                <c:pt idx="3">
                  <c:v>380</c:v>
                </c:pt>
                <c:pt idx="4">
                  <c:v>310</c:v>
                </c:pt>
                <c:pt idx="5">
                  <c:v>290</c:v>
                </c:pt>
                <c:pt idx="6">
                  <c:v>94</c:v>
                </c:pt>
                <c:pt idx="7">
                  <c:v>190</c:v>
                </c:pt>
                <c:pt idx="8">
                  <c:v>200</c:v>
                </c:pt>
                <c:pt idx="9">
                  <c:v>300</c:v>
                </c:pt>
                <c:pt idx="10">
                  <c:v>300</c:v>
                </c:pt>
                <c:pt idx="11">
                  <c:v>340</c:v>
                </c:pt>
                <c:pt idx="12">
                  <c:v>290</c:v>
                </c:pt>
                <c:pt idx="13">
                  <c:v>310</c:v>
                </c:pt>
                <c:pt idx="14">
                  <c:v>240</c:v>
                </c:pt>
                <c:pt idx="15">
                  <c:v>210</c:v>
                </c:pt>
                <c:pt idx="16">
                  <c:v>120</c:v>
                </c:pt>
                <c:pt idx="17">
                  <c:v>170</c:v>
                </c:pt>
                <c:pt idx="18">
                  <c:v>110</c:v>
                </c:pt>
                <c:pt idx="19">
                  <c:v>140</c:v>
                </c:pt>
                <c:pt idx="20">
                  <c:v>240</c:v>
                </c:pt>
                <c:pt idx="21">
                  <c:v>140</c:v>
                </c:pt>
                <c:pt idx="22">
                  <c:v>200</c:v>
                </c:pt>
                <c:pt idx="23">
                  <c:v>140</c:v>
                </c:pt>
              </c:numCache>
            </c:numRef>
          </c:val>
        </c:ser>
        <c:ser>
          <c:idx val="1"/>
          <c:order val="1"/>
          <c:spPr>
            <a:solidFill>
              <a:schemeClr val="accent2"/>
            </a:solidFill>
            <a:ln>
              <a:solidFill>
                <a:schemeClr val="tx1"/>
              </a:solidFill>
            </a:ln>
            <a:effectLst/>
          </c:spPr>
          <c:invertIfNegative val="0"/>
          <c:val>
            <c:numRef>
              <c:f>'Box Plot Total Est Var Unsorted'!$C$25:$Z$25</c:f>
              <c:numCache>
                <c:formatCode>0</c:formatCode>
                <c:ptCount val="24"/>
                <c:pt idx="0">
                  <c:v>10</c:v>
                </c:pt>
                <c:pt idx="1">
                  <c:v>20</c:v>
                </c:pt>
                <c:pt idx="2">
                  <c:v>10</c:v>
                </c:pt>
                <c:pt idx="3">
                  <c:v>30</c:v>
                </c:pt>
                <c:pt idx="4">
                  <c:v>20</c:v>
                </c:pt>
                <c:pt idx="5">
                  <c:v>0</c:v>
                </c:pt>
                <c:pt idx="6">
                  <c:v>16</c:v>
                </c:pt>
                <c:pt idx="7">
                  <c:v>40</c:v>
                </c:pt>
                <c:pt idx="8">
                  <c:v>90</c:v>
                </c:pt>
                <c:pt idx="9">
                  <c:v>30</c:v>
                </c:pt>
                <c:pt idx="10">
                  <c:v>30</c:v>
                </c:pt>
                <c:pt idx="11">
                  <c:v>10</c:v>
                </c:pt>
                <c:pt idx="12">
                  <c:v>20</c:v>
                </c:pt>
                <c:pt idx="13">
                  <c:v>40</c:v>
                </c:pt>
                <c:pt idx="14">
                  <c:v>10</c:v>
                </c:pt>
                <c:pt idx="15">
                  <c:v>10</c:v>
                </c:pt>
                <c:pt idx="16">
                  <c:v>30</c:v>
                </c:pt>
                <c:pt idx="17">
                  <c:v>10</c:v>
                </c:pt>
                <c:pt idx="18">
                  <c:v>0</c:v>
                </c:pt>
                <c:pt idx="19">
                  <c:v>10</c:v>
                </c:pt>
                <c:pt idx="20">
                  <c:v>20</c:v>
                </c:pt>
                <c:pt idx="21">
                  <c:v>0</c:v>
                </c:pt>
                <c:pt idx="22">
                  <c:v>0</c:v>
                </c:pt>
                <c:pt idx="23">
                  <c:v>20</c:v>
                </c:pt>
              </c:numCache>
            </c:numRef>
          </c:val>
        </c:ser>
        <c:ser>
          <c:idx val="2"/>
          <c:order val="2"/>
          <c:spPr>
            <a:solidFill>
              <a:schemeClr val="accent3"/>
            </a:solidFill>
            <a:ln>
              <a:solidFill>
                <a:schemeClr val="tx1"/>
              </a:solidFill>
            </a:ln>
            <a:effectLst/>
          </c:spPr>
          <c:invertIfNegative val="0"/>
          <c:errBars>
            <c:errBarType val="plus"/>
            <c:errValType val="cust"/>
            <c:noEndCap val="0"/>
            <c:plus>
              <c:numRef>
                <c:f>'Box Plot Total Est Var Unsorted'!$C$27:$Z$27</c:f>
                <c:numCache>
                  <c:formatCode>General</c:formatCode>
                  <c:ptCount val="24"/>
                  <c:pt idx="0">
                    <c:v>41.441048034934525</c:v>
                  </c:pt>
                  <c:pt idx="1">
                    <c:v>73.13901345291481</c:v>
                  </c:pt>
                  <c:pt idx="2">
                    <c:v>69.837272375048371</c:v>
                  </c:pt>
                  <c:pt idx="3">
                    <c:v>347.89823744595822</c:v>
                  </c:pt>
                  <c:pt idx="4">
                    <c:v>124.979665612291</c:v>
                  </c:pt>
                  <c:pt idx="5">
                    <c:v>45.412667946257194</c:v>
                  </c:pt>
                  <c:pt idx="6">
                    <c:v>44.013921113689094</c:v>
                  </c:pt>
                  <c:pt idx="7">
                    <c:v>83.953488372092565</c:v>
                  </c:pt>
                  <c:pt idx="8">
                    <c:v>90.097690941385835</c:v>
                  </c:pt>
                  <c:pt idx="9">
                    <c:v>74.528612597776586</c:v>
                  </c:pt>
                  <c:pt idx="10">
                    <c:v>177.81968721251138</c:v>
                  </c:pt>
                  <c:pt idx="11">
                    <c:v>61.747333880229633</c:v>
                  </c:pt>
                  <c:pt idx="12">
                    <c:v>71.689325335247929</c:v>
                  </c:pt>
                  <c:pt idx="13">
                    <c:v>85.850769838136458</c:v>
                  </c:pt>
                  <c:pt idx="14">
                    <c:v>82.009769713886641</c:v>
                  </c:pt>
                  <c:pt idx="15">
                    <c:v>163.26635754765584</c:v>
                  </c:pt>
                  <c:pt idx="16">
                    <c:v>61.554621848739444</c:v>
                  </c:pt>
                  <c:pt idx="17">
                    <c:v>35.259108185779183</c:v>
                  </c:pt>
                  <c:pt idx="18">
                    <c:v>27.867298578199026</c:v>
                  </c:pt>
                  <c:pt idx="19">
                    <c:v>43.521709166092243</c:v>
                  </c:pt>
                  <c:pt idx="20">
                    <c:v>48.917554683118169</c:v>
                  </c:pt>
                  <c:pt idx="21">
                    <c:v>57.252946509519454</c:v>
                  </c:pt>
                  <c:pt idx="22">
                    <c:v>25.017543859649152</c:v>
                  </c:pt>
                  <c:pt idx="23">
                    <c:v>62.293423271500913</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val>
            <c:numRef>
              <c:f>'Box Plot Total Est Var Unsorted'!$C$26:$Z$26</c:f>
              <c:numCache>
                <c:formatCode>0</c:formatCode>
                <c:ptCount val="24"/>
                <c:pt idx="0">
                  <c:v>10</c:v>
                </c:pt>
                <c:pt idx="1">
                  <c:v>90</c:v>
                </c:pt>
                <c:pt idx="2">
                  <c:v>50</c:v>
                </c:pt>
                <c:pt idx="3">
                  <c:v>0</c:v>
                </c:pt>
                <c:pt idx="4">
                  <c:v>10</c:v>
                </c:pt>
                <c:pt idx="5">
                  <c:v>0</c:v>
                </c:pt>
                <c:pt idx="6">
                  <c:v>20</c:v>
                </c:pt>
                <c:pt idx="7">
                  <c:v>0</c:v>
                </c:pt>
                <c:pt idx="8">
                  <c:v>10</c:v>
                </c:pt>
                <c:pt idx="9">
                  <c:v>0</c:v>
                </c:pt>
                <c:pt idx="10">
                  <c:v>0</c:v>
                </c:pt>
                <c:pt idx="11">
                  <c:v>20</c:v>
                </c:pt>
                <c:pt idx="12">
                  <c:v>0</c:v>
                </c:pt>
                <c:pt idx="13">
                  <c:v>30</c:v>
                </c:pt>
                <c:pt idx="14">
                  <c:v>10</c:v>
                </c:pt>
                <c:pt idx="15">
                  <c:v>80</c:v>
                </c:pt>
                <c:pt idx="16">
                  <c:v>0</c:v>
                </c:pt>
                <c:pt idx="17">
                  <c:v>0</c:v>
                </c:pt>
                <c:pt idx="18">
                  <c:v>10</c:v>
                </c:pt>
                <c:pt idx="19">
                  <c:v>0</c:v>
                </c:pt>
                <c:pt idx="20">
                  <c:v>0</c:v>
                </c:pt>
                <c:pt idx="21">
                  <c:v>10</c:v>
                </c:pt>
                <c:pt idx="22">
                  <c:v>30</c:v>
                </c:pt>
                <c:pt idx="23">
                  <c:v>10</c:v>
                </c:pt>
              </c:numCache>
            </c:numRef>
          </c:val>
        </c:ser>
        <c:dLbls>
          <c:showLegendKey val="0"/>
          <c:showVal val="0"/>
          <c:showCatName val="0"/>
          <c:showSerName val="0"/>
          <c:showPercent val="0"/>
          <c:showBubbleSize val="0"/>
        </c:dLbls>
        <c:gapWidth val="50"/>
        <c:overlap val="100"/>
        <c:axId val="430696560"/>
        <c:axId val="487484960"/>
      </c:barChart>
      <c:catAx>
        <c:axId val="43069656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487484960"/>
        <c:crosses val="autoZero"/>
        <c:auto val="1"/>
        <c:lblAlgn val="ctr"/>
        <c:lblOffset val="100"/>
        <c:tickLblSkip val="1"/>
        <c:noMultiLvlLbl val="0"/>
      </c:catAx>
      <c:valAx>
        <c:axId val="487484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en-US" sz="2000" b="1">
                    <a:solidFill>
                      <a:sysClr val="windowText" lastClr="000000"/>
                    </a:solidFill>
                  </a:rPr>
                  <a:t>*Arsenic (mg/kg)</a:t>
                </a:r>
              </a:p>
            </c:rich>
          </c:tx>
          <c:overlay val="0"/>
          <c:spPr>
            <a:noFill/>
            <a:ln>
              <a:noFill/>
            </a:ln>
            <a:effectLst/>
          </c:sp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43069656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noFill/>
            <a:ln>
              <a:noFill/>
            </a:ln>
            <a:effectLst/>
          </c:spPr>
          <c:invertIfNegative val="0"/>
          <c:errBars>
            <c:errBarType val="minus"/>
            <c:errValType val="cust"/>
            <c:noEndCap val="0"/>
            <c:plus>
              <c:numLit>
                <c:formatCode>General</c:formatCode>
                <c:ptCount val="1"/>
                <c:pt idx="0">
                  <c:v>1</c:v>
                </c:pt>
              </c:numLit>
            </c:plus>
            <c:minus>
              <c:numRef>
                <c:f>'Box Plots Unsorted'!$C$23:$Z$23</c:f>
                <c:numCache>
                  <c:formatCode>General</c:formatCode>
                  <c:ptCount val="24"/>
                  <c:pt idx="0">
                    <c:v>66.554721453970757</c:v>
                  </c:pt>
                  <c:pt idx="1">
                    <c:v>70</c:v>
                  </c:pt>
                  <c:pt idx="2">
                    <c:v>207.31454005934671</c:v>
                  </c:pt>
                  <c:pt idx="3">
                    <c:v>335.43853981586165</c:v>
                  </c:pt>
                  <c:pt idx="4">
                    <c:v>68.067993366500829</c:v>
                  </c:pt>
                  <c:pt idx="5">
                    <c:v>249.20289855072511</c:v>
                  </c:pt>
                  <c:pt idx="6">
                    <c:v>161.85170655158956</c:v>
                  </c:pt>
                  <c:pt idx="7">
                    <c:v>217.38317757009409</c:v>
                  </c:pt>
                  <c:pt idx="8">
                    <c:v>62.460093896713595</c:v>
                  </c:pt>
                  <c:pt idx="9">
                    <c:v>90.746268656716424</c:v>
                  </c:pt>
                  <c:pt idx="10">
                    <c:v>87.996315062183328</c:v>
                  </c:pt>
                  <c:pt idx="11">
                    <c:v>175.46699875467004</c:v>
                  </c:pt>
                  <c:pt idx="12">
                    <c:v>126.33587786259488</c:v>
                  </c:pt>
                  <c:pt idx="13">
                    <c:v>117.90600832837596</c:v>
                  </c:pt>
                  <c:pt idx="14">
                    <c:v>90.966228893058144</c:v>
                  </c:pt>
                  <c:pt idx="15">
                    <c:v>85.534591194968556</c:v>
                  </c:pt>
                  <c:pt idx="16">
                    <c:v>215.59768637532144</c:v>
                  </c:pt>
                  <c:pt idx="17">
                    <c:v>191.68099331423124</c:v>
                  </c:pt>
                  <c:pt idx="18">
                    <c:v>257.09876543209776</c:v>
                  </c:pt>
                  <c:pt idx="19">
                    <c:v>309.20370688175734</c:v>
                  </c:pt>
                  <c:pt idx="20">
                    <c:v>67.243713733075467</c:v>
                  </c:pt>
                  <c:pt idx="21">
                    <c:v>110.25450689289501</c:v>
                  </c:pt>
                  <c:pt idx="22">
                    <c:v>116.17179215270343</c:v>
                  </c:pt>
                  <c:pt idx="23">
                    <c:v>115.71018651362945</c:v>
                  </c:pt>
                </c:numCache>
              </c:numRef>
            </c:minus>
            <c:spPr>
              <a:noFill/>
              <a:ln w="9525" cap="flat" cmpd="sng" algn="ctr">
                <a:solidFill>
                  <a:schemeClr val="tx1">
                    <a:lumMod val="65000"/>
                    <a:lumOff val="35000"/>
                  </a:schemeClr>
                </a:solidFill>
                <a:round/>
              </a:ln>
              <a:effectLst/>
            </c:spPr>
          </c:errBars>
          <c:val>
            <c:numRef>
              <c:f>'Box Plots Unsorted'!$C$24:$Z$24</c:f>
              <c:numCache>
                <c:formatCode>0</c:formatCode>
                <c:ptCount val="24"/>
                <c:pt idx="0">
                  <c:v>150</c:v>
                </c:pt>
                <c:pt idx="1">
                  <c:v>84</c:v>
                </c:pt>
                <c:pt idx="2">
                  <c:v>320</c:v>
                </c:pt>
                <c:pt idx="3">
                  <c:v>500</c:v>
                </c:pt>
                <c:pt idx="4">
                  <c:v>95</c:v>
                </c:pt>
                <c:pt idx="5">
                  <c:v>270</c:v>
                </c:pt>
                <c:pt idx="6">
                  <c:v>240</c:v>
                </c:pt>
                <c:pt idx="7">
                  <c:v>300</c:v>
                </c:pt>
                <c:pt idx="8">
                  <c:v>96</c:v>
                </c:pt>
                <c:pt idx="9">
                  <c:v>140</c:v>
                </c:pt>
                <c:pt idx="10">
                  <c:v>240</c:v>
                </c:pt>
                <c:pt idx="11">
                  <c:v>300</c:v>
                </c:pt>
                <c:pt idx="12">
                  <c:v>180</c:v>
                </c:pt>
                <c:pt idx="13">
                  <c:v>200</c:v>
                </c:pt>
                <c:pt idx="14">
                  <c:v>220</c:v>
                </c:pt>
                <c:pt idx="15">
                  <c:v>340</c:v>
                </c:pt>
                <c:pt idx="16">
                  <c:v>320</c:v>
                </c:pt>
                <c:pt idx="17">
                  <c:v>270</c:v>
                </c:pt>
                <c:pt idx="18">
                  <c:v>370</c:v>
                </c:pt>
                <c:pt idx="19">
                  <c:v>490</c:v>
                </c:pt>
                <c:pt idx="20">
                  <c:v>170</c:v>
                </c:pt>
                <c:pt idx="21">
                  <c:v>190</c:v>
                </c:pt>
                <c:pt idx="22">
                  <c:v>150</c:v>
                </c:pt>
                <c:pt idx="23">
                  <c:v>250</c:v>
                </c:pt>
              </c:numCache>
            </c:numRef>
          </c:val>
        </c:ser>
        <c:ser>
          <c:idx val="1"/>
          <c:order val="1"/>
          <c:spPr>
            <a:solidFill>
              <a:schemeClr val="accent2"/>
            </a:solidFill>
            <a:ln>
              <a:solidFill>
                <a:schemeClr val="tx1"/>
              </a:solidFill>
            </a:ln>
            <a:effectLst/>
          </c:spPr>
          <c:invertIfNegative val="0"/>
          <c:val>
            <c:numRef>
              <c:f>'Box Plots Unsorted'!$C$25:$Z$25</c:f>
              <c:numCache>
                <c:formatCode>0</c:formatCode>
                <c:ptCount val="24"/>
                <c:pt idx="0">
                  <c:v>70</c:v>
                </c:pt>
                <c:pt idx="1">
                  <c:v>26</c:v>
                </c:pt>
                <c:pt idx="2">
                  <c:v>10</c:v>
                </c:pt>
                <c:pt idx="3">
                  <c:v>180</c:v>
                </c:pt>
                <c:pt idx="4">
                  <c:v>1</c:v>
                </c:pt>
                <c:pt idx="5">
                  <c:v>30</c:v>
                </c:pt>
                <c:pt idx="6">
                  <c:v>0</c:v>
                </c:pt>
                <c:pt idx="7">
                  <c:v>80</c:v>
                </c:pt>
                <c:pt idx="8">
                  <c:v>2</c:v>
                </c:pt>
                <c:pt idx="9">
                  <c:v>40</c:v>
                </c:pt>
                <c:pt idx="10">
                  <c:v>50</c:v>
                </c:pt>
                <c:pt idx="11">
                  <c:v>110</c:v>
                </c:pt>
                <c:pt idx="12">
                  <c:v>0</c:v>
                </c:pt>
                <c:pt idx="13">
                  <c:v>40</c:v>
                </c:pt>
                <c:pt idx="14">
                  <c:v>10</c:v>
                </c:pt>
                <c:pt idx="15">
                  <c:v>30</c:v>
                </c:pt>
                <c:pt idx="16">
                  <c:v>10</c:v>
                </c:pt>
                <c:pt idx="17">
                  <c:v>40</c:v>
                </c:pt>
                <c:pt idx="18">
                  <c:v>110</c:v>
                </c:pt>
                <c:pt idx="19">
                  <c:v>70</c:v>
                </c:pt>
                <c:pt idx="20">
                  <c:v>0</c:v>
                </c:pt>
                <c:pt idx="21">
                  <c:v>10</c:v>
                </c:pt>
                <c:pt idx="22">
                  <c:v>10</c:v>
                </c:pt>
                <c:pt idx="23">
                  <c:v>20</c:v>
                </c:pt>
              </c:numCache>
            </c:numRef>
          </c:val>
        </c:ser>
        <c:ser>
          <c:idx val="2"/>
          <c:order val="2"/>
          <c:spPr>
            <a:solidFill>
              <a:schemeClr val="accent3"/>
            </a:solidFill>
            <a:ln>
              <a:solidFill>
                <a:schemeClr val="tx1"/>
              </a:solidFill>
            </a:ln>
            <a:effectLst/>
          </c:spPr>
          <c:invertIfNegative val="0"/>
          <c:errBars>
            <c:errBarType val="plus"/>
            <c:errValType val="cust"/>
            <c:noEndCap val="0"/>
            <c:plus>
              <c:numRef>
                <c:f>'Box Plots Unsorted'!$C$27:$Z$27</c:f>
                <c:numCache>
                  <c:formatCode>General</c:formatCode>
                  <c:ptCount val="24"/>
                  <c:pt idx="0">
                    <c:v>135.52350849466615</c:v>
                  </c:pt>
                  <c:pt idx="1">
                    <c:v>361.0526315789474</c:v>
                  </c:pt>
                  <c:pt idx="2">
                    <c:v>160.17804154302667</c:v>
                  </c:pt>
                  <c:pt idx="3">
                    <c:v>522.01744467775802</c:v>
                  </c:pt>
                  <c:pt idx="4">
                    <c:v>89.419568822553671</c:v>
                  </c:pt>
                  <c:pt idx="5">
                    <c:v>296.89440993788821</c:v>
                  </c:pt>
                  <c:pt idx="6">
                    <c:v>797.66967438211043</c:v>
                  </c:pt>
                  <c:pt idx="7">
                    <c:v>513.02803738317755</c:v>
                  </c:pt>
                  <c:pt idx="8">
                    <c:v>154.41314553990563</c:v>
                  </c:pt>
                  <c:pt idx="9">
                    <c:v>235.07462686567169</c:v>
                  </c:pt>
                  <c:pt idx="10">
                    <c:v>262.50575771533852</c:v>
                  </c:pt>
                  <c:pt idx="11">
                    <c:v>468.39352428393522</c:v>
                  </c:pt>
                  <c:pt idx="12">
                    <c:v>162.59541984732874</c:v>
                  </c:pt>
                  <c:pt idx="13">
                    <c:v>111.92742415229031</c:v>
                  </c:pt>
                  <c:pt idx="14">
                    <c:v>266.4165103189481</c:v>
                  </c:pt>
                  <c:pt idx="15">
                    <c:v>276.03773584905662</c:v>
                  </c:pt>
                  <c:pt idx="16">
                    <c:v>421.40745501285346</c:v>
                  </c:pt>
                  <c:pt idx="17">
                    <c:v>614.84240687679039</c:v>
                  </c:pt>
                  <c:pt idx="18">
                    <c:v>351.02880658436231</c:v>
                  </c:pt>
                  <c:pt idx="19">
                    <c:v>266.56426977861668</c:v>
                  </c:pt>
                  <c:pt idx="20">
                    <c:v>179.10058027079251</c:v>
                  </c:pt>
                  <c:pt idx="21">
                    <c:v>776.2672322375397</c:v>
                  </c:pt>
                  <c:pt idx="22">
                    <c:v>307.80487804878049</c:v>
                  </c:pt>
                  <c:pt idx="23">
                    <c:v>141.79818268770924</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val>
            <c:numRef>
              <c:f>'Box Plots Unsorted'!$C$26:$Z$26</c:f>
              <c:numCache>
                <c:formatCode>0</c:formatCode>
                <c:ptCount val="24"/>
                <c:pt idx="0">
                  <c:v>70</c:v>
                </c:pt>
                <c:pt idx="1">
                  <c:v>110</c:v>
                </c:pt>
                <c:pt idx="2">
                  <c:v>80</c:v>
                </c:pt>
                <c:pt idx="3">
                  <c:v>10</c:v>
                </c:pt>
                <c:pt idx="4">
                  <c:v>64</c:v>
                </c:pt>
                <c:pt idx="5">
                  <c:v>0</c:v>
                </c:pt>
                <c:pt idx="6">
                  <c:v>20</c:v>
                </c:pt>
                <c:pt idx="7">
                  <c:v>10</c:v>
                </c:pt>
                <c:pt idx="8">
                  <c:v>12</c:v>
                </c:pt>
                <c:pt idx="9">
                  <c:v>20</c:v>
                </c:pt>
                <c:pt idx="10">
                  <c:v>10</c:v>
                </c:pt>
                <c:pt idx="11">
                  <c:v>90</c:v>
                </c:pt>
                <c:pt idx="12">
                  <c:v>20</c:v>
                </c:pt>
                <c:pt idx="13">
                  <c:v>10</c:v>
                </c:pt>
                <c:pt idx="14">
                  <c:v>20</c:v>
                </c:pt>
                <c:pt idx="15">
                  <c:v>130</c:v>
                </c:pt>
                <c:pt idx="16">
                  <c:v>10</c:v>
                </c:pt>
                <c:pt idx="17">
                  <c:v>70</c:v>
                </c:pt>
                <c:pt idx="18">
                  <c:v>30</c:v>
                </c:pt>
                <c:pt idx="19">
                  <c:v>30</c:v>
                </c:pt>
                <c:pt idx="20">
                  <c:v>70</c:v>
                </c:pt>
                <c:pt idx="21">
                  <c:v>60</c:v>
                </c:pt>
                <c:pt idx="22">
                  <c:v>20</c:v>
                </c:pt>
                <c:pt idx="23">
                  <c:v>30</c:v>
                </c:pt>
              </c:numCache>
            </c:numRef>
          </c:val>
        </c:ser>
        <c:dLbls>
          <c:showLegendKey val="0"/>
          <c:showVal val="0"/>
          <c:showCatName val="0"/>
          <c:showSerName val="0"/>
          <c:showPercent val="0"/>
          <c:showBubbleSize val="0"/>
        </c:dLbls>
        <c:gapWidth val="50"/>
        <c:overlap val="100"/>
        <c:axId val="488341832"/>
        <c:axId val="488352416"/>
      </c:barChart>
      <c:catAx>
        <c:axId val="4883418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488352416"/>
        <c:crosses val="autoZero"/>
        <c:auto val="1"/>
        <c:lblAlgn val="ctr"/>
        <c:lblOffset val="100"/>
        <c:tickLblSkip val="1"/>
        <c:noMultiLvlLbl val="0"/>
      </c:catAx>
      <c:valAx>
        <c:axId val="488352416"/>
        <c:scaling>
          <c:orientation val="minMax"/>
          <c:max val="130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en-US" sz="2000" b="1" dirty="0">
                    <a:solidFill>
                      <a:sysClr val="windowText" lastClr="000000"/>
                    </a:solidFill>
                  </a:rPr>
                  <a:t>Lead mg/kg</a:t>
                </a:r>
              </a:p>
            </c:rich>
          </c:tx>
          <c:overlay val="0"/>
          <c:spPr>
            <a:noFill/>
            <a:ln>
              <a:noFill/>
            </a:ln>
            <a:effectLst/>
          </c:spPr>
        </c:title>
        <c:numFmt formatCode="0" sourceLinked="1"/>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488341832"/>
        <c:crosses val="autoZero"/>
        <c:crossBetween val="between"/>
        <c:majorUnit val="200"/>
        <c:minorUnit val="50"/>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noFill/>
            <a:ln>
              <a:noFill/>
            </a:ln>
            <a:effectLst/>
          </c:spPr>
          <c:invertIfNegative val="0"/>
          <c:errBars>
            <c:errBarType val="minus"/>
            <c:errValType val="cust"/>
            <c:noEndCap val="0"/>
            <c:plus>
              <c:numLit>
                <c:formatCode>General</c:formatCode>
                <c:ptCount val="1"/>
                <c:pt idx="0">
                  <c:v>1</c:v>
                </c:pt>
              </c:numLit>
            </c:plus>
            <c:minus>
              <c:numRef>
                <c:f>'Box plots unsorted'!$C$23:$Z$23</c:f>
                <c:numCache>
                  <c:formatCode>General</c:formatCode>
                  <c:ptCount val="24"/>
                  <c:pt idx="0">
                    <c:v>0.71344729344729363</c:v>
                  </c:pt>
                  <c:pt idx="1">
                    <c:v>10.274896265560166</c:v>
                  </c:pt>
                  <c:pt idx="2">
                    <c:v>45.429149797570979</c:v>
                  </c:pt>
                  <c:pt idx="3">
                    <c:v>221.62689804772282</c:v>
                  </c:pt>
                  <c:pt idx="4">
                    <c:v>59</c:v>
                  </c:pt>
                  <c:pt idx="5">
                    <c:v>33.144096064042458</c:v>
                  </c:pt>
                  <c:pt idx="6">
                    <c:v>0.11907894736842106</c:v>
                  </c:pt>
                  <c:pt idx="7">
                    <c:v>0.22771717171717232</c:v>
                  </c:pt>
                  <c:pt idx="8">
                    <c:v>6.2653366583541148</c:v>
                  </c:pt>
                  <c:pt idx="9">
                    <c:v>17.877551020408252</c:v>
                  </c:pt>
                  <c:pt idx="10">
                    <c:v>7.8087136929460588</c:v>
                  </c:pt>
                  <c:pt idx="11">
                    <c:v>586.38408068692934</c:v>
                  </c:pt>
                  <c:pt idx="12">
                    <c:v>0.22728376094638192</c:v>
                  </c:pt>
                  <c:pt idx="13">
                    <c:v>9.3846153846153843E-2</c:v>
                  </c:pt>
                  <c:pt idx="14">
                    <c:v>3.0670846394984332</c:v>
                  </c:pt>
                  <c:pt idx="15">
                    <c:v>11.92044111855062</c:v>
                  </c:pt>
                  <c:pt idx="16">
                    <c:v>15.813725490196068</c:v>
                  </c:pt>
                  <c:pt idx="17">
                    <c:v>23.901960784313733</c:v>
                  </c:pt>
                  <c:pt idx="18">
                    <c:v>4.1538461538461538E-2</c:v>
                  </c:pt>
                  <c:pt idx="19">
                    <c:v>0.28934426229508342</c:v>
                  </c:pt>
                  <c:pt idx="20">
                    <c:v>16.555555555555557</c:v>
                  </c:pt>
                  <c:pt idx="21">
                    <c:v>18.318977119784748</c:v>
                  </c:pt>
                  <c:pt idx="22">
                    <c:v>1.3283018867924528</c:v>
                  </c:pt>
                  <c:pt idx="23">
                    <c:v>4.3544776119402826</c:v>
                  </c:pt>
                </c:numCache>
              </c:numRef>
            </c:minus>
            <c:spPr>
              <a:noFill/>
              <a:ln w="9525" cap="flat" cmpd="sng" algn="ctr">
                <a:solidFill>
                  <a:schemeClr val="tx1">
                    <a:lumMod val="65000"/>
                    <a:lumOff val="35000"/>
                  </a:schemeClr>
                </a:solidFill>
                <a:round/>
              </a:ln>
              <a:effectLst/>
            </c:spPr>
          </c:errBars>
          <c:val>
            <c:numRef>
              <c:f>'Box plots unsorted'!$C$24:$Z$24</c:f>
              <c:numCache>
                <c:formatCode>0</c:formatCode>
                <c:ptCount val="24"/>
                <c:pt idx="0">
                  <c:v>0.94000000000000061</c:v>
                </c:pt>
                <c:pt idx="1">
                  <c:v>14</c:v>
                </c:pt>
                <c:pt idx="2">
                  <c:v>63</c:v>
                </c:pt>
                <c:pt idx="3">
                  <c:v>420</c:v>
                </c:pt>
                <c:pt idx="4">
                  <c:v>93</c:v>
                </c:pt>
                <c:pt idx="5">
                  <c:v>37</c:v>
                </c:pt>
                <c:pt idx="6">
                  <c:v>0.15000000000000024</c:v>
                </c:pt>
                <c:pt idx="7">
                  <c:v>0.24000000000000021</c:v>
                </c:pt>
                <c:pt idx="8">
                  <c:v>7.4</c:v>
                </c:pt>
                <c:pt idx="9">
                  <c:v>24</c:v>
                </c:pt>
                <c:pt idx="10">
                  <c:v>9.9</c:v>
                </c:pt>
                <c:pt idx="11">
                  <c:v>600</c:v>
                </c:pt>
                <c:pt idx="12">
                  <c:v>0.24000000000000021</c:v>
                </c:pt>
                <c:pt idx="13">
                  <c:v>0.18000000000000024</c:v>
                </c:pt>
                <c:pt idx="14">
                  <c:v>3.6</c:v>
                </c:pt>
                <c:pt idx="15">
                  <c:v>14</c:v>
                </c:pt>
                <c:pt idx="16">
                  <c:v>16</c:v>
                </c:pt>
                <c:pt idx="17">
                  <c:v>29</c:v>
                </c:pt>
                <c:pt idx="18">
                  <c:v>0.05</c:v>
                </c:pt>
                <c:pt idx="19">
                  <c:v>0.43000000000000038</c:v>
                </c:pt>
                <c:pt idx="20">
                  <c:v>19</c:v>
                </c:pt>
                <c:pt idx="21">
                  <c:v>27</c:v>
                </c:pt>
                <c:pt idx="22">
                  <c:v>1.8</c:v>
                </c:pt>
                <c:pt idx="23">
                  <c:v>6</c:v>
                </c:pt>
              </c:numCache>
            </c:numRef>
          </c:val>
        </c:ser>
        <c:ser>
          <c:idx val="1"/>
          <c:order val="1"/>
          <c:spPr>
            <a:solidFill>
              <a:schemeClr val="accent2"/>
            </a:solidFill>
            <a:ln>
              <a:noFill/>
            </a:ln>
            <a:effectLst/>
          </c:spPr>
          <c:invertIfNegative val="0"/>
          <c:val>
            <c:numRef>
              <c:f>'Box plots unsorted'!$C$25:$Z$25</c:f>
              <c:numCache>
                <c:formatCode>0</c:formatCode>
                <c:ptCount val="24"/>
                <c:pt idx="0">
                  <c:v>0.56000000000000005</c:v>
                </c:pt>
                <c:pt idx="1">
                  <c:v>1</c:v>
                </c:pt>
                <c:pt idx="2">
                  <c:v>147</c:v>
                </c:pt>
                <c:pt idx="3">
                  <c:v>1580</c:v>
                </c:pt>
                <c:pt idx="4">
                  <c:v>3</c:v>
                </c:pt>
                <c:pt idx="5">
                  <c:v>4</c:v>
                </c:pt>
                <c:pt idx="6">
                  <c:v>3.0000000000000002E-2</c:v>
                </c:pt>
                <c:pt idx="7">
                  <c:v>8.0000000000000043E-2</c:v>
                </c:pt>
                <c:pt idx="8">
                  <c:v>2</c:v>
                </c:pt>
                <c:pt idx="9">
                  <c:v>2</c:v>
                </c:pt>
                <c:pt idx="10">
                  <c:v>8.1</c:v>
                </c:pt>
                <c:pt idx="11">
                  <c:v>380</c:v>
                </c:pt>
                <c:pt idx="12">
                  <c:v>0.13</c:v>
                </c:pt>
                <c:pt idx="13">
                  <c:v>2.0000000000000032E-2</c:v>
                </c:pt>
                <c:pt idx="14">
                  <c:v>0</c:v>
                </c:pt>
                <c:pt idx="15">
                  <c:v>2</c:v>
                </c:pt>
                <c:pt idx="16">
                  <c:v>0</c:v>
                </c:pt>
                <c:pt idx="17">
                  <c:v>4</c:v>
                </c:pt>
                <c:pt idx="18">
                  <c:v>3.9999999999999992E-3</c:v>
                </c:pt>
                <c:pt idx="19">
                  <c:v>0.57000000000000062</c:v>
                </c:pt>
                <c:pt idx="20">
                  <c:v>7</c:v>
                </c:pt>
                <c:pt idx="21">
                  <c:v>12</c:v>
                </c:pt>
                <c:pt idx="22">
                  <c:v>3.4000000000000004</c:v>
                </c:pt>
                <c:pt idx="23">
                  <c:v>1.7000000000000002</c:v>
                </c:pt>
              </c:numCache>
            </c:numRef>
          </c:val>
        </c:ser>
        <c:ser>
          <c:idx val="2"/>
          <c:order val="2"/>
          <c:spPr>
            <a:solidFill>
              <a:schemeClr val="accent3"/>
            </a:solidFill>
            <a:ln>
              <a:noFill/>
            </a:ln>
            <a:effectLst/>
          </c:spPr>
          <c:invertIfNegative val="0"/>
          <c:errBars>
            <c:errBarType val="plus"/>
            <c:errValType val="cust"/>
            <c:noEndCap val="0"/>
            <c:plus>
              <c:numRef>
                <c:f>'Box plots unsorted'!$C$27:$Z$27</c:f>
                <c:numCache>
                  <c:formatCode>General</c:formatCode>
                  <c:ptCount val="24"/>
                  <c:pt idx="0">
                    <c:v>1.7555555555555553</c:v>
                  </c:pt>
                  <c:pt idx="1">
                    <c:v>8.2365145228215759</c:v>
                  </c:pt>
                  <c:pt idx="2">
                    <c:v>1645.5060728744938</c:v>
                  </c:pt>
                  <c:pt idx="3">
                    <c:v>11365.943600867677</c:v>
                  </c:pt>
                  <c:pt idx="4">
                    <c:v>203.79310344827582</c:v>
                  </c:pt>
                  <c:pt idx="5">
                    <c:v>55.066711140760503</c:v>
                  </c:pt>
                  <c:pt idx="6">
                    <c:v>0.27263157894736845</c:v>
                  </c:pt>
                  <c:pt idx="7">
                    <c:v>6.0288888888888845</c:v>
                  </c:pt>
                  <c:pt idx="8">
                    <c:v>27.890274314214551</c:v>
                  </c:pt>
                  <c:pt idx="9">
                    <c:v>98.45918367346934</c:v>
                  </c:pt>
                  <c:pt idx="10">
                    <c:v>285.80082987551901</c:v>
                  </c:pt>
                  <c:pt idx="11">
                    <c:v>14696.647130979965</c:v>
                  </c:pt>
                  <c:pt idx="12">
                    <c:v>10.784237210016897</c:v>
                  </c:pt>
                  <c:pt idx="13">
                    <c:v>0.3502564102564103</c:v>
                  </c:pt>
                  <c:pt idx="14">
                    <c:v>2.8890282131661427</c:v>
                  </c:pt>
                  <c:pt idx="15">
                    <c:v>81.645529736116572</c:v>
                  </c:pt>
                  <c:pt idx="16">
                    <c:v>165.81699346405176</c:v>
                  </c:pt>
                  <c:pt idx="17">
                    <c:v>28.537815126050607</c:v>
                  </c:pt>
                  <c:pt idx="18">
                    <c:v>0.17169230769230825</c:v>
                  </c:pt>
                  <c:pt idx="19">
                    <c:v>22.701639344262194</c:v>
                  </c:pt>
                  <c:pt idx="20">
                    <c:v>197.13580246913531</c:v>
                  </c:pt>
                  <c:pt idx="21">
                    <c:v>22.987886944818307</c:v>
                  </c:pt>
                  <c:pt idx="22">
                    <c:v>11.066037735849104</c:v>
                  </c:pt>
                  <c:pt idx="23">
                    <c:v>201.04975124378035</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val>
            <c:numRef>
              <c:f>'Box plots unsorted'!$C$26:$Z$26</c:f>
              <c:numCache>
                <c:formatCode>0</c:formatCode>
                <c:ptCount val="24"/>
                <c:pt idx="0">
                  <c:v>0.30000000000000032</c:v>
                </c:pt>
                <c:pt idx="1">
                  <c:v>0</c:v>
                </c:pt>
                <c:pt idx="2">
                  <c:v>270</c:v>
                </c:pt>
                <c:pt idx="3">
                  <c:v>300</c:v>
                </c:pt>
                <c:pt idx="4">
                  <c:v>14</c:v>
                </c:pt>
                <c:pt idx="5">
                  <c:v>4</c:v>
                </c:pt>
                <c:pt idx="6">
                  <c:v>0</c:v>
                </c:pt>
                <c:pt idx="7">
                  <c:v>0.14000000000000001</c:v>
                </c:pt>
                <c:pt idx="8">
                  <c:v>6.6</c:v>
                </c:pt>
                <c:pt idx="9">
                  <c:v>11</c:v>
                </c:pt>
                <c:pt idx="10">
                  <c:v>24</c:v>
                </c:pt>
                <c:pt idx="11">
                  <c:v>120</c:v>
                </c:pt>
                <c:pt idx="12">
                  <c:v>0.23</c:v>
                </c:pt>
                <c:pt idx="13">
                  <c:v>6.0000000000000032E-2</c:v>
                </c:pt>
                <c:pt idx="14">
                  <c:v>0</c:v>
                </c:pt>
                <c:pt idx="15">
                  <c:v>2</c:v>
                </c:pt>
                <c:pt idx="16">
                  <c:v>24</c:v>
                </c:pt>
                <c:pt idx="17">
                  <c:v>3</c:v>
                </c:pt>
                <c:pt idx="18">
                  <c:v>7.0000000000000114E-3</c:v>
                </c:pt>
                <c:pt idx="19">
                  <c:v>0.2</c:v>
                </c:pt>
                <c:pt idx="20">
                  <c:v>6</c:v>
                </c:pt>
                <c:pt idx="21">
                  <c:v>1</c:v>
                </c:pt>
                <c:pt idx="22">
                  <c:v>2.2999999999999998</c:v>
                </c:pt>
                <c:pt idx="23">
                  <c:v>6.3</c:v>
                </c:pt>
              </c:numCache>
            </c:numRef>
          </c:val>
        </c:ser>
        <c:dLbls>
          <c:showLegendKey val="0"/>
          <c:showVal val="0"/>
          <c:showCatName val="0"/>
          <c:showSerName val="0"/>
          <c:showPercent val="0"/>
          <c:showBubbleSize val="0"/>
        </c:dLbls>
        <c:gapWidth val="50"/>
        <c:overlap val="100"/>
        <c:axId val="430695384"/>
        <c:axId val="487578248"/>
      </c:barChart>
      <c:catAx>
        <c:axId val="430695384"/>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7578248"/>
        <c:crosses val="autoZero"/>
        <c:auto val="1"/>
        <c:lblAlgn val="ctr"/>
        <c:lblOffset val="100"/>
        <c:noMultiLvlLbl val="0"/>
      </c:catAx>
      <c:valAx>
        <c:axId val="487578248"/>
        <c:scaling>
          <c:logBase val="10"/>
          <c:orientation val="minMax"/>
          <c:max val="100000"/>
          <c:min val="1.0000000000000041E-3"/>
        </c:scaling>
        <c:delete val="0"/>
        <c:axPos val="l"/>
        <c:majorGridlines>
          <c:spPr>
            <a:ln w="9525" cap="flat" cmpd="sng" algn="ctr">
              <a:solidFill>
                <a:schemeClr val="tx1">
                  <a:lumMod val="15000"/>
                  <a:lumOff val="85000"/>
                </a:schemeClr>
              </a:solidFill>
              <a:round/>
            </a:ln>
            <a:effectLst/>
          </c:spPr>
        </c:majorGridlines>
        <c:numFmt formatCode="#,##0.000" sourceLinked="0"/>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430695384"/>
        <c:crosses val="autoZero"/>
        <c:crossBetween val="between"/>
        <c:majorUnit val="10"/>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noFill/>
            <a:ln>
              <a:noFill/>
            </a:ln>
            <a:effectLst/>
          </c:spPr>
          <c:invertIfNegative val="0"/>
          <c:errBars>
            <c:errBarType val="minus"/>
            <c:errValType val="cust"/>
            <c:noEndCap val="0"/>
            <c:plus>
              <c:numLit>
                <c:formatCode>General</c:formatCode>
                <c:ptCount val="1"/>
                <c:pt idx="0">
                  <c:v>1</c:v>
                </c:pt>
              </c:numLit>
            </c:plus>
            <c:minus>
              <c:numRef>
                <c:f>'Box Plots Unsorted'!$C$23:$Z$23</c:f>
                <c:numCache>
                  <c:formatCode>General</c:formatCode>
                  <c:ptCount val="24"/>
                  <c:pt idx="0">
                    <c:v>66.554721453970757</c:v>
                  </c:pt>
                  <c:pt idx="1">
                    <c:v>70</c:v>
                  </c:pt>
                  <c:pt idx="2">
                    <c:v>207.31454005934665</c:v>
                  </c:pt>
                  <c:pt idx="3">
                    <c:v>335.43853981586165</c:v>
                  </c:pt>
                  <c:pt idx="4">
                    <c:v>68.067993366500829</c:v>
                  </c:pt>
                  <c:pt idx="5">
                    <c:v>249.20289855072517</c:v>
                  </c:pt>
                  <c:pt idx="6">
                    <c:v>161.85170655158964</c:v>
                  </c:pt>
                  <c:pt idx="7">
                    <c:v>217.38317757009418</c:v>
                  </c:pt>
                  <c:pt idx="8">
                    <c:v>62.460093896713595</c:v>
                  </c:pt>
                  <c:pt idx="9">
                    <c:v>90.746268656716424</c:v>
                  </c:pt>
                  <c:pt idx="10">
                    <c:v>87.996315062183328</c:v>
                  </c:pt>
                  <c:pt idx="11">
                    <c:v>175.46699875467004</c:v>
                  </c:pt>
                  <c:pt idx="12">
                    <c:v>126.3358778625948</c:v>
                  </c:pt>
                  <c:pt idx="13">
                    <c:v>117.90600832837596</c:v>
                  </c:pt>
                  <c:pt idx="14">
                    <c:v>90.966228893058144</c:v>
                  </c:pt>
                  <c:pt idx="15">
                    <c:v>85.534591194968556</c:v>
                  </c:pt>
                  <c:pt idx="16">
                    <c:v>215.59768637532144</c:v>
                  </c:pt>
                  <c:pt idx="17">
                    <c:v>191.68099331423124</c:v>
                  </c:pt>
                  <c:pt idx="18">
                    <c:v>257.09876543209759</c:v>
                  </c:pt>
                  <c:pt idx="19">
                    <c:v>309.20370688175734</c:v>
                  </c:pt>
                  <c:pt idx="20">
                    <c:v>67.243713733075467</c:v>
                  </c:pt>
                  <c:pt idx="21">
                    <c:v>110.25450689289501</c:v>
                  </c:pt>
                  <c:pt idx="22">
                    <c:v>116.17179215270335</c:v>
                  </c:pt>
                  <c:pt idx="23">
                    <c:v>115.71018651362942</c:v>
                  </c:pt>
                </c:numCache>
              </c:numRef>
            </c:minus>
            <c:spPr>
              <a:noFill/>
              <a:ln w="9525" cap="flat" cmpd="sng" algn="ctr">
                <a:solidFill>
                  <a:schemeClr val="tx1">
                    <a:lumMod val="65000"/>
                    <a:lumOff val="35000"/>
                  </a:schemeClr>
                </a:solidFill>
                <a:round/>
              </a:ln>
              <a:effectLst/>
            </c:spPr>
          </c:errBars>
          <c:val>
            <c:numRef>
              <c:f>'Box Plots Unsorted'!$C$24:$Z$24</c:f>
              <c:numCache>
                <c:formatCode>0</c:formatCode>
                <c:ptCount val="24"/>
                <c:pt idx="0">
                  <c:v>150</c:v>
                </c:pt>
                <c:pt idx="1">
                  <c:v>84</c:v>
                </c:pt>
                <c:pt idx="2">
                  <c:v>320</c:v>
                </c:pt>
                <c:pt idx="3">
                  <c:v>500</c:v>
                </c:pt>
                <c:pt idx="4">
                  <c:v>95</c:v>
                </c:pt>
                <c:pt idx="5">
                  <c:v>270</c:v>
                </c:pt>
                <c:pt idx="6">
                  <c:v>240</c:v>
                </c:pt>
                <c:pt idx="7">
                  <c:v>300</c:v>
                </c:pt>
                <c:pt idx="8">
                  <c:v>96</c:v>
                </c:pt>
                <c:pt idx="9">
                  <c:v>140</c:v>
                </c:pt>
                <c:pt idx="10">
                  <c:v>240</c:v>
                </c:pt>
                <c:pt idx="11">
                  <c:v>300</c:v>
                </c:pt>
                <c:pt idx="12">
                  <c:v>180</c:v>
                </c:pt>
                <c:pt idx="13">
                  <c:v>200</c:v>
                </c:pt>
                <c:pt idx="14">
                  <c:v>220</c:v>
                </c:pt>
                <c:pt idx="15">
                  <c:v>340</c:v>
                </c:pt>
                <c:pt idx="16">
                  <c:v>320</c:v>
                </c:pt>
                <c:pt idx="17">
                  <c:v>270</c:v>
                </c:pt>
                <c:pt idx="18">
                  <c:v>370</c:v>
                </c:pt>
                <c:pt idx="19">
                  <c:v>490</c:v>
                </c:pt>
                <c:pt idx="20">
                  <c:v>170</c:v>
                </c:pt>
                <c:pt idx="21">
                  <c:v>190</c:v>
                </c:pt>
                <c:pt idx="22">
                  <c:v>150</c:v>
                </c:pt>
                <c:pt idx="23">
                  <c:v>250</c:v>
                </c:pt>
              </c:numCache>
            </c:numRef>
          </c:val>
        </c:ser>
        <c:ser>
          <c:idx val="1"/>
          <c:order val="1"/>
          <c:spPr>
            <a:solidFill>
              <a:schemeClr val="accent2"/>
            </a:solidFill>
            <a:ln>
              <a:solidFill>
                <a:schemeClr val="tx1"/>
              </a:solidFill>
            </a:ln>
            <a:effectLst/>
          </c:spPr>
          <c:invertIfNegative val="0"/>
          <c:val>
            <c:numRef>
              <c:f>'Box Plots Unsorted'!$C$25:$Z$25</c:f>
              <c:numCache>
                <c:formatCode>0</c:formatCode>
                <c:ptCount val="24"/>
                <c:pt idx="0">
                  <c:v>70</c:v>
                </c:pt>
                <c:pt idx="1">
                  <c:v>26</c:v>
                </c:pt>
                <c:pt idx="2">
                  <c:v>10</c:v>
                </c:pt>
                <c:pt idx="3">
                  <c:v>180</c:v>
                </c:pt>
                <c:pt idx="4">
                  <c:v>1</c:v>
                </c:pt>
                <c:pt idx="5">
                  <c:v>30</c:v>
                </c:pt>
                <c:pt idx="6">
                  <c:v>0</c:v>
                </c:pt>
                <c:pt idx="7">
                  <c:v>80</c:v>
                </c:pt>
                <c:pt idx="8">
                  <c:v>2</c:v>
                </c:pt>
                <c:pt idx="9">
                  <c:v>40</c:v>
                </c:pt>
                <c:pt idx="10">
                  <c:v>50</c:v>
                </c:pt>
                <c:pt idx="11">
                  <c:v>110</c:v>
                </c:pt>
                <c:pt idx="12">
                  <c:v>0</c:v>
                </c:pt>
                <c:pt idx="13">
                  <c:v>40</c:v>
                </c:pt>
                <c:pt idx="14">
                  <c:v>10</c:v>
                </c:pt>
                <c:pt idx="15">
                  <c:v>30</c:v>
                </c:pt>
                <c:pt idx="16">
                  <c:v>10</c:v>
                </c:pt>
                <c:pt idx="17">
                  <c:v>40</c:v>
                </c:pt>
                <c:pt idx="18">
                  <c:v>110</c:v>
                </c:pt>
                <c:pt idx="19">
                  <c:v>70</c:v>
                </c:pt>
                <c:pt idx="20">
                  <c:v>0</c:v>
                </c:pt>
                <c:pt idx="21">
                  <c:v>10</c:v>
                </c:pt>
                <c:pt idx="22">
                  <c:v>10</c:v>
                </c:pt>
                <c:pt idx="23">
                  <c:v>20</c:v>
                </c:pt>
              </c:numCache>
            </c:numRef>
          </c:val>
        </c:ser>
        <c:ser>
          <c:idx val="2"/>
          <c:order val="2"/>
          <c:spPr>
            <a:solidFill>
              <a:schemeClr val="accent3"/>
            </a:solidFill>
            <a:ln>
              <a:solidFill>
                <a:schemeClr val="tx1"/>
              </a:solidFill>
            </a:ln>
            <a:effectLst/>
          </c:spPr>
          <c:invertIfNegative val="0"/>
          <c:errBars>
            <c:errBarType val="plus"/>
            <c:errValType val="cust"/>
            <c:noEndCap val="0"/>
            <c:plus>
              <c:numRef>
                <c:f>'Box Plots Unsorted'!$C$27:$Z$27</c:f>
                <c:numCache>
                  <c:formatCode>General</c:formatCode>
                  <c:ptCount val="24"/>
                  <c:pt idx="0">
                    <c:v>135.52350849466615</c:v>
                  </c:pt>
                  <c:pt idx="1">
                    <c:v>361.0526315789474</c:v>
                  </c:pt>
                  <c:pt idx="2">
                    <c:v>160.17804154302667</c:v>
                  </c:pt>
                  <c:pt idx="3">
                    <c:v>522.01744467775802</c:v>
                  </c:pt>
                  <c:pt idx="4">
                    <c:v>89.419568822553643</c:v>
                  </c:pt>
                  <c:pt idx="5">
                    <c:v>296.89440993788821</c:v>
                  </c:pt>
                  <c:pt idx="6">
                    <c:v>797.66967438211043</c:v>
                  </c:pt>
                  <c:pt idx="7">
                    <c:v>513.02803738317755</c:v>
                  </c:pt>
                  <c:pt idx="8">
                    <c:v>154.41314553990557</c:v>
                  </c:pt>
                  <c:pt idx="9">
                    <c:v>235.07462686567169</c:v>
                  </c:pt>
                  <c:pt idx="10">
                    <c:v>262.50575771533852</c:v>
                  </c:pt>
                  <c:pt idx="11">
                    <c:v>468.39352428393522</c:v>
                  </c:pt>
                  <c:pt idx="12">
                    <c:v>162.5954198473288</c:v>
                  </c:pt>
                  <c:pt idx="13">
                    <c:v>111.92742415229031</c:v>
                  </c:pt>
                  <c:pt idx="14">
                    <c:v>266.41651031894799</c:v>
                  </c:pt>
                  <c:pt idx="15">
                    <c:v>276.03773584905662</c:v>
                  </c:pt>
                  <c:pt idx="16">
                    <c:v>421.40745501285346</c:v>
                  </c:pt>
                  <c:pt idx="17">
                    <c:v>614.84240687679039</c:v>
                  </c:pt>
                  <c:pt idx="18">
                    <c:v>351.02880658436231</c:v>
                  </c:pt>
                  <c:pt idx="19">
                    <c:v>266.56426977861668</c:v>
                  </c:pt>
                  <c:pt idx="20">
                    <c:v>179.10058027079245</c:v>
                  </c:pt>
                  <c:pt idx="21">
                    <c:v>776.2672322375397</c:v>
                  </c:pt>
                  <c:pt idx="22">
                    <c:v>307.80487804878049</c:v>
                  </c:pt>
                  <c:pt idx="23">
                    <c:v>141.79818268770924</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val>
            <c:numRef>
              <c:f>'Box Plots Unsorted'!$C$26:$Z$26</c:f>
              <c:numCache>
                <c:formatCode>0</c:formatCode>
                <c:ptCount val="24"/>
                <c:pt idx="0">
                  <c:v>70</c:v>
                </c:pt>
                <c:pt idx="1">
                  <c:v>110</c:v>
                </c:pt>
                <c:pt idx="2">
                  <c:v>80</c:v>
                </c:pt>
                <c:pt idx="3">
                  <c:v>10</c:v>
                </c:pt>
                <c:pt idx="4">
                  <c:v>64</c:v>
                </c:pt>
                <c:pt idx="5">
                  <c:v>0</c:v>
                </c:pt>
                <c:pt idx="6">
                  <c:v>20</c:v>
                </c:pt>
                <c:pt idx="7">
                  <c:v>10</c:v>
                </c:pt>
                <c:pt idx="8">
                  <c:v>12</c:v>
                </c:pt>
                <c:pt idx="9">
                  <c:v>20</c:v>
                </c:pt>
                <c:pt idx="10">
                  <c:v>10</c:v>
                </c:pt>
                <c:pt idx="11">
                  <c:v>90</c:v>
                </c:pt>
                <c:pt idx="12">
                  <c:v>20</c:v>
                </c:pt>
                <c:pt idx="13">
                  <c:v>10</c:v>
                </c:pt>
                <c:pt idx="14">
                  <c:v>20</c:v>
                </c:pt>
                <c:pt idx="15">
                  <c:v>130</c:v>
                </c:pt>
                <c:pt idx="16">
                  <c:v>10</c:v>
                </c:pt>
                <c:pt idx="17">
                  <c:v>70</c:v>
                </c:pt>
                <c:pt idx="18">
                  <c:v>30</c:v>
                </c:pt>
                <c:pt idx="19">
                  <c:v>30</c:v>
                </c:pt>
                <c:pt idx="20">
                  <c:v>70</c:v>
                </c:pt>
                <c:pt idx="21">
                  <c:v>60</c:v>
                </c:pt>
                <c:pt idx="22">
                  <c:v>20</c:v>
                </c:pt>
                <c:pt idx="23">
                  <c:v>30</c:v>
                </c:pt>
              </c:numCache>
            </c:numRef>
          </c:val>
        </c:ser>
        <c:dLbls>
          <c:showLegendKey val="0"/>
          <c:showVal val="0"/>
          <c:showCatName val="0"/>
          <c:showSerName val="0"/>
          <c:showPercent val="0"/>
          <c:showBubbleSize val="0"/>
        </c:dLbls>
        <c:gapWidth val="50"/>
        <c:overlap val="100"/>
        <c:axId val="430694600"/>
        <c:axId val="430695776"/>
      </c:barChart>
      <c:catAx>
        <c:axId val="43069460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430695776"/>
        <c:crosses val="autoZero"/>
        <c:auto val="1"/>
        <c:lblAlgn val="ctr"/>
        <c:lblOffset val="100"/>
        <c:tickLblSkip val="1"/>
        <c:noMultiLvlLbl val="0"/>
      </c:catAx>
      <c:valAx>
        <c:axId val="430695776"/>
        <c:scaling>
          <c:orientation val="minMax"/>
          <c:max val="130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800" b="1" i="0" u="none" strike="noStrike" kern="1200" baseline="0">
                    <a:solidFill>
                      <a:sysClr val="windowText" lastClr="000000"/>
                    </a:solidFill>
                    <a:latin typeface="+mn-lt"/>
                    <a:ea typeface="+mn-ea"/>
                    <a:cs typeface="+mn-cs"/>
                  </a:defRPr>
                </a:pPr>
                <a:r>
                  <a:rPr lang="en-US" sz="2800" b="1">
                    <a:solidFill>
                      <a:sysClr val="windowText" lastClr="000000"/>
                    </a:solidFill>
                  </a:rPr>
                  <a:t>Lead mg/kg</a:t>
                </a:r>
              </a:p>
            </c:rich>
          </c:tx>
          <c:overlay val="0"/>
          <c:spPr>
            <a:noFill/>
            <a:ln>
              <a:noFill/>
            </a:ln>
            <a:effectLst/>
          </c:spPr>
        </c:title>
        <c:numFmt formatCode="0" sourceLinked="1"/>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crossAx val="430694600"/>
        <c:crosses val="autoZero"/>
        <c:crossBetween val="between"/>
        <c:majorUnit val="200"/>
        <c:minorUnit val="50"/>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29" tIns="45714" rIns="91429" bIns="45714" rtlCol="0"/>
          <a:lstStyle>
            <a:lvl1pPr algn="r">
              <a:defRPr sz="1200"/>
            </a:lvl1pPr>
          </a:lstStyle>
          <a:p>
            <a:fld id="{C82E60F8-AFFA-4921-B4DF-F16E125A014B}" type="datetimeFigureOut">
              <a:rPr lang="en-US" smtClean="0"/>
              <a:pPr/>
              <a:t>8/11/2017</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29" tIns="45714" rIns="91429" bIns="45714" rtlCol="0" anchor="b"/>
          <a:lstStyle>
            <a:lvl1pPr algn="r">
              <a:defRPr sz="1200"/>
            </a:lvl1pPr>
          </a:lstStyle>
          <a:p>
            <a:fld id="{C1D256F0-E8FC-4087-99FD-E93F68A8F71D}" type="slidenum">
              <a:rPr lang="en-US" smtClean="0"/>
              <a:pPr/>
              <a:t>‹#›</a:t>
            </a:fld>
            <a:endParaRPr lang="en-US"/>
          </a:p>
        </p:txBody>
      </p:sp>
    </p:spTree>
    <p:extLst>
      <p:ext uri="{BB962C8B-B14F-4D97-AF65-F5344CB8AC3E}">
        <p14:creationId xmlns:p14="http://schemas.microsoft.com/office/powerpoint/2010/main" val="595582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2971800" cy="464820"/>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idx="1"/>
          </p:nvPr>
        </p:nvSpPr>
        <p:spPr>
          <a:xfrm>
            <a:off x="3884613" y="7"/>
            <a:ext cx="2971800" cy="464820"/>
          </a:xfrm>
          <a:prstGeom prst="rect">
            <a:avLst/>
          </a:prstGeom>
        </p:spPr>
        <p:txBody>
          <a:bodyPr vert="horz" lIns="91429" tIns="45714" rIns="91429" bIns="45714" rtlCol="0"/>
          <a:lstStyle>
            <a:lvl1pPr algn="r">
              <a:defRPr sz="1200"/>
            </a:lvl1pPr>
          </a:lstStyle>
          <a:p>
            <a:fld id="{41EFCD84-733B-42C0-9BB8-B0F4E727E53F}" type="datetimeFigureOut">
              <a:rPr lang="en-US" smtClean="0"/>
              <a:pPr/>
              <a:t>8/11/2017</a:t>
            </a:fld>
            <a:endParaRPr lang="en-US"/>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1429" tIns="45714" rIns="91429" bIns="45714" rtlCol="0" anchor="ctr"/>
          <a:lstStyle/>
          <a:p>
            <a:endParaRPr lang="en-US"/>
          </a:p>
        </p:txBody>
      </p:sp>
      <p:sp>
        <p:nvSpPr>
          <p:cNvPr id="5" name="Notes Placeholder 4"/>
          <p:cNvSpPr>
            <a:spLocks noGrp="1"/>
          </p:cNvSpPr>
          <p:nvPr>
            <p:ph type="body" sz="quarter" idx="3"/>
          </p:nvPr>
        </p:nvSpPr>
        <p:spPr>
          <a:xfrm>
            <a:off x="685800" y="4415797"/>
            <a:ext cx="5486400" cy="4183380"/>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4"/>
            <a:ext cx="2971800" cy="464820"/>
          </a:xfrm>
          <a:prstGeom prst="rect">
            <a:avLst/>
          </a:prstGeom>
        </p:spPr>
        <p:txBody>
          <a:bodyPr vert="horz" lIns="91429" tIns="45714" rIns="91429"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74"/>
            <a:ext cx="2971800" cy="464820"/>
          </a:xfrm>
          <a:prstGeom prst="rect">
            <a:avLst/>
          </a:prstGeom>
        </p:spPr>
        <p:txBody>
          <a:bodyPr vert="horz" lIns="91429" tIns="45714" rIns="91429" bIns="45714" rtlCol="0" anchor="b"/>
          <a:lstStyle>
            <a:lvl1pPr algn="r">
              <a:defRPr sz="1200"/>
            </a:lvl1pPr>
          </a:lstStyle>
          <a:p>
            <a:fld id="{8559F115-888A-4A17-823E-A347E442B8F2}" type="slidenum">
              <a:rPr lang="en-US" smtClean="0"/>
              <a:pPr/>
              <a:t>‹#›</a:t>
            </a:fld>
            <a:endParaRPr lang="en-US"/>
          </a:p>
        </p:txBody>
      </p:sp>
    </p:spTree>
    <p:extLst>
      <p:ext uri="{BB962C8B-B14F-4D97-AF65-F5344CB8AC3E}">
        <p14:creationId xmlns:p14="http://schemas.microsoft.com/office/powerpoint/2010/main" val="185205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59F115-888A-4A17-823E-A347E442B8F2}" type="slidenum">
              <a:rPr lang="en-US" smtClean="0"/>
              <a:pPr/>
              <a:t>1</a:t>
            </a:fld>
            <a:endParaRPr lang="en-US"/>
          </a:p>
        </p:txBody>
      </p:sp>
    </p:spTree>
    <p:extLst>
      <p:ext uri="{BB962C8B-B14F-4D97-AF65-F5344CB8AC3E}">
        <p14:creationId xmlns:p14="http://schemas.microsoft.com/office/powerpoint/2010/main" val="186135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pPr>
              <a:buFont typeface="Times New Roman" pitchFamily="18" charset="0"/>
              <a:buNone/>
            </a:pPr>
            <a:fld id="{DE860189-1790-4BF9-8489-07CD2F181613}" type="slidenum">
              <a:rPr lang="en-US" altLang="en-US" smtClean="0">
                <a:latin typeface="Times New Roman" pitchFamily="18" charset="0"/>
                <a:ea typeface="Arial Unicode MS" pitchFamily="34" charset="-128"/>
                <a:cs typeface="Arial Unicode MS" pitchFamily="34" charset="-128"/>
              </a:rPr>
              <a:pPr>
                <a:buFont typeface="Times New Roman" pitchFamily="18" charset="0"/>
                <a:buNone/>
              </a:pPr>
              <a:t>23</a:t>
            </a:fld>
            <a:endParaRPr lang="en-US" altLang="en-US" smtClean="0">
              <a:latin typeface="Times New Roman" pitchFamily="18" charset="0"/>
              <a:ea typeface="Arial Unicode MS" pitchFamily="34" charset="-128"/>
              <a:cs typeface="Arial Unicode MS" pitchFamily="34" charset="-128"/>
            </a:endParaRPr>
          </a:p>
        </p:txBody>
      </p:sp>
      <p:sp>
        <p:nvSpPr>
          <p:cNvPr id="57347" name="Text Box 1"/>
          <p:cNvSpPr txBox="1">
            <a:spLocks noChangeArrowheads="1"/>
          </p:cNvSpPr>
          <p:nvPr/>
        </p:nvSpPr>
        <p:spPr bwMode="auto">
          <a:xfrm>
            <a:off x="1206676" y="710433"/>
            <a:ext cx="4426019" cy="3507351"/>
          </a:xfrm>
          <a:prstGeom prst="rect">
            <a:avLst/>
          </a:prstGeom>
          <a:solidFill>
            <a:srgbClr val="FFFFFF"/>
          </a:solidFill>
          <a:ln w="9525">
            <a:solidFill>
              <a:srgbClr val="000000"/>
            </a:solidFill>
            <a:miter lim="800000"/>
            <a:headEnd/>
            <a:tailEnd/>
          </a:ln>
        </p:spPr>
        <p:txBody>
          <a:bodyPr wrap="none" anchor="ctr"/>
          <a:lstStyle/>
          <a:p>
            <a:pPr hangingPunct="0">
              <a:lnSpc>
                <a:spcPct val="93000"/>
              </a:lnSpc>
              <a:buClr>
                <a:srgbClr val="000000"/>
              </a:buClr>
              <a:buSzPct val="100000"/>
              <a:buFont typeface="Times New Roman" pitchFamily="18" charset="0"/>
              <a:buNone/>
            </a:pPr>
            <a:endParaRPr lang="en-US" altLang="en-US"/>
          </a:p>
        </p:txBody>
      </p:sp>
      <p:sp>
        <p:nvSpPr>
          <p:cNvPr id="57348" name="Text Box 2"/>
          <p:cNvSpPr>
            <a:spLocks noGrp="1" noChangeArrowheads="1"/>
          </p:cNvSpPr>
          <p:nvPr>
            <p:ph type="body"/>
          </p:nvPr>
        </p:nvSpPr>
        <p:spPr>
          <a:xfrm>
            <a:off x="447263" y="4838611"/>
            <a:ext cx="6083059" cy="4483393"/>
          </a:xfrm>
          <a:noFill/>
          <a:ln/>
        </p:spPr>
        <p:txBody>
          <a:bodyPr tIns="13320"/>
          <a:lstStyle/>
          <a:p>
            <a:pPr algn="just" eaLnBrk="1">
              <a:lnSpc>
                <a:spcPct val="93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500" smtClean="0">
                <a:latin typeface="Times New Roman" pitchFamily="18" charset="0"/>
                <a:ea typeface="MS Gothic" pitchFamily="49" charset="-128"/>
              </a:rPr>
              <a:t>Evenly distribute prepped materials onto a tray covered with Aluminum foil, butcher paper or other inert cover. The sample layer should have a depth similar to the depth of the rectangular scoop that will be used for sampling.</a:t>
            </a:r>
          </a:p>
          <a:p>
            <a:pPr algn="just" eaLnBrk="1">
              <a:lnSpc>
                <a:spcPct val="93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500" smtClean="0">
                <a:latin typeface="Times New Roman" pitchFamily="18" charset="0"/>
                <a:ea typeface="MS Gothic" pitchFamily="49" charset="-128"/>
              </a:rPr>
              <a:t>For inorganic metals digestion, use a smaller scoop to sub-sample an aliquot size of 10g or more and store in a pre-cleaned container. For organic extraction, use a rectangular metal scoop to obtain an aliquot size of at least 30g in a pre-cleaned container. </a:t>
            </a:r>
          </a:p>
          <a:p>
            <a:pPr algn="just" eaLnBrk="1">
              <a:lnSpc>
                <a:spcPct val="93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500" smtClean="0">
                <a:latin typeface="Times New Roman" pitchFamily="18" charset="0"/>
                <a:ea typeface="MS Gothic" pitchFamily="49" charset="-128"/>
              </a:rPr>
              <a:t>Perform the sub-sampling by taking random scoops from the sample on the tray. The scoop should be taken evenly from the top to the bottom of the soil.  A stratified random approach should be used. Each scoop must represent approximately 1/30</a:t>
            </a:r>
            <a:r>
              <a:rPr lang="en-US" altLang="en-US" sz="1500" baseline="46000" smtClean="0">
                <a:latin typeface="Times New Roman" pitchFamily="18" charset="0"/>
                <a:ea typeface="MS Gothic" pitchFamily="49" charset="-128"/>
              </a:rPr>
              <a:t>th</a:t>
            </a:r>
            <a:r>
              <a:rPr lang="en-US" altLang="en-US" sz="1500" smtClean="0">
                <a:latin typeface="Times New Roman" pitchFamily="18" charset="0"/>
                <a:ea typeface="MS Gothic" pitchFamily="49" charset="-128"/>
              </a:rPr>
              <a:t> of the desired target mass of 0.33g or 1 g respectively.  Practice on a few scoops before proceeding on the entire sample by measuring the weight of one scoop of soil. This may be done less frequently with knowledge of the type of soil.  Once the desired amount is achieved, take scoops to represent the entire area of the tray in a random fashion.  Record the final weight, which should be at least 10 or 30g.  If the final amount is less than the required amount, take a few more scoops.  If the amount is much greater than the desired amount, it may be necessary to recombine the sub-sample and start over.</a:t>
            </a:r>
          </a:p>
          <a:p>
            <a:pPr algn="just" eaLnBrk="1">
              <a:lnSpc>
                <a:spcPct val="93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1500" smtClean="0">
              <a:latin typeface="Times New Roman" pitchFamily="18" charset="0"/>
              <a:ea typeface="MS Gothic" pitchFamily="49" charset="-128"/>
            </a:endParaRPr>
          </a:p>
          <a:p>
            <a:pPr algn="just" eaLnBrk="1">
              <a:lnSpc>
                <a:spcPct val="93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1500" smtClean="0">
              <a:latin typeface="Times New Roman" pitchFamily="18" charset="0"/>
              <a:ea typeface="MS Gothic" pitchFamily="49" charset="-128"/>
            </a:endParaRPr>
          </a:p>
        </p:txBody>
      </p:sp>
    </p:spTree>
    <p:extLst>
      <p:ext uri="{BB962C8B-B14F-4D97-AF65-F5344CB8AC3E}">
        <p14:creationId xmlns:p14="http://schemas.microsoft.com/office/powerpoint/2010/main" val="166919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4FE61A-DA45-4391-9DC2-4306139E0BBB}" type="slidenum">
              <a:rPr lang="en-US" smtClean="0"/>
              <a:pPr/>
              <a:t>24</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715" y="4416511"/>
            <a:ext cx="5028579" cy="4183220"/>
          </a:xfrm>
          <a:noFill/>
          <a:ln/>
        </p:spPr>
        <p:txBody>
          <a:bodyPr/>
          <a:lstStyle/>
          <a:p>
            <a:pPr eaLnBrk="1" hangingPunct="1"/>
            <a:endParaRPr lang="en-US" smtClean="0"/>
          </a:p>
        </p:txBody>
      </p:sp>
    </p:spTree>
    <p:extLst>
      <p:ext uri="{BB962C8B-B14F-4D97-AF65-F5344CB8AC3E}">
        <p14:creationId xmlns:p14="http://schemas.microsoft.com/office/powerpoint/2010/main" val="1994357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4FE61A-DA45-4391-9DC2-4306139E0BBB}" type="slidenum">
              <a:rPr lang="en-US" smtClean="0"/>
              <a:pPr/>
              <a:t>28</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715" y="4416511"/>
            <a:ext cx="5028579" cy="4183220"/>
          </a:xfrm>
          <a:noFill/>
          <a:ln/>
        </p:spPr>
        <p:txBody>
          <a:bodyPr/>
          <a:lstStyle/>
          <a:p>
            <a:pPr eaLnBrk="1" hangingPunct="1"/>
            <a:endParaRPr lang="en-US" smtClean="0"/>
          </a:p>
        </p:txBody>
      </p:sp>
    </p:spTree>
    <p:extLst>
      <p:ext uri="{BB962C8B-B14F-4D97-AF65-F5344CB8AC3E}">
        <p14:creationId xmlns:p14="http://schemas.microsoft.com/office/powerpoint/2010/main" val="1317038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803E7E45-72B2-40CD-B6B8-10B7BD1D825F}" type="slidenum">
              <a:rPr lang="en-US" smtClean="0"/>
              <a:pPr/>
              <a:t>29</a:t>
            </a:fld>
            <a:endParaRPr lang="en-US" smtClean="0"/>
          </a:p>
        </p:txBody>
      </p:sp>
      <p:sp>
        <p:nvSpPr>
          <p:cNvPr id="196611" name="Rectangle 4"/>
          <p:cNvSpPr>
            <a:spLocks noGrp="1" noRot="1" noChangeAspect="1" noChangeArrowheads="1" noTextEdit="1"/>
          </p:cNvSpPr>
          <p:nvPr>
            <p:ph type="sldImg"/>
          </p:nvPr>
        </p:nvSpPr>
        <p:spPr>
          <a:ln/>
        </p:spPr>
      </p:sp>
      <p:sp>
        <p:nvSpPr>
          <p:cNvPr id="196612" name="Rectangle 5"/>
          <p:cNvSpPr>
            <a:spLocks noGrp="1" noChangeArrowheads="1"/>
          </p:cNvSpPr>
          <p:nvPr>
            <p:ph type="body" idx="1"/>
          </p:nvPr>
        </p:nvSpPr>
        <p:spPr>
          <a:noFill/>
          <a:ln/>
        </p:spPr>
        <p:txBody>
          <a:bodyPr/>
          <a:lstStyle/>
          <a:p>
            <a:pPr eaLnBrk="1" hangingPunct="1">
              <a:lnSpc>
                <a:spcPct val="90000"/>
              </a:lnSpc>
            </a:pPr>
            <a:endParaRPr lang="en-US" dirty="0" smtClean="0"/>
          </a:p>
        </p:txBody>
      </p:sp>
    </p:spTree>
    <p:extLst>
      <p:ext uri="{BB962C8B-B14F-4D97-AF65-F5344CB8AC3E}">
        <p14:creationId xmlns:p14="http://schemas.microsoft.com/office/powerpoint/2010/main" val="1384842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pPr defTabSz="868613"/>
            <a:r>
              <a:rPr lang="en-US" altLang="en-US" b="1" dirty="0" smtClean="0">
                <a:ea typeface="ＭＳ Ｐゴシック" pitchFamily="34" charset="-128"/>
              </a:rPr>
              <a:t>Speaker Notes</a:t>
            </a:r>
          </a:p>
          <a:p>
            <a:pPr defTabSz="868613">
              <a:buFontTx/>
              <a:buChar char="•"/>
            </a:pPr>
            <a:r>
              <a:rPr lang="en-US" altLang="en-US" dirty="0" smtClean="0">
                <a:ea typeface="ＭＳ Ｐゴシック" pitchFamily="34" charset="-128"/>
              </a:rPr>
              <a:t> Long-scale heterogeneity is the spatial scale at which differences in concentration are expected. </a:t>
            </a:r>
          </a:p>
          <a:p>
            <a:pPr defTabSz="868613">
              <a:buFontTx/>
              <a:buChar char="•"/>
            </a:pPr>
            <a:r>
              <a:rPr lang="en-US" altLang="en-US" dirty="0" smtClean="0">
                <a:ea typeface="ＭＳ Ｐゴシック" pitchFamily="34" charset="-128"/>
              </a:rPr>
              <a:t> Sampling programs are generally designed to search for variation in concentrations at this scale.</a:t>
            </a:r>
          </a:p>
          <a:p>
            <a:pPr defTabSz="868613"/>
            <a:endParaRPr lang="en-US" altLang="en-US" dirty="0" smtClean="0"/>
          </a:p>
        </p:txBody>
      </p:sp>
      <p:sp>
        <p:nvSpPr>
          <p:cNvPr id="164868" name="Slide Number Placeholder 3"/>
          <p:cNvSpPr>
            <a:spLocks noGrp="1"/>
          </p:cNvSpPr>
          <p:nvPr>
            <p:ph type="sldNum" sz="quarter" idx="5"/>
          </p:nvPr>
        </p:nvSpPr>
        <p:spPr>
          <a:noFill/>
        </p:spPr>
        <p:txBody>
          <a:bodyPr/>
          <a:lstStyle/>
          <a:p>
            <a:fld id="{D39BFD7A-BA57-43AF-BF69-C2FFF408EA9B}" type="slidenum">
              <a:rPr lang="en-US" altLang="en-US" smtClean="0"/>
              <a:pPr/>
              <a:t>30</a:t>
            </a:fld>
            <a:endParaRPr lang="en-US" altLang="en-US" smtClean="0"/>
          </a:p>
        </p:txBody>
      </p:sp>
    </p:spTree>
    <p:extLst>
      <p:ext uri="{BB962C8B-B14F-4D97-AF65-F5344CB8AC3E}">
        <p14:creationId xmlns:p14="http://schemas.microsoft.com/office/powerpoint/2010/main" val="3808523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76B2B6F-ECE3-4686-A208-CF6E8E1070B6}" type="slidenum">
              <a:rPr lang="en-US" smtClean="0">
                <a:latin typeface="Arial" pitchFamily="34" charset="0"/>
              </a:rPr>
              <a:pPr/>
              <a:t>31</a:t>
            </a:fld>
            <a:endParaRPr lang="en-US" smtClean="0">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4713" y="4422593"/>
            <a:ext cx="5028579" cy="4188980"/>
          </a:xfrm>
          <a:noFill/>
          <a:ln/>
        </p:spPr>
        <p:txBody>
          <a:bodyPr lIns="91437" tIns="45718" rIns="91437" bIns="45718"/>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984544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36C568D2-9A30-43A7-AEA6-907DA0DA6F4E}" type="slidenum">
              <a:rPr lang="en-US" altLang="en-US" smtClean="0">
                <a:solidFill>
                  <a:srgbClr val="000000"/>
                </a:solidFill>
              </a:rPr>
              <a:pPr/>
              <a:t>32</a:t>
            </a:fld>
            <a:endParaRPr lang="en-US" altLang="en-US" smtClean="0">
              <a:solidFill>
                <a:srgbClr val="000000"/>
              </a:solidFill>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xfrm>
            <a:off x="1189590" y="4597001"/>
            <a:ext cx="5011496" cy="4355387"/>
          </a:xfrm>
          <a:noFill/>
          <a:ln/>
        </p:spPr>
        <p:txBody>
          <a:bodyPr/>
          <a:lstStyle/>
          <a:p>
            <a:pPr eaLnBrk="1" hangingPunct="1"/>
            <a:r>
              <a:rPr lang="en-US" altLang="en-US" smtClean="0"/>
              <a:t>No associated notes.</a:t>
            </a:r>
          </a:p>
          <a:p>
            <a:pPr eaLnBrk="1" hangingPunct="1"/>
            <a:endParaRPr lang="en-US" altLang="en-US" smtClean="0"/>
          </a:p>
        </p:txBody>
      </p:sp>
    </p:spTree>
    <p:extLst>
      <p:ext uri="{BB962C8B-B14F-4D97-AF65-F5344CB8AC3E}">
        <p14:creationId xmlns:p14="http://schemas.microsoft.com/office/powerpoint/2010/main" val="933444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xfrm>
            <a:off x="1189590" y="4597001"/>
            <a:ext cx="5011496" cy="4355387"/>
          </a:xfrm>
          <a:noFill/>
          <a:ln/>
        </p:spPr>
        <p:txBody>
          <a:bodyPr/>
          <a:lstStyle/>
          <a:p>
            <a:r>
              <a:rPr lang="en-US" altLang="en-US" smtClean="0"/>
              <a:t>No associated notes.</a:t>
            </a:r>
          </a:p>
          <a:p>
            <a:endParaRPr lang="en-US" altLang="en-US" smtClean="0"/>
          </a:p>
        </p:txBody>
      </p:sp>
      <p:sp>
        <p:nvSpPr>
          <p:cNvPr id="206852" name="Slide Number Placeholder 3"/>
          <p:cNvSpPr>
            <a:spLocks noGrp="1"/>
          </p:cNvSpPr>
          <p:nvPr>
            <p:ph type="sldNum" sz="quarter" idx="5"/>
          </p:nvPr>
        </p:nvSpPr>
        <p:spPr>
          <a:noFill/>
        </p:spPr>
        <p:txBody>
          <a:bodyPr/>
          <a:lstStyle/>
          <a:p>
            <a:fld id="{D416C133-9B9C-4598-B7E2-F90DAA6DC630}" type="slidenum">
              <a:rPr lang="en-US" altLang="en-US" smtClean="0">
                <a:solidFill>
                  <a:srgbClr val="000000"/>
                </a:solidFill>
              </a:rPr>
              <a:pPr/>
              <a:t>33</a:t>
            </a:fld>
            <a:endParaRPr lang="en-US" altLang="en-US" smtClean="0">
              <a:solidFill>
                <a:srgbClr val="000000"/>
              </a:solidFill>
            </a:endParaRPr>
          </a:p>
        </p:txBody>
      </p:sp>
    </p:spTree>
    <p:extLst>
      <p:ext uri="{BB962C8B-B14F-4D97-AF65-F5344CB8AC3E}">
        <p14:creationId xmlns:p14="http://schemas.microsoft.com/office/powerpoint/2010/main" val="1895778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xfrm>
            <a:off x="1189590" y="4597001"/>
            <a:ext cx="5011496" cy="4355387"/>
          </a:xfrm>
          <a:noFill/>
          <a:ln/>
        </p:spPr>
        <p:txBody>
          <a:bodyPr/>
          <a:lstStyle/>
          <a:p>
            <a:r>
              <a:rPr lang="en-US" altLang="en-US" smtClean="0"/>
              <a:t>No associated notes.</a:t>
            </a:r>
          </a:p>
          <a:p>
            <a:endParaRPr lang="en-US" altLang="en-US" smtClean="0"/>
          </a:p>
        </p:txBody>
      </p:sp>
      <p:sp>
        <p:nvSpPr>
          <p:cNvPr id="206852" name="Slide Number Placeholder 3"/>
          <p:cNvSpPr>
            <a:spLocks noGrp="1"/>
          </p:cNvSpPr>
          <p:nvPr>
            <p:ph type="sldNum" sz="quarter" idx="5"/>
          </p:nvPr>
        </p:nvSpPr>
        <p:spPr>
          <a:noFill/>
        </p:spPr>
        <p:txBody>
          <a:bodyPr/>
          <a:lstStyle/>
          <a:p>
            <a:fld id="{D416C133-9B9C-4598-B7E2-F90DAA6DC630}" type="slidenum">
              <a:rPr lang="en-US" altLang="en-US" smtClean="0">
                <a:solidFill>
                  <a:srgbClr val="000000"/>
                </a:solidFill>
              </a:rPr>
              <a:pPr/>
              <a:t>34</a:t>
            </a:fld>
            <a:endParaRPr lang="en-US" altLang="en-US" smtClean="0">
              <a:solidFill>
                <a:srgbClr val="000000"/>
              </a:solidFill>
            </a:endParaRPr>
          </a:p>
        </p:txBody>
      </p:sp>
    </p:spTree>
    <p:extLst>
      <p:ext uri="{BB962C8B-B14F-4D97-AF65-F5344CB8AC3E}">
        <p14:creationId xmlns:p14="http://schemas.microsoft.com/office/powerpoint/2010/main" val="1895778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4FE61A-DA45-4391-9DC2-4306139E0BBB}" type="slidenum">
              <a:rPr lang="en-US" smtClean="0"/>
              <a:pPr/>
              <a:t>35</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715" y="4416511"/>
            <a:ext cx="5028579" cy="4183220"/>
          </a:xfrm>
          <a:noFill/>
          <a:ln/>
        </p:spPr>
        <p:txBody>
          <a:bodyPr/>
          <a:lstStyle/>
          <a:p>
            <a:pPr eaLnBrk="1" hangingPunct="1"/>
            <a:endParaRPr lang="en-US" smtClean="0"/>
          </a:p>
        </p:txBody>
      </p:sp>
    </p:spTree>
    <p:extLst>
      <p:ext uri="{BB962C8B-B14F-4D97-AF65-F5344CB8AC3E}">
        <p14:creationId xmlns:p14="http://schemas.microsoft.com/office/powerpoint/2010/main" val="199435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59F115-888A-4A17-823E-A347E442B8F2}" type="slidenum">
              <a:rPr lang="en-US" smtClean="0"/>
              <a:pPr/>
              <a:t>6</a:t>
            </a:fld>
            <a:endParaRPr lang="en-US"/>
          </a:p>
        </p:txBody>
      </p:sp>
    </p:spTree>
    <p:extLst>
      <p:ext uri="{BB962C8B-B14F-4D97-AF65-F5344CB8AC3E}">
        <p14:creationId xmlns:p14="http://schemas.microsoft.com/office/powerpoint/2010/main" val="3470442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Study</a:t>
            </a:r>
            <a:r>
              <a:rPr lang="en-US" baseline="0" dirty="0" smtClean="0"/>
              <a:t> Site B Summary Notes:</a:t>
            </a:r>
          </a:p>
          <a:p>
            <a:r>
              <a:rPr lang="en-US" baseline="0" dirty="0" smtClean="0"/>
              <a:t>-XRF data average -7% lower than 6010B data (moisture effects?)</a:t>
            </a:r>
          </a:p>
          <a:p>
            <a:r>
              <a:rPr lang="en-US" baseline="0" dirty="0" smtClean="0"/>
              <a:t>-Relatively high variability within samples but lower between samples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-Variability is random, no distinct increasing/decreasing trends toward adjacent grid points</a:t>
            </a:r>
          </a:p>
          <a:p>
            <a:r>
              <a:rPr lang="en-US" baseline="0" dirty="0" smtClean="0"/>
              <a:t>-Different handfuls of the same salad, highly variable with a sample but similar to nearby samples</a:t>
            </a:r>
          </a:p>
          <a:p>
            <a:r>
              <a:rPr lang="en-US" dirty="0" smtClean="0"/>
              <a:t>-Discrete samples above and below 200 mg/kg at 23 or 24 grid</a:t>
            </a:r>
            <a:r>
              <a:rPr lang="en-US" baseline="0" dirty="0" smtClean="0"/>
              <a:t> points</a:t>
            </a:r>
            <a:endParaRPr lang="en-US" dirty="0"/>
          </a:p>
        </p:txBody>
      </p:sp>
      <p:sp>
        <p:nvSpPr>
          <p:cNvPr id="4" name="Slide Number Placeholder 3"/>
          <p:cNvSpPr>
            <a:spLocks noGrp="1"/>
          </p:cNvSpPr>
          <p:nvPr>
            <p:ph type="sldNum" sz="quarter" idx="10"/>
          </p:nvPr>
        </p:nvSpPr>
        <p:spPr/>
        <p:txBody>
          <a:bodyPr/>
          <a:lstStyle/>
          <a:p>
            <a:fld id="{8559F115-888A-4A17-823E-A347E442B8F2}" type="slidenum">
              <a:rPr lang="en-US" smtClean="0"/>
              <a:pPr/>
              <a:t>36</a:t>
            </a:fld>
            <a:endParaRPr lang="en-US"/>
          </a:p>
        </p:txBody>
      </p:sp>
    </p:spTree>
    <p:extLst>
      <p:ext uri="{BB962C8B-B14F-4D97-AF65-F5344CB8AC3E}">
        <p14:creationId xmlns:p14="http://schemas.microsoft.com/office/powerpoint/2010/main" val="1869366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Isolated “hot spots” and “cold spots” are an</a:t>
            </a:r>
            <a:r>
              <a:rPr lang="en-US" baseline="0" dirty="0" smtClean="0"/>
              <a:t> artificial reflection of small-scale, random heterogeneity.</a:t>
            </a:r>
            <a:endParaRPr lang="en-US" dirty="0"/>
          </a:p>
        </p:txBody>
      </p:sp>
      <p:sp>
        <p:nvSpPr>
          <p:cNvPr id="4" name="Slide Number Placeholder 3"/>
          <p:cNvSpPr>
            <a:spLocks noGrp="1"/>
          </p:cNvSpPr>
          <p:nvPr>
            <p:ph type="sldNum" sz="quarter" idx="10"/>
          </p:nvPr>
        </p:nvSpPr>
        <p:spPr/>
        <p:txBody>
          <a:bodyPr/>
          <a:lstStyle/>
          <a:p>
            <a:fld id="{8559F115-888A-4A17-823E-A347E442B8F2}" type="slidenum">
              <a:rPr lang="en-US" smtClean="0"/>
              <a:pPr/>
              <a:t>37</a:t>
            </a:fld>
            <a:endParaRPr lang="en-US"/>
          </a:p>
        </p:txBody>
      </p:sp>
    </p:spTree>
    <p:extLst>
      <p:ext uri="{BB962C8B-B14F-4D97-AF65-F5344CB8AC3E}">
        <p14:creationId xmlns:p14="http://schemas.microsoft.com/office/powerpoint/2010/main" val="272971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Isolated “hot spots” and “cold spots” are an</a:t>
            </a:r>
            <a:r>
              <a:rPr lang="en-US" baseline="0" dirty="0" smtClean="0"/>
              <a:t> artificial reflection of small-scale, random heterogeneity.</a:t>
            </a:r>
            <a:endParaRPr lang="en-US" dirty="0"/>
          </a:p>
        </p:txBody>
      </p:sp>
      <p:sp>
        <p:nvSpPr>
          <p:cNvPr id="4" name="Slide Number Placeholder 3"/>
          <p:cNvSpPr>
            <a:spLocks noGrp="1"/>
          </p:cNvSpPr>
          <p:nvPr>
            <p:ph type="sldNum" sz="quarter" idx="10"/>
          </p:nvPr>
        </p:nvSpPr>
        <p:spPr/>
        <p:txBody>
          <a:bodyPr/>
          <a:lstStyle/>
          <a:p>
            <a:fld id="{8559F115-888A-4A17-823E-A347E442B8F2}" type="slidenum">
              <a:rPr lang="en-US" smtClean="0"/>
              <a:pPr/>
              <a:t>38</a:t>
            </a:fld>
            <a:endParaRPr lang="en-US"/>
          </a:p>
        </p:txBody>
      </p:sp>
    </p:spTree>
    <p:extLst>
      <p:ext uri="{BB962C8B-B14F-4D97-AF65-F5344CB8AC3E}">
        <p14:creationId xmlns:p14="http://schemas.microsoft.com/office/powerpoint/2010/main" val="1404614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Isolated “hot spots” and “cold spots” are an</a:t>
            </a:r>
            <a:r>
              <a:rPr lang="en-US" baseline="0" dirty="0" smtClean="0"/>
              <a:t> artificial reflection of small-scale, random heterogeneity.</a:t>
            </a:r>
            <a:endParaRPr lang="en-US" dirty="0"/>
          </a:p>
        </p:txBody>
      </p:sp>
      <p:sp>
        <p:nvSpPr>
          <p:cNvPr id="4" name="Slide Number Placeholder 3"/>
          <p:cNvSpPr>
            <a:spLocks noGrp="1"/>
          </p:cNvSpPr>
          <p:nvPr>
            <p:ph type="sldNum" sz="quarter" idx="10"/>
          </p:nvPr>
        </p:nvSpPr>
        <p:spPr/>
        <p:txBody>
          <a:bodyPr/>
          <a:lstStyle/>
          <a:p>
            <a:fld id="{8559F115-888A-4A17-823E-A347E442B8F2}" type="slidenum">
              <a:rPr lang="en-US" smtClean="0"/>
              <a:pPr/>
              <a:t>39</a:t>
            </a:fld>
            <a:endParaRPr lang="en-US"/>
          </a:p>
        </p:txBody>
      </p:sp>
    </p:spTree>
    <p:extLst>
      <p:ext uri="{BB962C8B-B14F-4D97-AF65-F5344CB8AC3E}">
        <p14:creationId xmlns:p14="http://schemas.microsoft.com/office/powerpoint/2010/main" val="272971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4FE61A-DA45-4391-9DC2-4306139E0BBB}" type="slidenum">
              <a:rPr lang="en-US" smtClean="0"/>
              <a:pPr/>
              <a:t>40</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715" y="4416511"/>
            <a:ext cx="5028579" cy="4183220"/>
          </a:xfrm>
          <a:noFill/>
          <a:ln/>
        </p:spPr>
        <p:txBody>
          <a:bodyPr/>
          <a:lstStyle/>
          <a:p>
            <a:pPr eaLnBrk="1" hangingPunct="1"/>
            <a:endParaRPr lang="en-US" smtClean="0"/>
          </a:p>
        </p:txBody>
      </p:sp>
    </p:spTree>
    <p:extLst>
      <p:ext uri="{BB962C8B-B14F-4D97-AF65-F5344CB8AC3E}">
        <p14:creationId xmlns:p14="http://schemas.microsoft.com/office/powerpoint/2010/main" val="1994357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7311305-9ACE-4443-9E66-80D7448E0C2C}" type="slidenum">
              <a:rPr lang="en-US" smtClean="0">
                <a:latin typeface="Arial" pitchFamily="34" charset="0"/>
              </a:rPr>
              <a:pPr/>
              <a:t>41</a:t>
            </a:fld>
            <a:endParaRPr lang="en-US" smtClean="0">
              <a:latin typeface="Arial" pitchFamily="34" charset="0"/>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xfrm>
            <a:off x="686422" y="4416512"/>
            <a:ext cx="5485158" cy="4183220"/>
          </a:xfrm>
          <a:solidFill>
            <a:srgbClr val="FFFFFF"/>
          </a:solidFill>
          <a:ln>
            <a:solidFill>
              <a:srgbClr val="000000"/>
            </a:solid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1579809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7311305-9ACE-4443-9E66-80D7448E0C2C}" type="slidenum">
              <a:rPr lang="en-US" smtClean="0">
                <a:latin typeface="Arial" pitchFamily="34" charset="0"/>
              </a:rPr>
              <a:pPr/>
              <a:t>43</a:t>
            </a:fld>
            <a:endParaRPr lang="en-US" smtClean="0">
              <a:latin typeface="Arial" pitchFamily="34" charset="0"/>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xfrm>
            <a:off x="686422" y="4416512"/>
            <a:ext cx="5485158" cy="4183220"/>
          </a:xfrm>
          <a:solidFill>
            <a:srgbClr val="FFFFFF"/>
          </a:solidFill>
          <a:ln>
            <a:solidFill>
              <a:srgbClr val="000000"/>
            </a:solidFill>
          </a:ln>
        </p:spPr>
        <p:txBody>
          <a:bodyPr/>
          <a:lstStyle/>
          <a:p>
            <a:pPr eaLnBrk="1" hangingPunct="1"/>
            <a:r>
              <a:rPr lang="en-US" smtClean="0">
                <a:latin typeface="Arial" pitchFamily="34" charset="0"/>
              </a:rPr>
              <a:t>Structures removed. No obvious spill areas observable in the field.</a:t>
            </a:r>
          </a:p>
        </p:txBody>
      </p:sp>
    </p:spTree>
    <p:extLst>
      <p:ext uri="{BB962C8B-B14F-4D97-AF65-F5344CB8AC3E}">
        <p14:creationId xmlns:p14="http://schemas.microsoft.com/office/powerpoint/2010/main" val="1008398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7311305-9ACE-4443-9E66-80D7448E0C2C}" type="slidenum">
              <a:rPr lang="en-US" smtClean="0">
                <a:latin typeface="Arial" pitchFamily="34" charset="0"/>
              </a:rPr>
              <a:pPr/>
              <a:t>44</a:t>
            </a:fld>
            <a:endParaRPr lang="en-US" smtClean="0">
              <a:latin typeface="Arial" pitchFamily="34" charset="0"/>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xfrm>
            <a:off x="686422" y="4416512"/>
            <a:ext cx="5485158" cy="4183220"/>
          </a:xfrm>
          <a:solidFill>
            <a:srgbClr val="FFFFFF"/>
          </a:solidFill>
          <a:ln>
            <a:solidFill>
              <a:srgbClr val="000000"/>
            </a:solidFill>
          </a:ln>
        </p:spPr>
        <p:txBody>
          <a:bodyPr/>
          <a:lstStyle/>
          <a:p>
            <a:pPr eaLnBrk="1" hangingPunct="1"/>
            <a:r>
              <a:rPr lang="en-US" smtClean="0">
                <a:latin typeface="Arial" pitchFamily="34" charset="0"/>
              </a:rPr>
              <a:t>Structures removed. No obvious spill areas observable in the field.</a:t>
            </a:r>
          </a:p>
        </p:txBody>
      </p:sp>
    </p:spTree>
    <p:extLst>
      <p:ext uri="{BB962C8B-B14F-4D97-AF65-F5344CB8AC3E}">
        <p14:creationId xmlns:p14="http://schemas.microsoft.com/office/powerpoint/2010/main" val="1784423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7311305-9ACE-4443-9E66-80D7448E0C2C}" type="slidenum">
              <a:rPr lang="en-US" smtClean="0">
                <a:latin typeface="Arial" pitchFamily="34" charset="0"/>
              </a:rPr>
              <a:pPr/>
              <a:t>46</a:t>
            </a:fld>
            <a:endParaRPr lang="en-US" smtClean="0">
              <a:latin typeface="Arial" pitchFamily="34" charset="0"/>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xfrm>
            <a:off x="686422" y="4416512"/>
            <a:ext cx="5485158" cy="4183220"/>
          </a:xfrm>
          <a:solidFill>
            <a:srgbClr val="FFFFFF"/>
          </a:solidFill>
          <a:ln>
            <a:solidFill>
              <a:srgbClr val="000000"/>
            </a:solidFill>
          </a:ln>
        </p:spPr>
        <p:txBody>
          <a:bodyPr/>
          <a:lstStyle/>
          <a:p>
            <a:pPr eaLnBrk="1" hangingPunct="1"/>
            <a:r>
              <a:rPr lang="en-US" smtClean="0">
                <a:latin typeface="Arial" pitchFamily="34" charset="0"/>
              </a:rPr>
              <a:t>Structures removed. No obvious spill areas observable in the field.</a:t>
            </a:r>
          </a:p>
        </p:txBody>
      </p:sp>
    </p:spTree>
    <p:extLst>
      <p:ext uri="{BB962C8B-B14F-4D97-AF65-F5344CB8AC3E}">
        <p14:creationId xmlns:p14="http://schemas.microsoft.com/office/powerpoint/2010/main" val="681103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7311305-9ACE-4443-9E66-80D7448E0C2C}" type="slidenum">
              <a:rPr lang="en-US" smtClean="0">
                <a:latin typeface="Arial" pitchFamily="34" charset="0"/>
              </a:rPr>
              <a:pPr/>
              <a:t>47</a:t>
            </a:fld>
            <a:endParaRPr lang="en-US" smtClean="0">
              <a:latin typeface="Arial" pitchFamily="34" charset="0"/>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xfrm>
            <a:off x="686422" y="4416512"/>
            <a:ext cx="5485158" cy="4183220"/>
          </a:xfrm>
          <a:solidFill>
            <a:srgbClr val="FFFFFF"/>
          </a:solidFill>
          <a:ln>
            <a:solidFill>
              <a:srgbClr val="000000"/>
            </a:solidFill>
          </a:ln>
        </p:spPr>
        <p:txBody>
          <a:bodyPr/>
          <a:lstStyle/>
          <a:p>
            <a:pPr eaLnBrk="1" hangingPunct="1"/>
            <a:r>
              <a:rPr lang="en-US" smtClean="0">
                <a:latin typeface="Arial" pitchFamily="34" charset="0"/>
              </a:rPr>
              <a:t>Structures removed. No obvious spill areas observable in the field.</a:t>
            </a:r>
          </a:p>
        </p:txBody>
      </p:sp>
    </p:spTree>
    <p:extLst>
      <p:ext uri="{BB962C8B-B14F-4D97-AF65-F5344CB8AC3E}">
        <p14:creationId xmlns:p14="http://schemas.microsoft.com/office/powerpoint/2010/main" val="681103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4FE61A-DA45-4391-9DC2-4306139E0BBB}" type="slidenum">
              <a:rPr lang="en-US" smtClean="0"/>
              <a:pPr/>
              <a:t>7</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894831" y="4451479"/>
            <a:ext cx="4919262" cy="4216340"/>
          </a:xfrm>
          <a:noFill/>
          <a:ln/>
        </p:spPr>
        <p:txBody>
          <a:bodyPr/>
          <a:lstStyle/>
          <a:p>
            <a:pPr eaLnBrk="1" hangingPunct="1"/>
            <a:endParaRPr lang="en-US" smtClean="0"/>
          </a:p>
        </p:txBody>
      </p:sp>
    </p:spTree>
    <p:extLst>
      <p:ext uri="{BB962C8B-B14F-4D97-AF65-F5344CB8AC3E}">
        <p14:creationId xmlns:p14="http://schemas.microsoft.com/office/powerpoint/2010/main" val="1259823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4FE61A-DA45-4391-9DC2-4306139E0BBB}" type="slidenum">
              <a:rPr lang="en-US" smtClean="0"/>
              <a:pPr/>
              <a:t>50</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715" y="4416511"/>
            <a:ext cx="5028579" cy="4183220"/>
          </a:xfrm>
          <a:noFill/>
          <a:ln/>
        </p:spPr>
        <p:txBody>
          <a:bodyPr/>
          <a:lstStyle/>
          <a:p>
            <a:pPr eaLnBrk="1" hangingPunct="1"/>
            <a:endParaRPr lang="en-US" smtClean="0"/>
          </a:p>
        </p:txBody>
      </p:sp>
    </p:spTree>
    <p:extLst>
      <p:ext uri="{BB962C8B-B14F-4D97-AF65-F5344CB8AC3E}">
        <p14:creationId xmlns:p14="http://schemas.microsoft.com/office/powerpoint/2010/main" val="1994357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4FE61A-DA45-4391-9DC2-4306139E0BBB}" type="slidenum">
              <a:rPr lang="en-US" smtClean="0"/>
              <a:pPr/>
              <a:t>55</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715" y="4416511"/>
            <a:ext cx="5028579" cy="4183220"/>
          </a:xfrm>
          <a:noFill/>
          <a:ln/>
        </p:spPr>
        <p:txBody>
          <a:bodyPr/>
          <a:lstStyle/>
          <a:p>
            <a:pPr eaLnBrk="1" hangingPunct="1"/>
            <a:endParaRPr lang="en-US" smtClean="0"/>
          </a:p>
        </p:txBody>
      </p:sp>
    </p:spTree>
    <p:extLst>
      <p:ext uri="{BB962C8B-B14F-4D97-AF65-F5344CB8AC3E}">
        <p14:creationId xmlns:p14="http://schemas.microsoft.com/office/powerpoint/2010/main" val="1099062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p:spPr>
        <p:txBody>
          <a:bodyPr/>
          <a:lstStyle>
            <a:lvl1pPr defTabSz="938213" eaLnBrk="0" hangingPunct="0">
              <a:defRPr>
                <a:solidFill>
                  <a:schemeClr val="tx1"/>
                </a:solidFill>
                <a:latin typeface="Arial" panose="020B0604020202020204" pitchFamily="34" charset="0"/>
                <a:cs typeface="Arial" panose="020B0604020202020204" pitchFamily="34" charset="0"/>
              </a:defRPr>
            </a:lvl1pPr>
            <a:lvl2pPr marL="742950" indent="-285750" defTabSz="938213" eaLnBrk="0" hangingPunct="0">
              <a:defRPr>
                <a:solidFill>
                  <a:schemeClr val="tx1"/>
                </a:solidFill>
                <a:latin typeface="Arial" panose="020B0604020202020204" pitchFamily="34" charset="0"/>
                <a:cs typeface="Arial" panose="020B0604020202020204" pitchFamily="34" charset="0"/>
              </a:defRPr>
            </a:lvl2pPr>
            <a:lvl3pPr marL="1143000" indent="-228600" defTabSz="938213" eaLnBrk="0" hangingPunct="0">
              <a:defRPr>
                <a:solidFill>
                  <a:schemeClr val="tx1"/>
                </a:solidFill>
                <a:latin typeface="Arial" panose="020B0604020202020204" pitchFamily="34" charset="0"/>
                <a:cs typeface="Arial" panose="020B0604020202020204" pitchFamily="34" charset="0"/>
              </a:defRPr>
            </a:lvl3pPr>
            <a:lvl4pPr marL="1600200" indent="-228600" defTabSz="938213" eaLnBrk="0" hangingPunct="0">
              <a:defRPr>
                <a:solidFill>
                  <a:schemeClr val="tx1"/>
                </a:solidFill>
                <a:latin typeface="Arial" panose="020B0604020202020204" pitchFamily="34" charset="0"/>
                <a:cs typeface="Arial" panose="020B0604020202020204" pitchFamily="34" charset="0"/>
              </a:defRPr>
            </a:lvl4pPr>
            <a:lvl5pPr marL="2057400" indent="-228600" defTabSz="938213" eaLnBrk="0" hangingPunct="0">
              <a:defRPr>
                <a:solidFill>
                  <a:schemeClr val="tx1"/>
                </a:solidFill>
                <a:latin typeface="Arial" panose="020B0604020202020204" pitchFamily="34" charset="0"/>
                <a:cs typeface="Arial" panose="020B0604020202020204" pitchFamily="34" charset="0"/>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D889F3-86D9-437C-BCD1-9A17D8856C4C}" type="slidenum">
              <a:rPr lang="en-US" altLang="en-US">
                <a:solidFill>
                  <a:srgbClr val="000000"/>
                </a:solidFill>
                <a:latin typeface="Tahoma" panose="020B0604030504040204" pitchFamily="34" charset="0"/>
              </a:rPr>
              <a:pPr eaLnBrk="1" hangingPunct="1"/>
              <a:t>56</a:t>
            </a:fld>
            <a:endParaRPr lang="en-US" altLang="en-US">
              <a:solidFill>
                <a:srgbClr val="000000"/>
              </a:solidFill>
              <a:latin typeface="Tahoma" panose="020B0604030504040204" pitchFamily="34"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Refer to ITRC ISM-1 Section 3.3.1 Exposure Area Decision Units and</a:t>
            </a:r>
          </a:p>
          <a:p>
            <a:pPr eaLnBrk="1" hangingPunct="1"/>
            <a:r>
              <a:rPr lang="en-US" altLang="en-US" smtClean="0">
                <a:latin typeface="Arial" panose="020B0604020202020204" pitchFamily="34" charset="0"/>
              </a:rPr>
              <a:t>ITRC ISM-1 Section 3.3.2 Source Area Decision Units</a:t>
            </a:r>
          </a:p>
        </p:txBody>
      </p:sp>
    </p:spTree>
    <p:extLst>
      <p:ext uri="{BB962C8B-B14F-4D97-AF65-F5344CB8AC3E}">
        <p14:creationId xmlns:p14="http://schemas.microsoft.com/office/powerpoint/2010/main" val="550577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4FE61A-DA45-4391-9DC2-4306139E0BBB}" type="slidenum">
              <a:rPr lang="en-US" smtClean="0"/>
              <a:pPr/>
              <a:t>60</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715" y="4416511"/>
            <a:ext cx="5028579" cy="4183220"/>
          </a:xfrm>
          <a:noFill/>
          <a:ln/>
        </p:spPr>
        <p:txBody>
          <a:bodyPr/>
          <a:lstStyle/>
          <a:p>
            <a:pPr eaLnBrk="1" hangingPunct="1"/>
            <a:endParaRPr lang="en-US" smtClean="0"/>
          </a:p>
        </p:txBody>
      </p:sp>
    </p:spTree>
    <p:extLst>
      <p:ext uri="{BB962C8B-B14F-4D97-AF65-F5344CB8AC3E}">
        <p14:creationId xmlns:p14="http://schemas.microsoft.com/office/powerpoint/2010/main" val="1758359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59F115-888A-4A17-823E-A347E442B8F2}" type="slidenum">
              <a:rPr lang="en-US" smtClean="0"/>
              <a:pPr/>
              <a:t>64</a:t>
            </a:fld>
            <a:endParaRPr lang="en-US"/>
          </a:p>
        </p:txBody>
      </p:sp>
    </p:spTree>
    <p:extLst>
      <p:ext uri="{BB962C8B-B14F-4D97-AF65-F5344CB8AC3E}">
        <p14:creationId xmlns:p14="http://schemas.microsoft.com/office/powerpoint/2010/main" val="4141654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363" indent="-233363"/>
            <a:r>
              <a:rPr lang="en-US" sz="1200" b="0" dirty="0" smtClean="0">
                <a:solidFill>
                  <a:srgbClr val="000000"/>
                </a:solidFill>
                <a:latin typeface="Times New Roman"/>
                <a:cs typeface="Times New Roman" pitchFamily="18" charset="0"/>
              </a:rPr>
              <a:t>1.	Mean and 95% UCL based on use of lowest, mean, median and maximum concentration reported for each grid point.</a:t>
            </a:r>
          </a:p>
          <a:p>
            <a:pPr marL="233363" indent="-233363"/>
            <a:r>
              <a:rPr lang="en-US" sz="1200" b="0" dirty="0" smtClean="0">
                <a:solidFill>
                  <a:srgbClr val="000000"/>
                </a:solidFill>
                <a:latin typeface="Times New Roman"/>
              </a:rPr>
              <a:t>2.	</a:t>
            </a:r>
            <a:r>
              <a:rPr lang="en-US" sz="1200" b="0" dirty="0" err="1" smtClean="0">
                <a:solidFill>
                  <a:srgbClr val="000000"/>
                </a:solidFill>
                <a:latin typeface="Times New Roman"/>
              </a:rPr>
              <a:t>ProUCL</a:t>
            </a:r>
            <a:r>
              <a:rPr lang="en-US" sz="1200" b="0" dirty="0" smtClean="0">
                <a:solidFill>
                  <a:srgbClr val="000000"/>
                </a:solidFill>
                <a:latin typeface="Times New Roman"/>
              </a:rPr>
              <a:t> Version 5.0 (recommended UCL noted)</a:t>
            </a:r>
            <a:endParaRPr lang="en-US" b="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3B1D321-2F6C-4140-9D3A-88F6ED7D3D62}" type="slidenum">
              <a:rPr lang="en-US" smtClean="0"/>
              <a:pPr/>
              <a:t>71</a:t>
            </a:fld>
            <a:endParaRPr lang="en-US"/>
          </a:p>
        </p:txBody>
      </p:sp>
    </p:spTree>
    <p:extLst>
      <p:ext uri="{BB962C8B-B14F-4D97-AF65-F5344CB8AC3E}">
        <p14:creationId xmlns:p14="http://schemas.microsoft.com/office/powerpoint/2010/main" val="41891840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4FE61A-DA45-4391-9DC2-4306139E0BBB}" type="slidenum">
              <a:rPr lang="en-US" smtClean="0"/>
              <a:pPr/>
              <a:t>72</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715" y="4416511"/>
            <a:ext cx="5028579" cy="4183220"/>
          </a:xfrm>
          <a:noFill/>
          <a:ln/>
        </p:spPr>
        <p:txBody>
          <a:bodyPr/>
          <a:lstStyle/>
          <a:p>
            <a:pPr eaLnBrk="1" hangingPunct="1"/>
            <a:endParaRPr lang="en-US" smtClean="0"/>
          </a:p>
        </p:txBody>
      </p:sp>
    </p:spTree>
    <p:extLst>
      <p:ext uri="{BB962C8B-B14F-4D97-AF65-F5344CB8AC3E}">
        <p14:creationId xmlns:p14="http://schemas.microsoft.com/office/powerpoint/2010/main" val="3345262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Isolated “hot spots” and “cold spots” are an</a:t>
            </a:r>
            <a:r>
              <a:rPr lang="en-US" baseline="0" dirty="0" smtClean="0"/>
              <a:t> artificial reflection of small-scale, random heterogeneity.</a:t>
            </a:r>
            <a:endParaRPr lang="en-US" dirty="0"/>
          </a:p>
        </p:txBody>
      </p:sp>
      <p:sp>
        <p:nvSpPr>
          <p:cNvPr id="4" name="Slide Number Placeholder 3"/>
          <p:cNvSpPr>
            <a:spLocks noGrp="1"/>
          </p:cNvSpPr>
          <p:nvPr>
            <p:ph type="sldNum" sz="quarter" idx="10"/>
          </p:nvPr>
        </p:nvSpPr>
        <p:spPr/>
        <p:txBody>
          <a:bodyPr/>
          <a:lstStyle/>
          <a:p>
            <a:fld id="{8559F115-888A-4A17-823E-A347E442B8F2}" type="slidenum">
              <a:rPr lang="en-US" smtClean="0"/>
              <a:pPr/>
              <a:t>79</a:t>
            </a:fld>
            <a:endParaRPr lang="en-US"/>
          </a:p>
        </p:txBody>
      </p:sp>
    </p:spTree>
    <p:extLst>
      <p:ext uri="{BB962C8B-B14F-4D97-AF65-F5344CB8AC3E}">
        <p14:creationId xmlns:p14="http://schemas.microsoft.com/office/powerpoint/2010/main" val="3379677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4FE61A-DA45-4391-9DC2-4306139E0BBB}" type="slidenum">
              <a:rPr lang="en-US" smtClean="0"/>
              <a:pPr/>
              <a:t>81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894831" y="4451479"/>
            <a:ext cx="4919262" cy="4216340"/>
          </a:xfrm>
          <a:noFill/>
          <a:ln/>
        </p:spPr>
        <p:txBody>
          <a:bodyPr/>
          <a:lstStyle/>
          <a:p>
            <a:pPr eaLnBrk="1" hangingPunct="1"/>
            <a:endParaRPr lang="en-US" smtClean="0"/>
          </a:p>
        </p:txBody>
      </p:sp>
    </p:spTree>
    <p:extLst>
      <p:ext uri="{BB962C8B-B14F-4D97-AF65-F5344CB8AC3E}">
        <p14:creationId xmlns:p14="http://schemas.microsoft.com/office/powerpoint/2010/main" val="829111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4FE61A-DA45-4391-9DC2-4306139E0BBB}" type="slidenum">
              <a:rPr lang="en-US" smtClean="0"/>
              <a:pPr/>
              <a:t>82</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715" y="4416511"/>
            <a:ext cx="5028579" cy="4183220"/>
          </a:xfrm>
          <a:noFill/>
          <a:ln/>
        </p:spPr>
        <p:txBody>
          <a:bodyPr/>
          <a:lstStyle/>
          <a:p>
            <a:pPr eaLnBrk="1" hangingPunct="1"/>
            <a:endParaRPr lang="en-US" smtClean="0"/>
          </a:p>
        </p:txBody>
      </p:sp>
    </p:spTree>
    <p:extLst>
      <p:ext uri="{BB962C8B-B14F-4D97-AF65-F5344CB8AC3E}">
        <p14:creationId xmlns:p14="http://schemas.microsoft.com/office/powerpoint/2010/main" val="3723107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59F115-888A-4A17-823E-A347E442B8F2}" type="slidenum">
              <a:rPr lang="en-US" smtClean="0"/>
              <a:pPr/>
              <a:t>8</a:t>
            </a:fld>
            <a:endParaRPr lang="en-US"/>
          </a:p>
        </p:txBody>
      </p:sp>
    </p:spTree>
    <p:extLst>
      <p:ext uri="{BB962C8B-B14F-4D97-AF65-F5344CB8AC3E}">
        <p14:creationId xmlns:p14="http://schemas.microsoft.com/office/powerpoint/2010/main" val="3243949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4FE61A-DA45-4391-9DC2-4306139E0BBB}" type="slidenum">
              <a:rPr lang="en-US" smtClean="0"/>
              <a:pPr/>
              <a:t>92</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715" y="4416511"/>
            <a:ext cx="5028579" cy="4183220"/>
          </a:xfrm>
          <a:noFill/>
          <a:ln/>
        </p:spPr>
        <p:txBody>
          <a:bodyPr/>
          <a:lstStyle/>
          <a:p>
            <a:pPr eaLnBrk="1" hangingPunct="1"/>
            <a:endParaRPr lang="en-US" smtClean="0"/>
          </a:p>
        </p:txBody>
      </p:sp>
    </p:spTree>
    <p:extLst>
      <p:ext uri="{BB962C8B-B14F-4D97-AF65-F5344CB8AC3E}">
        <p14:creationId xmlns:p14="http://schemas.microsoft.com/office/powerpoint/2010/main" val="15122334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01C6097-AE9C-47D3-8E80-45A41FF17BC8}" type="slidenum">
              <a:rPr lang="en-US" smtClean="0"/>
              <a:pPr/>
              <a:t>93</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Kea`au Middle School garden</a:t>
            </a:r>
          </a:p>
        </p:txBody>
      </p:sp>
    </p:spTree>
    <p:extLst>
      <p:ext uri="{BB962C8B-B14F-4D97-AF65-F5344CB8AC3E}">
        <p14:creationId xmlns:p14="http://schemas.microsoft.com/office/powerpoint/2010/main" val="37197519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4FE61A-DA45-4391-9DC2-4306139E0BBB}" type="slidenum">
              <a:rPr lang="en-US" smtClean="0"/>
              <a:pPr/>
              <a:t>94</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715" y="4416511"/>
            <a:ext cx="5028579" cy="4183220"/>
          </a:xfrm>
          <a:noFill/>
          <a:ln/>
        </p:spPr>
        <p:txBody>
          <a:bodyPr/>
          <a:lstStyle/>
          <a:p>
            <a:pPr eaLnBrk="1" hangingPunct="1"/>
            <a:endParaRPr lang="en-US" smtClean="0"/>
          </a:p>
        </p:txBody>
      </p:sp>
    </p:spTree>
    <p:extLst>
      <p:ext uri="{BB962C8B-B14F-4D97-AF65-F5344CB8AC3E}">
        <p14:creationId xmlns:p14="http://schemas.microsoft.com/office/powerpoint/2010/main" val="33536514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4FE61A-DA45-4391-9DC2-4306139E0BBB}" type="slidenum">
              <a:rPr lang="en-US" smtClean="0"/>
              <a:pPr/>
              <a:t>97</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894831" y="4451479"/>
            <a:ext cx="4919262" cy="4216340"/>
          </a:xfrm>
          <a:noFill/>
          <a:ln/>
        </p:spPr>
        <p:txBody>
          <a:bodyPr/>
          <a:lstStyle/>
          <a:p>
            <a:pPr eaLnBrk="1" hangingPunct="1"/>
            <a:endParaRPr lang="en-US" smtClean="0"/>
          </a:p>
        </p:txBody>
      </p:sp>
    </p:spTree>
    <p:extLst>
      <p:ext uri="{BB962C8B-B14F-4D97-AF65-F5344CB8AC3E}">
        <p14:creationId xmlns:p14="http://schemas.microsoft.com/office/powerpoint/2010/main" val="9321773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59F115-888A-4A17-823E-A347E442B8F2}" type="slidenum">
              <a:rPr lang="en-US" smtClean="0"/>
              <a:pPr/>
              <a:t>99</a:t>
            </a:fld>
            <a:endParaRPr lang="en-US"/>
          </a:p>
        </p:txBody>
      </p:sp>
    </p:spTree>
    <p:extLst>
      <p:ext uri="{BB962C8B-B14F-4D97-AF65-F5344CB8AC3E}">
        <p14:creationId xmlns:p14="http://schemas.microsoft.com/office/powerpoint/2010/main" val="5394387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59F115-888A-4A17-823E-A347E442B8F2}" type="slidenum">
              <a:rPr lang="en-US" smtClean="0"/>
              <a:pPr/>
              <a:t>102</a:t>
            </a:fld>
            <a:endParaRPr lang="en-US"/>
          </a:p>
        </p:txBody>
      </p:sp>
    </p:spTree>
    <p:extLst>
      <p:ext uri="{BB962C8B-B14F-4D97-AF65-F5344CB8AC3E}">
        <p14:creationId xmlns:p14="http://schemas.microsoft.com/office/powerpoint/2010/main" val="19528535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3EC4B35-3D5D-4286-8392-A282F987B85E}" type="slidenum">
              <a:rPr lang="en-US" smtClean="0"/>
              <a:pPr/>
              <a:t>107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718" y="4416511"/>
            <a:ext cx="5028579" cy="4183220"/>
          </a:xfrm>
          <a:noFill/>
          <a:ln/>
        </p:spPr>
        <p:txBody>
          <a:bodyPr/>
          <a:lstStyle/>
          <a:p>
            <a:pPr eaLnBrk="1" hangingPunct="1"/>
            <a:endParaRPr lang="en-US" smtClean="0"/>
          </a:p>
        </p:txBody>
      </p:sp>
    </p:spTree>
    <p:extLst>
      <p:ext uri="{BB962C8B-B14F-4D97-AF65-F5344CB8AC3E}">
        <p14:creationId xmlns:p14="http://schemas.microsoft.com/office/powerpoint/2010/main" val="3684568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Study</a:t>
            </a:r>
            <a:r>
              <a:rPr lang="en-US" baseline="0" dirty="0" smtClean="0"/>
              <a:t> Site A Summary Notes:</a:t>
            </a:r>
          </a:p>
          <a:p>
            <a:r>
              <a:rPr lang="en-US" baseline="0" dirty="0" smtClean="0"/>
              <a:t>-XRF data average 31% higher than 6010B data (inefficient extraction of arsenic at lab)</a:t>
            </a:r>
          </a:p>
          <a:p>
            <a:r>
              <a:rPr lang="en-US" baseline="0" dirty="0" smtClean="0"/>
              <a:t>-Relatively low variability within and between co-located samples</a:t>
            </a:r>
          </a:p>
          <a:p>
            <a:r>
              <a:rPr lang="en-US" baseline="0" dirty="0" smtClean="0"/>
              <a:t>-Variability is random, no distinct increasing/decreasing trends toward adjacent grid points</a:t>
            </a:r>
          </a:p>
          <a:p>
            <a:r>
              <a:rPr lang="en-US" dirty="0" smtClean="0"/>
              <a:t>-Magnitude of variability similar</a:t>
            </a:r>
            <a:r>
              <a:rPr lang="en-US" baseline="0" dirty="0" smtClean="0"/>
              <a:t> within and between co-located samples</a:t>
            </a:r>
          </a:p>
          <a:p>
            <a:r>
              <a:rPr lang="en-US" baseline="0" dirty="0" smtClean="0"/>
              <a:t>-Processing sample (e.g., dry, sieve, subsample) will minimize intra-sample variability (i.e., data reasonably representative of sample) but does not address inter-sample variability.  </a:t>
            </a:r>
            <a:endParaRPr lang="en-US" dirty="0"/>
          </a:p>
        </p:txBody>
      </p:sp>
      <p:sp>
        <p:nvSpPr>
          <p:cNvPr id="4" name="Slide Number Placeholder 3"/>
          <p:cNvSpPr>
            <a:spLocks noGrp="1"/>
          </p:cNvSpPr>
          <p:nvPr>
            <p:ph type="sldNum" sz="quarter" idx="10"/>
          </p:nvPr>
        </p:nvSpPr>
        <p:spPr/>
        <p:txBody>
          <a:bodyPr/>
          <a:lstStyle/>
          <a:p>
            <a:fld id="{8559F115-888A-4A17-823E-A347E442B8F2}" type="slidenum">
              <a:rPr lang="en-US" smtClean="0"/>
              <a:pPr/>
              <a:t>10</a:t>
            </a:fld>
            <a:endParaRPr lang="en-US"/>
          </a:p>
        </p:txBody>
      </p:sp>
    </p:spTree>
    <p:extLst>
      <p:ext uri="{BB962C8B-B14F-4D97-AF65-F5344CB8AC3E}">
        <p14:creationId xmlns:p14="http://schemas.microsoft.com/office/powerpoint/2010/main" val="200794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Study</a:t>
            </a:r>
            <a:r>
              <a:rPr lang="en-US" baseline="0" dirty="0" smtClean="0"/>
              <a:t> Site B Summary Notes:</a:t>
            </a:r>
          </a:p>
          <a:p>
            <a:r>
              <a:rPr lang="en-US" baseline="0" dirty="0" smtClean="0"/>
              <a:t>-XRF data average -7% lower than 6010B data (moisture effects?)</a:t>
            </a:r>
          </a:p>
          <a:p>
            <a:r>
              <a:rPr lang="en-US" baseline="0" dirty="0" smtClean="0"/>
              <a:t>-Relatively high variability within samples but lower between samples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-Variability is random, no distinct increasing/decreasing trends toward adjacent grid points</a:t>
            </a:r>
          </a:p>
          <a:p>
            <a:r>
              <a:rPr lang="en-US" baseline="0" dirty="0" smtClean="0"/>
              <a:t>-Different handfuls of the same salad, highly variable with a sample but similar to nearby samples</a:t>
            </a:r>
          </a:p>
          <a:p>
            <a:r>
              <a:rPr lang="en-US" dirty="0" smtClean="0"/>
              <a:t>-Discrete samples above and below 200 mg/kg at 23 or 24 grid</a:t>
            </a:r>
            <a:r>
              <a:rPr lang="en-US" baseline="0" dirty="0" smtClean="0"/>
              <a:t> points</a:t>
            </a:r>
            <a:endParaRPr lang="en-US" dirty="0"/>
          </a:p>
        </p:txBody>
      </p:sp>
      <p:sp>
        <p:nvSpPr>
          <p:cNvPr id="4" name="Slide Number Placeholder 3"/>
          <p:cNvSpPr>
            <a:spLocks noGrp="1"/>
          </p:cNvSpPr>
          <p:nvPr>
            <p:ph type="sldNum" sz="quarter" idx="10"/>
          </p:nvPr>
        </p:nvSpPr>
        <p:spPr/>
        <p:txBody>
          <a:bodyPr/>
          <a:lstStyle/>
          <a:p>
            <a:fld id="{8559F115-888A-4A17-823E-A347E442B8F2}" type="slidenum">
              <a:rPr lang="en-US" smtClean="0"/>
              <a:pPr/>
              <a:t>11</a:t>
            </a:fld>
            <a:endParaRPr lang="en-US"/>
          </a:p>
        </p:txBody>
      </p:sp>
    </p:spTree>
    <p:extLst>
      <p:ext uri="{BB962C8B-B14F-4D97-AF65-F5344CB8AC3E}">
        <p14:creationId xmlns:p14="http://schemas.microsoft.com/office/powerpoint/2010/main" val="1869366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a:t>
            </a:r>
            <a:r>
              <a:rPr lang="en-US" baseline="0" dirty="0" smtClean="0"/>
              <a:t> Site C Summary Notes:</a:t>
            </a:r>
          </a:p>
          <a:p>
            <a:r>
              <a:rPr lang="en-US" baseline="0" dirty="0" smtClean="0"/>
              <a:t>-Very high variability within samples but lower between samples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-Variability is random, no distinct increasing/decreasing trends toward adjacent grid points</a:t>
            </a:r>
          </a:p>
          <a:p>
            <a:r>
              <a:rPr lang="en-US" baseline="0" dirty="0" smtClean="0"/>
              <a:t>-Any given concentration random, like randomly selecting multi-colored gumballs from a jar</a:t>
            </a:r>
          </a:p>
          <a:p>
            <a:r>
              <a:rPr lang="en-US" baseline="0" dirty="0" smtClean="0"/>
              <a:t>-PCBs above and below potential screening levels at majority of points.</a:t>
            </a:r>
          </a:p>
        </p:txBody>
      </p:sp>
      <p:sp>
        <p:nvSpPr>
          <p:cNvPr id="4" name="Slide Number Placeholder 3"/>
          <p:cNvSpPr>
            <a:spLocks noGrp="1"/>
          </p:cNvSpPr>
          <p:nvPr>
            <p:ph type="sldNum" sz="quarter" idx="10"/>
          </p:nvPr>
        </p:nvSpPr>
        <p:spPr/>
        <p:txBody>
          <a:bodyPr/>
          <a:lstStyle/>
          <a:p>
            <a:fld id="{8559F115-888A-4A17-823E-A347E442B8F2}" type="slidenum">
              <a:rPr lang="en-US" smtClean="0"/>
              <a:pPr/>
              <a:t>13</a:t>
            </a:fld>
            <a:endParaRPr lang="en-US"/>
          </a:p>
        </p:txBody>
      </p:sp>
    </p:spTree>
    <p:extLst>
      <p:ext uri="{BB962C8B-B14F-4D97-AF65-F5344CB8AC3E}">
        <p14:creationId xmlns:p14="http://schemas.microsoft.com/office/powerpoint/2010/main" val="3128450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4FE61A-DA45-4391-9DC2-4306139E0BBB}" type="slidenum">
              <a:rPr lang="en-US" smtClean="0"/>
              <a:pPr/>
              <a:t>19</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894831" y="4451479"/>
            <a:ext cx="4919262" cy="4216340"/>
          </a:xfrm>
          <a:noFill/>
          <a:ln/>
        </p:spPr>
        <p:txBody>
          <a:bodyPr/>
          <a:lstStyle/>
          <a:p>
            <a:pPr eaLnBrk="1" hangingPunct="1"/>
            <a:endParaRPr lang="en-US" smtClean="0"/>
          </a:p>
        </p:txBody>
      </p:sp>
    </p:spTree>
    <p:extLst>
      <p:ext uri="{BB962C8B-B14F-4D97-AF65-F5344CB8AC3E}">
        <p14:creationId xmlns:p14="http://schemas.microsoft.com/office/powerpoint/2010/main" val="1259823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14FE61A-DA45-4391-9DC2-4306139E0BBB}" type="slidenum">
              <a:rPr lang="en-US" smtClean="0"/>
              <a:pPr/>
              <a:t>21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715" y="4416511"/>
            <a:ext cx="5028579" cy="4183220"/>
          </a:xfrm>
          <a:noFill/>
          <a:ln/>
        </p:spPr>
        <p:txBody>
          <a:bodyPr/>
          <a:lstStyle/>
          <a:p>
            <a:pPr eaLnBrk="1" hangingPunct="1"/>
            <a:endParaRPr lang="en-US" smtClean="0"/>
          </a:p>
        </p:txBody>
      </p:sp>
    </p:spTree>
    <p:extLst>
      <p:ext uri="{BB962C8B-B14F-4D97-AF65-F5344CB8AC3E}">
        <p14:creationId xmlns:p14="http://schemas.microsoft.com/office/powerpoint/2010/main" val="199435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6CA622-E37D-4CB8-9794-909993DF7E2D}" type="datetime1">
              <a:rPr lang="en-US" smtClean="0"/>
              <a:pPr/>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B08C4-B206-4098-98C3-6DC2CE1146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5E890B-A330-48C1-8285-36A511F0448D}" type="datetime1">
              <a:rPr lang="en-US" smtClean="0"/>
              <a:pPr/>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B08C4-B206-4098-98C3-6DC2CE1146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92B877-E666-4CEE-85A9-93AA5381B184}" type="datetime1">
              <a:rPr lang="en-US" smtClean="0"/>
              <a:pPr/>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B08C4-B206-4098-98C3-6DC2CE1146B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2000" y="1828800"/>
            <a:ext cx="3810000" cy="4114800"/>
          </a:xfrm>
        </p:spPr>
        <p:txBody>
          <a:bodyPr/>
          <a:lstStyle/>
          <a:p>
            <a:pPr lvl="0"/>
            <a:endParaRPr lang="en-US" noProof="0" dirty="0" smtClean="0"/>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62228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16050"/>
            <a:ext cx="8229600" cy="1603375"/>
          </a:xfrm>
        </p:spPr>
        <p:txBody>
          <a:bodyPr/>
          <a:lstStyle>
            <a:lvl1pPr>
              <a:lnSpc>
                <a:spcPts val="4000"/>
              </a:lnSpc>
              <a:defRPr sz="3600" b="0"/>
            </a:lvl1pPr>
          </a:lstStyle>
          <a:p>
            <a:r>
              <a:rPr lang="en-US"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LACK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800"/>
              </a:spcBef>
              <a:defRPr/>
            </a:lvl1pPr>
            <a:lvl2pPr>
              <a:spcBef>
                <a:spcPts val="35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457200" y="6634163"/>
            <a:ext cx="5190134" cy="190369"/>
          </a:xfrm>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CK_Title and Content_Smaller Fo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Arial" pitchFamily="34" charset="0"/>
              <a:buNone/>
              <a:defRPr sz="2000" b="1"/>
            </a:lvl1pPr>
            <a:lvl2pPr marL="173038" indent="-173038">
              <a:buFont typeface="Arial" pitchFamily="34" charset="0"/>
              <a:buChar char="•"/>
              <a:defRPr/>
            </a:lvl2pPr>
            <a:lvl3pPr marL="401638" indent="-182563">
              <a:buFont typeface="Arial" pitchFamily="34" charset="0"/>
              <a:buChar char="–"/>
              <a:defRPr/>
            </a:lvl3pPr>
            <a:lvl4pPr marL="630238" indent="-173038">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BLACK_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932238"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754563" y="1371600"/>
            <a:ext cx="3932236" cy="463708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Slide Number Placeholder 6"/>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BLACK_2-Column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17193"/>
            <a:ext cx="3932238" cy="25615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92224"/>
            <a:ext cx="3932238"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754563" y="1415365"/>
            <a:ext cx="3932237" cy="248843"/>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563" y="1792224"/>
            <a:ext cx="3932237" cy="421646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Slide Number Placeholder 8"/>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BLACK_2-Column Photo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4453128"/>
            <a:ext cx="3932238"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754562" y="4453128"/>
            <a:ext cx="3932237" cy="1555560"/>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BLACK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71B3A-9491-4252-885B-D85B4493C056}" type="datetime1">
              <a:rPr lang="en-US" smtClean="0"/>
              <a:pPr/>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B08C4-B206-4098-98C3-6DC2CE1146B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Page </a:t>
            </a:r>
            <a:fld id="{292FEF09-04D1-447B-9F98-7000E0D5D333}"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DBBD894-5FBE-47C1-AC27-E79F7A0067FA}" type="datetime1">
              <a:rPr lang="en-US" smtClean="0"/>
              <a:pPr/>
              <a:t>8/11/2017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713E40B-72D5-4A18-96F4-47675C04B6F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910086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558122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965558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20853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542528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649638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937158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886848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D77F6E-3FC7-4D72-974F-EB18D50260F5}" type="datetime1">
              <a:rPr lang="en-US" smtClean="0"/>
              <a:pPr/>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B08C4-B206-4098-98C3-6DC2CE1146B4}"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646303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625649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92075"/>
            <a:ext cx="20002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6238" y="92075"/>
            <a:ext cx="58531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67468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2000" y="1828800"/>
            <a:ext cx="3810000" cy="4114800"/>
          </a:xfrm>
        </p:spPr>
        <p:txBody>
          <a:bodyPr/>
          <a:lstStyle/>
          <a:p>
            <a:pPr lvl="0"/>
            <a:endParaRPr lang="en-US" noProof="0" dirty="0" smtClean="0"/>
          </a:p>
        </p:txBody>
      </p:sp>
      <p:sp>
        <p:nvSpPr>
          <p:cNvPr id="5"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880660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4243158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072639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527653-5B71-4539-8364-2A9E352AAAEF}" type="datetime1">
              <a:rPr lang="en-US" smtClean="0"/>
              <a:pPr/>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B08C4-B206-4098-98C3-6DC2CE1146B4}"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92075"/>
            <a:ext cx="20002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6238" y="92075"/>
            <a:ext cx="58531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2000" y="1828800"/>
            <a:ext cx="3810000" cy="4114800"/>
          </a:xfrm>
        </p:spPr>
        <p:txBody>
          <a:bodyPr/>
          <a:lstStyle/>
          <a:p>
            <a:pPr lvl="0"/>
            <a:endParaRPr lang="en-US" noProof="0" dirty="0" smtClean="0"/>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12F495-CDE2-437B-98D8-4A8BFD5AF555}" type="datetime1">
              <a:rPr lang="en-US" smtClean="0"/>
              <a:pPr/>
              <a:t>8/11/2017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EB08C4-B206-4098-98C3-6DC2CE1146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2EB829-1B97-445A-8E16-BFBDDF2C5557}" type="datetime1">
              <a:rPr lang="en-US" smtClean="0"/>
              <a:pPr/>
              <a:t>8/11/2017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EB08C4-B206-4098-98C3-6DC2CE1146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BC3536-9388-461D-9082-76346C9AC6D8}" type="datetime1">
              <a:rPr lang="en-US" smtClean="0"/>
              <a:pPr/>
              <a:t>8/11/2017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EB08C4-B206-4098-98C3-6DC2CE1146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41D5C-2731-43ED-8BC9-A73FF020116D}" type="datetime1">
              <a:rPr lang="en-US" smtClean="0"/>
              <a:pPr/>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B08C4-B206-4098-98C3-6DC2CE1146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846E58-9B98-44C5-93F3-5B23DB11362E}" type="datetime1">
              <a:rPr lang="en-US" smtClean="0"/>
              <a:pPr/>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B08C4-B206-4098-98C3-6DC2CE1146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5A506-25E6-41F9-A1FF-9CEDDF9DBA33}" type="datetime1">
              <a:rPr lang="en-US" smtClean="0"/>
              <a:pPr/>
              <a:t>8/11/2017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B08C4-B206-4098-98C3-6DC2CE1146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228600"/>
            <a:ext cx="9144000" cy="533400"/>
          </a:xfrm>
          <a:prstGeom prst="rect">
            <a:avLst/>
          </a:prstGeom>
          <a:solidFill>
            <a:schemeClr val="tx1">
              <a:lumMod val="95000"/>
              <a:lumOff val="5000"/>
              <a:alpha val="85000"/>
            </a:schemeClr>
          </a:solidFill>
          <a:ln w="9525">
            <a:noFill/>
            <a:miter lim="800000"/>
            <a:headEnd/>
            <a:tailEnd/>
          </a:ln>
          <a:effectLst/>
        </p:spPr>
        <p:txBody>
          <a:bodyPr wrap="none" anchor="ctr"/>
          <a:lstStyle/>
          <a:p>
            <a:pPr fontAlgn="auto">
              <a:spcBef>
                <a:spcPts val="0"/>
              </a:spcBef>
              <a:spcAft>
                <a:spcPts val="0"/>
              </a:spcAft>
              <a:defRPr/>
            </a:pPr>
            <a:endParaRPr lang="en-US" dirty="0">
              <a:solidFill>
                <a:srgbClr val="FF0066"/>
              </a:solidFill>
              <a:latin typeface="Arial" pitchFamily="34" charset="0"/>
              <a:cs typeface="Arial" pitchFamily="34" charset="0"/>
            </a:endParaRPr>
          </a:p>
        </p:txBody>
      </p:sp>
      <p:sp>
        <p:nvSpPr>
          <p:cNvPr id="12" name="Rectangle 11"/>
          <p:cNvSpPr>
            <a:spLocks noChangeArrowheads="1"/>
          </p:cNvSpPr>
          <p:nvPr/>
        </p:nvSpPr>
        <p:spPr bwMode="auto">
          <a:xfrm>
            <a:off x="0" y="0"/>
            <a:ext cx="9144000" cy="228600"/>
          </a:xfrm>
          <a:prstGeom prst="rect">
            <a:avLst/>
          </a:prstGeom>
          <a:solidFill>
            <a:schemeClr val="tx1">
              <a:lumMod val="95000"/>
              <a:lumOff val="5000"/>
              <a:alpha val="70000"/>
            </a:schemeClr>
          </a:solidFill>
          <a:ln w="9525">
            <a:noFill/>
            <a:miter lim="800000"/>
            <a:headEnd/>
            <a:tailEnd/>
          </a:ln>
          <a:effectLst/>
        </p:spPr>
        <p:txBody>
          <a:bodyPr wrap="none" anchor="ctr"/>
          <a:lstStyle/>
          <a:p>
            <a:pPr fontAlgn="auto">
              <a:spcBef>
                <a:spcPts val="0"/>
              </a:spcBef>
              <a:spcAft>
                <a:spcPts val="0"/>
              </a:spcAft>
              <a:defRPr/>
            </a:pPr>
            <a:endParaRPr lang="en-US" dirty="0">
              <a:latin typeface="Arial" pitchFamily="34" charset="0"/>
              <a:cs typeface="Arial" pitchFamily="34" charset="0"/>
            </a:endParaRPr>
          </a:p>
        </p:txBody>
      </p:sp>
      <p:sp>
        <p:nvSpPr>
          <p:cNvPr id="13" name="Rectangle 12"/>
          <p:cNvSpPr>
            <a:spLocks noChangeArrowheads="1"/>
          </p:cNvSpPr>
          <p:nvPr/>
        </p:nvSpPr>
        <p:spPr bwMode="auto">
          <a:xfrm>
            <a:off x="0" y="6629400"/>
            <a:ext cx="9144000" cy="228600"/>
          </a:xfrm>
          <a:prstGeom prst="rect">
            <a:avLst/>
          </a:prstGeom>
          <a:solidFill>
            <a:schemeClr val="tx1">
              <a:lumMod val="95000"/>
              <a:lumOff val="5000"/>
              <a:alpha val="70000"/>
            </a:schemeClr>
          </a:solidFill>
          <a:ln w="9525">
            <a:no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14" name="Title 1"/>
          <p:cNvSpPr txBox="1">
            <a:spLocks/>
          </p:cNvSpPr>
          <p:nvPr/>
        </p:nvSpPr>
        <p:spPr bwMode="auto">
          <a:xfrm>
            <a:off x="304800" y="6629400"/>
            <a:ext cx="8686800" cy="228600"/>
          </a:xfrm>
          <a:prstGeom prst="rect">
            <a:avLst/>
          </a:prstGeom>
          <a:noFill/>
          <a:ln w="9525">
            <a:noFill/>
            <a:miter lim="800000"/>
            <a:headEnd/>
            <a:tailEnd/>
          </a:ln>
        </p:spPr>
        <p:txBody>
          <a:bodyPr anchor="ctr"/>
          <a:lstStyle/>
          <a:p>
            <a:pPr algn="r">
              <a:defRPr/>
            </a:pPr>
            <a:endParaRPr lang="en-US" sz="700" b="1" dirty="0">
              <a:solidFill>
                <a:schemeClr val="bg1">
                  <a:lumMod val="75000"/>
                </a:schemeClr>
              </a:solidFill>
              <a:latin typeface="Arial" pitchFamily="34" charset="0"/>
              <a:ea typeface="+mj-ea"/>
              <a:cs typeface="Arial" pitchFamily="34" charset="0"/>
            </a:endParaRPr>
          </a:p>
        </p:txBody>
      </p:sp>
      <p:sp>
        <p:nvSpPr>
          <p:cNvPr id="16" name="Rectangle 15"/>
          <p:cNvSpPr>
            <a:spLocks noChangeArrowheads="1"/>
          </p:cNvSpPr>
          <p:nvPr/>
        </p:nvSpPr>
        <p:spPr bwMode="auto">
          <a:xfrm>
            <a:off x="-1587" y="6100763"/>
            <a:ext cx="9144000" cy="533400"/>
          </a:xfrm>
          <a:prstGeom prst="rect">
            <a:avLst/>
          </a:prstGeom>
          <a:solidFill>
            <a:schemeClr val="tx1">
              <a:lumMod val="95000"/>
              <a:lumOff val="5000"/>
              <a:alpha val="85000"/>
            </a:schemeClr>
          </a:solidFill>
          <a:ln w="9525">
            <a:noFill/>
            <a:miter lim="800000"/>
            <a:headEnd/>
            <a:tailEnd/>
          </a:ln>
          <a:effectLst/>
        </p:spPr>
        <p:txBody>
          <a:bodyPr wrap="none" anchor="ctr"/>
          <a:lstStyle/>
          <a:p>
            <a:pPr fontAlgn="auto">
              <a:spcBef>
                <a:spcPts val="0"/>
              </a:spcBef>
              <a:spcAft>
                <a:spcPts val="0"/>
              </a:spcAft>
              <a:defRPr/>
            </a:pPr>
            <a:endParaRPr lang="en-US" dirty="0">
              <a:solidFill>
                <a:srgbClr val="FF0066"/>
              </a:solidFill>
              <a:latin typeface="+mn-lt"/>
            </a:endParaRPr>
          </a:p>
        </p:txBody>
      </p:sp>
      <p:sp>
        <p:nvSpPr>
          <p:cNvPr id="17" name="Title 1"/>
          <p:cNvSpPr txBox="1">
            <a:spLocks/>
          </p:cNvSpPr>
          <p:nvPr/>
        </p:nvSpPr>
        <p:spPr bwMode="auto">
          <a:xfrm>
            <a:off x="366432" y="282388"/>
            <a:ext cx="5079627" cy="389965"/>
          </a:xfrm>
          <a:prstGeom prst="rect">
            <a:avLst/>
          </a:prstGeom>
          <a:noFill/>
          <a:ln w="9525">
            <a:noFill/>
            <a:miter lim="800000"/>
            <a:headEnd/>
            <a:tailEnd/>
          </a:ln>
        </p:spPr>
        <p:txBody>
          <a:bodyPr anchor="ctr"/>
          <a:lstStyle/>
          <a:p>
            <a:pPr>
              <a:defRPr/>
            </a:pPr>
            <a:r>
              <a:rPr lang="en-US" sz="2000" b="1" dirty="0" smtClean="0">
                <a:solidFill>
                  <a:schemeClr val="bg1"/>
                </a:solidFill>
                <a:latin typeface="Arial" pitchFamily="34" charset="0"/>
                <a:ea typeface="+mj-ea"/>
                <a:cs typeface="Arial" pitchFamily="34" charset="0"/>
              </a:rPr>
              <a:t>     </a:t>
            </a:r>
            <a:endParaRPr lang="en-US" sz="2000" b="1" dirty="0">
              <a:solidFill>
                <a:schemeClr val="bg1"/>
              </a:solidFill>
              <a:latin typeface="Arial" pitchFamily="34" charset="0"/>
              <a:ea typeface="+mj-ea"/>
              <a:cs typeface="Arial" pitchFamily="34" charset="0"/>
            </a:endParaRPr>
          </a:p>
        </p:txBody>
      </p:sp>
      <p:sp>
        <p:nvSpPr>
          <p:cNvPr id="2" name="Title Placeholder 1"/>
          <p:cNvSpPr>
            <a:spLocks noGrp="1"/>
          </p:cNvSpPr>
          <p:nvPr>
            <p:ph type="title"/>
          </p:nvPr>
        </p:nvSpPr>
        <p:spPr>
          <a:xfrm>
            <a:off x="457200" y="212900"/>
            <a:ext cx="8229600" cy="533400"/>
          </a:xfrm>
          <a:prstGeom prst="rect">
            <a:avLst/>
          </a:prstGeom>
        </p:spPr>
        <p:txBody>
          <a:bodyPr vert="horz" lIns="0" tIns="0" rIns="0" bIns="0" rtlCol="0" anchor="ctr"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68869"/>
            <a:ext cx="8229600" cy="463981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457200" y="6668955"/>
            <a:ext cx="5190134" cy="187457"/>
          </a:xfrm>
          <a:prstGeom prst="rect">
            <a:avLst/>
          </a:prstGeom>
        </p:spPr>
        <p:txBody>
          <a:bodyPr vert="horz" lIns="0" tIns="0" rIns="0" bIns="0" rtlCol="0" anchor="ctr">
            <a:noAutofit/>
          </a:bodyPr>
          <a:lstStyle>
            <a:lvl1pPr algn="l">
              <a:defRPr sz="900">
                <a:solidFill>
                  <a:schemeClr val="bg1"/>
                </a:solidFill>
                <a:latin typeface="Arial" pitchFamily="34" charset="0"/>
                <a:cs typeface="Arial" pitchFamily="34" charset="0"/>
              </a:defRPr>
            </a:lvl1pPr>
          </a:lstStyle>
          <a:p>
            <a:r>
              <a:rPr lang="en-US" dirty="0" smtClean="0"/>
              <a:t>Page </a:t>
            </a:r>
            <a:fld id="{292FEF09-04D1-447B-9F98-7000E0D5D333}" type="slidenum">
              <a:rPr lang="en-US" smtClean="0"/>
              <a:pPr/>
              <a:t>‹#›</a:t>
            </a:fld>
            <a:endParaRPr lang="en-US" dirty="0"/>
          </a:p>
        </p:txBody>
      </p:sp>
      <p:pic>
        <p:nvPicPr>
          <p:cNvPr id="19" name="Picture 9" descr="C:\Documents and Settings\elsead\Desktop\London Work\PPT\AECOM_1c-reverse_rgb.png"/>
          <p:cNvPicPr>
            <a:picLocks noChangeAspect="1" noChangeArrowheads="1"/>
          </p:cNvPicPr>
          <p:nvPr/>
        </p:nvPicPr>
        <p:blipFill>
          <a:blip r:embed="rId11" cstate="screen"/>
          <a:srcRect/>
          <a:stretch>
            <a:fillRect/>
          </a:stretch>
        </p:blipFill>
        <p:spPr bwMode="auto">
          <a:xfrm>
            <a:off x="8001000" y="6665934"/>
            <a:ext cx="685800" cy="155075"/>
          </a:xfrm>
          <a:prstGeom prst="rect">
            <a:avLst/>
          </a:prstGeom>
          <a:noFill/>
          <a:ln w="9525">
            <a:noFill/>
            <a:miter lim="800000"/>
            <a:headEnd/>
            <a:tailEnd/>
          </a:ln>
        </p:spPr>
      </p:pic>
      <p:sp>
        <p:nvSpPr>
          <p:cNvPr id="22" name="TextBox 21"/>
          <p:cNvSpPr txBox="1"/>
          <p:nvPr/>
        </p:nvSpPr>
        <p:spPr>
          <a:xfrm>
            <a:off x="0" y="6110288"/>
            <a:ext cx="9144000" cy="523875"/>
          </a:xfrm>
          <a:prstGeom prst="rect">
            <a:avLst/>
          </a:prstGeom>
          <a:noFill/>
        </p:spPr>
        <p:txBody>
          <a:bodyPr wrap="square" lIns="0" tIns="0" rIns="0" bIns="0" rtlCol="0">
            <a:noAutofit/>
          </a:bodyPr>
          <a:lstStyle/>
          <a:p>
            <a:endParaRPr lang="en-US" sz="2000" dirty="0" smtClean="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p:titleStyle>
    <p:bodyStyle>
      <a:lvl1pPr marL="173038" indent="-173038"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1pPr>
      <a:lvl2pPr marL="457200" indent="-228600" algn="l" defTabSz="914400" rtl="0" eaLnBrk="1" latinLnBrk="0" hangingPunct="1">
        <a:spcBef>
          <a:spcPts val="400"/>
        </a:spcBef>
        <a:buFont typeface="Arial" pitchFamily="34" charset="0"/>
        <a:buChar char="–"/>
        <a:defRPr sz="1600" kern="1200">
          <a:solidFill>
            <a:schemeClr val="tx1"/>
          </a:solidFill>
          <a:latin typeface="Arial" pitchFamily="34" charset="0"/>
          <a:ea typeface="+mn-ea"/>
          <a:cs typeface="Arial" pitchFamily="34" charset="0"/>
        </a:defRPr>
      </a:lvl2pPr>
      <a:lvl3pPr marL="685800" indent="-173038"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3pPr>
      <a:lvl4pPr marL="914400" indent="-173038"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096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3"/>
          <p:cNvSpPr>
            <a:spLocks noGrp="1" noChangeArrowheads="1"/>
          </p:cNvSpPr>
          <p:nvPr>
            <p:ph type="title"/>
          </p:nvPr>
        </p:nvSpPr>
        <p:spPr bwMode="auto">
          <a:xfrm>
            <a:off x="376238" y="92075"/>
            <a:ext cx="7588250" cy="1050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Master title</a:t>
            </a:r>
          </a:p>
        </p:txBody>
      </p:sp>
      <p:sp>
        <p:nvSpPr>
          <p:cNvPr id="1028" name="Line 4"/>
          <p:cNvSpPr>
            <a:spLocks noChangeShapeType="1"/>
          </p:cNvSpPr>
          <p:nvPr/>
        </p:nvSpPr>
        <p:spPr bwMode="auto">
          <a:xfrm flipV="1">
            <a:off x="454025" y="1168400"/>
            <a:ext cx="8029575" cy="3175"/>
          </a:xfrm>
          <a:prstGeom prst="line">
            <a:avLst/>
          </a:prstGeom>
          <a:noFill/>
          <a:ln w="57150">
            <a:solidFill>
              <a:srgbClr val="000099"/>
            </a:solidFill>
            <a:round/>
            <a:headEnd/>
            <a:tailEnd/>
          </a:ln>
        </p:spPr>
        <p:txBody>
          <a:bodyPr wrap="none" anchor="ctr"/>
          <a:lstStyle/>
          <a:p>
            <a:pPr eaLnBrk="0" fontAlgn="base" hangingPunct="0">
              <a:spcBef>
                <a:spcPct val="0"/>
              </a:spcBef>
              <a:spcAft>
                <a:spcPct val="0"/>
              </a:spcAft>
            </a:pPr>
            <a:endParaRPr lang="en-US">
              <a:solidFill>
                <a:srgbClr val="000000"/>
              </a:solidFill>
              <a:cs typeface="Arial" charset="0"/>
            </a:endParaRPr>
          </a:p>
        </p:txBody>
      </p:sp>
      <p:sp>
        <p:nvSpPr>
          <p:cNvPr id="1029" name="Line 5"/>
          <p:cNvSpPr>
            <a:spLocks noChangeShapeType="1"/>
          </p:cNvSpPr>
          <p:nvPr/>
        </p:nvSpPr>
        <p:spPr bwMode="auto">
          <a:xfrm>
            <a:off x="436563" y="1270000"/>
            <a:ext cx="7829550" cy="1588"/>
          </a:xfrm>
          <a:prstGeom prst="line">
            <a:avLst/>
          </a:prstGeom>
          <a:noFill/>
          <a:ln w="25400">
            <a:solidFill>
              <a:srgbClr val="008000"/>
            </a:solidFill>
            <a:round/>
            <a:headEnd/>
            <a:tailEnd/>
          </a:ln>
        </p:spPr>
        <p:txBody>
          <a:bodyPr wrap="none" anchor="ctr"/>
          <a:lstStyle/>
          <a:p>
            <a:pPr eaLnBrk="0" fontAlgn="base" hangingPunct="0">
              <a:spcBef>
                <a:spcPct val="0"/>
              </a:spcBef>
              <a:spcAft>
                <a:spcPct val="0"/>
              </a:spcAft>
            </a:pPr>
            <a:endParaRPr lang="en-US">
              <a:solidFill>
                <a:srgbClr val="000000"/>
              </a:solidFill>
              <a:cs typeface="Arial" charset="0"/>
            </a:endParaRPr>
          </a:p>
        </p:txBody>
      </p:sp>
      <p:sp>
        <p:nvSpPr>
          <p:cNvPr id="10957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31" name="Rectangle 8"/>
          <p:cNvSpPr>
            <a:spLocks noChangeArrowheads="1"/>
          </p:cNvSpPr>
          <p:nvPr/>
        </p:nvSpPr>
        <p:spPr bwMode="auto">
          <a:xfrm>
            <a:off x="4262438" y="3119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smtClean="0">
              <a:solidFill>
                <a:srgbClr val="000000"/>
              </a:solidFill>
            </a:endParaRPr>
          </a:p>
        </p:txBody>
      </p:sp>
      <p:pic>
        <p:nvPicPr>
          <p:cNvPr id="1032" name="Picture 9" descr="ITRClogoCOLOR03"/>
          <p:cNvPicPr>
            <a:picLocks noChangeAspect="1" noChangeArrowheads="1"/>
          </p:cNvPicPr>
          <p:nvPr/>
        </p:nvPicPr>
        <p:blipFill>
          <a:blip r:embed="rId16"/>
          <a:srcRect/>
          <a:stretch>
            <a:fillRect/>
          </a:stretch>
        </p:blipFill>
        <p:spPr bwMode="auto">
          <a:xfrm>
            <a:off x="7942263" y="0"/>
            <a:ext cx="1201737" cy="1298575"/>
          </a:xfrm>
          <a:prstGeom prst="rect">
            <a:avLst/>
          </a:prstGeom>
          <a:noFill/>
          <a:ln w="9525">
            <a:noFill/>
            <a:miter lim="800000"/>
            <a:headEnd/>
            <a:tailEnd/>
          </a:ln>
        </p:spPr>
      </p:pic>
      <p:sp>
        <p:nvSpPr>
          <p:cNvPr id="1033" name="Rectangle 10"/>
          <p:cNvSpPr>
            <a:spLocks noChangeArrowheads="1"/>
          </p:cNvSpPr>
          <p:nvPr/>
        </p:nvSpPr>
        <p:spPr bwMode="auto">
          <a:xfrm>
            <a:off x="4114800" y="2971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smtClean="0">
              <a:solidFill>
                <a:srgbClr val="000000"/>
              </a:solidFill>
            </a:endParaRPr>
          </a:p>
        </p:txBody>
      </p:sp>
      <p:sp>
        <p:nvSpPr>
          <p:cNvPr id="1034" name="Rectangle 11"/>
          <p:cNvSpPr>
            <a:spLocks noChangeArrowheads="1"/>
          </p:cNvSpPr>
          <p:nvPr/>
        </p:nvSpPr>
        <p:spPr bwMode="auto">
          <a:xfrm>
            <a:off x="-25400" y="0"/>
            <a:ext cx="493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fld id="{2569E026-84D1-4583-84D9-F0D50AE6F138}" type="slidenum">
              <a:rPr lang="en-US" altLang="en-US" sz="2000" smtClean="0">
                <a:solidFill>
                  <a:srgbClr val="000000"/>
                </a:solidFill>
              </a:rPr>
              <a:pPr fontAlgn="base">
                <a:spcBef>
                  <a:spcPct val="0"/>
                </a:spcBef>
                <a:spcAft>
                  <a:spcPct val="0"/>
                </a:spcAft>
                <a:defRPr/>
              </a:pPr>
              <a:t>‹#›</a:t>
            </a:fld>
            <a:endParaRPr lang="en-US" altLang="en-US" sz="2000" smtClean="0">
              <a:solidFill>
                <a:srgbClr val="000000"/>
              </a:solidFill>
            </a:endParaRPr>
          </a:p>
        </p:txBody>
      </p:sp>
      <p:sp>
        <p:nvSpPr>
          <p:cNvPr id="1035" name="Rectangle 12"/>
          <p:cNvSpPr>
            <a:spLocks noChangeArrowheads="1"/>
          </p:cNvSpPr>
          <p:nvPr/>
        </p:nvSpPr>
        <p:spPr bwMode="auto">
          <a:xfrm>
            <a:off x="4205288" y="3057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smtClean="0">
              <a:solidFill>
                <a:srgbClr val="000000"/>
              </a:solidFill>
            </a:endParaRPr>
          </a:p>
        </p:txBody>
      </p:sp>
      <p:sp>
        <p:nvSpPr>
          <p:cNvPr id="1036" name="Text Box 14"/>
          <p:cNvSpPr txBox="1">
            <a:spLocks noChangeArrowheads="1"/>
          </p:cNvSpPr>
          <p:nvPr userDrawn="1"/>
        </p:nvSpPr>
        <p:spPr bwMode="auto">
          <a:xfrm>
            <a:off x="1584325" y="5861050"/>
            <a:ext cx="184150" cy="701675"/>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defRPr/>
            </a:pPr>
            <a:endParaRPr lang="en-US" sz="4000" dirty="0">
              <a:solidFill>
                <a:srgbClr val="000000"/>
              </a:solidFill>
              <a:cs typeface="Arial" charset="0"/>
            </a:endParaRPr>
          </a:p>
        </p:txBody>
      </p:sp>
      <p:sp>
        <p:nvSpPr>
          <p:cNvPr id="1037" name="Text Box 16"/>
          <p:cNvSpPr txBox="1">
            <a:spLocks noChangeArrowheads="1"/>
          </p:cNvSpPr>
          <p:nvPr userDrawn="1"/>
        </p:nvSpPr>
        <p:spPr bwMode="auto">
          <a:xfrm>
            <a:off x="1203325" y="5864225"/>
            <a:ext cx="184150" cy="701675"/>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defRPr/>
            </a:pPr>
            <a:endParaRPr lang="en-US" sz="4000" dirty="0">
              <a:solidFill>
                <a:srgbClr val="000000"/>
              </a:solidFill>
              <a:latin typeface="Times New Roman" pitchFamily="18" charset="0"/>
              <a:cs typeface="Arial" charset="0"/>
            </a:endParaRPr>
          </a:p>
        </p:txBody>
      </p:sp>
      <p:sp>
        <p:nvSpPr>
          <p:cNvPr id="1038" name="Rectangle 19"/>
          <p:cNvSpPr>
            <a:spLocks noChangeArrowheads="1"/>
          </p:cNvSpPr>
          <p:nvPr userDrawn="1"/>
        </p:nvSpPr>
        <p:spPr bwMode="auto">
          <a:xfrm>
            <a:off x="0" y="0"/>
            <a:ext cx="9144000" cy="685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smtClean="0">
              <a:solidFill>
                <a:srgbClr val="000000"/>
              </a:solidFill>
            </a:endParaRPr>
          </a:p>
        </p:txBody>
      </p:sp>
    </p:spTree>
    <p:extLst>
      <p:ext uri="{BB962C8B-B14F-4D97-AF65-F5344CB8AC3E}">
        <p14:creationId xmlns:p14="http://schemas.microsoft.com/office/powerpoint/2010/main" val="414615318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p:titleStyle>
    <p:bodyStyle>
      <a:lvl1pPr marL="342900" indent="-342900" algn="l" rtl="0" eaLnBrk="0" fontAlgn="base" hangingPunct="0">
        <a:spcBef>
          <a:spcPct val="20000"/>
        </a:spcBef>
        <a:spcAft>
          <a:spcPct val="0"/>
        </a:spcAft>
        <a:buClr>
          <a:srgbClr val="008000"/>
        </a:buClr>
        <a:buSzPct val="75000"/>
        <a:buFont typeface="Wingdings 3" pitchFamily="18" charset="2"/>
        <a:buChar char="u"/>
        <a:defRPr sz="26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096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3"/>
          <p:cNvSpPr>
            <a:spLocks noGrp="1" noChangeArrowheads="1"/>
          </p:cNvSpPr>
          <p:nvPr>
            <p:ph type="title"/>
          </p:nvPr>
        </p:nvSpPr>
        <p:spPr bwMode="auto">
          <a:xfrm>
            <a:off x="376238" y="92075"/>
            <a:ext cx="7588250" cy="1050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Master title</a:t>
            </a:r>
          </a:p>
        </p:txBody>
      </p:sp>
      <p:sp>
        <p:nvSpPr>
          <p:cNvPr id="1028" name="Line 4"/>
          <p:cNvSpPr>
            <a:spLocks noChangeShapeType="1"/>
          </p:cNvSpPr>
          <p:nvPr/>
        </p:nvSpPr>
        <p:spPr bwMode="auto">
          <a:xfrm flipV="1">
            <a:off x="454025" y="1168400"/>
            <a:ext cx="8029575" cy="3175"/>
          </a:xfrm>
          <a:prstGeom prst="line">
            <a:avLst/>
          </a:prstGeom>
          <a:noFill/>
          <a:ln w="57150">
            <a:solidFill>
              <a:srgbClr val="000099"/>
            </a:solidFill>
            <a:round/>
            <a:headEnd/>
            <a:tailEnd/>
          </a:ln>
        </p:spPr>
        <p:txBody>
          <a:bodyPr wrap="none" anchor="ctr"/>
          <a:lstStyle/>
          <a:p>
            <a:endParaRPr lang="en-US"/>
          </a:p>
        </p:txBody>
      </p:sp>
      <p:sp>
        <p:nvSpPr>
          <p:cNvPr id="1029" name="Line 5"/>
          <p:cNvSpPr>
            <a:spLocks noChangeShapeType="1"/>
          </p:cNvSpPr>
          <p:nvPr/>
        </p:nvSpPr>
        <p:spPr bwMode="auto">
          <a:xfrm>
            <a:off x="436563" y="1270000"/>
            <a:ext cx="7829550" cy="1588"/>
          </a:xfrm>
          <a:prstGeom prst="line">
            <a:avLst/>
          </a:prstGeom>
          <a:noFill/>
          <a:ln w="25400">
            <a:solidFill>
              <a:srgbClr val="008000"/>
            </a:solidFill>
            <a:round/>
            <a:headEnd/>
            <a:tailEnd/>
          </a:ln>
        </p:spPr>
        <p:txBody>
          <a:bodyPr wrap="none" anchor="ctr"/>
          <a:lstStyle/>
          <a:p>
            <a:endParaRPr lang="en-US"/>
          </a:p>
        </p:txBody>
      </p:sp>
      <p:sp>
        <p:nvSpPr>
          <p:cNvPr id="10957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cs typeface="+mn-cs"/>
              </a:defRPr>
            </a:lvl1pPr>
          </a:lstStyle>
          <a:p>
            <a:pPr>
              <a:defRPr/>
            </a:pPr>
            <a:endParaRPr lang="en-US"/>
          </a:p>
        </p:txBody>
      </p:sp>
      <p:sp>
        <p:nvSpPr>
          <p:cNvPr id="1031" name="Rectangle 8"/>
          <p:cNvSpPr>
            <a:spLocks noChangeArrowheads="1"/>
          </p:cNvSpPr>
          <p:nvPr/>
        </p:nvSpPr>
        <p:spPr bwMode="auto">
          <a:xfrm>
            <a:off x="4262438" y="3119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smtClean="0"/>
          </a:p>
        </p:txBody>
      </p:sp>
      <p:pic>
        <p:nvPicPr>
          <p:cNvPr id="1032" name="Picture 9" descr="ITRClogoCOLOR03"/>
          <p:cNvPicPr>
            <a:picLocks noChangeAspect="1" noChangeArrowheads="1"/>
          </p:cNvPicPr>
          <p:nvPr/>
        </p:nvPicPr>
        <p:blipFill>
          <a:blip r:embed="rId16"/>
          <a:srcRect/>
          <a:stretch>
            <a:fillRect/>
          </a:stretch>
        </p:blipFill>
        <p:spPr bwMode="auto">
          <a:xfrm>
            <a:off x="7942263" y="0"/>
            <a:ext cx="1201737" cy="1298575"/>
          </a:xfrm>
          <a:prstGeom prst="rect">
            <a:avLst/>
          </a:prstGeom>
          <a:noFill/>
          <a:ln w="9525">
            <a:noFill/>
            <a:miter lim="800000"/>
            <a:headEnd/>
            <a:tailEnd/>
          </a:ln>
        </p:spPr>
      </p:pic>
      <p:sp>
        <p:nvSpPr>
          <p:cNvPr id="1033" name="Rectangle 10"/>
          <p:cNvSpPr>
            <a:spLocks noChangeArrowheads="1"/>
          </p:cNvSpPr>
          <p:nvPr/>
        </p:nvSpPr>
        <p:spPr bwMode="auto">
          <a:xfrm>
            <a:off x="4114800" y="2971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smtClean="0"/>
          </a:p>
        </p:txBody>
      </p:sp>
      <p:sp>
        <p:nvSpPr>
          <p:cNvPr id="1034" name="Rectangle 11"/>
          <p:cNvSpPr>
            <a:spLocks noChangeArrowheads="1"/>
          </p:cNvSpPr>
          <p:nvPr/>
        </p:nvSpPr>
        <p:spPr bwMode="auto">
          <a:xfrm>
            <a:off x="-25400" y="0"/>
            <a:ext cx="493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2569E026-84D1-4583-84D9-F0D50AE6F138}" type="slidenum">
              <a:rPr lang="en-US" altLang="en-US" sz="2000" smtClean="0"/>
              <a:pPr eaLnBrk="1" hangingPunct="1">
                <a:defRPr/>
              </a:pPr>
              <a:t>‹#›</a:t>
            </a:fld>
            <a:endParaRPr lang="en-US" altLang="en-US" sz="2000" smtClean="0"/>
          </a:p>
        </p:txBody>
      </p:sp>
      <p:sp>
        <p:nvSpPr>
          <p:cNvPr id="1035" name="Rectangle 12"/>
          <p:cNvSpPr>
            <a:spLocks noChangeArrowheads="1"/>
          </p:cNvSpPr>
          <p:nvPr/>
        </p:nvSpPr>
        <p:spPr bwMode="auto">
          <a:xfrm>
            <a:off x="4205288" y="3057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smtClean="0"/>
          </a:p>
        </p:txBody>
      </p:sp>
      <p:sp>
        <p:nvSpPr>
          <p:cNvPr id="1036" name="Text Box 14"/>
          <p:cNvSpPr txBox="1">
            <a:spLocks noChangeArrowheads="1"/>
          </p:cNvSpPr>
          <p:nvPr userDrawn="1"/>
        </p:nvSpPr>
        <p:spPr bwMode="auto">
          <a:xfrm>
            <a:off x="1584325" y="5861050"/>
            <a:ext cx="184150" cy="701675"/>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sz="4000" dirty="0">
              <a:cs typeface="+mn-cs"/>
            </a:endParaRPr>
          </a:p>
        </p:txBody>
      </p:sp>
      <p:sp>
        <p:nvSpPr>
          <p:cNvPr id="1037" name="Text Box 16"/>
          <p:cNvSpPr txBox="1">
            <a:spLocks noChangeArrowheads="1"/>
          </p:cNvSpPr>
          <p:nvPr userDrawn="1"/>
        </p:nvSpPr>
        <p:spPr bwMode="auto">
          <a:xfrm>
            <a:off x="1203325" y="5864225"/>
            <a:ext cx="184150" cy="701675"/>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sz="4000" dirty="0">
              <a:latin typeface="Times New Roman" pitchFamily="18" charset="0"/>
              <a:cs typeface="+mn-cs"/>
            </a:endParaRPr>
          </a:p>
        </p:txBody>
      </p:sp>
      <p:sp>
        <p:nvSpPr>
          <p:cNvPr id="1038" name="Rectangle 19"/>
          <p:cNvSpPr>
            <a:spLocks noChangeArrowheads="1"/>
          </p:cNvSpPr>
          <p:nvPr userDrawn="1"/>
        </p:nvSpPr>
        <p:spPr bwMode="auto">
          <a:xfrm>
            <a:off x="0" y="0"/>
            <a:ext cx="9144000" cy="685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smtClean="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txStyles>
    <p:title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p:titleStyle>
    <p:bodyStyle>
      <a:lvl1pPr marL="342900" indent="-342900" algn="l" rtl="0" eaLnBrk="0" fontAlgn="base" hangingPunct="0">
        <a:spcBef>
          <a:spcPct val="20000"/>
        </a:spcBef>
        <a:spcAft>
          <a:spcPct val="0"/>
        </a:spcAft>
        <a:buClr>
          <a:srgbClr val="008000"/>
        </a:buClr>
        <a:buSzPct val="75000"/>
        <a:buFont typeface="Wingdings 3" pitchFamily="18" charset="2"/>
        <a:buChar char="u"/>
        <a:defRPr sz="26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129.jpeg"/><Relationship Id="rId4" Type="http://schemas.openxmlformats.org/officeDocument/2006/relationships/image" Target="../media/image128.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47.jpeg"/><Relationship Id="rId7" Type="http://schemas.openxmlformats.org/officeDocument/2006/relationships/image" Target="../media/image54.jpeg"/><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5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12" Type="http://schemas.openxmlformats.org/officeDocument/2006/relationships/image" Target="../media/image74.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9.jpeg"/><Relationship Id="rId11" Type="http://schemas.openxmlformats.org/officeDocument/2006/relationships/image" Target="../media/image61.jpeg"/><Relationship Id="rId5" Type="http://schemas.openxmlformats.org/officeDocument/2006/relationships/image" Target="../media/image68.jpeg"/><Relationship Id="rId10" Type="http://schemas.openxmlformats.org/officeDocument/2006/relationships/image" Target="../media/image73.jpeg"/><Relationship Id="rId4" Type="http://schemas.openxmlformats.org/officeDocument/2006/relationships/image" Target="../media/image67.jpeg"/><Relationship Id="rId9" Type="http://schemas.openxmlformats.org/officeDocument/2006/relationships/image" Target="../media/image72.jpeg"/></Relationships>
</file>

<file path=ppt/slides/_rels/slide39.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47.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8.jpeg"/></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57.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94.jpeg"/><Relationship Id="rId5" Type="http://schemas.openxmlformats.org/officeDocument/2006/relationships/image" Target="../media/image22.jpeg"/><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1.xml"/><Relationship Id="rId4" Type="http://schemas.openxmlformats.org/officeDocument/2006/relationships/image" Target="../media/image97.jpeg"/></Relationships>
</file>

<file path=ppt/slides/_rels/slide66.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101.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80.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2.xml"/><Relationship Id="rId4" Type="http://schemas.openxmlformats.org/officeDocument/2006/relationships/image" Target="../media/image111.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png"/></Relationships>
</file>

<file path=ppt/slides/_rels/slide90.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8" Type="http://schemas.openxmlformats.org/officeDocument/2006/relationships/image" Target="../media/image117.jpeg"/><Relationship Id="rId13" Type="http://schemas.openxmlformats.org/officeDocument/2006/relationships/image" Target="../media/image122.jpeg"/><Relationship Id="rId3" Type="http://schemas.openxmlformats.org/officeDocument/2006/relationships/image" Target="../media/image112.jpeg"/><Relationship Id="rId7" Type="http://schemas.openxmlformats.org/officeDocument/2006/relationships/image" Target="../media/image116.jpeg"/><Relationship Id="rId12" Type="http://schemas.openxmlformats.org/officeDocument/2006/relationships/image" Target="../media/image121.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15.jpeg"/><Relationship Id="rId11" Type="http://schemas.openxmlformats.org/officeDocument/2006/relationships/image" Target="../media/image120.jpeg"/><Relationship Id="rId5" Type="http://schemas.openxmlformats.org/officeDocument/2006/relationships/image" Target="../media/image114.jpeg"/><Relationship Id="rId15" Type="http://schemas.openxmlformats.org/officeDocument/2006/relationships/image" Target="../media/image124.jpeg"/><Relationship Id="rId10" Type="http://schemas.openxmlformats.org/officeDocument/2006/relationships/image" Target="../media/image119.jpeg"/><Relationship Id="rId4" Type="http://schemas.openxmlformats.org/officeDocument/2006/relationships/image" Target="../media/image113.jpeg"/><Relationship Id="rId9" Type="http://schemas.openxmlformats.org/officeDocument/2006/relationships/image" Target="../media/image118.jpeg"/><Relationship Id="rId14" Type="http://schemas.openxmlformats.org/officeDocument/2006/relationships/image" Target="../media/image123.jpe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129.jpeg"/><Relationship Id="rId4" Type="http://schemas.openxmlformats.org/officeDocument/2006/relationships/image" Target="../media/image1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2600" b="1" dirty="0" smtClean="0">
                <a:latin typeface="Times New Roman" panose="02020603050405020304" pitchFamily="18" charset="0"/>
                <a:cs typeface="Times New Roman" panose="02020603050405020304" pitchFamily="18" charset="0"/>
              </a:rPr>
              <a:t>Small-Scale </a:t>
            </a:r>
            <a:r>
              <a:rPr lang="en-US" sz="2600" b="1" dirty="0">
                <a:latin typeface="Times New Roman" panose="02020603050405020304" pitchFamily="18" charset="0"/>
                <a:cs typeface="Times New Roman" panose="02020603050405020304" pitchFamily="18" charset="0"/>
              </a:rPr>
              <a:t>Variability of Discrete Soil Sample Data</a:t>
            </a:r>
            <a:br>
              <a:rPr lang="en-US" sz="2600" b="1" dirty="0">
                <a:latin typeface="Times New Roman" panose="02020603050405020304" pitchFamily="18" charset="0"/>
                <a:cs typeface="Times New Roman" panose="02020603050405020304" pitchFamily="18" charset="0"/>
              </a:rPr>
            </a:br>
            <a:r>
              <a:rPr lang="en-US" sz="2600" b="1" dirty="0">
                <a:latin typeface="Times New Roman" panose="02020603050405020304" pitchFamily="18" charset="0"/>
                <a:cs typeface="Times New Roman" panose="02020603050405020304" pitchFamily="18" charset="0"/>
              </a:rPr>
              <a:t>Part </a:t>
            </a:r>
            <a:r>
              <a:rPr lang="en-US" sz="2600" b="1" dirty="0" smtClean="0">
                <a:latin typeface="Times New Roman" panose="02020603050405020304" pitchFamily="18" charset="0"/>
                <a:cs typeface="Times New Roman" panose="02020603050405020304" pitchFamily="18" charset="0"/>
              </a:rPr>
              <a:t>2: Implications </a:t>
            </a:r>
            <a:r>
              <a:rPr lang="en-US" sz="2600" b="1" dirty="0">
                <a:latin typeface="Times New Roman" panose="02020603050405020304" pitchFamily="18" charset="0"/>
                <a:cs typeface="Times New Roman" panose="02020603050405020304" pitchFamily="18" charset="0"/>
              </a:rPr>
              <a:t>for </a:t>
            </a:r>
            <a:r>
              <a:rPr lang="en-US" sz="2600" b="1" dirty="0" smtClean="0">
                <a:latin typeface="Times New Roman" panose="02020603050405020304" pitchFamily="18" charset="0"/>
                <a:cs typeface="Times New Roman" panose="02020603050405020304" pitchFamily="18" charset="0"/>
              </a:rPr>
              <a:t>Environmental Investigations</a:t>
            </a:r>
            <a:endParaRPr lang="en-US" sz="26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7EB08C4-B206-4098-98C3-6DC2CE1146B4}" type="slidenum">
              <a:rPr lang="en-US" smtClean="0"/>
              <a:pPr/>
              <a:t>1</a:t>
            </a:fld>
            <a:endParaRPr lang="en-US"/>
          </a:p>
        </p:txBody>
      </p:sp>
      <p:pic>
        <p:nvPicPr>
          <p:cNvPr id="6" name="Picture 5" descr="Sampling Theory.jpg"/>
          <p:cNvPicPr>
            <a:picLocks noChangeAspect="1"/>
          </p:cNvPicPr>
          <p:nvPr/>
        </p:nvPicPr>
        <p:blipFill>
          <a:blip r:embed="rId3"/>
          <a:stretch>
            <a:fillRect/>
          </a:stretch>
        </p:blipFill>
        <p:spPr>
          <a:xfrm>
            <a:off x="304800" y="4495800"/>
            <a:ext cx="2895600" cy="2043602"/>
          </a:xfrm>
          <a:prstGeom prst="rect">
            <a:avLst/>
          </a:prstGeom>
          <a:ln>
            <a:solidFill>
              <a:schemeClr val="tx1"/>
            </a:solidFill>
          </a:ln>
        </p:spPr>
      </p:pic>
      <p:pic>
        <p:nvPicPr>
          <p:cNvPr id="11" name="Picture 10" descr="Fading Hot Area.jpg"/>
          <p:cNvPicPr>
            <a:picLocks noChangeAspect="1"/>
          </p:cNvPicPr>
          <p:nvPr/>
        </p:nvPicPr>
        <p:blipFill>
          <a:blip r:embed="rId4"/>
          <a:stretch>
            <a:fillRect/>
          </a:stretch>
        </p:blipFill>
        <p:spPr>
          <a:xfrm>
            <a:off x="4744533" y="4953000"/>
            <a:ext cx="4158481" cy="1600200"/>
          </a:xfrm>
          <a:prstGeom prst="rect">
            <a:avLst/>
          </a:prstGeom>
        </p:spPr>
      </p:pic>
      <p:pic>
        <p:nvPicPr>
          <p:cNvPr id="15" name="Picture 14" descr="card trick.jpg"/>
          <p:cNvPicPr>
            <a:picLocks noChangeAspect="1"/>
          </p:cNvPicPr>
          <p:nvPr/>
        </p:nvPicPr>
        <p:blipFill>
          <a:blip r:embed="rId5"/>
          <a:stretch>
            <a:fillRect/>
          </a:stretch>
        </p:blipFill>
        <p:spPr>
          <a:xfrm>
            <a:off x="1903012" y="2209800"/>
            <a:ext cx="1371600" cy="1991126"/>
          </a:xfrm>
          <a:prstGeom prst="rect">
            <a:avLst/>
          </a:prstGeom>
        </p:spPr>
      </p:pic>
      <p:pic>
        <p:nvPicPr>
          <p:cNvPr id="17" name="Picture 16" descr="Lead map #1.jpg"/>
          <p:cNvPicPr>
            <a:picLocks noChangeAspect="1"/>
          </p:cNvPicPr>
          <p:nvPr/>
        </p:nvPicPr>
        <p:blipFill>
          <a:blip r:embed="rId6"/>
          <a:stretch>
            <a:fillRect/>
          </a:stretch>
        </p:blipFill>
        <p:spPr>
          <a:xfrm>
            <a:off x="304800" y="2209800"/>
            <a:ext cx="1369612" cy="1981200"/>
          </a:xfrm>
          <a:prstGeom prst="rect">
            <a:avLst/>
          </a:prstGeom>
        </p:spPr>
      </p:pic>
      <p:grpSp>
        <p:nvGrpSpPr>
          <p:cNvPr id="19" name="Group 18"/>
          <p:cNvGrpSpPr/>
          <p:nvPr/>
        </p:nvGrpSpPr>
        <p:grpSpPr>
          <a:xfrm>
            <a:off x="4572000" y="1981200"/>
            <a:ext cx="4343400" cy="2689114"/>
            <a:chOff x="4572000" y="1981200"/>
            <a:chExt cx="4343400" cy="2689114"/>
          </a:xfrm>
        </p:grpSpPr>
        <p:pic>
          <p:nvPicPr>
            <p:cNvPr id="12" name="Picture 11" descr="US arsenic.jpg"/>
            <p:cNvPicPr>
              <a:picLocks noChangeAspect="1"/>
            </p:cNvPicPr>
            <p:nvPr/>
          </p:nvPicPr>
          <p:blipFill>
            <a:blip r:embed="rId7"/>
            <a:stretch>
              <a:fillRect/>
            </a:stretch>
          </p:blipFill>
          <p:spPr>
            <a:xfrm>
              <a:off x="4572000" y="2133600"/>
              <a:ext cx="4251960" cy="2536714"/>
            </a:xfrm>
            <a:prstGeom prst="rect">
              <a:avLst/>
            </a:prstGeom>
          </p:spPr>
        </p:pic>
        <p:pic>
          <p:nvPicPr>
            <p:cNvPr id="9" name="Picture 8" descr="USGS Wilksboro As cropped.jpg"/>
            <p:cNvPicPr/>
            <p:nvPr/>
          </p:nvPicPr>
          <p:blipFill>
            <a:blip r:embed="rId8" cstate="print"/>
            <a:stretch>
              <a:fillRect/>
            </a:stretch>
          </p:blipFill>
          <p:spPr>
            <a:xfrm>
              <a:off x="7924800" y="1981200"/>
              <a:ext cx="990600" cy="933451"/>
            </a:xfrm>
            <a:prstGeom prst="rect">
              <a:avLst/>
            </a:prstGeom>
            <a:ln>
              <a:solidFill>
                <a:schemeClr val="tx1"/>
              </a:solidFill>
            </a:ln>
          </p:spPr>
        </p:pic>
        <p:sp>
          <p:nvSpPr>
            <p:cNvPr id="18" name="TextBox 17"/>
            <p:cNvSpPr txBox="1"/>
            <p:nvPr/>
          </p:nvSpPr>
          <p:spPr>
            <a:xfrm>
              <a:off x="5816072" y="2641937"/>
              <a:ext cx="1762022" cy="1200329"/>
            </a:xfrm>
            <a:prstGeom prst="rect">
              <a:avLst/>
            </a:prstGeom>
            <a:noFill/>
          </p:spPr>
          <p:txBody>
            <a:bodyPr wrap="none" rtlCol="0">
              <a:spAutoFit/>
            </a:bodyPr>
            <a:lstStyle/>
            <a:p>
              <a:pPr algn="ctr"/>
              <a:r>
                <a:rPr lang="en-US" sz="2400" b="1" dirty="0" smtClean="0">
                  <a:latin typeface="Bodoni MT Black" pitchFamily="18" charset="0"/>
                </a:rPr>
                <a:t>Hot Spots</a:t>
              </a:r>
            </a:p>
            <a:p>
              <a:pPr algn="ctr"/>
              <a:r>
                <a:rPr lang="en-US" sz="2400" b="1" dirty="0" err="1" smtClean="0">
                  <a:latin typeface="Bodoni MT Black" pitchFamily="18" charset="0"/>
                </a:rPr>
                <a:t>vs</a:t>
              </a:r>
              <a:endParaRPr lang="en-US" sz="2400" b="1" dirty="0" smtClean="0">
                <a:latin typeface="Bodoni MT Black" pitchFamily="18" charset="0"/>
              </a:endParaRPr>
            </a:p>
            <a:p>
              <a:pPr algn="ctr"/>
              <a:r>
                <a:rPr lang="en-US" sz="2400" b="1" dirty="0" smtClean="0">
                  <a:latin typeface="Bodoni MT Black" pitchFamily="18" charset="0"/>
                </a:rPr>
                <a:t>Hot Areas</a:t>
              </a:r>
              <a:endParaRPr lang="en-US" sz="2400" b="1" dirty="0">
                <a:latin typeface="Bodoni MT Black" pitchFamily="18" charset="0"/>
              </a:endParaRPr>
            </a:p>
          </p:txBody>
        </p:sp>
      </p:grpSp>
      <p:sp>
        <p:nvSpPr>
          <p:cNvPr id="20" name="TextBox 19"/>
          <p:cNvSpPr txBox="1"/>
          <p:nvPr/>
        </p:nvSpPr>
        <p:spPr>
          <a:xfrm>
            <a:off x="6831576" y="4419600"/>
            <a:ext cx="1550424" cy="523220"/>
          </a:xfrm>
          <a:prstGeom prst="rect">
            <a:avLst/>
          </a:prstGeom>
          <a:noFill/>
        </p:spPr>
        <p:txBody>
          <a:bodyPr wrap="none" rtlCol="0">
            <a:spAutoFit/>
          </a:bodyPr>
          <a:lstStyle/>
          <a:p>
            <a:r>
              <a:rPr lang="en-US" sz="2800" b="1" dirty="0" smtClean="0">
                <a:latin typeface="Bodoni MT Black" pitchFamily="18" charset="0"/>
              </a:rPr>
              <a:t>TSCA…</a:t>
            </a:r>
            <a:endParaRPr lang="en-US" sz="2800" b="1" dirty="0">
              <a:latin typeface="Bodoni MT Black" pitchFamily="18" charset="0"/>
            </a:endParaRPr>
          </a:p>
        </p:txBody>
      </p:sp>
      <p:pic>
        <p:nvPicPr>
          <p:cNvPr id="1026" name="Picture 2" descr="C:\AARBrewer\MIS Macro-Scale Heterogeneity\Report\Part 2\Figures\Various\Bias vs Precision (classic).jpg"/>
          <p:cNvPicPr>
            <a:picLocks noChangeAspect="1" noChangeArrowheads="1"/>
          </p:cNvPicPr>
          <p:nvPr/>
        </p:nvPicPr>
        <p:blipFill>
          <a:blip r:embed="rId9" cstate="print"/>
          <a:srcRect/>
          <a:stretch>
            <a:fillRect/>
          </a:stretch>
        </p:blipFill>
        <p:spPr bwMode="auto">
          <a:xfrm>
            <a:off x="3359150" y="2410630"/>
            <a:ext cx="1517650" cy="1475570"/>
          </a:xfrm>
          <a:prstGeom prst="rect">
            <a:avLst/>
          </a:prstGeom>
          <a:noFill/>
        </p:spPr>
      </p:pic>
      <p:sp>
        <p:nvSpPr>
          <p:cNvPr id="21" name="TextBox 20"/>
          <p:cNvSpPr txBox="1"/>
          <p:nvPr/>
        </p:nvSpPr>
        <p:spPr>
          <a:xfrm>
            <a:off x="3276600" y="2514600"/>
            <a:ext cx="1676399" cy="830997"/>
          </a:xfrm>
          <a:prstGeom prst="rect">
            <a:avLst/>
          </a:prstGeom>
          <a:noFill/>
        </p:spPr>
        <p:txBody>
          <a:bodyPr wrap="square" rtlCol="0">
            <a:spAutoFit/>
          </a:bodyPr>
          <a:lstStyle/>
          <a:p>
            <a:pPr algn="ctr"/>
            <a:r>
              <a:rPr lang="en-US" sz="2400" b="1" dirty="0" smtClean="0">
                <a:latin typeface="Bodoni MT Black" pitchFamily="18" charset="0"/>
              </a:rPr>
              <a:t>Bias </a:t>
            </a:r>
            <a:r>
              <a:rPr lang="en-US" sz="2400" b="1" dirty="0" err="1" smtClean="0">
                <a:latin typeface="Bodoni MT Black" pitchFamily="18" charset="0"/>
              </a:rPr>
              <a:t>vs</a:t>
            </a:r>
            <a:r>
              <a:rPr lang="en-US" sz="2400" b="1" dirty="0" smtClean="0">
                <a:latin typeface="Bodoni MT Black" pitchFamily="18" charset="0"/>
              </a:rPr>
              <a:t> Precision</a:t>
            </a:r>
            <a:endParaRPr lang="en-US" sz="2400" b="1" dirty="0">
              <a:latin typeface="Bodoni MT Black" pitchFamily="18" charset="0"/>
            </a:endParaRPr>
          </a:p>
        </p:txBody>
      </p:sp>
      <p:sp>
        <p:nvSpPr>
          <p:cNvPr id="22" name="TextBox 21"/>
          <p:cNvSpPr txBox="1"/>
          <p:nvPr/>
        </p:nvSpPr>
        <p:spPr>
          <a:xfrm>
            <a:off x="4953000" y="5496580"/>
            <a:ext cx="3797835" cy="523220"/>
          </a:xfrm>
          <a:prstGeom prst="rect">
            <a:avLst/>
          </a:prstGeom>
          <a:noFill/>
        </p:spPr>
        <p:txBody>
          <a:bodyPr wrap="none" rtlCol="0">
            <a:spAutoFit/>
          </a:bodyPr>
          <a:lstStyle/>
          <a:p>
            <a:r>
              <a:rPr lang="en-US" sz="2800" b="1" dirty="0" smtClean="0">
                <a:latin typeface="Bodoni MT Black" pitchFamily="18" charset="0"/>
              </a:rPr>
              <a:t>Inliers and Outliers</a:t>
            </a:r>
            <a:endParaRPr lang="en-US" sz="2800" b="1" dirty="0">
              <a:latin typeface="Bodoni MT Black" pitchFamily="18" charset="0"/>
            </a:endParaRPr>
          </a:p>
        </p:txBody>
      </p:sp>
      <p:pic>
        <p:nvPicPr>
          <p:cNvPr id="1027" name="Picture 3"/>
          <p:cNvPicPr>
            <a:picLocks noChangeAspect="1" noChangeArrowheads="1"/>
          </p:cNvPicPr>
          <p:nvPr/>
        </p:nvPicPr>
        <p:blipFill>
          <a:blip r:embed="rId10" cstate="print"/>
          <a:srcRect/>
          <a:stretch>
            <a:fillRect/>
          </a:stretch>
        </p:blipFill>
        <p:spPr bwMode="auto">
          <a:xfrm>
            <a:off x="3581400" y="4749800"/>
            <a:ext cx="1066800" cy="1422400"/>
          </a:xfrm>
          <a:prstGeom prst="rect">
            <a:avLst/>
          </a:prstGeom>
          <a:noFill/>
          <a:ln w="9525">
            <a:solidFill>
              <a:schemeClr val="tx1"/>
            </a:solidFill>
            <a:miter lim="800000"/>
            <a:headEnd/>
            <a:tailEnd/>
          </a:ln>
          <a:effectLst/>
        </p:spPr>
      </p:pic>
      <p:sp>
        <p:nvSpPr>
          <p:cNvPr id="7" name="TextBox 6"/>
          <p:cNvSpPr txBox="1"/>
          <p:nvPr/>
        </p:nvSpPr>
        <p:spPr>
          <a:xfrm>
            <a:off x="3429000" y="3962400"/>
            <a:ext cx="1854995" cy="523220"/>
          </a:xfrm>
          <a:prstGeom prst="rect">
            <a:avLst/>
          </a:prstGeom>
          <a:noFill/>
        </p:spPr>
        <p:txBody>
          <a:bodyPr wrap="none" rtlCol="0">
            <a:spAutoFit/>
          </a:bodyPr>
          <a:lstStyle/>
          <a:p>
            <a:r>
              <a:rPr lang="en-US" sz="2800" b="1" dirty="0" smtClean="0">
                <a:latin typeface="Bodoni MT Black" pitchFamily="18" charset="0"/>
              </a:rPr>
              <a:t>95% UCL</a:t>
            </a:r>
            <a:endParaRPr lang="en-US" sz="2800" b="1" dirty="0">
              <a:latin typeface="Bodoni MT Black" pitchFamily="18" charset="0"/>
            </a:endParaRPr>
          </a:p>
        </p:txBody>
      </p:sp>
      <p:pic>
        <p:nvPicPr>
          <p:cNvPr id="13" name="Picture 12"/>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905000" y="5895088"/>
            <a:ext cx="1524000" cy="734312"/>
          </a:xfrm>
          <a:prstGeom prst="rect">
            <a:avLst/>
          </a:prstGeom>
          <a:noFill/>
          <a:ln w="9525">
            <a:solidFill>
              <a:schemeClr val="tx1"/>
            </a:solidFill>
            <a:miter lim="800000"/>
            <a:headEnd/>
            <a:tailEnd/>
          </a:ln>
          <a:effectLst/>
        </p:spPr>
      </p:pic>
      <p:sp>
        <p:nvSpPr>
          <p:cNvPr id="24" name="TextBox 23"/>
          <p:cNvSpPr txBox="1"/>
          <p:nvPr/>
        </p:nvSpPr>
        <p:spPr>
          <a:xfrm>
            <a:off x="609600" y="838200"/>
            <a:ext cx="8085162" cy="1323439"/>
          </a:xfrm>
          <a:prstGeom prst="rect">
            <a:avLst/>
          </a:prstGeom>
          <a:noFill/>
        </p:spPr>
        <p:txBody>
          <a:bodyPr wrap="none" rtlCol="0">
            <a:spAutoFit/>
          </a:bodyPr>
          <a:lstStyle/>
          <a:p>
            <a:pPr algn="ctr"/>
            <a:r>
              <a:rPr lang="en-US" sz="2000" b="1" cap="small" dirty="0" smtClean="0">
                <a:latin typeface="Times New Roman" pitchFamily="18" charset="0"/>
                <a:cs typeface="Times New Roman" pitchFamily="18" charset="0"/>
              </a:rPr>
              <a:t>October 21, 2015</a:t>
            </a:r>
            <a:endParaRPr lang="en-US" sz="20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Roger Brewer, John </a:t>
            </a:r>
            <a:r>
              <a:rPr lang="en-US" sz="2000" b="1" dirty="0" err="1" smtClean="0">
                <a:latin typeface="Times New Roman" pitchFamily="18" charset="0"/>
                <a:cs typeface="Times New Roman" pitchFamily="18" charset="0"/>
              </a:rPr>
              <a:t>Peard</a:t>
            </a:r>
            <a:r>
              <a:rPr lang="en-US" sz="2000" b="1" dirty="0" smtClean="0">
                <a:latin typeface="Times New Roman" pitchFamily="18" charset="0"/>
                <a:cs typeface="Times New Roman" pitchFamily="18" charset="0"/>
              </a:rPr>
              <a:t>, Jordon Nakayama, (Hawai’i Dept of Health)</a:t>
            </a:r>
          </a:p>
          <a:p>
            <a:pPr algn="ctr"/>
            <a:r>
              <a:rPr lang="en-US" sz="2000" b="1" dirty="0" smtClean="0">
                <a:latin typeface="Times New Roman" pitchFamily="18" charset="0"/>
                <a:cs typeface="Times New Roman" pitchFamily="18" charset="0"/>
              </a:rPr>
              <a:t>Marvin </a:t>
            </a:r>
            <a:r>
              <a:rPr lang="en-US" sz="2000" b="1" dirty="0" err="1" smtClean="0">
                <a:latin typeface="Times New Roman" pitchFamily="18" charset="0"/>
                <a:cs typeface="Times New Roman" pitchFamily="18" charset="0"/>
              </a:rPr>
              <a:t>Heskett</a:t>
            </a:r>
            <a:r>
              <a:rPr lang="en-US" sz="2000" b="1" dirty="0" smtClean="0">
                <a:latin typeface="Times New Roman" pitchFamily="18" charset="0"/>
                <a:cs typeface="Times New Roman" pitchFamily="18" charset="0"/>
              </a:rPr>
              <a:t> (Element Environmental)</a:t>
            </a:r>
          </a:p>
          <a:p>
            <a:pPr algn="ctr"/>
            <a:r>
              <a:rPr lang="en-US" sz="2000" b="1" dirty="0" smtClean="0">
                <a:latin typeface="Times New Roman" pitchFamily="18" charset="0"/>
                <a:cs typeface="Times New Roman" pitchFamily="18" charset="0"/>
              </a:rPr>
              <a:t>Contact: roger.brewer@doh.Hawaii.gov</a:t>
            </a:r>
          </a:p>
        </p:txBody>
      </p:sp>
    </p:spTree>
    <p:extLst>
      <p:ext uri="{BB962C8B-B14F-4D97-AF65-F5344CB8AC3E}">
        <p14:creationId xmlns:p14="http://schemas.microsoft.com/office/powerpoint/2010/main" val="18686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EB08C4-B206-4098-98C3-6DC2CE1146B4}" type="slidenum">
              <a:rPr lang="en-US" smtClean="0"/>
              <a:pPr/>
              <a:t>10</a:t>
            </a:fld>
            <a:endParaRPr lang="en-US"/>
          </a:p>
        </p:txBody>
      </p:sp>
      <p:sp>
        <p:nvSpPr>
          <p:cNvPr id="4" name="TextBox 3"/>
          <p:cNvSpPr txBox="1"/>
          <p:nvPr/>
        </p:nvSpPr>
        <p:spPr>
          <a:xfrm>
            <a:off x="304801" y="152400"/>
            <a:ext cx="8534399" cy="1015663"/>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Study Site A (Arsenic)</a:t>
            </a:r>
          </a:p>
          <a:p>
            <a:pPr algn="ctr"/>
            <a:r>
              <a:rPr lang="en-US" sz="2800" b="1" dirty="0" smtClean="0">
                <a:latin typeface="Times New Roman" pitchFamily="18" charset="0"/>
                <a:cs typeface="Times New Roman" pitchFamily="18" charset="0"/>
              </a:rPr>
              <a:t>-Estimated Total Discrete Sample Variability-</a:t>
            </a:r>
            <a:endParaRPr lang="en-US" sz="2800" b="1" dirty="0">
              <a:latin typeface="Times New Roman" pitchFamily="18" charset="0"/>
              <a:cs typeface="Times New Roman" pitchFamily="18" charset="0"/>
            </a:endParaRPr>
          </a:p>
        </p:txBody>
      </p:sp>
      <p:sp>
        <p:nvSpPr>
          <p:cNvPr id="6" name="TextBox 5"/>
          <p:cNvSpPr txBox="1"/>
          <p:nvPr/>
        </p:nvSpPr>
        <p:spPr>
          <a:xfrm>
            <a:off x="1063853" y="5650468"/>
            <a:ext cx="4503156" cy="338554"/>
          </a:xfrm>
          <a:prstGeom prst="rect">
            <a:avLst/>
          </a:prstGeom>
          <a:noFill/>
        </p:spPr>
        <p:txBody>
          <a:bodyPr wrap="none" rtlCol="0">
            <a:spAutoFit/>
          </a:bodyPr>
          <a:lstStyle/>
          <a:p>
            <a:r>
              <a:rPr lang="en-US" sz="1600" b="1" dirty="0">
                <a:latin typeface="Times New Roman" pitchFamily="18" charset="0"/>
                <a:cs typeface="Times New Roman" pitchFamily="18" charset="0"/>
              </a:rPr>
              <a:t>(quartiles plus minimum, median and </a:t>
            </a:r>
            <a:r>
              <a:rPr lang="en-US" sz="1600" b="1" dirty="0" smtClean="0">
                <a:latin typeface="Times New Roman" pitchFamily="18" charset="0"/>
                <a:cs typeface="Times New Roman" pitchFamily="18" charset="0"/>
              </a:rPr>
              <a:t>maximum)</a:t>
            </a:r>
            <a:endParaRPr lang="en-US" sz="1600" b="1" dirty="0">
              <a:latin typeface="Times New Roman" pitchFamily="18" charset="0"/>
              <a:cs typeface="Times New Roman" pitchFamily="18" charset="0"/>
            </a:endParaRPr>
          </a:p>
        </p:txBody>
      </p:sp>
      <p:sp>
        <p:nvSpPr>
          <p:cNvPr id="10" name="TextBox 9"/>
          <p:cNvSpPr txBox="1"/>
          <p:nvPr/>
        </p:nvSpPr>
        <p:spPr>
          <a:xfrm>
            <a:off x="685800" y="5867400"/>
            <a:ext cx="7848600" cy="64633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Times New Roman" pitchFamily="18" charset="0"/>
                <a:cs typeface="Times New Roman" pitchFamily="18" charset="0"/>
              </a:rPr>
              <a:t>Data for discrete soil sample collected at grid point can be highly random;</a:t>
            </a:r>
          </a:p>
          <a:p>
            <a:pPr marL="285750" indent="-285750">
              <a:buFont typeface="Arial" panose="020B0604020202020204" pitchFamily="34" charset="0"/>
              <a:buChar char="•"/>
            </a:pPr>
            <a:r>
              <a:rPr lang="en-US" b="1" dirty="0" smtClean="0">
                <a:latin typeface="Times New Roman" pitchFamily="18" charset="0"/>
                <a:cs typeface="Times New Roman" pitchFamily="18" charset="0"/>
              </a:rPr>
              <a:t>Any given sample unlikely to be representative of grid area mean.</a:t>
            </a:r>
          </a:p>
        </p:txBody>
      </p:sp>
      <p:sp>
        <p:nvSpPr>
          <p:cNvPr id="13" name="TextBox 12"/>
          <p:cNvSpPr txBox="1"/>
          <p:nvPr/>
        </p:nvSpPr>
        <p:spPr>
          <a:xfrm>
            <a:off x="914400" y="6488668"/>
            <a:ext cx="7467600" cy="369332"/>
          </a:xfrm>
          <a:prstGeom prst="rect">
            <a:avLst/>
          </a:prstGeom>
          <a:noFill/>
        </p:spPr>
        <p:txBody>
          <a:bodyPr wrap="square" rtlCol="0">
            <a:spAutoFit/>
          </a:bodyPr>
          <a:lstStyle/>
          <a:p>
            <a:pPr marL="285750" indent="-285750" algn="ctr"/>
            <a:r>
              <a:rPr lang="en-US" b="1" dirty="0" smtClean="0">
                <a:latin typeface="Times New Roman" pitchFamily="18" charset="0"/>
                <a:cs typeface="Times New Roman" pitchFamily="18" charset="0"/>
              </a:rPr>
              <a:t>*Arsenic bioavailability at site very low (&lt;10%), minimal exposure risk. </a:t>
            </a:r>
            <a:endParaRPr lang="en-US" b="1" dirty="0">
              <a:latin typeface="Times New Roman" pitchFamily="18" charset="0"/>
              <a:cs typeface="Times New Roman" pitchFamily="18" charset="0"/>
            </a:endParaRPr>
          </a:p>
        </p:txBody>
      </p:sp>
      <p:graphicFrame>
        <p:nvGraphicFramePr>
          <p:cNvPr id="15" name="Chart 14"/>
          <p:cNvGraphicFramePr>
            <a:graphicFrameLocks/>
          </p:cNvGraphicFramePr>
          <p:nvPr>
            <p:extLst/>
          </p:nvPr>
        </p:nvGraphicFramePr>
        <p:xfrm>
          <a:off x="1145381" y="1676401"/>
          <a:ext cx="6853238"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5205644" y="1302603"/>
            <a:ext cx="3631763" cy="830997"/>
          </a:xfrm>
          <a:prstGeom prst="rect">
            <a:avLst/>
          </a:prstGeom>
          <a:solidFill>
            <a:schemeClr val="bg1"/>
          </a:solidFill>
          <a:ln>
            <a:solidFill>
              <a:schemeClr val="tx1"/>
            </a:solidFill>
          </a:ln>
        </p:spPr>
        <p:txBody>
          <a:bodyPr wrap="none" rtlCol="0">
            <a:spAutoFit/>
          </a:bodyPr>
          <a:lstStyle/>
          <a:p>
            <a:pPr algn="r"/>
            <a:r>
              <a:rPr lang="en-US" sz="2400" b="1" dirty="0" smtClean="0">
                <a:solidFill>
                  <a:srgbClr val="FF0000"/>
                </a:solidFill>
              </a:rPr>
              <a:t>Median </a:t>
            </a:r>
            <a:r>
              <a:rPr lang="en-US" sz="2400" b="1" dirty="0" err="1" smtClean="0">
                <a:solidFill>
                  <a:srgbClr val="FF0000"/>
                </a:solidFill>
              </a:rPr>
              <a:t>Max:Min</a:t>
            </a:r>
            <a:r>
              <a:rPr lang="en-US" sz="2400" b="1" dirty="0" smtClean="0">
                <a:solidFill>
                  <a:srgbClr val="FF0000"/>
                </a:solidFill>
              </a:rPr>
              <a:t> = 2.0X</a:t>
            </a:r>
          </a:p>
          <a:p>
            <a:pPr algn="r"/>
            <a:r>
              <a:rPr lang="en-US" sz="2400" b="1" dirty="0" smtClean="0">
                <a:solidFill>
                  <a:srgbClr val="FF0000"/>
                </a:solidFill>
              </a:rPr>
              <a:t>Maximum </a:t>
            </a:r>
            <a:r>
              <a:rPr lang="en-US" sz="2400" b="1" dirty="0" err="1" smtClean="0">
                <a:solidFill>
                  <a:srgbClr val="FF0000"/>
                </a:solidFill>
              </a:rPr>
              <a:t>Max:Min</a:t>
            </a:r>
            <a:r>
              <a:rPr lang="en-US" sz="2400" b="1" dirty="0" smtClean="0">
                <a:solidFill>
                  <a:srgbClr val="FF0000"/>
                </a:solidFill>
              </a:rPr>
              <a:t> = 4.0X </a:t>
            </a:r>
          </a:p>
        </p:txBody>
      </p:sp>
      <p:pic>
        <p:nvPicPr>
          <p:cNvPr id="17" name="Picture 2"/>
          <p:cNvPicPr>
            <a:picLocks noChangeAspect="1" noChangeArrowheads="1"/>
          </p:cNvPicPr>
          <p:nvPr/>
        </p:nvPicPr>
        <p:blipFill>
          <a:blip r:embed="rId4" cstate="print"/>
          <a:srcRect/>
          <a:stretch>
            <a:fillRect/>
          </a:stretch>
        </p:blipFill>
        <p:spPr bwMode="auto">
          <a:xfrm>
            <a:off x="4212594" y="1295400"/>
            <a:ext cx="923748" cy="993398"/>
          </a:xfrm>
          <a:prstGeom prst="rect">
            <a:avLst/>
          </a:prstGeom>
          <a:noFill/>
          <a:ln w="9525">
            <a:solidFill>
              <a:schemeClr val="tx1"/>
            </a:solidFill>
            <a:miter lim="800000"/>
            <a:headEnd/>
            <a:tailEnd/>
          </a:ln>
          <a:effectLst/>
        </p:spPr>
      </p:pic>
      <p:sp>
        <p:nvSpPr>
          <p:cNvPr id="12" name="TextBox 11"/>
          <p:cNvSpPr txBox="1"/>
          <p:nvPr/>
        </p:nvSpPr>
        <p:spPr>
          <a:xfrm>
            <a:off x="3773841" y="2220700"/>
            <a:ext cx="1697901" cy="338554"/>
          </a:xfrm>
          <a:prstGeom prst="rect">
            <a:avLst/>
          </a:prstGeom>
          <a:noFill/>
        </p:spPr>
        <p:txBody>
          <a:bodyPr wrap="none" rtlCol="0">
            <a:spAutoFit/>
          </a:bodyPr>
          <a:lstStyle/>
          <a:p>
            <a:r>
              <a:rPr lang="en-US" sz="1600" b="1" dirty="0" smtClean="0">
                <a:latin typeface="Times New Roman" pitchFamily="18" charset="0"/>
                <a:cs typeface="Times New Roman" pitchFamily="18" charset="0"/>
              </a:rPr>
              <a:t>(lumpy porridge)</a:t>
            </a:r>
            <a:endParaRPr lang="en-US"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260497967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457200" y="859334"/>
            <a:ext cx="8229600" cy="4401205"/>
          </a:xfrm>
          <a:prstGeom prst="rect">
            <a:avLst/>
          </a:prstGeom>
          <a:noFill/>
        </p:spPr>
        <p:txBody>
          <a:bodyPr wrap="square" rtlCol="0">
            <a:spAutoFit/>
          </a:bodyPr>
          <a:lstStyle/>
          <a:p>
            <a:pPr marL="228600" indent="-228600">
              <a:buFont typeface="Arial" pitchFamily="34" charset="0"/>
              <a:buChar char="•"/>
            </a:pPr>
            <a:r>
              <a:rPr lang="en-US" sz="2800" b="1" i="1" dirty="0" smtClean="0">
                <a:latin typeface="Times New Roman" pitchFamily="18" charset="0"/>
                <a:cs typeface="Times New Roman" pitchFamily="18" charset="0"/>
              </a:rPr>
              <a:t>Intentional combination </a:t>
            </a:r>
            <a:r>
              <a:rPr lang="en-US" sz="2800" b="1" dirty="0" smtClean="0">
                <a:latin typeface="Times New Roman" pitchFamily="18" charset="0"/>
                <a:cs typeface="Times New Roman" pitchFamily="18" charset="0"/>
              </a:rPr>
              <a:t>of anticipated PCB spill areas with anticipated clean areas for testing may violate “</a:t>
            </a:r>
            <a:r>
              <a:rPr lang="en-US" sz="2800" b="1" i="1" dirty="0" smtClean="0">
                <a:latin typeface="Times New Roman" pitchFamily="18" charset="0"/>
                <a:cs typeface="Times New Roman" pitchFamily="18" charset="0"/>
              </a:rPr>
              <a:t>anti-dilution</a:t>
            </a:r>
            <a:r>
              <a:rPr lang="en-US" sz="2800" b="1" dirty="0" smtClean="0">
                <a:latin typeface="Times New Roman" pitchFamily="18" charset="0"/>
                <a:cs typeface="Times New Roman" pitchFamily="18" charset="0"/>
              </a:rPr>
              <a:t>” clause in TSCA (40 CFR761.1(b</a:t>
            </a:r>
            <a:r>
              <a:rPr lang="en-US" sz="2800" b="1" dirty="0">
                <a:latin typeface="Times New Roman" pitchFamily="18" charset="0"/>
                <a:cs typeface="Times New Roman" pitchFamily="18" charset="0"/>
              </a:rPr>
              <a:t>)(5</a:t>
            </a:r>
            <a:r>
              <a:rPr lang="en-US" sz="2800" b="1" dirty="0" smtClean="0">
                <a:latin typeface="Times New Roman" pitchFamily="18" charset="0"/>
                <a:cs typeface="Times New Roman" pitchFamily="18" charset="0"/>
              </a:rPr>
              <a:t>)):</a:t>
            </a:r>
          </a:p>
          <a:p>
            <a:pPr marL="685800" lvl="1" indent="-228600">
              <a:buFont typeface="Arial" pitchFamily="34" charset="0"/>
              <a:buChar char="•"/>
            </a:pPr>
            <a:r>
              <a:rPr lang="en-US" sz="2800" b="1" dirty="0">
                <a:latin typeface="Times New Roman" pitchFamily="18" charset="0"/>
                <a:cs typeface="Times New Roman" pitchFamily="18" charset="0"/>
              </a:rPr>
              <a:t>“"No person may avoid any provision specifying a PCB concentration by diluting </a:t>
            </a:r>
            <a:r>
              <a:rPr lang="en-US" sz="2800" b="1" dirty="0" smtClean="0">
                <a:latin typeface="Times New Roman" pitchFamily="18" charset="0"/>
                <a:cs typeface="Times New Roman" pitchFamily="18" charset="0"/>
              </a:rPr>
              <a:t>the PCBs </a:t>
            </a:r>
            <a:r>
              <a:rPr lang="en-US" sz="2800" b="1" dirty="0">
                <a:latin typeface="Times New Roman" pitchFamily="18" charset="0"/>
                <a:cs typeface="Times New Roman" pitchFamily="18" charset="0"/>
              </a:rPr>
              <a:t>unless otherwise provided</a:t>
            </a:r>
            <a:r>
              <a:rPr lang="en-US" sz="2800" b="1" dirty="0" smtClean="0">
                <a:latin typeface="Times New Roman" pitchFamily="18" charset="0"/>
                <a:cs typeface="Times New Roman" pitchFamily="18" charset="0"/>
              </a:rPr>
              <a:t>”;</a:t>
            </a:r>
          </a:p>
          <a:p>
            <a:pPr marL="228600" indent="-228600">
              <a:buFont typeface="Arial" pitchFamily="34" charset="0"/>
              <a:buChar char="•"/>
            </a:pPr>
            <a:r>
              <a:rPr lang="en-US" sz="2800" b="1" dirty="0" smtClean="0">
                <a:latin typeface="Times New Roman" pitchFamily="18" charset="0"/>
                <a:cs typeface="Times New Roman" pitchFamily="18" charset="0"/>
              </a:rPr>
              <a:t>Requires </a:t>
            </a:r>
            <a:r>
              <a:rPr lang="en-US" sz="2800" b="1" i="1" dirty="0" smtClean="0">
                <a:latin typeface="Times New Roman" pitchFamily="18" charset="0"/>
                <a:cs typeface="Times New Roman" pitchFamily="18" charset="0"/>
              </a:rPr>
              <a:t>careful designation of Spill (Source) Area DUs </a:t>
            </a:r>
            <a:r>
              <a:rPr lang="en-US" sz="2800" b="1" dirty="0" smtClean="0">
                <a:latin typeface="Times New Roman" pitchFamily="18" charset="0"/>
                <a:cs typeface="Times New Roman" pitchFamily="18" charset="0"/>
              </a:rPr>
              <a:t>in coordination with overseeing regulatory agency.</a:t>
            </a:r>
          </a:p>
        </p:txBody>
      </p:sp>
      <p:sp>
        <p:nvSpPr>
          <p:cNvPr id="3" name="Slide Number Placeholder 2"/>
          <p:cNvSpPr>
            <a:spLocks noGrp="1"/>
          </p:cNvSpPr>
          <p:nvPr>
            <p:ph type="sldNum" sz="quarter" idx="12"/>
          </p:nvPr>
        </p:nvSpPr>
        <p:spPr/>
        <p:txBody>
          <a:bodyPr/>
          <a:lstStyle/>
          <a:p>
            <a:fld id="{27EB08C4-B206-4098-98C3-6DC2CE1146B4}" type="slidenum">
              <a:rPr lang="en-US" smtClean="0"/>
              <a:pPr/>
              <a:t>100</a:t>
            </a:fld>
            <a:endParaRPr lang="en-US" dirty="0"/>
          </a:p>
        </p:txBody>
      </p:sp>
      <p:sp>
        <p:nvSpPr>
          <p:cNvPr id="55" name="TextBox 54"/>
          <p:cNvSpPr txBox="1"/>
          <p:nvPr/>
        </p:nvSpPr>
        <p:spPr>
          <a:xfrm>
            <a:off x="1116608" y="238780"/>
            <a:ext cx="7008201" cy="584775"/>
          </a:xfrm>
          <a:prstGeom prst="rect">
            <a:avLst/>
          </a:prstGeom>
          <a:noFill/>
        </p:spPr>
        <p:txBody>
          <a:bodyPr wrap="none" rtlCol="0">
            <a:spAutoFit/>
          </a:bodyPr>
          <a:lstStyle/>
          <a:p>
            <a:pPr algn="ctr"/>
            <a:r>
              <a:rPr lang="en-US" sz="3200" b="1" dirty="0" smtClean="0">
                <a:latin typeface="Times New Roman" pitchFamily="18" charset="0"/>
                <a:cs typeface="Times New Roman" pitchFamily="18" charset="0"/>
              </a:rPr>
              <a:t>*DU-MIS and “Dilution” Under TSCA</a:t>
            </a:r>
            <a:endParaRPr lang="en-US" sz="3200" b="1" dirty="0">
              <a:latin typeface="Times New Roman" pitchFamily="18" charset="0"/>
              <a:cs typeface="Times New Roman" pitchFamily="18" charset="0"/>
            </a:endParaRPr>
          </a:p>
        </p:txBody>
      </p:sp>
      <p:sp>
        <p:nvSpPr>
          <p:cNvPr id="5" name="TextBox 4"/>
          <p:cNvSpPr txBox="1"/>
          <p:nvPr/>
        </p:nvSpPr>
        <p:spPr>
          <a:xfrm>
            <a:off x="4419600" y="5334000"/>
            <a:ext cx="3985130" cy="369332"/>
          </a:xfrm>
          <a:prstGeom prst="rect">
            <a:avLst/>
          </a:prstGeom>
          <a:noFill/>
          <a:ln>
            <a:solidFill>
              <a:schemeClr val="tx1"/>
            </a:solidFill>
          </a:ln>
        </p:spPr>
        <p:txBody>
          <a:bodyPr wrap="none" rtlCol="0">
            <a:spAutoFit/>
          </a:bodyPr>
          <a:lstStyle/>
          <a:p>
            <a:pPr algn="ctr"/>
            <a:r>
              <a:rPr lang="en-US" b="1" dirty="0" smtClean="0">
                <a:latin typeface="Times New Roman" pitchFamily="18" charset="0"/>
                <a:cs typeface="Times New Roman" pitchFamily="18" charset="0"/>
              </a:rPr>
              <a:t>*HDOH interpretation of TSCA intent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80693070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33400" y="762000"/>
            <a:ext cx="8089406" cy="4572000"/>
            <a:chOff x="533400" y="762000"/>
            <a:chExt cx="8089406" cy="4572000"/>
          </a:xfrm>
        </p:grpSpPr>
        <p:grpSp>
          <p:nvGrpSpPr>
            <p:cNvPr id="2" name="Group 1"/>
            <p:cNvGrpSpPr/>
            <p:nvPr/>
          </p:nvGrpSpPr>
          <p:grpSpPr>
            <a:xfrm>
              <a:off x="533400" y="762000"/>
              <a:ext cx="8089406" cy="4572000"/>
              <a:chOff x="533400" y="762000"/>
              <a:chExt cx="8089406" cy="4572000"/>
            </a:xfrm>
          </p:grpSpPr>
          <p:pic>
            <p:nvPicPr>
              <p:cNvPr id="39" name="Picture 38" descr="Wailoa Pk Heterogeneity DU #3.jpg"/>
              <p:cNvPicPr/>
              <p:nvPr/>
            </p:nvPicPr>
            <p:blipFill>
              <a:blip r:embed="rId2" cstate="screen">
                <a:extLst>
                  <a:ext uri="{28A0092B-C50C-407E-A947-70E740481C1C}">
                    <a14:useLocalDpi xmlns:a14="http://schemas.microsoft.com/office/drawing/2010/main"/>
                  </a:ext>
                </a:extLst>
              </a:blip>
              <a:stretch>
                <a:fillRect/>
              </a:stretch>
            </p:blipFill>
            <p:spPr>
              <a:xfrm>
                <a:off x="544336" y="762000"/>
                <a:ext cx="8078470" cy="4572000"/>
              </a:xfrm>
              <a:prstGeom prst="rect">
                <a:avLst/>
              </a:prstGeom>
              <a:ln>
                <a:solidFill>
                  <a:schemeClr val="tx1"/>
                </a:solidFill>
              </a:ln>
            </p:spPr>
          </p:pic>
          <p:sp>
            <p:nvSpPr>
              <p:cNvPr id="111" name="Freeform 110"/>
              <p:cNvSpPr/>
              <p:nvPr/>
            </p:nvSpPr>
            <p:spPr>
              <a:xfrm>
                <a:off x="2806148" y="3359056"/>
                <a:ext cx="1755912" cy="378057"/>
              </a:xfrm>
              <a:custGeom>
                <a:avLst/>
                <a:gdLst>
                  <a:gd name="connsiteX0" fmla="*/ 0 w 2355574"/>
                  <a:gd name="connsiteY0" fmla="*/ 447261 h 457200"/>
                  <a:gd name="connsiteX1" fmla="*/ 983974 w 2355574"/>
                  <a:gd name="connsiteY1" fmla="*/ 0 h 457200"/>
                  <a:gd name="connsiteX2" fmla="*/ 2315817 w 2355574"/>
                  <a:gd name="connsiteY2" fmla="*/ 0 h 457200"/>
                  <a:gd name="connsiteX3" fmla="*/ 2355574 w 2355574"/>
                  <a:gd name="connsiteY3" fmla="*/ 457200 h 457200"/>
                  <a:gd name="connsiteX4" fmla="*/ 0 w 2355574"/>
                  <a:gd name="connsiteY4" fmla="*/ 447261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574" h="457200">
                    <a:moveTo>
                      <a:pt x="0" y="447261"/>
                    </a:moveTo>
                    <a:lnTo>
                      <a:pt x="983974" y="0"/>
                    </a:lnTo>
                    <a:lnTo>
                      <a:pt x="2315817" y="0"/>
                    </a:lnTo>
                    <a:lnTo>
                      <a:pt x="2355574" y="457200"/>
                    </a:lnTo>
                    <a:lnTo>
                      <a:pt x="0" y="447261"/>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4515678" y="3357594"/>
                <a:ext cx="1889273" cy="379519"/>
              </a:xfrm>
              <a:custGeom>
                <a:avLst/>
                <a:gdLst>
                  <a:gd name="connsiteX0" fmla="*/ 0 w 2534479"/>
                  <a:gd name="connsiteY0" fmla="*/ 0 h 467139"/>
                  <a:gd name="connsiteX1" fmla="*/ 59635 w 2534479"/>
                  <a:gd name="connsiteY1" fmla="*/ 447261 h 467139"/>
                  <a:gd name="connsiteX2" fmla="*/ 2534479 w 2534479"/>
                  <a:gd name="connsiteY2" fmla="*/ 467139 h 467139"/>
                  <a:gd name="connsiteX3" fmla="*/ 1461052 w 2534479"/>
                  <a:gd name="connsiteY3" fmla="*/ 0 h 467139"/>
                  <a:gd name="connsiteX4" fmla="*/ 0 w 2534479"/>
                  <a:gd name="connsiteY4" fmla="*/ 0 h 467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479" h="467139">
                    <a:moveTo>
                      <a:pt x="0" y="0"/>
                    </a:moveTo>
                    <a:lnTo>
                      <a:pt x="59635" y="447261"/>
                    </a:lnTo>
                    <a:lnTo>
                      <a:pt x="2534479" y="467139"/>
                    </a:lnTo>
                    <a:lnTo>
                      <a:pt x="1461052" y="0"/>
                    </a:lnTo>
                    <a:lnTo>
                      <a:pt x="0"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1143000" y="3723861"/>
                <a:ext cx="3472306" cy="833712"/>
              </a:xfrm>
              <a:custGeom>
                <a:avLst/>
                <a:gdLst>
                  <a:gd name="connsiteX0" fmla="*/ 4244009 w 4323522"/>
                  <a:gd name="connsiteY0" fmla="*/ 9939 h 934278"/>
                  <a:gd name="connsiteX1" fmla="*/ 2047461 w 4323522"/>
                  <a:gd name="connsiteY1" fmla="*/ 0 h 934278"/>
                  <a:gd name="connsiteX2" fmla="*/ 0 w 4323522"/>
                  <a:gd name="connsiteY2" fmla="*/ 934278 h 934278"/>
                  <a:gd name="connsiteX3" fmla="*/ 4323522 w 4323522"/>
                  <a:gd name="connsiteY3" fmla="*/ 924339 h 934278"/>
                  <a:gd name="connsiteX4" fmla="*/ 4244009 w 4323522"/>
                  <a:gd name="connsiteY4" fmla="*/ 9939 h 934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3522" h="934278">
                    <a:moveTo>
                      <a:pt x="4244009" y="9939"/>
                    </a:moveTo>
                    <a:lnTo>
                      <a:pt x="2047461" y="0"/>
                    </a:lnTo>
                    <a:lnTo>
                      <a:pt x="0" y="934278"/>
                    </a:lnTo>
                    <a:lnTo>
                      <a:pt x="4323522" y="924339"/>
                    </a:lnTo>
                    <a:lnTo>
                      <a:pt x="4244009" y="993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518452" y="3306418"/>
                <a:ext cx="1013791" cy="49696"/>
              </a:xfrm>
              <a:custGeom>
                <a:avLst/>
                <a:gdLst>
                  <a:gd name="connsiteX0" fmla="*/ 0 w 1023731"/>
                  <a:gd name="connsiteY0" fmla="*/ 0 h 59635"/>
                  <a:gd name="connsiteX1" fmla="*/ 1013791 w 1023731"/>
                  <a:gd name="connsiteY1" fmla="*/ 9940 h 59635"/>
                  <a:gd name="connsiteX2" fmla="*/ 1023731 w 1023731"/>
                  <a:gd name="connsiteY2" fmla="*/ 59635 h 59635"/>
                  <a:gd name="connsiteX3" fmla="*/ 59635 w 1023731"/>
                  <a:gd name="connsiteY3" fmla="*/ 59635 h 59635"/>
                  <a:gd name="connsiteX4" fmla="*/ 0 w 1023731"/>
                  <a:gd name="connsiteY4" fmla="*/ 0 h 5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731" h="59635">
                    <a:moveTo>
                      <a:pt x="0" y="0"/>
                    </a:moveTo>
                    <a:lnTo>
                      <a:pt x="1013791" y="9940"/>
                    </a:lnTo>
                    <a:lnTo>
                      <a:pt x="1023731" y="59635"/>
                    </a:lnTo>
                    <a:lnTo>
                      <a:pt x="59635" y="59635"/>
                    </a:lnTo>
                    <a:lnTo>
                      <a:pt x="0" y="0"/>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4532243" y="3296478"/>
                <a:ext cx="1093305" cy="69574"/>
              </a:xfrm>
              <a:custGeom>
                <a:avLst/>
                <a:gdLst>
                  <a:gd name="connsiteX0" fmla="*/ 1093305 w 1093305"/>
                  <a:gd name="connsiteY0" fmla="*/ 0 h 69574"/>
                  <a:gd name="connsiteX1" fmla="*/ 0 w 1093305"/>
                  <a:gd name="connsiteY1" fmla="*/ 19879 h 69574"/>
                  <a:gd name="connsiteX2" fmla="*/ 9940 w 1093305"/>
                  <a:gd name="connsiteY2" fmla="*/ 69574 h 69574"/>
                  <a:gd name="connsiteX3" fmla="*/ 1083366 w 1093305"/>
                  <a:gd name="connsiteY3" fmla="*/ 59635 h 69574"/>
                  <a:gd name="connsiteX4" fmla="*/ 1093305 w 1093305"/>
                  <a:gd name="connsiteY4" fmla="*/ 0 h 69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305" h="69574">
                    <a:moveTo>
                      <a:pt x="1093305" y="0"/>
                    </a:moveTo>
                    <a:lnTo>
                      <a:pt x="0" y="19879"/>
                    </a:lnTo>
                    <a:lnTo>
                      <a:pt x="9940" y="69574"/>
                    </a:lnTo>
                    <a:lnTo>
                      <a:pt x="1083366" y="59635"/>
                    </a:lnTo>
                    <a:lnTo>
                      <a:pt x="1093305" y="0"/>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V="1">
                <a:off x="533400" y="3273552"/>
                <a:ext cx="3014472" cy="9174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57" idx="0"/>
              </p:cNvCxnSpPr>
              <p:nvPr/>
            </p:nvCxnSpPr>
            <p:spPr>
              <a:xfrm rot="10800000">
                <a:off x="5625548" y="3296478"/>
                <a:ext cx="2985052" cy="8945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38" idx="2"/>
              </p:cNvCxnSpPr>
              <p:nvPr/>
            </p:nvCxnSpPr>
            <p:spPr>
              <a:xfrm flipV="1">
                <a:off x="533400" y="4557573"/>
                <a:ext cx="609600" cy="1698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114" idx="1"/>
              </p:cNvCxnSpPr>
              <p:nvPr/>
            </p:nvCxnSpPr>
            <p:spPr>
              <a:xfrm rot="10800000">
                <a:off x="8077202" y="4545424"/>
                <a:ext cx="533399" cy="1789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33400" y="5105400"/>
                <a:ext cx="8077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38" idx="3"/>
              </p:cNvCxnSpPr>
              <p:nvPr/>
            </p:nvCxnSpPr>
            <p:spPr>
              <a:xfrm rot="16200000" flipV="1">
                <a:off x="4330545" y="4833465"/>
                <a:ext cx="599368" cy="298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081784" y="3718560"/>
                <a:ext cx="685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370320" y="3718560"/>
                <a:ext cx="685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Freeform 113"/>
              <p:cNvSpPr/>
              <p:nvPr/>
            </p:nvSpPr>
            <p:spPr>
              <a:xfrm>
                <a:off x="4565375" y="3715342"/>
                <a:ext cx="3511826" cy="830081"/>
              </a:xfrm>
              <a:custGeom>
                <a:avLst/>
                <a:gdLst>
                  <a:gd name="connsiteX0" fmla="*/ 89452 w 4711148"/>
                  <a:gd name="connsiteY0" fmla="*/ 1003852 h 1003852"/>
                  <a:gd name="connsiteX1" fmla="*/ 4711148 w 4711148"/>
                  <a:gd name="connsiteY1" fmla="*/ 1003852 h 1003852"/>
                  <a:gd name="connsiteX2" fmla="*/ 2464904 w 4711148"/>
                  <a:gd name="connsiteY2" fmla="*/ 9939 h 1003852"/>
                  <a:gd name="connsiteX3" fmla="*/ 0 w 4711148"/>
                  <a:gd name="connsiteY3" fmla="*/ 0 h 1003852"/>
                  <a:gd name="connsiteX4" fmla="*/ 89452 w 4711148"/>
                  <a:gd name="connsiteY4" fmla="*/ 1003852 h 1003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1148" h="1003852">
                    <a:moveTo>
                      <a:pt x="89452" y="1003852"/>
                    </a:moveTo>
                    <a:lnTo>
                      <a:pt x="4711148" y="1003852"/>
                    </a:lnTo>
                    <a:lnTo>
                      <a:pt x="2464904" y="9939"/>
                    </a:lnTo>
                    <a:lnTo>
                      <a:pt x="0" y="0"/>
                    </a:lnTo>
                    <a:lnTo>
                      <a:pt x="89452" y="1003852"/>
                    </a:ln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p:cNvSpPr/>
            <p:nvPr/>
          </p:nvSpPr>
          <p:spPr>
            <a:xfrm>
              <a:off x="2574530" y="4767951"/>
              <a:ext cx="231618" cy="1755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551586" y="4776151"/>
              <a:ext cx="231618" cy="1755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289399" y="4074673"/>
              <a:ext cx="187965" cy="1491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642467" y="4065006"/>
              <a:ext cx="187965" cy="1491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855758" y="3459585"/>
              <a:ext cx="136519" cy="10145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41650" y="3467477"/>
              <a:ext cx="136519" cy="10145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107747" y="3295869"/>
              <a:ext cx="70262" cy="594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122034" y="3321868"/>
              <a:ext cx="70262" cy="594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295400" y="4081794"/>
              <a:ext cx="187965" cy="1491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736835" y="4090847"/>
              <a:ext cx="187965" cy="1491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004241" y="3443736"/>
              <a:ext cx="136519" cy="10145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111881" y="3479949"/>
              <a:ext cx="136519" cy="10145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27EB08C4-B206-4098-98C3-6DC2CE1146B4}" type="slidenum">
              <a:rPr lang="en-US" smtClean="0"/>
              <a:pPr/>
              <a:t>101</a:t>
            </a:fld>
            <a:endParaRPr lang="en-US" dirty="0"/>
          </a:p>
        </p:txBody>
      </p:sp>
      <p:sp>
        <p:nvSpPr>
          <p:cNvPr id="55" name="TextBox 54"/>
          <p:cNvSpPr txBox="1"/>
          <p:nvPr/>
        </p:nvSpPr>
        <p:spPr>
          <a:xfrm>
            <a:off x="524584" y="76200"/>
            <a:ext cx="8162216" cy="1077218"/>
          </a:xfrm>
          <a:prstGeom prst="rect">
            <a:avLst/>
          </a:prstGeom>
          <a:solidFill>
            <a:schemeClr val="bg1"/>
          </a:solidFill>
        </p:spPr>
        <p:txBody>
          <a:bodyPr wrap="square" rtlCol="0">
            <a:spAutoFit/>
          </a:bodyPr>
          <a:lstStyle/>
          <a:p>
            <a:pPr algn="ctr"/>
            <a:r>
              <a:rPr lang="en-US" sz="3200" b="1" dirty="0" smtClean="0">
                <a:latin typeface="Times New Roman" pitchFamily="18" charset="0"/>
                <a:cs typeface="Times New Roman" pitchFamily="18" charset="0"/>
              </a:rPr>
              <a:t>Limited “Compositing” and “Dilution” Allowed Under TSCA to Save on Lab Costs</a:t>
            </a:r>
          </a:p>
        </p:txBody>
      </p:sp>
      <p:sp>
        <p:nvSpPr>
          <p:cNvPr id="61" name="Oval 60"/>
          <p:cNvSpPr/>
          <p:nvPr/>
        </p:nvSpPr>
        <p:spPr>
          <a:xfrm>
            <a:off x="5024675" y="3393760"/>
            <a:ext cx="353084" cy="25478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737574" y="3383198"/>
            <a:ext cx="353084" cy="25478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539213" y="3917353"/>
            <a:ext cx="464743" cy="42076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147589" y="3906791"/>
            <a:ext cx="464743" cy="42076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304800" y="5105400"/>
            <a:ext cx="8686800" cy="1631216"/>
          </a:xfrm>
          <a:prstGeom prst="rect">
            <a:avLst/>
          </a:prstGeom>
          <a:solidFill>
            <a:schemeClr val="bg1"/>
          </a:solidFill>
        </p:spPr>
        <p:txBody>
          <a:bodyPr wrap="square" rtlCol="0">
            <a:spAutoFit/>
          </a:bodyPr>
          <a:lstStyle/>
          <a:p>
            <a:pPr marL="228600" indent="-228600">
              <a:buFont typeface="Arial" pitchFamily="34" charset="0"/>
              <a:buChar char="•"/>
            </a:pPr>
            <a:r>
              <a:rPr lang="en-US" sz="2000" b="1" dirty="0" smtClean="0">
                <a:latin typeface="Times New Roman" pitchFamily="18" charset="0"/>
                <a:cs typeface="Times New Roman" pitchFamily="18" charset="0"/>
              </a:rPr>
              <a:t>Soil combined </a:t>
            </a:r>
            <a:r>
              <a:rPr lang="en-US" sz="2000" b="1" i="1" dirty="0" smtClean="0">
                <a:latin typeface="Times New Roman" pitchFamily="18" charset="0"/>
                <a:cs typeface="Times New Roman" pitchFamily="18" charset="0"/>
              </a:rPr>
              <a:t>across different DUs </a:t>
            </a:r>
            <a:r>
              <a:rPr lang="en-US" sz="2000" b="1" dirty="0" smtClean="0">
                <a:latin typeface="Times New Roman" pitchFamily="18" charset="0"/>
                <a:cs typeface="Times New Roman" pitchFamily="18" charset="0"/>
              </a:rPr>
              <a:t>are composites;</a:t>
            </a:r>
          </a:p>
          <a:p>
            <a:pPr marL="228600" indent="-228600">
              <a:buFont typeface="Arial" pitchFamily="34" charset="0"/>
              <a:buChar char="•"/>
            </a:pPr>
            <a:r>
              <a:rPr lang="en-US" sz="2000" b="1" dirty="0" smtClean="0">
                <a:latin typeface="Times New Roman" pitchFamily="18" charset="0"/>
                <a:cs typeface="Times New Roman" pitchFamily="18" charset="0"/>
              </a:rPr>
              <a:t>Potential </a:t>
            </a:r>
            <a:r>
              <a:rPr lang="en-US" sz="2000" b="1" u="sng" dirty="0" smtClean="0">
                <a:latin typeface="Times New Roman" pitchFamily="18" charset="0"/>
                <a:cs typeface="Times New Roman" pitchFamily="18" charset="0"/>
              </a:rPr>
              <a:t>dilution</a:t>
            </a:r>
            <a:r>
              <a:rPr lang="en-US" sz="2000" b="1" dirty="0" smtClean="0">
                <a:latin typeface="Times New Roman" pitchFamily="18" charset="0"/>
                <a:cs typeface="Times New Roman" pitchFamily="18" charset="0"/>
              </a:rPr>
              <a:t> of higher concentration in localized spill areas;</a:t>
            </a:r>
          </a:p>
          <a:p>
            <a:pPr marL="228600" indent="-228600">
              <a:buFont typeface="Arial" pitchFamily="34" charset="0"/>
              <a:buChar char="•"/>
            </a:pPr>
            <a:r>
              <a:rPr lang="en-US" sz="2000" b="1" dirty="0" smtClean="0">
                <a:latin typeface="Times New Roman" pitchFamily="18" charset="0"/>
                <a:cs typeface="Times New Roman" pitchFamily="18" charset="0"/>
              </a:rPr>
              <a:t>Laboratory result </a:t>
            </a:r>
            <a:r>
              <a:rPr lang="en-US" sz="2000" b="1" i="1" dirty="0" smtClean="0">
                <a:latin typeface="Times New Roman" pitchFamily="18" charset="0"/>
                <a:cs typeface="Times New Roman" pitchFamily="18" charset="0"/>
              </a:rPr>
              <a:t>divided by number of discrete samples </a:t>
            </a:r>
            <a:r>
              <a:rPr lang="en-US" sz="2000" b="1" dirty="0" smtClean="0">
                <a:latin typeface="Times New Roman" pitchFamily="18" charset="0"/>
                <a:cs typeface="Times New Roman" pitchFamily="18" charset="0"/>
              </a:rPr>
              <a:t>included in composite for comparison to cleanup level;</a:t>
            </a:r>
          </a:p>
          <a:p>
            <a:pPr marL="228600" indent="-228600">
              <a:buFont typeface="Arial" pitchFamily="34" charset="0"/>
              <a:buChar char="•"/>
            </a:pPr>
            <a:r>
              <a:rPr lang="en-US" sz="2000" b="1" dirty="0" smtClean="0">
                <a:latin typeface="Times New Roman" pitchFamily="18" charset="0"/>
                <a:cs typeface="Times New Roman" pitchFamily="18" charset="0"/>
              </a:rPr>
              <a:t>Ensures that no single “sampling area” (DU) exceeds target cleanup level.</a:t>
            </a:r>
          </a:p>
        </p:txBody>
      </p:sp>
      <p:grpSp>
        <p:nvGrpSpPr>
          <p:cNvPr id="104" name="Group 103"/>
          <p:cNvGrpSpPr/>
          <p:nvPr/>
        </p:nvGrpSpPr>
        <p:grpSpPr>
          <a:xfrm>
            <a:off x="4495800" y="1219200"/>
            <a:ext cx="3044527" cy="1685410"/>
            <a:chOff x="4572000" y="1066800"/>
            <a:chExt cx="3044527" cy="1685410"/>
          </a:xfrm>
        </p:grpSpPr>
        <p:pic>
          <p:nvPicPr>
            <p:cNvPr id="88" name="Picture 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068716"/>
              <a:ext cx="704205" cy="659351"/>
            </a:xfrm>
            <a:prstGeom prst="rect">
              <a:avLst/>
            </a:prstGeom>
          </p:spPr>
        </p:pic>
        <p:pic>
          <p:nvPicPr>
            <p:cNvPr id="95" name="Picture 9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0036" y="2076261"/>
              <a:ext cx="704205" cy="659351"/>
            </a:xfrm>
            <a:prstGeom prst="rect">
              <a:avLst/>
            </a:prstGeom>
          </p:spPr>
        </p:pic>
        <p:pic>
          <p:nvPicPr>
            <p:cNvPr id="96" name="Picture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8072" y="2092859"/>
              <a:ext cx="704205" cy="659351"/>
            </a:xfrm>
            <a:prstGeom prst="rect">
              <a:avLst/>
            </a:prstGeom>
          </p:spPr>
        </p:pic>
        <p:pic>
          <p:nvPicPr>
            <p:cNvPr id="97" name="Picture 9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2322" y="2091351"/>
              <a:ext cx="704205" cy="659351"/>
            </a:xfrm>
            <a:prstGeom prst="rect">
              <a:avLst/>
            </a:prstGeom>
          </p:spPr>
        </p:pic>
        <p:pic>
          <p:nvPicPr>
            <p:cNvPr id="98" name="Picture 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1969" y="1066800"/>
              <a:ext cx="704205" cy="659351"/>
            </a:xfrm>
            <a:prstGeom prst="rect">
              <a:avLst/>
            </a:prstGeom>
          </p:spPr>
        </p:pic>
        <p:cxnSp>
          <p:nvCxnSpPr>
            <p:cNvPr id="78" name="Straight Arrow Connector 77"/>
            <p:cNvCxnSpPr/>
            <p:nvPr/>
          </p:nvCxnSpPr>
          <p:spPr>
            <a:xfrm flipV="1">
              <a:off x="4918253" y="1736109"/>
              <a:ext cx="1145604" cy="32944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5647757" y="1727055"/>
              <a:ext cx="479474" cy="353984"/>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flipV="1">
              <a:off x="6106564" y="1721051"/>
              <a:ext cx="354419" cy="37168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flipV="1">
              <a:off x="6220086" y="1734639"/>
              <a:ext cx="1044270" cy="358094"/>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7311274" y="3025914"/>
            <a:ext cx="1657351" cy="707886"/>
          </a:xfrm>
          <a:prstGeom prst="rect">
            <a:avLst/>
          </a:prstGeom>
          <a:solidFill>
            <a:schemeClr val="bg1"/>
          </a:solidFill>
          <a:ln>
            <a:solidFill>
              <a:schemeClr val="tx1"/>
            </a:solidFill>
          </a:ln>
        </p:spPr>
        <p:txBody>
          <a:bodyPr wrap="square" rtlCol="0">
            <a:spAutoFit/>
          </a:bodyPr>
          <a:lstStyle/>
          <a:p>
            <a:pPr algn="ctr"/>
            <a:r>
              <a:rPr lang="en-US" sz="2000" b="1" dirty="0" smtClean="0">
                <a:latin typeface="Times New Roman" pitchFamily="18" charset="0"/>
                <a:cs typeface="Times New Roman" pitchFamily="18" charset="0"/>
              </a:rPr>
              <a:t>Potential Spill Area</a:t>
            </a:r>
          </a:p>
        </p:txBody>
      </p:sp>
      <p:sp>
        <p:nvSpPr>
          <p:cNvPr id="6" name="Freeform 5"/>
          <p:cNvSpPr/>
          <p:nvPr/>
        </p:nvSpPr>
        <p:spPr>
          <a:xfrm>
            <a:off x="1187355" y="3343701"/>
            <a:ext cx="7014949" cy="1228299"/>
          </a:xfrm>
          <a:custGeom>
            <a:avLst/>
            <a:gdLst>
              <a:gd name="connsiteX0" fmla="*/ 0 w 7014949"/>
              <a:gd name="connsiteY0" fmla="*/ 1201003 h 1228299"/>
              <a:gd name="connsiteX1" fmla="*/ 2361063 w 7014949"/>
              <a:gd name="connsiteY1" fmla="*/ 0 h 1228299"/>
              <a:gd name="connsiteX2" fmla="*/ 4449170 w 7014949"/>
              <a:gd name="connsiteY2" fmla="*/ 13648 h 1228299"/>
              <a:gd name="connsiteX3" fmla="*/ 7014949 w 7014949"/>
              <a:gd name="connsiteY3" fmla="*/ 1228299 h 1228299"/>
              <a:gd name="connsiteX4" fmla="*/ 0 w 7014949"/>
              <a:gd name="connsiteY4" fmla="*/ 1201003 h 12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4949" h="1228299">
                <a:moveTo>
                  <a:pt x="0" y="1201003"/>
                </a:moveTo>
                <a:lnTo>
                  <a:pt x="2361063" y="0"/>
                </a:lnTo>
                <a:lnTo>
                  <a:pt x="4449170" y="13648"/>
                </a:lnTo>
                <a:lnTo>
                  <a:pt x="7014949" y="1228299"/>
                </a:lnTo>
                <a:lnTo>
                  <a:pt x="0" y="1201003"/>
                </a:lnTo>
                <a:close/>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p:cNvCxnSpPr>
            <a:stCxn id="59" idx="2"/>
          </p:cNvCxnSpPr>
          <p:nvPr/>
        </p:nvCxnSpPr>
        <p:spPr>
          <a:xfrm flipH="1">
            <a:off x="6666022" y="3733800"/>
            <a:ext cx="1473928" cy="4124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5" idx="2"/>
          </p:cNvCxnSpPr>
          <p:nvPr/>
        </p:nvCxnSpPr>
        <p:spPr>
          <a:xfrm rot="5400000">
            <a:off x="4025640" y="2429439"/>
            <a:ext cx="1131727" cy="204887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96" idx="2"/>
          </p:cNvCxnSpPr>
          <p:nvPr/>
        </p:nvCxnSpPr>
        <p:spPr>
          <a:xfrm rot="5400000">
            <a:off x="5590383" y="2646724"/>
            <a:ext cx="535707" cy="105147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97" idx="2"/>
          </p:cNvCxnSpPr>
          <p:nvPr/>
        </p:nvCxnSpPr>
        <p:spPr>
          <a:xfrm rot="5400000">
            <a:off x="6014386" y="2818739"/>
            <a:ext cx="1089477" cy="125820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88" idx="2"/>
          </p:cNvCxnSpPr>
          <p:nvPr/>
        </p:nvCxnSpPr>
        <p:spPr>
          <a:xfrm rot="5400000">
            <a:off x="4167478" y="2741784"/>
            <a:ext cx="541742" cy="81910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477000" y="1352490"/>
            <a:ext cx="1657351" cy="400110"/>
          </a:xfrm>
          <a:prstGeom prst="rect">
            <a:avLst/>
          </a:prstGeom>
          <a:solidFill>
            <a:schemeClr val="bg1"/>
          </a:solidFill>
          <a:ln>
            <a:solidFill>
              <a:schemeClr val="tx1"/>
            </a:solidFill>
          </a:ln>
        </p:spPr>
        <p:txBody>
          <a:bodyPr wrap="square" rtlCol="0">
            <a:spAutoFit/>
          </a:bodyPr>
          <a:lstStyle/>
          <a:p>
            <a:pPr algn="ctr"/>
            <a:r>
              <a:rPr lang="en-US" sz="2000" b="1" dirty="0" smtClean="0">
                <a:latin typeface="Times New Roman" pitchFamily="18" charset="0"/>
                <a:cs typeface="Times New Roman" pitchFamily="18" charset="0"/>
              </a:rPr>
              <a:t>Composite</a:t>
            </a:r>
          </a:p>
        </p:txBody>
      </p:sp>
    </p:spTree>
    <p:extLst>
      <p:ext uri="{BB962C8B-B14F-4D97-AF65-F5344CB8AC3E}">
        <p14:creationId xmlns:p14="http://schemas.microsoft.com/office/powerpoint/2010/main" val="389367268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descr="Wailoa Pk Heterogeneity DU #3.jpg"/>
          <p:cNvPicPr/>
          <p:nvPr/>
        </p:nvPicPr>
        <p:blipFill>
          <a:blip r:embed="rId3" cstate="screen">
            <a:extLst>
              <a:ext uri="{28A0092B-C50C-407E-A947-70E740481C1C}">
                <a14:useLocalDpi xmlns:a14="http://schemas.microsoft.com/office/drawing/2010/main"/>
              </a:ext>
            </a:extLst>
          </a:blip>
          <a:stretch>
            <a:fillRect/>
          </a:stretch>
        </p:blipFill>
        <p:spPr>
          <a:xfrm>
            <a:off x="532765" y="752475"/>
            <a:ext cx="8078470" cy="4572000"/>
          </a:xfrm>
          <a:prstGeom prst="rect">
            <a:avLst/>
          </a:prstGeom>
          <a:ln>
            <a:solidFill>
              <a:schemeClr val="tx1"/>
            </a:solidFill>
          </a:ln>
        </p:spPr>
      </p:pic>
      <p:sp>
        <p:nvSpPr>
          <p:cNvPr id="140" name="Freeform 139"/>
          <p:cNvSpPr/>
          <p:nvPr/>
        </p:nvSpPr>
        <p:spPr>
          <a:xfrm>
            <a:off x="538843" y="3298371"/>
            <a:ext cx="8098971" cy="1877786"/>
          </a:xfrm>
          <a:custGeom>
            <a:avLst/>
            <a:gdLst>
              <a:gd name="connsiteX0" fmla="*/ 0 w 8098971"/>
              <a:gd name="connsiteY0" fmla="*/ 881743 h 1877786"/>
              <a:gd name="connsiteX1" fmla="*/ 2939143 w 8098971"/>
              <a:gd name="connsiteY1" fmla="*/ 16329 h 1877786"/>
              <a:gd name="connsiteX2" fmla="*/ 5159828 w 8098971"/>
              <a:gd name="connsiteY2" fmla="*/ 0 h 1877786"/>
              <a:gd name="connsiteX3" fmla="*/ 8082643 w 8098971"/>
              <a:gd name="connsiteY3" fmla="*/ 881743 h 1877786"/>
              <a:gd name="connsiteX4" fmla="*/ 8098971 w 8098971"/>
              <a:gd name="connsiteY4" fmla="*/ 1877786 h 1877786"/>
              <a:gd name="connsiteX5" fmla="*/ 0 w 8098971"/>
              <a:gd name="connsiteY5" fmla="*/ 1812472 h 1877786"/>
              <a:gd name="connsiteX6" fmla="*/ 0 w 8098971"/>
              <a:gd name="connsiteY6" fmla="*/ 881743 h 187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8971" h="1877786">
                <a:moveTo>
                  <a:pt x="0" y="881743"/>
                </a:moveTo>
                <a:lnTo>
                  <a:pt x="2939143" y="16329"/>
                </a:lnTo>
                <a:lnTo>
                  <a:pt x="5159828" y="0"/>
                </a:lnTo>
                <a:lnTo>
                  <a:pt x="8082643" y="881743"/>
                </a:lnTo>
                <a:lnTo>
                  <a:pt x="8098971" y="1877786"/>
                </a:lnTo>
                <a:lnTo>
                  <a:pt x="0" y="1812472"/>
                </a:lnTo>
                <a:lnTo>
                  <a:pt x="0" y="881743"/>
                </a:lnTo>
                <a:close/>
              </a:path>
            </a:pathLst>
          </a:custGeom>
          <a:blipFill dpi="0" rotWithShape="1">
            <a:blip r:embed="rId4">
              <a:alphaModFix amt="4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Slide Number Placeholder 98"/>
          <p:cNvSpPr>
            <a:spLocks noGrp="1"/>
          </p:cNvSpPr>
          <p:nvPr>
            <p:ph type="sldNum" sz="quarter" idx="12"/>
          </p:nvPr>
        </p:nvSpPr>
        <p:spPr/>
        <p:txBody>
          <a:bodyPr/>
          <a:lstStyle/>
          <a:p>
            <a:fld id="{4713E40B-72D5-4A18-96F4-47675C04B6F3}" type="slidenum">
              <a:rPr lang="en-US" smtClean="0"/>
              <a:pPr/>
              <a:t>102</a:t>
            </a:fld>
            <a:endParaRPr lang="en-US"/>
          </a:p>
        </p:txBody>
      </p:sp>
      <p:sp>
        <p:nvSpPr>
          <p:cNvPr id="38" name="Freeform 37"/>
          <p:cNvSpPr/>
          <p:nvPr/>
        </p:nvSpPr>
        <p:spPr>
          <a:xfrm>
            <a:off x="1143000" y="3723861"/>
            <a:ext cx="3472306" cy="833712"/>
          </a:xfrm>
          <a:custGeom>
            <a:avLst/>
            <a:gdLst>
              <a:gd name="connsiteX0" fmla="*/ 4244009 w 4323522"/>
              <a:gd name="connsiteY0" fmla="*/ 9939 h 934278"/>
              <a:gd name="connsiteX1" fmla="*/ 2047461 w 4323522"/>
              <a:gd name="connsiteY1" fmla="*/ 0 h 934278"/>
              <a:gd name="connsiteX2" fmla="*/ 0 w 4323522"/>
              <a:gd name="connsiteY2" fmla="*/ 934278 h 934278"/>
              <a:gd name="connsiteX3" fmla="*/ 4323522 w 4323522"/>
              <a:gd name="connsiteY3" fmla="*/ 924339 h 934278"/>
              <a:gd name="connsiteX4" fmla="*/ 4244009 w 4323522"/>
              <a:gd name="connsiteY4" fmla="*/ 9939 h 934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3522" h="934278">
                <a:moveTo>
                  <a:pt x="4244009" y="9939"/>
                </a:moveTo>
                <a:lnTo>
                  <a:pt x="2047461" y="0"/>
                </a:lnTo>
                <a:lnTo>
                  <a:pt x="0" y="934278"/>
                </a:lnTo>
                <a:lnTo>
                  <a:pt x="4323522" y="924339"/>
                </a:lnTo>
                <a:lnTo>
                  <a:pt x="4244009" y="993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518452" y="3306418"/>
            <a:ext cx="1013791" cy="49696"/>
          </a:xfrm>
          <a:custGeom>
            <a:avLst/>
            <a:gdLst>
              <a:gd name="connsiteX0" fmla="*/ 0 w 1023731"/>
              <a:gd name="connsiteY0" fmla="*/ 0 h 59635"/>
              <a:gd name="connsiteX1" fmla="*/ 1013791 w 1023731"/>
              <a:gd name="connsiteY1" fmla="*/ 9940 h 59635"/>
              <a:gd name="connsiteX2" fmla="*/ 1023731 w 1023731"/>
              <a:gd name="connsiteY2" fmla="*/ 59635 h 59635"/>
              <a:gd name="connsiteX3" fmla="*/ 59635 w 1023731"/>
              <a:gd name="connsiteY3" fmla="*/ 59635 h 59635"/>
              <a:gd name="connsiteX4" fmla="*/ 0 w 1023731"/>
              <a:gd name="connsiteY4" fmla="*/ 0 h 5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731" h="59635">
                <a:moveTo>
                  <a:pt x="0" y="0"/>
                </a:moveTo>
                <a:lnTo>
                  <a:pt x="1013791" y="9940"/>
                </a:lnTo>
                <a:lnTo>
                  <a:pt x="1023731" y="59635"/>
                </a:lnTo>
                <a:lnTo>
                  <a:pt x="59635" y="59635"/>
                </a:lnTo>
                <a:lnTo>
                  <a:pt x="0" y="0"/>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4532243" y="3296478"/>
            <a:ext cx="1093305" cy="69574"/>
          </a:xfrm>
          <a:custGeom>
            <a:avLst/>
            <a:gdLst>
              <a:gd name="connsiteX0" fmla="*/ 1093305 w 1093305"/>
              <a:gd name="connsiteY0" fmla="*/ 0 h 69574"/>
              <a:gd name="connsiteX1" fmla="*/ 0 w 1093305"/>
              <a:gd name="connsiteY1" fmla="*/ 19879 h 69574"/>
              <a:gd name="connsiteX2" fmla="*/ 9940 w 1093305"/>
              <a:gd name="connsiteY2" fmla="*/ 69574 h 69574"/>
              <a:gd name="connsiteX3" fmla="*/ 1083366 w 1093305"/>
              <a:gd name="connsiteY3" fmla="*/ 59635 h 69574"/>
              <a:gd name="connsiteX4" fmla="*/ 1093305 w 1093305"/>
              <a:gd name="connsiteY4" fmla="*/ 0 h 69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305" h="69574">
                <a:moveTo>
                  <a:pt x="1093305" y="0"/>
                </a:moveTo>
                <a:lnTo>
                  <a:pt x="0" y="19879"/>
                </a:lnTo>
                <a:lnTo>
                  <a:pt x="9940" y="69574"/>
                </a:lnTo>
                <a:lnTo>
                  <a:pt x="1083366" y="59635"/>
                </a:lnTo>
                <a:lnTo>
                  <a:pt x="1093305" y="0"/>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p:nvPr/>
        </p:nvCxnSpPr>
        <p:spPr>
          <a:xfrm flipV="1">
            <a:off x="533400" y="3299012"/>
            <a:ext cx="2989729" cy="8919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5625548" y="3296478"/>
            <a:ext cx="2985052" cy="8945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533400" y="4557573"/>
            <a:ext cx="609600" cy="1698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0800000">
            <a:off x="8077202" y="4545424"/>
            <a:ext cx="533399" cy="1789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33400" y="5105400"/>
            <a:ext cx="8077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081784" y="3718560"/>
            <a:ext cx="685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6200000" flipV="1">
            <a:off x="4363676" y="4833465"/>
            <a:ext cx="599368" cy="298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Freeform 122"/>
          <p:cNvSpPr/>
          <p:nvPr/>
        </p:nvSpPr>
        <p:spPr>
          <a:xfrm>
            <a:off x="4515678" y="3357594"/>
            <a:ext cx="1889273" cy="379519"/>
          </a:xfrm>
          <a:custGeom>
            <a:avLst/>
            <a:gdLst>
              <a:gd name="connsiteX0" fmla="*/ 0 w 2534479"/>
              <a:gd name="connsiteY0" fmla="*/ 0 h 467139"/>
              <a:gd name="connsiteX1" fmla="*/ 59635 w 2534479"/>
              <a:gd name="connsiteY1" fmla="*/ 447261 h 467139"/>
              <a:gd name="connsiteX2" fmla="*/ 2534479 w 2534479"/>
              <a:gd name="connsiteY2" fmla="*/ 467139 h 467139"/>
              <a:gd name="connsiteX3" fmla="*/ 1461052 w 2534479"/>
              <a:gd name="connsiteY3" fmla="*/ 0 h 467139"/>
              <a:gd name="connsiteX4" fmla="*/ 0 w 2534479"/>
              <a:gd name="connsiteY4" fmla="*/ 0 h 467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479" h="467139">
                <a:moveTo>
                  <a:pt x="0" y="0"/>
                </a:moveTo>
                <a:lnTo>
                  <a:pt x="59635" y="447261"/>
                </a:lnTo>
                <a:lnTo>
                  <a:pt x="2534479" y="467139"/>
                </a:lnTo>
                <a:lnTo>
                  <a:pt x="1461052" y="0"/>
                </a:lnTo>
                <a:lnTo>
                  <a:pt x="0"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2806148" y="3359056"/>
            <a:ext cx="1755912" cy="378057"/>
          </a:xfrm>
          <a:custGeom>
            <a:avLst/>
            <a:gdLst>
              <a:gd name="connsiteX0" fmla="*/ 0 w 2355574"/>
              <a:gd name="connsiteY0" fmla="*/ 447261 h 457200"/>
              <a:gd name="connsiteX1" fmla="*/ 983974 w 2355574"/>
              <a:gd name="connsiteY1" fmla="*/ 0 h 457200"/>
              <a:gd name="connsiteX2" fmla="*/ 2315817 w 2355574"/>
              <a:gd name="connsiteY2" fmla="*/ 0 h 457200"/>
              <a:gd name="connsiteX3" fmla="*/ 2355574 w 2355574"/>
              <a:gd name="connsiteY3" fmla="*/ 457200 h 457200"/>
              <a:gd name="connsiteX4" fmla="*/ 0 w 2355574"/>
              <a:gd name="connsiteY4" fmla="*/ 447261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574" h="457200">
                <a:moveTo>
                  <a:pt x="0" y="447261"/>
                </a:moveTo>
                <a:lnTo>
                  <a:pt x="983974" y="0"/>
                </a:lnTo>
                <a:lnTo>
                  <a:pt x="2315817" y="0"/>
                </a:lnTo>
                <a:lnTo>
                  <a:pt x="2355574" y="457200"/>
                </a:lnTo>
                <a:lnTo>
                  <a:pt x="0" y="447261"/>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16398" y="76200"/>
            <a:ext cx="8270402" cy="1077218"/>
          </a:xfrm>
          <a:prstGeom prst="rect">
            <a:avLst/>
          </a:prstGeom>
          <a:solidFill>
            <a:schemeClr val="bg1"/>
          </a:solidFill>
        </p:spPr>
        <p:txBody>
          <a:bodyPr wrap="square" rtlCol="0">
            <a:spAutoFit/>
          </a:bodyPr>
          <a:lstStyle/>
          <a:p>
            <a:pPr algn="ctr"/>
            <a:r>
              <a:rPr lang="en-US" sz="3200" b="1" dirty="0" smtClean="0">
                <a:latin typeface="Times New Roman" pitchFamily="18" charset="0"/>
                <a:cs typeface="Times New Roman" pitchFamily="18" charset="0"/>
              </a:rPr>
              <a:t>Theoretical Compositing of Multi Increment Samples From Separate DUs</a:t>
            </a:r>
            <a:endParaRPr lang="en-US" sz="3200" b="1" i="1" dirty="0">
              <a:latin typeface="Times New Roman" pitchFamily="18" charset="0"/>
              <a:cs typeface="Times New Roman" pitchFamily="18" charset="0"/>
            </a:endParaRPr>
          </a:p>
        </p:txBody>
      </p:sp>
      <p:grpSp>
        <p:nvGrpSpPr>
          <p:cNvPr id="105" name="Group 104"/>
          <p:cNvGrpSpPr/>
          <p:nvPr/>
        </p:nvGrpSpPr>
        <p:grpSpPr>
          <a:xfrm>
            <a:off x="4419600" y="1107469"/>
            <a:ext cx="3045057" cy="1788131"/>
            <a:chOff x="4419600" y="1107469"/>
            <a:chExt cx="3045057" cy="1788131"/>
          </a:xfrm>
        </p:grpSpPr>
        <p:pic>
          <p:nvPicPr>
            <p:cNvPr id="129" name="Picture 1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4192" y="1107469"/>
              <a:ext cx="776607" cy="753813"/>
            </a:xfrm>
            <a:prstGeom prst="rect">
              <a:avLst/>
            </a:prstGeom>
            <a:ln>
              <a:solidFill>
                <a:schemeClr val="tx1"/>
              </a:solidFill>
            </a:ln>
          </p:spPr>
        </p:pic>
        <p:cxnSp>
          <p:nvCxnSpPr>
            <p:cNvPr id="130" name="Straight Arrow Connector 129"/>
            <p:cNvCxnSpPr/>
            <p:nvPr/>
          </p:nvCxnSpPr>
          <p:spPr>
            <a:xfrm flipV="1">
              <a:off x="4777218" y="1876340"/>
              <a:ext cx="1145604" cy="32944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V="1">
              <a:off x="5506722" y="1867286"/>
              <a:ext cx="479474" cy="353984"/>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26" idx="0"/>
              <a:endCxn id="129" idx="2"/>
            </p:cNvCxnSpPr>
            <p:nvPr/>
          </p:nvCxnSpPr>
          <p:spPr>
            <a:xfrm rot="16200000" flipV="1">
              <a:off x="5980381" y="1893398"/>
              <a:ext cx="371683" cy="30745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27" idx="0"/>
            </p:cNvCxnSpPr>
            <p:nvPr/>
          </p:nvCxnSpPr>
          <p:spPr>
            <a:xfrm flipH="1" flipV="1">
              <a:off x="6079051" y="1874870"/>
              <a:ext cx="1044270" cy="358094"/>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5501" y="2223158"/>
              <a:ext cx="682672" cy="662635"/>
            </a:xfrm>
            <a:prstGeom prst="rect">
              <a:avLst/>
            </a:prstGeom>
            <a:ln>
              <a:solidFill>
                <a:schemeClr val="tx1"/>
              </a:solidFill>
            </a:ln>
          </p:spPr>
        </p:pic>
        <p:pic>
          <p:nvPicPr>
            <p:cNvPr id="126" name="Picture 1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8612" y="2232965"/>
              <a:ext cx="682672" cy="662635"/>
            </a:xfrm>
            <a:prstGeom prst="rect">
              <a:avLst/>
            </a:prstGeom>
            <a:ln>
              <a:solidFill>
                <a:schemeClr val="tx1"/>
              </a:solidFill>
            </a:ln>
          </p:spPr>
        </p:pic>
        <p:pic>
          <p:nvPicPr>
            <p:cNvPr id="127" name="Picture 1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985" y="2232964"/>
              <a:ext cx="682672" cy="662635"/>
            </a:xfrm>
            <a:prstGeom prst="rect">
              <a:avLst/>
            </a:prstGeom>
            <a:ln>
              <a:solidFill>
                <a:schemeClr val="tx1"/>
              </a:solidFill>
            </a:ln>
          </p:spPr>
        </p:pic>
        <p:pic>
          <p:nvPicPr>
            <p:cNvPr id="128" name="Picture 1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2213604"/>
              <a:ext cx="682672" cy="662635"/>
            </a:xfrm>
            <a:prstGeom prst="rect">
              <a:avLst/>
            </a:prstGeom>
            <a:ln>
              <a:solidFill>
                <a:schemeClr val="tx1"/>
              </a:solidFill>
            </a:ln>
          </p:spPr>
        </p:pic>
      </p:grpSp>
      <p:sp>
        <p:nvSpPr>
          <p:cNvPr id="112" name="TextBox 111"/>
          <p:cNvSpPr txBox="1"/>
          <p:nvPr/>
        </p:nvSpPr>
        <p:spPr>
          <a:xfrm>
            <a:off x="228600" y="5464314"/>
            <a:ext cx="8839200" cy="1200329"/>
          </a:xfrm>
          <a:prstGeom prst="rect">
            <a:avLst/>
          </a:prstGeom>
          <a:solidFill>
            <a:schemeClr val="bg1"/>
          </a:solidFill>
        </p:spPr>
        <p:txBody>
          <a:bodyPr wrap="square" rtlCol="0">
            <a:spAutoFit/>
          </a:bodyPr>
          <a:lstStyle/>
          <a:p>
            <a:pPr marL="228600" indent="-228600">
              <a:buFont typeface="Arial" pitchFamily="34" charset="0"/>
              <a:buChar char="•"/>
            </a:pPr>
            <a:r>
              <a:rPr lang="en-US" sz="2400" b="1" dirty="0" smtClean="0">
                <a:latin typeface="Times New Roman" pitchFamily="18" charset="0"/>
                <a:cs typeface="Times New Roman" pitchFamily="18" charset="0"/>
              </a:rPr>
              <a:t>A single MI sample collected within a single DU </a:t>
            </a:r>
            <a:r>
              <a:rPr lang="en-US" sz="2400" b="1" i="1" dirty="0" smtClean="0">
                <a:latin typeface="Times New Roman" pitchFamily="18" charset="0"/>
                <a:cs typeface="Times New Roman" pitchFamily="18" charset="0"/>
              </a:rPr>
              <a:t>is not a composite </a:t>
            </a:r>
            <a:r>
              <a:rPr lang="en-US" sz="2400" b="1" dirty="0" smtClean="0">
                <a:latin typeface="Times New Roman" pitchFamily="18" charset="0"/>
                <a:cs typeface="Times New Roman" pitchFamily="18" charset="0"/>
              </a:rPr>
              <a:t>(i.e., of multiple DU samples);</a:t>
            </a:r>
          </a:p>
          <a:p>
            <a:pPr marL="228600" indent="-228600">
              <a:buFont typeface="Arial" pitchFamily="34" charset="0"/>
              <a:buChar char="•"/>
            </a:pPr>
            <a:r>
              <a:rPr lang="en-US" sz="2400" b="1" dirty="0" smtClean="0">
                <a:latin typeface="Times New Roman" pitchFamily="18" charset="0"/>
                <a:cs typeface="Times New Roman" pitchFamily="18" charset="0"/>
              </a:rPr>
              <a:t>Compositing of MI samples </a:t>
            </a:r>
            <a:r>
              <a:rPr lang="en-US" sz="2400" b="1" i="1" dirty="0" smtClean="0">
                <a:latin typeface="Times New Roman" pitchFamily="18" charset="0"/>
                <a:cs typeface="Times New Roman" pitchFamily="18" charset="0"/>
              </a:rPr>
              <a:t>not allowed </a:t>
            </a:r>
            <a:r>
              <a:rPr lang="en-US" sz="2400" b="1" dirty="0" smtClean="0">
                <a:latin typeface="Times New Roman" pitchFamily="18" charset="0"/>
                <a:cs typeface="Times New Roman" pitchFamily="18" charset="0"/>
              </a:rPr>
              <a:t>under HDOH guidance.</a:t>
            </a:r>
          </a:p>
        </p:txBody>
      </p:sp>
      <p:sp>
        <p:nvSpPr>
          <p:cNvPr id="114" name="Freeform 113"/>
          <p:cNvSpPr/>
          <p:nvPr/>
        </p:nvSpPr>
        <p:spPr>
          <a:xfrm>
            <a:off x="4565375" y="3715342"/>
            <a:ext cx="3511826" cy="830081"/>
          </a:xfrm>
          <a:custGeom>
            <a:avLst/>
            <a:gdLst>
              <a:gd name="connsiteX0" fmla="*/ 89452 w 4711148"/>
              <a:gd name="connsiteY0" fmla="*/ 1003852 h 1003852"/>
              <a:gd name="connsiteX1" fmla="*/ 4711148 w 4711148"/>
              <a:gd name="connsiteY1" fmla="*/ 1003852 h 1003852"/>
              <a:gd name="connsiteX2" fmla="*/ 2464904 w 4711148"/>
              <a:gd name="connsiteY2" fmla="*/ 9939 h 1003852"/>
              <a:gd name="connsiteX3" fmla="*/ 0 w 4711148"/>
              <a:gd name="connsiteY3" fmla="*/ 0 h 1003852"/>
              <a:gd name="connsiteX4" fmla="*/ 89452 w 4711148"/>
              <a:gd name="connsiteY4" fmla="*/ 1003852 h 1003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1148" h="1003852">
                <a:moveTo>
                  <a:pt x="89452" y="1003852"/>
                </a:moveTo>
                <a:lnTo>
                  <a:pt x="4711148" y="1003852"/>
                </a:lnTo>
                <a:lnTo>
                  <a:pt x="2464904" y="9939"/>
                </a:lnTo>
                <a:lnTo>
                  <a:pt x="0" y="0"/>
                </a:lnTo>
                <a:lnTo>
                  <a:pt x="89452" y="1003852"/>
                </a:ln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495800" y="3672149"/>
            <a:ext cx="3405809" cy="899851"/>
            <a:chOff x="4495800" y="3672149"/>
            <a:chExt cx="3405809" cy="899851"/>
          </a:xfrm>
        </p:grpSpPr>
        <p:sp>
          <p:nvSpPr>
            <p:cNvPr id="66" name="TextBox 65"/>
            <p:cNvSpPr txBox="1"/>
            <p:nvPr/>
          </p:nvSpPr>
          <p:spPr>
            <a:xfrm>
              <a:off x="4495800" y="3937084"/>
              <a:ext cx="354299" cy="253916"/>
            </a:xfrm>
            <a:prstGeom prst="rect">
              <a:avLst/>
            </a:prstGeom>
            <a:noFill/>
            <a:ln>
              <a:noFill/>
            </a:ln>
          </p:spPr>
          <p:txBody>
            <a:bodyPr wrap="square" rtlCol="0">
              <a:spAutoFit/>
            </a:bodyPr>
            <a:lstStyle/>
            <a:p>
              <a:pPr marL="228600" indent="-228600" algn="ctr"/>
              <a:r>
                <a:rPr lang="en-US" sz="1050" b="1" dirty="0" smtClean="0">
                  <a:latin typeface="Tahoma" pitchFamily="34" charset="0"/>
                  <a:ea typeface="Tahoma" pitchFamily="34" charset="0"/>
                  <a:cs typeface="Tahoma" pitchFamily="34" charset="0"/>
                </a:rPr>
                <a:t>X</a:t>
              </a:r>
              <a:endParaRPr lang="en-US" sz="1050" b="1" dirty="0" smtClean="0">
                <a:latin typeface="Times New Roman" pitchFamily="18" charset="0"/>
                <a:cs typeface="Times New Roman" pitchFamily="18" charset="0"/>
              </a:endParaRPr>
            </a:p>
          </p:txBody>
        </p:sp>
        <p:grpSp>
          <p:nvGrpSpPr>
            <p:cNvPr id="6" name="Group 5"/>
            <p:cNvGrpSpPr/>
            <p:nvPr/>
          </p:nvGrpSpPr>
          <p:grpSpPr>
            <a:xfrm>
              <a:off x="4495800" y="3672149"/>
              <a:ext cx="3405809" cy="899851"/>
              <a:chOff x="4495800" y="3697356"/>
              <a:chExt cx="3405809" cy="899851"/>
            </a:xfrm>
          </p:grpSpPr>
          <p:sp>
            <p:nvSpPr>
              <p:cNvPr id="47" name="TextBox 46"/>
              <p:cNvSpPr txBox="1"/>
              <p:nvPr/>
            </p:nvSpPr>
            <p:spPr>
              <a:xfrm>
                <a:off x="4495800" y="4114800"/>
                <a:ext cx="416822" cy="261610"/>
              </a:xfrm>
              <a:prstGeom prst="rect">
                <a:avLst/>
              </a:prstGeom>
              <a:noFill/>
              <a:ln>
                <a:noFill/>
              </a:ln>
            </p:spPr>
            <p:txBody>
              <a:bodyPr wrap="square" rtlCol="0">
                <a:spAutoFit/>
              </a:bodyPr>
              <a:lstStyle/>
              <a:p>
                <a:pPr marL="228600" indent="-228600" algn="ctr"/>
                <a:r>
                  <a:rPr lang="en-US" sz="1100" b="1" dirty="0" smtClean="0">
                    <a:latin typeface="Tahoma" pitchFamily="34" charset="0"/>
                    <a:ea typeface="Tahoma" pitchFamily="34" charset="0"/>
                    <a:cs typeface="Tahoma" pitchFamily="34" charset="0"/>
                  </a:rPr>
                  <a:t>X</a:t>
                </a:r>
                <a:endParaRPr lang="en-US" sz="1100" b="1" dirty="0" smtClean="0">
                  <a:latin typeface="Times New Roman" pitchFamily="18" charset="0"/>
                  <a:cs typeface="Times New Roman" pitchFamily="18" charset="0"/>
                </a:endParaRPr>
              </a:p>
            </p:txBody>
          </p:sp>
          <p:sp>
            <p:nvSpPr>
              <p:cNvPr id="77" name="TextBox 76"/>
              <p:cNvSpPr txBox="1"/>
              <p:nvPr/>
            </p:nvSpPr>
            <p:spPr>
              <a:xfrm>
                <a:off x="4495800" y="3792379"/>
                <a:ext cx="312617" cy="246221"/>
              </a:xfrm>
              <a:prstGeom prst="rect">
                <a:avLst/>
              </a:prstGeom>
              <a:noFill/>
              <a:ln>
                <a:noFill/>
              </a:ln>
            </p:spPr>
            <p:txBody>
              <a:bodyPr wrap="square" rtlCol="0">
                <a:spAutoFit/>
              </a:bodyPr>
              <a:lstStyle/>
              <a:p>
                <a:pPr marL="228600" indent="-228600" algn="ctr"/>
                <a:r>
                  <a:rPr lang="en-US" sz="1000" b="1" dirty="0" smtClean="0">
                    <a:latin typeface="Tahoma" pitchFamily="34" charset="0"/>
                    <a:ea typeface="Tahoma" pitchFamily="34" charset="0"/>
                    <a:cs typeface="Tahoma" pitchFamily="34" charset="0"/>
                  </a:rPr>
                  <a:t>X</a:t>
                </a:r>
                <a:endParaRPr lang="en-US" sz="1000" b="1" dirty="0" smtClean="0">
                  <a:latin typeface="Times New Roman" pitchFamily="18" charset="0"/>
                  <a:cs typeface="Times New Roman" pitchFamily="18" charset="0"/>
                </a:endParaRPr>
              </a:p>
            </p:txBody>
          </p:sp>
          <p:sp>
            <p:nvSpPr>
              <p:cNvPr id="88" name="TextBox 87"/>
              <p:cNvSpPr txBox="1"/>
              <p:nvPr/>
            </p:nvSpPr>
            <p:spPr>
              <a:xfrm>
                <a:off x="4495801" y="3697356"/>
                <a:ext cx="295853" cy="284922"/>
              </a:xfrm>
              <a:prstGeom prst="rect">
                <a:avLst/>
              </a:prstGeom>
              <a:noFill/>
              <a:ln>
                <a:noFill/>
              </a:ln>
            </p:spPr>
            <p:txBody>
              <a:bodyPr wrap="square" rtlCol="0">
                <a:spAutoFit/>
              </a:bodyPr>
              <a:lstStyle/>
              <a:p>
                <a:pPr marL="228600" indent="-228600" algn="ctr"/>
                <a:r>
                  <a:rPr lang="en-US" sz="800" b="1" dirty="0" smtClean="0">
                    <a:latin typeface="Tahoma" pitchFamily="34" charset="0"/>
                    <a:ea typeface="Tahoma" pitchFamily="34" charset="0"/>
                    <a:cs typeface="Tahoma" pitchFamily="34" charset="0"/>
                  </a:rPr>
                  <a:t>X</a:t>
                </a:r>
                <a:endParaRPr lang="en-US" sz="800" b="1" dirty="0" smtClean="0">
                  <a:latin typeface="Times New Roman" pitchFamily="18" charset="0"/>
                  <a:cs typeface="Times New Roman" pitchFamily="18" charset="0"/>
                </a:endParaRPr>
              </a:p>
            </p:txBody>
          </p:sp>
          <p:grpSp>
            <p:nvGrpSpPr>
              <p:cNvPr id="5" name="Group 4"/>
              <p:cNvGrpSpPr/>
              <p:nvPr/>
            </p:nvGrpSpPr>
            <p:grpSpPr>
              <a:xfrm>
                <a:off x="4572000" y="3697356"/>
                <a:ext cx="3329609" cy="899851"/>
                <a:chOff x="4572000" y="3697356"/>
                <a:chExt cx="3329609" cy="899851"/>
              </a:xfrm>
            </p:grpSpPr>
            <p:sp>
              <p:nvSpPr>
                <p:cNvPr id="33" name="TextBox 32"/>
                <p:cNvSpPr txBox="1"/>
                <p:nvPr/>
              </p:nvSpPr>
              <p:spPr>
                <a:xfrm>
                  <a:off x="4572000" y="4320208"/>
                  <a:ext cx="455333" cy="276999"/>
                </a:xfrm>
                <a:prstGeom prst="rect">
                  <a:avLst/>
                </a:prstGeom>
                <a:noFill/>
                <a:ln>
                  <a:noFill/>
                </a:ln>
              </p:spPr>
              <p:txBody>
                <a:bodyPr wrap="square" rtlCol="0">
                  <a:spAutoFit/>
                </a:bodyPr>
                <a:lstStyle/>
                <a:p>
                  <a:pPr marL="228600" indent="-228600" algn="ctr"/>
                  <a:r>
                    <a:rPr lang="en-US" sz="1200" b="1" dirty="0" smtClean="0">
                      <a:latin typeface="Tahoma" pitchFamily="34" charset="0"/>
                      <a:ea typeface="Tahoma" pitchFamily="34" charset="0"/>
                      <a:cs typeface="Tahoma" pitchFamily="34" charset="0"/>
                    </a:rPr>
                    <a:t>X</a:t>
                  </a:r>
                  <a:endParaRPr lang="en-US" sz="1200" b="1" dirty="0" smtClean="0">
                    <a:latin typeface="Times New Roman" pitchFamily="18" charset="0"/>
                    <a:cs typeface="Times New Roman" pitchFamily="18" charset="0"/>
                  </a:endParaRPr>
                </a:p>
              </p:txBody>
            </p:sp>
            <p:sp>
              <p:nvSpPr>
                <p:cNvPr id="34" name="TextBox 33"/>
                <p:cNvSpPr txBox="1"/>
                <p:nvPr/>
              </p:nvSpPr>
              <p:spPr>
                <a:xfrm>
                  <a:off x="4928767" y="4320208"/>
                  <a:ext cx="455333" cy="276999"/>
                </a:xfrm>
                <a:prstGeom prst="rect">
                  <a:avLst/>
                </a:prstGeom>
                <a:noFill/>
                <a:ln>
                  <a:noFill/>
                </a:ln>
              </p:spPr>
              <p:txBody>
                <a:bodyPr wrap="square" rtlCol="0">
                  <a:spAutoFit/>
                </a:bodyPr>
                <a:lstStyle/>
                <a:p>
                  <a:pPr marL="228600" indent="-228600" algn="ctr"/>
                  <a:r>
                    <a:rPr lang="en-US" sz="1200" b="1" dirty="0" smtClean="0">
                      <a:latin typeface="Tahoma" pitchFamily="34" charset="0"/>
                      <a:ea typeface="Tahoma" pitchFamily="34" charset="0"/>
                      <a:cs typeface="Tahoma" pitchFamily="34" charset="0"/>
                    </a:rPr>
                    <a:t>X</a:t>
                  </a:r>
                  <a:endParaRPr lang="en-US" sz="1200" b="1" dirty="0" smtClean="0">
                    <a:latin typeface="Times New Roman" pitchFamily="18" charset="0"/>
                    <a:cs typeface="Times New Roman" pitchFamily="18" charset="0"/>
                  </a:endParaRPr>
                </a:p>
              </p:txBody>
            </p:sp>
            <p:sp>
              <p:nvSpPr>
                <p:cNvPr id="36" name="TextBox 35"/>
                <p:cNvSpPr txBox="1"/>
                <p:nvPr/>
              </p:nvSpPr>
              <p:spPr>
                <a:xfrm>
                  <a:off x="5253606" y="4320208"/>
                  <a:ext cx="455333" cy="276999"/>
                </a:xfrm>
                <a:prstGeom prst="rect">
                  <a:avLst/>
                </a:prstGeom>
                <a:noFill/>
                <a:ln>
                  <a:noFill/>
                </a:ln>
              </p:spPr>
              <p:txBody>
                <a:bodyPr wrap="square" rtlCol="0">
                  <a:spAutoFit/>
                </a:bodyPr>
                <a:lstStyle/>
                <a:p>
                  <a:pPr marL="228600" indent="-228600" algn="ctr"/>
                  <a:r>
                    <a:rPr lang="en-US" sz="1200" b="1" dirty="0" smtClean="0">
                      <a:latin typeface="Tahoma" pitchFamily="34" charset="0"/>
                      <a:ea typeface="Tahoma" pitchFamily="34" charset="0"/>
                      <a:cs typeface="Tahoma" pitchFamily="34" charset="0"/>
                    </a:rPr>
                    <a:t>X</a:t>
                  </a:r>
                  <a:endParaRPr lang="en-US" sz="1200" b="1" dirty="0" smtClean="0">
                    <a:latin typeface="Times New Roman" pitchFamily="18" charset="0"/>
                    <a:cs typeface="Times New Roman" pitchFamily="18" charset="0"/>
                  </a:endParaRPr>
                </a:p>
              </p:txBody>
            </p:sp>
            <p:sp>
              <p:nvSpPr>
                <p:cNvPr id="37" name="TextBox 36"/>
                <p:cNvSpPr txBox="1"/>
                <p:nvPr/>
              </p:nvSpPr>
              <p:spPr>
                <a:xfrm>
                  <a:off x="5578446" y="4320208"/>
                  <a:ext cx="455333" cy="276999"/>
                </a:xfrm>
                <a:prstGeom prst="rect">
                  <a:avLst/>
                </a:prstGeom>
                <a:noFill/>
                <a:ln>
                  <a:noFill/>
                </a:ln>
              </p:spPr>
              <p:txBody>
                <a:bodyPr wrap="square" rtlCol="0">
                  <a:spAutoFit/>
                </a:bodyPr>
                <a:lstStyle/>
                <a:p>
                  <a:pPr marL="228600" indent="-228600" algn="ctr"/>
                  <a:r>
                    <a:rPr lang="en-US" sz="1200" b="1" dirty="0" smtClean="0">
                      <a:latin typeface="Tahoma" pitchFamily="34" charset="0"/>
                      <a:ea typeface="Tahoma" pitchFamily="34" charset="0"/>
                      <a:cs typeface="Tahoma" pitchFamily="34" charset="0"/>
                    </a:rPr>
                    <a:t>X</a:t>
                  </a:r>
                  <a:endParaRPr lang="en-US" sz="1200" b="1" dirty="0" smtClean="0">
                    <a:latin typeface="Times New Roman" pitchFamily="18" charset="0"/>
                    <a:cs typeface="Times New Roman" pitchFamily="18" charset="0"/>
                  </a:endParaRPr>
                </a:p>
              </p:txBody>
            </p:sp>
            <p:sp>
              <p:nvSpPr>
                <p:cNvPr id="39" name="TextBox 38"/>
                <p:cNvSpPr txBox="1"/>
                <p:nvPr/>
              </p:nvSpPr>
              <p:spPr>
                <a:xfrm>
                  <a:off x="5903286" y="4320208"/>
                  <a:ext cx="455333" cy="276999"/>
                </a:xfrm>
                <a:prstGeom prst="rect">
                  <a:avLst/>
                </a:prstGeom>
                <a:noFill/>
                <a:ln>
                  <a:noFill/>
                </a:ln>
              </p:spPr>
              <p:txBody>
                <a:bodyPr wrap="square" rtlCol="0">
                  <a:spAutoFit/>
                </a:bodyPr>
                <a:lstStyle/>
                <a:p>
                  <a:pPr marL="228600" indent="-228600" algn="ctr"/>
                  <a:r>
                    <a:rPr lang="en-US" sz="1200" b="1" dirty="0" smtClean="0">
                      <a:latin typeface="Tahoma" pitchFamily="34" charset="0"/>
                      <a:ea typeface="Tahoma" pitchFamily="34" charset="0"/>
                      <a:cs typeface="Tahoma" pitchFamily="34" charset="0"/>
                    </a:rPr>
                    <a:t>X</a:t>
                  </a:r>
                  <a:endParaRPr lang="en-US" sz="1200" b="1" dirty="0" smtClean="0">
                    <a:latin typeface="Times New Roman" pitchFamily="18" charset="0"/>
                    <a:cs typeface="Times New Roman" pitchFamily="18" charset="0"/>
                  </a:endParaRPr>
                </a:p>
              </p:txBody>
            </p:sp>
            <p:sp>
              <p:nvSpPr>
                <p:cNvPr id="40" name="TextBox 39"/>
                <p:cNvSpPr txBox="1"/>
                <p:nvPr/>
              </p:nvSpPr>
              <p:spPr>
                <a:xfrm>
                  <a:off x="6228126" y="4320208"/>
                  <a:ext cx="455333" cy="276999"/>
                </a:xfrm>
                <a:prstGeom prst="rect">
                  <a:avLst/>
                </a:prstGeom>
                <a:noFill/>
                <a:ln>
                  <a:noFill/>
                </a:ln>
              </p:spPr>
              <p:txBody>
                <a:bodyPr wrap="square" rtlCol="0">
                  <a:spAutoFit/>
                </a:bodyPr>
                <a:lstStyle/>
                <a:p>
                  <a:pPr marL="228600" indent="-228600" algn="ctr"/>
                  <a:r>
                    <a:rPr lang="en-US" sz="1200" b="1" dirty="0" smtClean="0">
                      <a:latin typeface="Tahoma" pitchFamily="34" charset="0"/>
                      <a:ea typeface="Tahoma" pitchFamily="34" charset="0"/>
                      <a:cs typeface="Tahoma" pitchFamily="34" charset="0"/>
                    </a:rPr>
                    <a:t>X</a:t>
                  </a:r>
                  <a:endParaRPr lang="en-US" sz="1200" b="1" dirty="0" smtClean="0">
                    <a:latin typeface="Times New Roman" pitchFamily="18" charset="0"/>
                    <a:cs typeface="Times New Roman" pitchFamily="18" charset="0"/>
                  </a:endParaRPr>
                </a:p>
              </p:txBody>
            </p:sp>
            <p:sp>
              <p:nvSpPr>
                <p:cNvPr id="41" name="TextBox 40"/>
                <p:cNvSpPr txBox="1"/>
                <p:nvPr/>
              </p:nvSpPr>
              <p:spPr>
                <a:xfrm>
                  <a:off x="6552966" y="4320208"/>
                  <a:ext cx="455333" cy="276999"/>
                </a:xfrm>
                <a:prstGeom prst="rect">
                  <a:avLst/>
                </a:prstGeom>
                <a:noFill/>
                <a:ln>
                  <a:noFill/>
                </a:ln>
              </p:spPr>
              <p:txBody>
                <a:bodyPr wrap="square" rtlCol="0">
                  <a:spAutoFit/>
                </a:bodyPr>
                <a:lstStyle/>
                <a:p>
                  <a:pPr marL="228600" indent="-228600" algn="ctr"/>
                  <a:r>
                    <a:rPr lang="en-US" sz="1200" b="1" dirty="0" smtClean="0">
                      <a:latin typeface="Tahoma" pitchFamily="34" charset="0"/>
                      <a:ea typeface="Tahoma" pitchFamily="34" charset="0"/>
                      <a:cs typeface="Tahoma" pitchFamily="34" charset="0"/>
                    </a:rPr>
                    <a:t>X</a:t>
                  </a:r>
                  <a:endParaRPr lang="en-US" sz="1200" b="1" dirty="0" smtClean="0">
                    <a:latin typeface="Times New Roman" pitchFamily="18" charset="0"/>
                    <a:cs typeface="Times New Roman" pitchFamily="18" charset="0"/>
                  </a:endParaRPr>
                </a:p>
              </p:txBody>
            </p:sp>
            <p:sp>
              <p:nvSpPr>
                <p:cNvPr id="42" name="TextBox 41"/>
                <p:cNvSpPr txBox="1"/>
                <p:nvPr/>
              </p:nvSpPr>
              <p:spPr>
                <a:xfrm>
                  <a:off x="6877806" y="4320208"/>
                  <a:ext cx="455333" cy="276999"/>
                </a:xfrm>
                <a:prstGeom prst="rect">
                  <a:avLst/>
                </a:prstGeom>
                <a:noFill/>
                <a:ln>
                  <a:noFill/>
                </a:ln>
              </p:spPr>
              <p:txBody>
                <a:bodyPr wrap="square" rtlCol="0">
                  <a:spAutoFit/>
                </a:bodyPr>
                <a:lstStyle/>
                <a:p>
                  <a:pPr marL="228600" indent="-228600" algn="ctr"/>
                  <a:r>
                    <a:rPr lang="en-US" sz="1200" b="1" dirty="0" smtClean="0">
                      <a:latin typeface="Tahoma" pitchFamily="34" charset="0"/>
                      <a:ea typeface="Tahoma" pitchFamily="34" charset="0"/>
                      <a:cs typeface="Tahoma" pitchFamily="34" charset="0"/>
                    </a:rPr>
                    <a:t>X</a:t>
                  </a:r>
                  <a:endParaRPr lang="en-US" sz="1200" b="1" dirty="0" smtClean="0">
                    <a:latin typeface="Times New Roman" pitchFamily="18" charset="0"/>
                    <a:cs typeface="Times New Roman" pitchFamily="18" charset="0"/>
                  </a:endParaRPr>
                </a:p>
              </p:txBody>
            </p:sp>
            <p:sp>
              <p:nvSpPr>
                <p:cNvPr id="43" name="TextBox 42"/>
                <p:cNvSpPr txBox="1"/>
                <p:nvPr/>
              </p:nvSpPr>
              <p:spPr>
                <a:xfrm>
                  <a:off x="7202646" y="4320208"/>
                  <a:ext cx="455333" cy="276999"/>
                </a:xfrm>
                <a:prstGeom prst="rect">
                  <a:avLst/>
                </a:prstGeom>
                <a:noFill/>
                <a:ln>
                  <a:noFill/>
                </a:ln>
              </p:spPr>
              <p:txBody>
                <a:bodyPr wrap="square" rtlCol="0">
                  <a:spAutoFit/>
                </a:bodyPr>
                <a:lstStyle/>
                <a:p>
                  <a:pPr marL="228600" indent="-228600" algn="ctr"/>
                  <a:r>
                    <a:rPr lang="en-US" sz="1200" b="1" dirty="0" smtClean="0">
                      <a:latin typeface="Tahoma" pitchFamily="34" charset="0"/>
                      <a:ea typeface="Tahoma" pitchFamily="34" charset="0"/>
                      <a:cs typeface="Tahoma" pitchFamily="34" charset="0"/>
                    </a:rPr>
                    <a:t>X</a:t>
                  </a:r>
                  <a:endParaRPr lang="en-US" sz="1200" b="1" dirty="0" smtClean="0">
                    <a:latin typeface="Times New Roman" pitchFamily="18" charset="0"/>
                    <a:cs typeface="Times New Roman" pitchFamily="18" charset="0"/>
                  </a:endParaRPr>
                </a:p>
              </p:txBody>
            </p:sp>
            <p:sp>
              <p:nvSpPr>
                <p:cNvPr id="44" name="TextBox 43"/>
                <p:cNvSpPr txBox="1"/>
                <p:nvPr/>
              </p:nvSpPr>
              <p:spPr>
                <a:xfrm>
                  <a:off x="7446276" y="4320208"/>
                  <a:ext cx="455333" cy="276999"/>
                </a:xfrm>
                <a:prstGeom prst="rect">
                  <a:avLst/>
                </a:prstGeom>
                <a:noFill/>
                <a:ln>
                  <a:noFill/>
                </a:ln>
              </p:spPr>
              <p:txBody>
                <a:bodyPr wrap="square" rtlCol="0">
                  <a:spAutoFit/>
                </a:bodyPr>
                <a:lstStyle/>
                <a:p>
                  <a:pPr marL="228600" indent="-228600" algn="ctr"/>
                  <a:r>
                    <a:rPr lang="en-US" sz="1200" b="1" dirty="0" smtClean="0">
                      <a:latin typeface="Tahoma" pitchFamily="34" charset="0"/>
                      <a:ea typeface="Tahoma" pitchFamily="34" charset="0"/>
                      <a:cs typeface="Tahoma" pitchFamily="34" charset="0"/>
                    </a:rPr>
                    <a:t>X</a:t>
                  </a:r>
                  <a:endParaRPr lang="en-US" sz="1200" b="1" dirty="0" smtClean="0">
                    <a:latin typeface="Times New Roman" pitchFamily="18" charset="0"/>
                    <a:cs typeface="Times New Roman" pitchFamily="18" charset="0"/>
                  </a:endParaRPr>
                </a:p>
              </p:txBody>
            </p:sp>
            <p:sp>
              <p:nvSpPr>
                <p:cNvPr id="51" name="TextBox 50"/>
                <p:cNvSpPr txBox="1"/>
                <p:nvPr/>
              </p:nvSpPr>
              <p:spPr>
                <a:xfrm>
                  <a:off x="4855523" y="4114800"/>
                  <a:ext cx="416822" cy="261610"/>
                </a:xfrm>
                <a:prstGeom prst="rect">
                  <a:avLst/>
                </a:prstGeom>
                <a:noFill/>
                <a:ln>
                  <a:noFill/>
                </a:ln>
              </p:spPr>
              <p:txBody>
                <a:bodyPr wrap="square" rtlCol="0">
                  <a:spAutoFit/>
                </a:bodyPr>
                <a:lstStyle/>
                <a:p>
                  <a:pPr marL="228600" indent="-228600" algn="ctr"/>
                  <a:r>
                    <a:rPr lang="en-US" sz="1100" b="1" dirty="0" smtClean="0">
                      <a:latin typeface="Tahoma" pitchFamily="34" charset="0"/>
                      <a:ea typeface="Tahoma" pitchFamily="34" charset="0"/>
                      <a:cs typeface="Tahoma" pitchFamily="34" charset="0"/>
                    </a:rPr>
                    <a:t>X</a:t>
                  </a:r>
                  <a:endParaRPr lang="en-US" sz="1100" b="1" dirty="0" smtClean="0">
                    <a:latin typeface="Times New Roman" pitchFamily="18" charset="0"/>
                    <a:cs typeface="Times New Roman" pitchFamily="18" charset="0"/>
                  </a:endParaRPr>
                </a:p>
              </p:txBody>
            </p:sp>
            <p:sp>
              <p:nvSpPr>
                <p:cNvPr id="55" name="TextBox 54"/>
                <p:cNvSpPr txBox="1"/>
                <p:nvPr/>
              </p:nvSpPr>
              <p:spPr>
                <a:xfrm>
                  <a:off x="5152889" y="4114800"/>
                  <a:ext cx="416822" cy="261610"/>
                </a:xfrm>
                <a:prstGeom prst="rect">
                  <a:avLst/>
                </a:prstGeom>
                <a:noFill/>
                <a:ln>
                  <a:noFill/>
                </a:ln>
              </p:spPr>
              <p:txBody>
                <a:bodyPr wrap="square" rtlCol="0">
                  <a:spAutoFit/>
                </a:bodyPr>
                <a:lstStyle/>
                <a:p>
                  <a:pPr marL="228600" indent="-228600" algn="ctr"/>
                  <a:r>
                    <a:rPr lang="en-US" sz="1100" b="1" dirty="0" smtClean="0">
                      <a:latin typeface="Tahoma" pitchFamily="34" charset="0"/>
                      <a:ea typeface="Tahoma" pitchFamily="34" charset="0"/>
                      <a:cs typeface="Tahoma" pitchFamily="34" charset="0"/>
                    </a:rPr>
                    <a:t>X</a:t>
                  </a:r>
                  <a:endParaRPr lang="en-US" sz="1100" b="1" dirty="0" smtClean="0">
                    <a:latin typeface="Times New Roman" pitchFamily="18" charset="0"/>
                    <a:cs typeface="Times New Roman" pitchFamily="18" charset="0"/>
                  </a:endParaRPr>
                </a:p>
              </p:txBody>
            </p:sp>
            <p:sp>
              <p:nvSpPr>
                <p:cNvPr id="58" name="TextBox 57"/>
                <p:cNvSpPr txBox="1"/>
                <p:nvPr/>
              </p:nvSpPr>
              <p:spPr>
                <a:xfrm>
                  <a:off x="5450255" y="4114800"/>
                  <a:ext cx="416822" cy="261610"/>
                </a:xfrm>
                <a:prstGeom prst="rect">
                  <a:avLst/>
                </a:prstGeom>
                <a:noFill/>
                <a:ln>
                  <a:noFill/>
                </a:ln>
              </p:spPr>
              <p:txBody>
                <a:bodyPr wrap="square" rtlCol="0">
                  <a:spAutoFit/>
                </a:bodyPr>
                <a:lstStyle/>
                <a:p>
                  <a:pPr marL="228600" indent="-228600" algn="ctr"/>
                  <a:r>
                    <a:rPr lang="en-US" sz="1100" b="1" dirty="0" smtClean="0">
                      <a:latin typeface="Tahoma" pitchFamily="34" charset="0"/>
                      <a:ea typeface="Tahoma" pitchFamily="34" charset="0"/>
                      <a:cs typeface="Tahoma" pitchFamily="34" charset="0"/>
                    </a:rPr>
                    <a:t>X</a:t>
                  </a:r>
                  <a:endParaRPr lang="en-US" sz="1100" b="1" dirty="0" smtClean="0">
                    <a:latin typeface="Times New Roman" pitchFamily="18" charset="0"/>
                    <a:cs typeface="Times New Roman" pitchFamily="18" charset="0"/>
                  </a:endParaRPr>
                </a:p>
              </p:txBody>
            </p:sp>
            <p:sp>
              <p:nvSpPr>
                <p:cNvPr id="59" name="TextBox 58"/>
                <p:cNvSpPr txBox="1"/>
                <p:nvPr/>
              </p:nvSpPr>
              <p:spPr>
                <a:xfrm>
                  <a:off x="5747621" y="4114800"/>
                  <a:ext cx="416822" cy="261610"/>
                </a:xfrm>
                <a:prstGeom prst="rect">
                  <a:avLst/>
                </a:prstGeom>
                <a:noFill/>
                <a:ln>
                  <a:noFill/>
                </a:ln>
              </p:spPr>
              <p:txBody>
                <a:bodyPr wrap="square" rtlCol="0">
                  <a:spAutoFit/>
                </a:bodyPr>
                <a:lstStyle/>
                <a:p>
                  <a:pPr marL="228600" indent="-228600" algn="ctr"/>
                  <a:r>
                    <a:rPr lang="en-US" sz="1100" b="1" dirty="0" smtClean="0">
                      <a:latin typeface="Tahoma" pitchFamily="34" charset="0"/>
                      <a:ea typeface="Tahoma" pitchFamily="34" charset="0"/>
                      <a:cs typeface="Tahoma" pitchFamily="34" charset="0"/>
                    </a:rPr>
                    <a:t>X</a:t>
                  </a:r>
                  <a:endParaRPr lang="en-US" sz="1100" b="1" dirty="0" smtClean="0">
                    <a:latin typeface="Times New Roman" pitchFamily="18" charset="0"/>
                    <a:cs typeface="Times New Roman" pitchFamily="18" charset="0"/>
                  </a:endParaRPr>
                </a:p>
              </p:txBody>
            </p:sp>
            <p:sp>
              <p:nvSpPr>
                <p:cNvPr id="60" name="TextBox 59"/>
                <p:cNvSpPr txBox="1"/>
                <p:nvPr/>
              </p:nvSpPr>
              <p:spPr>
                <a:xfrm>
                  <a:off x="6044987" y="4114800"/>
                  <a:ext cx="416822" cy="261610"/>
                </a:xfrm>
                <a:prstGeom prst="rect">
                  <a:avLst/>
                </a:prstGeom>
                <a:noFill/>
                <a:ln>
                  <a:noFill/>
                </a:ln>
              </p:spPr>
              <p:txBody>
                <a:bodyPr wrap="square" rtlCol="0">
                  <a:spAutoFit/>
                </a:bodyPr>
                <a:lstStyle/>
                <a:p>
                  <a:pPr marL="228600" indent="-228600" algn="ctr"/>
                  <a:r>
                    <a:rPr lang="en-US" sz="1100" b="1" dirty="0" smtClean="0">
                      <a:latin typeface="Tahoma" pitchFamily="34" charset="0"/>
                      <a:ea typeface="Tahoma" pitchFamily="34" charset="0"/>
                      <a:cs typeface="Tahoma" pitchFamily="34" charset="0"/>
                    </a:rPr>
                    <a:t>X</a:t>
                  </a:r>
                  <a:endParaRPr lang="en-US" sz="1100" b="1" dirty="0" smtClean="0">
                    <a:latin typeface="Times New Roman" pitchFamily="18" charset="0"/>
                    <a:cs typeface="Times New Roman" pitchFamily="18" charset="0"/>
                  </a:endParaRPr>
                </a:p>
              </p:txBody>
            </p:sp>
            <p:sp>
              <p:nvSpPr>
                <p:cNvPr id="61" name="TextBox 60"/>
                <p:cNvSpPr txBox="1"/>
                <p:nvPr/>
              </p:nvSpPr>
              <p:spPr>
                <a:xfrm>
                  <a:off x="6342352" y="4114800"/>
                  <a:ext cx="416822" cy="261610"/>
                </a:xfrm>
                <a:prstGeom prst="rect">
                  <a:avLst/>
                </a:prstGeom>
                <a:noFill/>
                <a:ln>
                  <a:noFill/>
                </a:ln>
              </p:spPr>
              <p:txBody>
                <a:bodyPr wrap="square" rtlCol="0">
                  <a:spAutoFit/>
                </a:bodyPr>
                <a:lstStyle/>
                <a:p>
                  <a:pPr marL="228600" indent="-228600" algn="ctr"/>
                  <a:r>
                    <a:rPr lang="en-US" sz="1100" b="1" dirty="0" smtClean="0">
                      <a:latin typeface="Tahoma" pitchFamily="34" charset="0"/>
                      <a:ea typeface="Tahoma" pitchFamily="34" charset="0"/>
                      <a:cs typeface="Tahoma" pitchFamily="34" charset="0"/>
                    </a:rPr>
                    <a:t>X</a:t>
                  </a:r>
                  <a:endParaRPr lang="en-US" sz="1100" b="1" dirty="0" smtClean="0">
                    <a:latin typeface="Times New Roman" pitchFamily="18" charset="0"/>
                    <a:cs typeface="Times New Roman" pitchFamily="18" charset="0"/>
                  </a:endParaRPr>
                </a:p>
              </p:txBody>
            </p:sp>
            <p:sp>
              <p:nvSpPr>
                <p:cNvPr id="62" name="TextBox 61"/>
                <p:cNvSpPr txBox="1"/>
                <p:nvPr/>
              </p:nvSpPr>
              <p:spPr>
                <a:xfrm>
                  <a:off x="6639718" y="4114800"/>
                  <a:ext cx="416822" cy="261610"/>
                </a:xfrm>
                <a:prstGeom prst="rect">
                  <a:avLst/>
                </a:prstGeom>
                <a:noFill/>
                <a:ln>
                  <a:noFill/>
                </a:ln>
              </p:spPr>
              <p:txBody>
                <a:bodyPr wrap="square" rtlCol="0">
                  <a:spAutoFit/>
                </a:bodyPr>
                <a:lstStyle/>
                <a:p>
                  <a:pPr marL="228600" indent="-228600" algn="ctr"/>
                  <a:r>
                    <a:rPr lang="en-US" sz="1100" b="1" dirty="0" smtClean="0">
                      <a:latin typeface="Tahoma" pitchFamily="34" charset="0"/>
                      <a:ea typeface="Tahoma" pitchFamily="34" charset="0"/>
                      <a:cs typeface="Tahoma" pitchFamily="34" charset="0"/>
                    </a:rPr>
                    <a:t>X</a:t>
                  </a:r>
                  <a:endParaRPr lang="en-US" sz="1100" b="1" dirty="0" smtClean="0">
                    <a:latin typeface="Times New Roman" pitchFamily="18" charset="0"/>
                    <a:cs typeface="Times New Roman" pitchFamily="18" charset="0"/>
                  </a:endParaRPr>
                </a:p>
              </p:txBody>
            </p:sp>
            <p:sp>
              <p:nvSpPr>
                <p:cNvPr id="63" name="TextBox 62"/>
                <p:cNvSpPr txBox="1"/>
                <p:nvPr/>
              </p:nvSpPr>
              <p:spPr>
                <a:xfrm>
                  <a:off x="6937085" y="4114800"/>
                  <a:ext cx="416822" cy="261610"/>
                </a:xfrm>
                <a:prstGeom prst="rect">
                  <a:avLst/>
                </a:prstGeom>
                <a:noFill/>
                <a:ln>
                  <a:noFill/>
                </a:ln>
              </p:spPr>
              <p:txBody>
                <a:bodyPr wrap="square" rtlCol="0">
                  <a:spAutoFit/>
                </a:bodyPr>
                <a:lstStyle/>
                <a:p>
                  <a:pPr marL="228600" indent="-228600" algn="ctr"/>
                  <a:r>
                    <a:rPr lang="en-US" sz="1100" b="1" dirty="0" smtClean="0">
                      <a:latin typeface="Tahoma" pitchFamily="34" charset="0"/>
                      <a:ea typeface="Tahoma" pitchFamily="34" charset="0"/>
                      <a:cs typeface="Tahoma" pitchFamily="34" charset="0"/>
                    </a:rPr>
                    <a:t>X</a:t>
                  </a:r>
                  <a:endParaRPr lang="en-US" sz="1100" b="1" dirty="0" smtClean="0">
                    <a:latin typeface="Times New Roman" pitchFamily="18" charset="0"/>
                    <a:cs typeface="Times New Roman" pitchFamily="18" charset="0"/>
                  </a:endParaRPr>
                </a:p>
              </p:txBody>
            </p:sp>
            <p:sp>
              <p:nvSpPr>
                <p:cNvPr id="64" name="TextBox 63"/>
                <p:cNvSpPr txBox="1"/>
                <p:nvPr/>
              </p:nvSpPr>
              <p:spPr>
                <a:xfrm>
                  <a:off x="7160109" y="4114800"/>
                  <a:ext cx="416822" cy="261610"/>
                </a:xfrm>
                <a:prstGeom prst="rect">
                  <a:avLst/>
                </a:prstGeom>
                <a:noFill/>
                <a:ln>
                  <a:noFill/>
                </a:ln>
              </p:spPr>
              <p:txBody>
                <a:bodyPr wrap="square" rtlCol="0">
                  <a:spAutoFit/>
                </a:bodyPr>
                <a:lstStyle/>
                <a:p>
                  <a:pPr marL="228600" indent="-228600" algn="ctr"/>
                  <a:r>
                    <a:rPr lang="en-US" sz="1100" b="1" dirty="0" smtClean="0">
                      <a:latin typeface="Tahoma" pitchFamily="34" charset="0"/>
                      <a:ea typeface="Tahoma" pitchFamily="34" charset="0"/>
                      <a:cs typeface="Tahoma" pitchFamily="34" charset="0"/>
                    </a:rPr>
                    <a:t>X</a:t>
                  </a:r>
                  <a:endParaRPr lang="en-US" sz="1100" b="1" dirty="0" smtClean="0">
                    <a:latin typeface="Times New Roman" pitchFamily="18" charset="0"/>
                    <a:cs typeface="Times New Roman" pitchFamily="18" charset="0"/>
                  </a:endParaRPr>
                </a:p>
              </p:txBody>
            </p:sp>
            <p:sp>
              <p:nvSpPr>
                <p:cNvPr id="67" name="TextBox 66"/>
                <p:cNvSpPr txBox="1"/>
                <p:nvPr/>
              </p:nvSpPr>
              <p:spPr>
                <a:xfrm>
                  <a:off x="4806534" y="3937084"/>
                  <a:ext cx="354299" cy="253916"/>
                </a:xfrm>
                <a:prstGeom prst="rect">
                  <a:avLst/>
                </a:prstGeom>
                <a:noFill/>
                <a:ln>
                  <a:noFill/>
                </a:ln>
              </p:spPr>
              <p:txBody>
                <a:bodyPr wrap="square" rtlCol="0">
                  <a:spAutoFit/>
                </a:bodyPr>
                <a:lstStyle/>
                <a:p>
                  <a:pPr marL="228600" indent="-228600" algn="ctr"/>
                  <a:r>
                    <a:rPr lang="en-US" sz="1050" b="1" dirty="0" smtClean="0">
                      <a:latin typeface="Tahoma" pitchFamily="34" charset="0"/>
                      <a:ea typeface="Tahoma" pitchFamily="34" charset="0"/>
                      <a:cs typeface="Tahoma" pitchFamily="34" charset="0"/>
                    </a:rPr>
                    <a:t>X</a:t>
                  </a:r>
                  <a:endParaRPr lang="en-US" sz="1050" b="1" dirty="0" smtClean="0">
                    <a:latin typeface="Times New Roman" pitchFamily="18" charset="0"/>
                    <a:cs typeface="Times New Roman" pitchFamily="18" charset="0"/>
                  </a:endParaRPr>
                </a:p>
              </p:txBody>
            </p:sp>
            <p:sp>
              <p:nvSpPr>
                <p:cNvPr id="68" name="TextBox 67"/>
                <p:cNvSpPr txBox="1"/>
                <p:nvPr/>
              </p:nvSpPr>
              <p:spPr>
                <a:xfrm>
                  <a:off x="5059295" y="3937084"/>
                  <a:ext cx="354299" cy="253916"/>
                </a:xfrm>
                <a:prstGeom prst="rect">
                  <a:avLst/>
                </a:prstGeom>
                <a:noFill/>
                <a:ln>
                  <a:noFill/>
                </a:ln>
              </p:spPr>
              <p:txBody>
                <a:bodyPr wrap="square" rtlCol="0">
                  <a:spAutoFit/>
                </a:bodyPr>
                <a:lstStyle/>
                <a:p>
                  <a:pPr marL="228600" indent="-228600" algn="ctr"/>
                  <a:r>
                    <a:rPr lang="en-US" sz="1050" b="1" dirty="0" smtClean="0">
                      <a:latin typeface="Tahoma" pitchFamily="34" charset="0"/>
                      <a:ea typeface="Tahoma" pitchFamily="34" charset="0"/>
                      <a:cs typeface="Tahoma" pitchFamily="34" charset="0"/>
                    </a:rPr>
                    <a:t>X</a:t>
                  </a:r>
                  <a:endParaRPr lang="en-US" sz="1050" b="1" dirty="0" smtClean="0">
                    <a:latin typeface="Times New Roman" pitchFamily="18" charset="0"/>
                    <a:cs typeface="Times New Roman" pitchFamily="18" charset="0"/>
                  </a:endParaRPr>
                </a:p>
              </p:txBody>
            </p:sp>
            <p:sp>
              <p:nvSpPr>
                <p:cNvPr id="69" name="TextBox 68"/>
                <p:cNvSpPr txBox="1"/>
                <p:nvPr/>
              </p:nvSpPr>
              <p:spPr>
                <a:xfrm>
                  <a:off x="5312056" y="3937084"/>
                  <a:ext cx="354299" cy="253916"/>
                </a:xfrm>
                <a:prstGeom prst="rect">
                  <a:avLst/>
                </a:prstGeom>
                <a:noFill/>
                <a:ln>
                  <a:noFill/>
                </a:ln>
              </p:spPr>
              <p:txBody>
                <a:bodyPr wrap="square" rtlCol="0">
                  <a:spAutoFit/>
                </a:bodyPr>
                <a:lstStyle/>
                <a:p>
                  <a:pPr marL="228600" indent="-228600" algn="ctr"/>
                  <a:r>
                    <a:rPr lang="en-US" sz="1050" b="1" dirty="0" smtClean="0">
                      <a:latin typeface="Tahoma" pitchFamily="34" charset="0"/>
                      <a:ea typeface="Tahoma" pitchFamily="34" charset="0"/>
                      <a:cs typeface="Tahoma" pitchFamily="34" charset="0"/>
                    </a:rPr>
                    <a:t>X</a:t>
                  </a:r>
                  <a:endParaRPr lang="en-US" sz="1050" b="1" dirty="0" smtClean="0">
                    <a:latin typeface="Times New Roman" pitchFamily="18" charset="0"/>
                    <a:cs typeface="Times New Roman" pitchFamily="18" charset="0"/>
                  </a:endParaRPr>
                </a:p>
              </p:txBody>
            </p:sp>
            <p:sp>
              <p:nvSpPr>
                <p:cNvPr id="70" name="TextBox 69"/>
                <p:cNvSpPr txBox="1"/>
                <p:nvPr/>
              </p:nvSpPr>
              <p:spPr>
                <a:xfrm>
                  <a:off x="5564817" y="3937084"/>
                  <a:ext cx="354299" cy="253916"/>
                </a:xfrm>
                <a:prstGeom prst="rect">
                  <a:avLst/>
                </a:prstGeom>
                <a:noFill/>
                <a:ln>
                  <a:noFill/>
                </a:ln>
              </p:spPr>
              <p:txBody>
                <a:bodyPr wrap="square" rtlCol="0">
                  <a:spAutoFit/>
                </a:bodyPr>
                <a:lstStyle/>
                <a:p>
                  <a:pPr marL="228600" indent="-228600" algn="ctr"/>
                  <a:r>
                    <a:rPr lang="en-US" sz="1050" b="1" dirty="0" smtClean="0">
                      <a:latin typeface="Tahoma" pitchFamily="34" charset="0"/>
                      <a:ea typeface="Tahoma" pitchFamily="34" charset="0"/>
                      <a:cs typeface="Tahoma" pitchFamily="34" charset="0"/>
                    </a:rPr>
                    <a:t>X</a:t>
                  </a:r>
                  <a:endParaRPr lang="en-US" sz="1050" b="1" dirty="0" smtClean="0">
                    <a:latin typeface="Times New Roman" pitchFamily="18" charset="0"/>
                    <a:cs typeface="Times New Roman" pitchFamily="18" charset="0"/>
                  </a:endParaRPr>
                </a:p>
              </p:txBody>
            </p:sp>
            <p:sp>
              <p:nvSpPr>
                <p:cNvPr id="71" name="TextBox 70"/>
                <p:cNvSpPr txBox="1"/>
                <p:nvPr/>
              </p:nvSpPr>
              <p:spPr>
                <a:xfrm>
                  <a:off x="5817578" y="3937084"/>
                  <a:ext cx="354299" cy="253916"/>
                </a:xfrm>
                <a:prstGeom prst="rect">
                  <a:avLst/>
                </a:prstGeom>
                <a:noFill/>
                <a:ln>
                  <a:noFill/>
                </a:ln>
              </p:spPr>
              <p:txBody>
                <a:bodyPr wrap="square" rtlCol="0">
                  <a:spAutoFit/>
                </a:bodyPr>
                <a:lstStyle/>
                <a:p>
                  <a:pPr marL="228600" indent="-228600" algn="ctr"/>
                  <a:r>
                    <a:rPr lang="en-US" sz="1050" b="1" dirty="0" smtClean="0">
                      <a:latin typeface="Tahoma" pitchFamily="34" charset="0"/>
                      <a:ea typeface="Tahoma" pitchFamily="34" charset="0"/>
                      <a:cs typeface="Tahoma" pitchFamily="34" charset="0"/>
                    </a:rPr>
                    <a:t>X</a:t>
                  </a:r>
                  <a:endParaRPr lang="en-US" sz="1050" b="1" dirty="0" smtClean="0">
                    <a:latin typeface="Times New Roman" pitchFamily="18" charset="0"/>
                    <a:cs typeface="Times New Roman" pitchFamily="18" charset="0"/>
                  </a:endParaRPr>
                </a:p>
              </p:txBody>
            </p:sp>
            <p:sp>
              <p:nvSpPr>
                <p:cNvPr id="72" name="TextBox 71"/>
                <p:cNvSpPr txBox="1"/>
                <p:nvPr/>
              </p:nvSpPr>
              <p:spPr>
                <a:xfrm>
                  <a:off x="6070339" y="3937084"/>
                  <a:ext cx="354299" cy="253916"/>
                </a:xfrm>
                <a:prstGeom prst="rect">
                  <a:avLst/>
                </a:prstGeom>
                <a:noFill/>
                <a:ln>
                  <a:noFill/>
                </a:ln>
              </p:spPr>
              <p:txBody>
                <a:bodyPr wrap="square" rtlCol="0">
                  <a:spAutoFit/>
                </a:bodyPr>
                <a:lstStyle/>
                <a:p>
                  <a:pPr marL="228600" indent="-228600" algn="ctr"/>
                  <a:r>
                    <a:rPr lang="en-US" sz="1050" b="1" dirty="0" smtClean="0">
                      <a:latin typeface="Tahoma" pitchFamily="34" charset="0"/>
                      <a:ea typeface="Tahoma" pitchFamily="34" charset="0"/>
                      <a:cs typeface="Tahoma" pitchFamily="34" charset="0"/>
                    </a:rPr>
                    <a:t>X</a:t>
                  </a:r>
                  <a:endParaRPr lang="en-US" sz="1050" b="1" dirty="0" smtClean="0">
                    <a:latin typeface="Times New Roman" pitchFamily="18" charset="0"/>
                    <a:cs typeface="Times New Roman" pitchFamily="18" charset="0"/>
                  </a:endParaRPr>
                </a:p>
              </p:txBody>
            </p:sp>
            <p:sp>
              <p:nvSpPr>
                <p:cNvPr id="73" name="TextBox 72"/>
                <p:cNvSpPr txBox="1"/>
                <p:nvPr/>
              </p:nvSpPr>
              <p:spPr>
                <a:xfrm>
                  <a:off x="6323100" y="3937084"/>
                  <a:ext cx="354299" cy="253916"/>
                </a:xfrm>
                <a:prstGeom prst="rect">
                  <a:avLst/>
                </a:prstGeom>
                <a:noFill/>
                <a:ln>
                  <a:noFill/>
                </a:ln>
              </p:spPr>
              <p:txBody>
                <a:bodyPr wrap="square" rtlCol="0">
                  <a:spAutoFit/>
                </a:bodyPr>
                <a:lstStyle/>
                <a:p>
                  <a:pPr marL="228600" indent="-228600" algn="ctr"/>
                  <a:r>
                    <a:rPr lang="en-US" sz="1050" b="1" dirty="0" smtClean="0">
                      <a:latin typeface="Tahoma" pitchFamily="34" charset="0"/>
                      <a:ea typeface="Tahoma" pitchFamily="34" charset="0"/>
                      <a:cs typeface="Tahoma" pitchFamily="34" charset="0"/>
                    </a:rPr>
                    <a:t>X</a:t>
                  </a:r>
                  <a:endParaRPr lang="en-US" sz="1050" b="1" dirty="0" smtClean="0">
                    <a:latin typeface="Times New Roman" pitchFamily="18" charset="0"/>
                    <a:cs typeface="Times New Roman" pitchFamily="18" charset="0"/>
                  </a:endParaRPr>
                </a:p>
              </p:txBody>
            </p:sp>
            <p:sp>
              <p:nvSpPr>
                <p:cNvPr id="74" name="TextBox 73"/>
                <p:cNvSpPr txBox="1"/>
                <p:nvPr/>
              </p:nvSpPr>
              <p:spPr>
                <a:xfrm>
                  <a:off x="6575861" y="3937084"/>
                  <a:ext cx="354299" cy="253916"/>
                </a:xfrm>
                <a:prstGeom prst="rect">
                  <a:avLst/>
                </a:prstGeom>
                <a:noFill/>
                <a:ln>
                  <a:noFill/>
                </a:ln>
              </p:spPr>
              <p:txBody>
                <a:bodyPr wrap="square" rtlCol="0">
                  <a:spAutoFit/>
                </a:bodyPr>
                <a:lstStyle/>
                <a:p>
                  <a:pPr marL="228600" indent="-228600" algn="ctr"/>
                  <a:r>
                    <a:rPr lang="en-US" sz="1050" b="1" dirty="0" smtClean="0">
                      <a:latin typeface="Tahoma" pitchFamily="34" charset="0"/>
                      <a:ea typeface="Tahoma" pitchFamily="34" charset="0"/>
                      <a:cs typeface="Tahoma" pitchFamily="34" charset="0"/>
                    </a:rPr>
                    <a:t>X</a:t>
                  </a:r>
                  <a:endParaRPr lang="en-US" sz="1050" b="1" dirty="0" smtClean="0">
                    <a:latin typeface="Times New Roman" pitchFamily="18" charset="0"/>
                    <a:cs typeface="Times New Roman" pitchFamily="18" charset="0"/>
                  </a:endParaRPr>
                </a:p>
              </p:txBody>
            </p:sp>
            <p:sp>
              <p:nvSpPr>
                <p:cNvPr id="75" name="TextBox 74"/>
                <p:cNvSpPr txBox="1"/>
                <p:nvPr/>
              </p:nvSpPr>
              <p:spPr>
                <a:xfrm>
                  <a:off x="6765432" y="3937084"/>
                  <a:ext cx="354299" cy="253916"/>
                </a:xfrm>
                <a:prstGeom prst="rect">
                  <a:avLst/>
                </a:prstGeom>
                <a:noFill/>
                <a:ln>
                  <a:noFill/>
                </a:ln>
              </p:spPr>
              <p:txBody>
                <a:bodyPr wrap="square" rtlCol="0">
                  <a:spAutoFit/>
                </a:bodyPr>
                <a:lstStyle/>
                <a:p>
                  <a:pPr marL="228600" indent="-228600" algn="ctr"/>
                  <a:r>
                    <a:rPr lang="en-US" sz="1050" b="1" dirty="0" smtClean="0">
                      <a:latin typeface="Tahoma" pitchFamily="34" charset="0"/>
                      <a:ea typeface="Tahoma" pitchFamily="34" charset="0"/>
                      <a:cs typeface="Tahoma" pitchFamily="34" charset="0"/>
                    </a:rPr>
                    <a:t>X</a:t>
                  </a:r>
                  <a:endParaRPr lang="en-US" sz="1050" b="1" dirty="0" smtClean="0">
                    <a:latin typeface="Times New Roman" pitchFamily="18" charset="0"/>
                    <a:cs typeface="Times New Roman" pitchFamily="18" charset="0"/>
                  </a:endParaRPr>
                </a:p>
              </p:txBody>
            </p:sp>
            <p:sp>
              <p:nvSpPr>
                <p:cNvPr id="78" name="TextBox 77"/>
                <p:cNvSpPr txBox="1"/>
                <p:nvPr/>
              </p:nvSpPr>
              <p:spPr>
                <a:xfrm>
                  <a:off x="4773875" y="3792379"/>
                  <a:ext cx="312617" cy="246221"/>
                </a:xfrm>
                <a:prstGeom prst="rect">
                  <a:avLst/>
                </a:prstGeom>
                <a:noFill/>
                <a:ln>
                  <a:noFill/>
                </a:ln>
              </p:spPr>
              <p:txBody>
                <a:bodyPr wrap="square" rtlCol="0">
                  <a:spAutoFit/>
                </a:bodyPr>
                <a:lstStyle/>
                <a:p>
                  <a:pPr marL="228600" indent="-228600" algn="ctr"/>
                  <a:r>
                    <a:rPr lang="en-US" sz="1000" b="1" dirty="0" smtClean="0">
                      <a:latin typeface="Tahoma" pitchFamily="34" charset="0"/>
                      <a:ea typeface="Tahoma" pitchFamily="34" charset="0"/>
                      <a:cs typeface="Tahoma" pitchFamily="34" charset="0"/>
                    </a:rPr>
                    <a:t>X</a:t>
                  </a:r>
                  <a:endParaRPr lang="en-US" sz="1000" b="1" dirty="0" smtClean="0">
                    <a:latin typeface="Times New Roman" pitchFamily="18" charset="0"/>
                    <a:cs typeface="Times New Roman" pitchFamily="18" charset="0"/>
                  </a:endParaRPr>
                </a:p>
              </p:txBody>
            </p:sp>
            <p:sp>
              <p:nvSpPr>
                <p:cNvPr id="79" name="TextBox 78"/>
                <p:cNvSpPr txBox="1"/>
                <p:nvPr/>
              </p:nvSpPr>
              <p:spPr>
                <a:xfrm>
                  <a:off x="4996900" y="3792379"/>
                  <a:ext cx="312617" cy="246221"/>
                </a:xfrm>
                <a:prstGeom prst="rect">
                  <a:avLst/>
                </a:prstGeom>
                <a:noFill/>
                <a:ln>
                  <a:noFill/>
                </a:ln>
              </p:spPr>
              <p:txBody>
                <a:bodyPr wrap="square" rtlCol="0">
                  <a:spAutoFit/>
                </a:bodyPr>
                <a:lstStyle/>
                <a:p>
                  <a:pPr marL="228600" indent="-228600" algn="ctr"/>
                  <a:r>
                    <a:rPr lang="en-US" sz="1000" b="1" dirty="0" smtClean="0">
                      <a:latin typeface="Tahoma" pitchFamily="34" charset="0"/>
                      <a:ea typeface="Tahoma" pitchFamily="34" charset="0"/>
                      <a:cs typeface="Tahoma" pitchFamily="34" charset="0"/>
                    </a:rPr>
                    <a:t>X</a:t>
                  </a:r>
                  <a:endParaRPr lang="en-US" sz="1000" b="1" dirty="0" smtClean="0">
                    <a:latin typeface="Times New Roman" pitchFamily="18" charset="0"/>
                    <a:cs typeface="Times New Roman" pitchFamily="18" charset="0"/>
                  </a:endParaRPr>
                </a:p>
              </p:txBody>
            </p:sp>
            <p:sp>
              <p:nvSpPr>
                <p:cNvPr id="80" name="TextBox 79"/>
                <p:cNvSpPr txBox="1"/>
                <p:nvPr/>
              </p:nvSpPr>
              <p:spPr>
                <a:xfrm>
                  <a:off x="5219924" y="3792379"/>
                  <a:ext cx="312617" cy="246221"/>
                </a:xfrm>
                <a:prstGeom prst="rect">
                  <a:avLst/>
                </a:prstGeom>
                <a:noFill/>
                <a:ln>
                  <a:noFill/>
                </a:ln>
              </p:spPr>
              <p:txBody>
                <a:bodyPr wrap="square" rtlCol="0">
                  <a:spAutoFit/>
                </a:bodyPr>
                <a:lstStyle/>
                <a:p>
                  <a:pPr marL="228600" indent="-228600" algn="ctr"/>
                  <a:r>
                    <a:rPr lang="en-US" sz="1000" b="1" dirty="0" smtClean="0">
                      <a:latin typeface="Tahoma" pitchFamily="34" charset="0"/>
                      <a:ea typeface="Tahoma" pitchFamily="34" charset="0"/>
                      <a:cs typeface="Tahoma" pitchFamily="34" charset="0"/>
                    </a:rPr>
                    <a:t>X</a:t>
                  </a:r>
                  <a:endParaRPr lang="en-US" sz="1000" b="1" dirty="0" smtClean="0">
                    <a:latin typeface="Times New Roman" pitchFamily="18" charset="0"/>
                    <a:cs typeface="Times New Roman" pitchFamily="18" charset="0"/>
                  </a:endParaRPr>
                </a:p>
              </p:txBody>
            </p:sp>
            <p:sp>
              <p:nvSpPr>
                <p:cNvPr id="81" name="TextBox 80"/>
                <p:cNvSpPr txBox="1"/>
                <p:nvPr/>
              </p:nvSpPr>
              <p:spPr>
                <a:xfrm>
                  <a:off x="5442948" y="3792379"/>
                  <a:ext cx="312617" cy="246221"/>
                </a:xfrm>
                <a:prstGeom prst="rect">
                  <a:avLst/>
                </a:prstGeom>
                <a:noFill/>
                <a:ln>
                  <a:noFill/>
                </a:ln>
              </p:spPr>
              <p:txBody>
                <a:bodyPr wrap="square" rtlCol="0">
                  <a:spAutoFit/>
                </a:bodyPr>
                <a:lstStyle/>
                <a:p>
                  <a:pPr marL="228600" indent="-228600" algn="ctr"/>
                  <a:r>
                    <a:rPr lang="en-US" sz="1000" b="1" dirty="0" smtClean="0">
                      <a:latin typeface="Tahoma" pitchFamily="34" charset="0"/>
                      <a:ea typeface="Tahoma" pitchFamily="34" charset="0"/>
                      <a:cs typeface="Tahoma" pitchFamily="34" charset="0"/>
                    </a:rPr>
                    <a:t>X</a:t>
                  </a:r>
                  <a:endParaRPr lang="en-US" sz="1000" b="1" dirty="0" smtClean="0">
                    <a:latin typeface="Times New Roman" pitchFamily="18" charset="0"/>
                    <a:cs typeface="Times New Roman" pitchFamily="18" charset="0"/>
                  </a:endParaRPr>
                </a:p>
              </p:txBody>
            </p:sp>
            <p:sp>
              <p:nvSpPr>
                <p:cNvPr id="82" name="TextBox 81"/>
                <p:cNvSpPr txBox="1"/>
                <p:nvPr/>
              </p:nvSpPr>
              <p:spPr>
                <a:xfrm>
                  <a:off x="5665973" y="3792379"/>
                  <a:ext cx="312617" cy="246221"/>
                </a:xfrm>
                <a:prstGeom prst="rect">
                  <a:avLst/>
                </a:prstGeom>
                <a:noFill/>
                <a:ln>
                  <a:noFill/>
                </a:ln>
              </p:spPr>
              <p:txBody>
                <a:bodyPr wrap="square" rtlCol="0">
                  <a:spAutoFit/>
                </a:bodyPr>
                <a:lstStyle/>
                <a:p>
                  <a:pPr marL="228600" indent="-228600" algn="ctr"/>
                  <a:r>
                    <a:rPr lang="en-US" sz="1000" b="1" dirty="0" smtClean="0">
                      <a:latin typeface="Tahoma" pitchFamily="34" charset="0"/>
                      <a:ea typeface="Tahoma" pitchFamily="34" charset="0"/>
                      <a:cs typeface="Tahoma" pitchFamily="34" charset="0"/>
                    </a:rPr>
                    <a:t>X</a:t>
                  </a:r>
                  <a:endParaRPr lang="en-US" sz="1000" b="1" dirty="0" smtClean="0">
                    <a:latin typeface="Times New Roman" pitchFamily="18" charset="0"/>
                    <a:cs typeface="Times New Roman" pitchFamily="18" charset="0"/>
                  </a:endParaRPr>
                </a:p>
              </p:txBody>
            </p:sp>
            <p:sp>
              <p:nvSpPr>
                <p:cNvPr id="83" name="TextBox 82"/>
                <p:cNvSpPr txBox="1"/>
                <p:nvPr/>
              </p:nvSpPr>
              <p:spPr>
                <a:xfrm>
                  <a:off x="5888997" y="3792379"/>
                  <a:ext cx="312617" cy="246221"/>
                </a:xfrm>
                <a:prstGeom prst="rect">
                  <a:avLst/>
                </a:prstGeom>
                <a:noFill/>
                <a:ln>
                  <a:noFill/>
                </a:ln>
              </p:spPr>
              <p:txBody>
                <a:bodyPr wrap="square" rtlCol="0">
                  <a:spAutoFit/>
                </a:bodyPr>
                <a:lstStyle/>
                <a:p>
                  <a:pPr marL="228600" indent="-228600" algn="ctr"/>
                  <a:r>
                    <a:rPr lang="en-US" sz="1000" b="1" dirty="0" smtClean="0">
                      <a:latin typeface="Tahoma" pitchFamily="34" charset="0"/>
                      <a:ea typeface="Tahoma" pitchFamily="34" charset="0"/>
                      <a:cs typeface="Tahoma" pitchFamily="34" charset="0"/>
                    </a:rPr>
                    <a:t>X</a:t>
                  </a:r>
                  <a:endParaRPr lang="en-US" sz="1000" b="1" dirty="0" smtClean="0">
                    <a:latin typeface="Times New Roman" pitchFamily="18" charset="0"/>
                    <a:cs typeface="Times New Roman" pitchFamily="18" charset="0"/>
                  </a:endParaRPr>
                </a:p>
              </p:txBody>
            </p:sp>
            <p:sp>
              <p:nvSpPr>
                <p:cNvPr id="84" name="TextBox 83"/>
                <p:cNvSpPr txBox="1"/>
                <p:nvPr/>
              </p:nvSpPr>
              <p:spPr>
                <a:xfrm>
                  <a:off x="6112021" y="3792379"/>
                  <a:ext cx="312617" cy="246221"/>
                </a:xfrm>
                <a:prstGeom prst="rect">
                  <a:avLst/>
                </a:prstGeom>
                <a:noFill/>
                <a:ln>
                  <a:noFill/>
                </a:ln>
              </p:spPr>
              <p:txBody>
                <a:bodyPr wrap="square" rtlCol="0">
                  <a:spAutoFit/>
                </a:bodyPr>
                <a:lstStyle/>
                <a:p>
                  <a:pPr marL="228600" indent="-228600" algn="ctr"/>
                  <a:r>
                    <a:rPr lang="en-US" sz="1000" b="1" dirty="0" smtClean="0">
                      <a:latin typeface="Tahoma" pitchFamily="34" charset="0"/>
                      <a:ea typeface="Tahoma" pitchFamily="34" charset="0"/>
                      <a:cs typeface="Tahoma" pitchFamily="34" charset="0"/>
                    </a:rPr>
                    <a:t>X</a:t>
                  </a:r>
                  <a:endParaRPr lang="en-US" sz="1000" b="1" dirty="0" smtClean="0">
                    <a:latin typeface="Times New Roman" pitchFamily="18" charset="0"/>
                    <a:cs typeface="Times New Roman" pitchFamily="18" charset="0"/>
                  </a:endParaRPr>
                </a:p>
              </p:txBody>
            </p:sp>
            <p:sp>
              <p:nvSpPr>
                <p:cNvPr id="85" name="TextBox 84"/>
                <p:cNvSpPr txBox="1"/>
                <p:nvPr/>
              </p:nvSpPr>
              <p:spPr>
                <a:xfrm>
                  <a:off x="6335046" y="3792379"/>
                  <a:ext cx="312617" cy="246221"/>
                </a:xfrm>
                <a:prstGeom prst="rect">
                  <a:avLst/>
                </a:prstGeom>
                <a:noFill/>
                <a:ln>
                  <a:noFill/>
                </a:ln>
              </p:spPr>
              <p:txBody>
                <a:bodyPr wrap="square" rtlCol="0">
                  <a:spAutoFit/>
                </a:bodyPr>
                <a:lstStyle/>
                <a:p>
                  <a:pPr marL="228600" indent="-228600" algn="ctr"/>
                  <a:r>
                    <a:rPr lang="en-US" sz="1000" b="1" dirty="0" smtClean="0">
                      <a:latin typeface="Tahoma" pitchFamily="34" charset="0"/>
                      <a:ea typeface="Tahoma" pitchFamily="34" charset="0"/>
                      <a:cs typeface="Tahoma" pitchFamily="34" charset="0"/>
                    </a:rPr>
                    <a:t>X</a:t>
                  </a:r>
                  <a:endParaRPr lang="en-US" sz="1000" b="1" dirty="0" smtClean="0">
                    <a:latin typeface="Times New Roman" pitchFamily="18" charset="0"/>
                    <a:cs typeface="Times New Roman" pitchFamily="18" charset="0"/>
                  </a:endParaRPr>
                </a:p>
              </p:txBody>
            </p:sp>
            <p:sp>
              <p:nvSpPr>
                <p:cNvPr id="86" name="TextBox 85"/>
                <p:cNvSpPr txBox="1"/>
                <p:nvPr/>
              </p:nvSpPr>
              <p:spPr>
                <a:xfrm>
                  <a:off x="6502314" y="3792379"/>
                  <a:ext cx="312617" cy="246221"/>
                </a:xfrm>
                <a:prstGeom prst="rect">
                  <a:avLst/>
                </a:prstGeom>
                <a:noFill/>
                <a:ln>
                  <a:noFill/>
                </a:ln>
              </p:spPr>
              <p:txBody>
                <a:bodyPr wrap="square" rtlCol="0">
                  <a:spAutoFit/>
                </a:bodyPr>
                <a:lstStyle/>
                <a:p>
                  <a:pPr marL="228600" indent="-228600" algn="ctr"/>
                  <a:r>
                    <a:rPr lang="en-US" sz="1000" b="1" dirty="0" smtClean="0">
                      <a:latin typeface="Tahoma" pitchFamily="34" charset="0"/>
                      <a:ea typeface="Tahoma" pitchFamily="34" charset="0"/>
                      <a:cs typeface="Tahoma" pitchFamily="34" charset="0"/>
                    </a:rPr>
                    <a:t>X</a:t>
                  </a:r>
                  <a:endParaRPr lang="en-US" sz="1000" b="1" dirty="0" smtClean="0">
                    <a:latin typeface="Times New Roman" pitchFamily="18" charset="0"/>
                    <a:cs typeface="Times New Roman" pitchFamily="18" charset="0"/>
                  </a:endParaRPr>
                </a:p>
              </p:txBody>
            </p:sp>
            <p:sp>
              <p:nvSpPr>
                <p:cNvPr id="89" name="TextBox 88"/>
                <p:cNvSpPr txBox="1"/>
                <p:nvPr/>
              </p:nvSpPr>
              <p:spPr>
                <a:xfrm>
                  <a:off x="4760741" y="3697356"/>
                  <a:ext cx="295853" cy="284922"/>
                </a:xfrm>
                <a:prstGeom prst="rect">
                  <a:avLst/>
                </a:prstGeom>
                <a:noFill/>
                <a:ln>
                  <a:noFill/>
                </a:ln>
              </p:spPr>
              <p:txBody>
                <a:bodyPr wrap="square" rtlCol="0">
                  <a:spAutoFit/>
                </a:bodyPr>
                <a:lstStyle/>
                <a:p>
                  <a:pPr marL="228600" indent="-228600" algn="ctr"/>
                  <a:r>
                    <a:rPr lang="en-US" sz="800" b="1" dirty="0" smtClean="0">
                      <a:latin typeface="Tahoma" pitchFamily="34" charset="0"/>
                      <a:ea typeface="Tahoma" pitchFamily="34" charset="0"/>
                      <a:cs typeface="Tahoma" pitchFamily="34" charset="0"/>
                    </a:rPr>
                    <a:t>X</a:t>
                  </a:r>
                  <a:endParaRPr lang="en-US" sz="800" b="1" dirty="0" smtClean="0">
                    <a:latin typeface="Times New Roman" pitchFamily="18" charset="0"/>
                    <a:cs typeface="Times New Roman" pitchFamily="18" charset="0"/>
                  </a:endParaRPr>
                </a:p>
              </p:txBody>
            </p:sp>
            <p:sp>
              <p:nvSpPr>
                <p:cNvPr id="90" name="TextBox 89"/>
                <p:cNvSpPr txBox="1"/>
                <p:nvPr/>
              </p:nvSpPr>
              <p:spPr>
                <a:xfrm>
                  <a:off x="4971807" y="3697356"/>
                  <a:ext cx="295853" cy="284922"/>
                </a:xfrm>
                <a:prstGeom prst="rect">
                  <a:avLst/>
                </a:prstGeom>
                <a:noFill/>
                <a:ln>
                  <a:noFill/>
                </a:ln>
              </p:spPr>
              <p:txBody>
                <a:bodyPr wrap="square" rtlCol="0">
                  <a:spAutoFit/>
                </a:bodyPr>
                <a:lstStyle/>
                <a:p>
                  <a:pPr marL="228600" indent="-228600" algn="ctr"/>
                  <a:r>
                    <a:rPr lang="en-US" sz="800" b="1" dirty="0" smtClean="0">
                      <a:latin typeface="Tahoma" pitchFamily="34" charset="0"/>
                      <a:ea typeface="Tahoma" pitchFamily="34" charset="0"/>
                      <a:cs typeface="Tahoma" pitchFamily="34" charset="0"/>
                    </a:rPr>
                    <a:t>X</a:t>
                  </a:r>
                  <a:endParaRPr lang="en-US" sz="800" b="1" dirty="0" smtClean="0">
                    <a:latin typeface="Times New Roman" pitchFamily="18" charset="0"/>
                    <a:cs typeface="Times New Roman" pitchFamily="18" charset="0"/>
                  </a:endParaRPr>
                </a:p>
              </p:txBody>
            </p:sp>
            <p:sp>
              <p:nvSpPr>
                <p:cNvPr id="91" name="TextBox 90"/>
                <p:cNvSpPr txBox="1"/>
                <p:nvPr/>
              </p:nvSpPr>
              <p:spPr>
                <a:xfrm>
                  <a:off x="5182872" y="3697356"/>
                  <a:ext cx="295853" cy="284922"/>
                </a:xfrm>
                <a:prstGeom prst="rect">
                  <a:avLst/>
                </a:prstGeom>
                <a:noFill/>
                <a:ln>
                  <a:noFill/>
                </a:ln>
              </p:spPr>
              <p:txBody>
                <a:bodyPr wrap="square" rtlCol="0">
                  <a:spAutoFit/>
                </a:bodyPr>
                <a:lstStyle/>
                <a:p>
                  <a:pPr marL="228600" indent="-228600" algn="ctr"/>
                  <a:r>
                    <a:rPr lang="en-US" sz="800" b="1" dirty="0" smtClean="0">
                      <a:latin typeface="Tahoma" pitchFamily="34" charset="0"/>
                      <a:ea typeface="Tahoma" pitchFamily="34" charset="0"/>
                      <a:cs typeface="Tahoma" pitchFamily="34" charset="0"/>
                    </a:rPr>
                    <a:t>X</a:t>
                  </a:r>
                  <a:endParaRPr lang="en-US" sz="800" b="1" dirty="0" smtClean="0">
                    <a:latin typeface="Times New Roman" pitchFamily="18" charset="0"/>
                    <a:cs typeface="Times New Roman" pitchFamily="18" charset="0"/>
                  </a:endParaRPr>
                </a:p>
              </p:txBody>
            </p:sp>
            <p:sp>
              <p:nvSpPr>
                <p:cNvPr id="92" name="TextBox 91"/>
                <p:cNvSpPr txBox="1"/>
                <p:nvPr/>
              </p:nvSpPr>
              <p:spPr>
                <a:xfrm>
                  <a:off x="5393937" y="3697356"/>
                  <a:ext cx="295853" cy="284922"/>
                </a:xfrm>
                <a:prstGeom prst="rect">
                  <a:avLst/>
                </a:prstGeom>
                <a:noFill/>
                <a:ln>
                  <a:noFill/>
                </a:ln>
              </p:spPr>
              <p:txBody>
                <a:bodyPr wrap="square" rtlCol="0">
                  <a:spAutoFit/>
                </a:bodyPr>
                <a:lstStyle/>
                <a:p>
                  <a:pPr marL="228600" indent="-228600" algn="ctr"/>
                  <a:r>
                    <a:rPr lang="en-US" sz="800" b="1" dirty="0" smtClean="0">
                      <a:latin typeface="Tahoma" pitchFamily="34" charset="0"/>
                      <a:ea typeface="Tahoma" pitchFamily="34" charset="0"/>
                      <a:cs typeface="Tahoma" pitchFamily="34" charset="0"/>
                    </a:rPr>
                    <a:t>X</a:t>
                  </a:r>
                  <a:endParaRPr lang="en-US" sz="800" b="1" dirty="0" smtClean="0">
                    <a:latin typeface="Times New Roman" pitchFamily="18" charset="0"/>
                    <a:cs typeface="Times New Roman" pitchFamily="18" charset="0"/>
                  </a:endParaRPr>
                </a:p>
              </p:txBody>
            </p:sp>
            <p:sp>
              <p:nvSpPr>
                <p:cNvPr id="93" name="TextBox 92"/>
                <p:cNvSpPr txBox="1"/>
                <p:nvPr/>
              </p:nvSpPr>
              <p:spPr>
                <a:xfrm>
                  <a:off x="5605002" y="3697356"/>
                  <a:ext cx="295853" cy="284922"/>
                </a:xfrm>
                <a:prstGeom prst="rect">
                  <a:avLst/>
                </a:prstGeom>
                <a:noFill/>
                <a:ln>
                  <a:noFill/>
                </a:ln>
              </p:spPr>
              <p:txBody>
                <a:bodyPr wrap="square" rtlCol="0">
                  <a:spAutoFit/>
                </a:bodyPr>
                <a:lstStyle/>
                <a:p>
                  <a:pPr marL="228600" indent="-228600" algn="ctr"/>
                  <a:r>
                    <a:rPr lang="en-US" sz="800" b="1" dirty="0" smtClean="0">
                      <a:latin typeface="Tahoma" pitchFamily="34" charset="0"/>
                      <a:ea typeface="Tahoma" pitchFamily="34" charset="0"/>
                      <a:cs typeface="Tahoma" pitchFamily="34" charset="0"/>
                    </a:rPr>
                    <a:t>X</a:t>
                  </a:r>
                  <a:endParaRPr lang="en-US" sz="800" b="1" dirty="0" smtClean="0">
                    <a:latin typeface="Times New Roman" pitchFamily="18" charset="0"/>
                    <a:cs typeface="Times New Roman" pitchFamily="18" charset="0"/>
                  </a:endParaRPr>
                </a:p>
              </p:txBody>
            </p:sp>
            <p:sp>
              <p:nvSpPr>
                <p:cNvPr id="94" name="TextBox 93"/>
                <p:cNvSpPr txBox="1"/>
                <p:nvPr/>
              </p:nvSpPr>
              <p:spPr>
                <a:xfrm>
                  <a:off x="5816067" y="3697356"/>
                  <a:ext cx="295853" cy="284922"/>
                </a:xfrm>
                <a:prstGeom prst="rect">
                  <a:avLst/>
                </a:prstGeom>
                <a:noFill/>
                <a:ln>
                  <a:noFill/>
                </a:ln>
              </p:spPr>
              <p:txBody>
                <a:bodyPr wrap="square" rtlCol="0">
                  <a:spAutoFit/>
                </a:bodyPr>
                <a:lstStyle/>
                <a:p>
                  <a:pPr marL="228600" indent="-228600" algn="ctr"/>
                  <a:r>
                    <a:rPr lang="en-US" sz="800" b="1" dirty="0" smtClean="0">
                      <a:latin typeface="Tahoma" pitchFamily="34" charset="0"/>
                      <a:ea typeface="Tahoma" pitchFamily="34" charset="0"/>
                      <a:cs typeface="Tahoma" pitchFamily="34" charset="0"/>
                    </a:rPr>
                    <a:t>X</a:t>
                  </a:r>
                  <a:endParaRPr lang="en-US" sz="800" b="1" dirty="0" smtClean="0">
                    <a:latin typeface="Times New Roman" pitchFamily="18" charset="0"/>
                    <a:cs typeface="Times New Roman" pitchFamily="18" charset="0"/>
                  </a:endParaRPr>
                </a:p>
              </p:txBody>
            </p:sp>
            <p:sp>
              <p:nvSpPr>
                <p:cNvPr id="95" name="TextBox 94"/>
                <p:cNvSpPr txBox="1"/>
                <p:nvPr/>
              </p:nvSpPr>
              <p:spPr>
                <a:xfrm>
                  <a:off x="6027131" y="3697356"/>
                  <a:ext cx="295853" cy="284922"/>
                </a:xfrm>
                <a:prstGeom prst="rect">
                  <a:avLst/>
                </a:prstGeom>
                <a:noFill/>
                <a:ln>
                  <a:noFill/>
                </a:ln>
              </p:spPr>
              <p:txBody>
                <a:bodyPr wrap="square" rtlCol="0">
                  <a:spAutoFit/>
                </a:bodyPr>
                <a:lstStyle/>
                <a:p>
                  <a:pPr marL="228600" indent="-228600" algn="ctr"/>
                  <a:r>
                    <a:rPr lang="en-US" sz="800" b="1" dirty="0" smtClean="0">
                      <a:latin typeface="Tahoma" pitchFamily="34" charset="0"/>
                      <a:ea typeface="Tahoma" pitchFamily="34" charset="0"/>
                      <a:cs typeface="Tahoma" pitchFamily="34" charset="0"/>
                    </a:rPr>
                    <a:t>X</a:t>
                  </a:r>
                  <a:endParaRPr lang="en-US" sz="800" b="1" dirty="0" smtClean="0">
                    <a:latin typeface="Times New Roman" pitchFamily="18" charset="0"/>
                    <a:cs typeface="Times New Roman" pitchFamily="18" charset="0"/>
                  </a:endParaRPr>
                </a:p>
              </p:txBody>
            </p:sp>
            <p:sp>
              <p:nvSpPr>
                <p:cNvPr id="96" name="TextBox 95"/>
                <p:cNvSpPr txBox="1"/>
                <p:nvPr/>
              </p:nvSpPr>
              <p:spPr>
                <a:xfrm>
                  <a:off x="6238197" y="3697356"/>
                  <a:ext cx="295853" cy="284922"/>
                </a:xfrm>
                <a:prstGeom prst="rect">
                  <a:avLst/>
                </a:prstGeom>
                <a:noFill/>
                <a:ln>
                  <a:noFill/>
                </a:ln>
              </p:spPr>
              <p:txBody>
                <a:bodyPr wrap="square" rtlCol="0">
                  <a:spAutoFit/>
                </a:bodyPr>
                <a:lstStyle/>
                <a:p>
                  <a:pPr marL="228600" indent="-228600" algn="ctr"/>
                  <a:r>
                    <a:rPr lang="en-US" sz="800" b="1" dirty="0" smtClean="0">
                      <a:latin typeface="Tahoma" pitchFamily="34" charset="0"/>
                      <a:ea typeface="Tahoma" pitchFamily="34" charset="0"/>
                      <a:cs typeface="Tahoma" pitchFamily="34" charset="0"/>
                    </a:rPr>
                    <a:t>X</a:t>
                  </a:r>
                  <a:endParaRPr lang="en-US" sz="800" b="1" dirty="0" smtClean="0">
                    <a:latin typeface="Times New Roman" pitchFamily="18" charset="0"/>
                    <a:cs typeface="Times New Roman" pitchFamily="18" charset="0"/>
                  </a:endParaRPr>
                </a:p>
              </p:txBody>
            </p:sp>
            <p:sp>
              <p:nvSpPr>
                <p:cNvPr id="97" name="TextBox 96"/>
                <p:cNvSpPr txBox="1"/>
                <p:nvPr/>
              </p:nvSpPr>
              <p:spPr>
                <a:xfrm>
                  <a:off x="6396496" y="3697356"/>
                  <a:ext cx="295853" cy="284922"/>
                </a:xfrm>
                <a:prstGeom prst="rect">
                  <a:avLst/>
                </a:prstGeom>
                <a:noFill/>
                <a:ln>
                  <a:noFill/>
                </a:ln>
              </p:spPr>
              <p:txBody>
                <a:bodyPr wrap="square" rtlCol="0">
                  <a:spAutoFit/>
                </a:bodyPr>
                <a:lstStyle/>
                <a:p>
                  <a:pPr marL="228600" indent="-228600" algn="ctr"/>
                  <a:r>
                    <a:rPr lang="en-US" sz="800" b="1" dirty="0" smtClean="0">
                      <a:latin typeface="Tahoma" pitchFamily="34" charset="0"/>
                      <a:ea typeface="Tahoma" pitchFamily="34" charset="0"/>
                      <a:cs typeface="Tahoma" pitchFamily="34" charset="0"/>
                    </a:rPr>
                    <a:t>X</a:t>
                  </a:r>
                  <a:endParaRPr lang="en-US" sz="800" b="1" dirty="0" smtClean="0">
                    <a:latin typeface="Times New Roman" pitchFamily="18" charset="0"/>
                    <a:cs typeface="Times New Roman" pitchFamily="18" charset="0"/>
                  </a:endParaRPr>
                </a:p>
              </p:txBody>
            </p:sp>
            <p:cxnSp>
              <p:nvCxnSpPr>
                <p:cNvPr id="116" name="Straight Connector 115"/>
                <p:cNvCxnSpPr/>
                <p:nvPr/>
              </p:nvCxnSpPr>
              <p:spPr>
                <a:xfrm>
                  <a:off x="6358184" y="3745720"/>
                  <a:ext cx="685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15" name="TextBox 114"/>
          <p:cNvSpPr txBox="1"/>
          <p:nvPr/>
        </p:nvSpPr>
        <p:spPr>
          <a:xfrm>
            <a:off x="7311274" y="3025914"/>
            <a:ext cx="1657351" cy="707886"/>
          </a:xfrm>
          <a:prstGeom prst="rect">
            <a:avLst/>
          </a:prstGeom>
          <a:solidFill>
            <a:schemeClr val="bg1"/>
          </a:solidFill>
          <a:ln>
            <a:solidFill>
              <a:schemeClr val="tx1"/>
            </a:solidFill>
          </a:ln>
        </p:spPr>
        <p:txBody>
          <a:bodyPr wrap="square" rtlCol="0">
            <a:spAutoFit/>
          </a:bodyPr>
          <a:lstStyle/>
          <a:p>
            <a:pPr algn="ctr"/>
            <a:r>
              <a:rPr lang="en-US" sz="2000" b="1" dirty="0" smtClean="0">
                <a:latin typeface="Times New Roman" pitchFamily="18" charset="0"/>
                <a:cs typeface="Times New Roman" pitchFamily="18" charset="0"/>
              </a:rPr>
              <a:t>Potential Spill Area</a:t>
            </a:r>
          </a:p>
        </p:txBody>
      </p:sp>
      <p:sp>
        <p:nvSpPr>
          <p:cNvPr id="117" name="Freeform 116"/>
          <p:cNvSpPr/>
          <p:nvPr/>
        </p:nvSpPr>
        <p:spPr>
          <a:xfrm>
            <a:off x="3518452" y="3306418"/>
            <a:ext cx="1013791" cy="49696"/>
          </a:xfrm>
          <a:custGeom>
            <a:avLst/>
            <a:gdLst>
              <a:gd name="connsiteX0" fmla="*/ 0 w 1023731"/>
              <a:gd name="connsiteY0" fmla="*/ 0 h 59635"/>
              <a:gd name="connsiteX1" fmla="*/ 1013791 w 1023731"/>
              <a:gd name="connsiteY1" fmla="*/ 9940 h 59635"/>
              <a:gd name="connsiteX2" fmla="*/ 1023731 w 1023731"/>
              <a:gd name="connsiteY2" fmla="*/ 59635 h 59635"/>
              <a:gd name="connsiteX3" fmla="*/ 59635 w 1023731"/>
              <a:gd name="connsiteY3" fmla="*/ 59635 h 59635"/>
              <a:gd name="connsiteX4" fmla="*/ 0 w 1023731"/>
              <a:gd name="connsiteY4" fmla="*/ 0 h 5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731" h="59635">
                <a:moveTo>
                  <a:pt x="0" y="0"/>
                </a:moveTo>
                <a:lnTo>
                  <a:pt x="1013791" y="9940"/>
                </a:lnTo>
                <a:lnTo>
                  <a:pt x="1023731" y="59635"/>
                </a:lnTo>
                <a:lnTo>
                  <a:pt x="59635" y="59635"/>
                </a:lnTo>
                <a:lnTo>
                  <a:pt x="0" y="0"/>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4532243" y="3296478"/>
            <a:ext cx="1093305" cy="69574"/>
          </a:xfrm>
          <a:custGeom>
            <a:avLst/>
            <a:gdLst>
              <a:gd name="connsiteX0" fmla="*/ 1093305 w 1093305"/>
              <a:gd name="connsiteY0" fmla="*/ 0 h 69574"/>
              <a:gd name="connsiteX1" fmla="*/ 0 w 1093305"/>
              <a:gd name="connsiteY1" fmla="*/ 19879 h 69574"/>
              <a:gd name="connsiteX2" fmla="*/ 9940 w 1093305"/>
              <a:gd name="connsiteY2" fmla="*/ 69574 h 69574"/>
              <a:gd name="connsiteX3" fmla="*/ 1083366 w 1093305"/>
              <a:gd name="connsiteY3" fmla="*/ 59635 h 69574"/>
              <a:gd name="connsiteX4" fmla="*/ 1093305 w 1093305"/>
              <a:gd name="connsiteY4" fmla="*/ 0 h 69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305" h="69574">
                <a:moveTo>
                  <a:pt x="1093305" y="0"/>
                </a:moveTo>
                <a:lnTo>
                  <a:pt x="0" y="19879"/>
                </a:lnTo>
                <a:lnTo>
                  <a:pt x="9940" y="69574"/>
                </a:lnTo>
                <a:lnTo>
                  <a:pt x="1083366" y="59635"/>
                </a:lnTo>
                <a:lnTo>
                  <a:pt x="1093305" y="0"/>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p:cNvSpPr txBox="1"/>
          <p:nvPr/>
        </p:nvSpPr>
        <p:spPr>
          <a:xfrm>
            <a:off x="3748604" y="3176150"/>
            <a:ext cx="393056" cy="523220"/>
          </a:xfrm>
          <a:prstGeom prst="rect">
            <a:avLst/>
          </a:prstGeom>
          <a:noFill/>
        </p:spPr>
        <p:txBody>
          <a:bodyPr wrap="none" rtlCol="0">
            <a:sp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X</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38" name="TextBox 137"/>
          <p:cNvSpPr txBox="1"/>
          <p:nvPr/>
        </p:nvSpPr>
        <p:spPr>
          <a:xfrm>
            <a:off x="5007136" y="3194437"/>
            <a:ext cx="393056" cy="523220"/>
          </a:xfrm>
          <a:prstGeom prst="rect">
            <a:avLst/>
          </a:prstGeom>
          <a:noFill/>
        </p:spPr>
        <p:txBody>
          <a:bodyPr wrap="none" rtlCol="0">
            <a:sp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X</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39" name="Freeform 138"/>
          <p:cNvSpPr/>
          <p:nvPr/>
        </p:nvSpPr>
        <p:spPr>
          <a:xfrm>
            <a:off x="1187355" y="3343701"/>
            <a:ext cx="7014949" cy="1228299"/>
          </a:xfrm>
          <a:custGeom>
            <a:avLst/>
            <a:gdLst>
              <a:gd name="connsiteX0" fmla="*/ 0 w 7014949"/>
              <a:gd name="connsiteY0" fmla="*/ 1201003 h 1228299"/>
              <a:gd name="connsiteX1" fmla="*/ 2361063 w 7014949"/>
              <a:gd name="connsiteY1" fmla="*/ 0 h 1228299"/>
              <a:gd name="connsiteX2" fmla="*/ 4449170 w 7014949"/>
              <a:gd name="connsiteY2" fmla="*/ 13648 h 1228299"/>
              <a:gd name="connsiteX3" fmla="*/ 7014949 w 7014949"/>
              <a:gd name="connsiteY3" fmla="*/ 1228299 h 1228299"/>
              <a:gd name="connsiteX4" fmla="*/ 0 w 7014949"/>
              <a:gd name="connsiteY4" fmla="*/ 1201003 h 12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4949" h="1228299">
                <a:moveTo>
                  <a:pt x="0" y="1201003"/>
                </a:moveTo>
                <a:lnTo>
                  <a:pt x="2361063" y="0"/>
                </a:lnTo>
                <a:lnTo>
                  <a:pt x="4449170" y="13648"/>
                </a:lnTo>
                <a:lnTo>
                  <a:pt x="7014949" y="1228299"/>
                </a:lnTo>
                <a:lnTo>
                  <a:pt x="0" y="1201003"/>
                </a:lnTo>
                <a:close/>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3136366" y="3697181"/>
            <a:ext cx="482824" cy="707886"/>
          </a:xfrm>
          <a:prstGeom prst="rect">
            <a:avLst/>
          </a:prstGeom>
          <a:noFill/>
        </p:spPr>
        <p:txBody>
          <a:bodyPr wrap="none" rtlCol="0">
            <a:spAutoFit/>
          </a:bodyPr>
          <a:lstStyle/>
          <a:p>
            <a:r>
              <a:rPr lang="en-US" sz="4000" dirty="0" smtClean="0">
                <a:latin typeface="Tahoma" panose="020B0604030504040204" pitchFamily="34" charset="0"/>
                <a:ea typeface="Tahoma" panose="020B0604030504040204" pitchFamily="34" charset="0"/>
                <a:cs typeface="Tahoma" panose="020B0604030504040204" pitchFamily="34" charset="0"/>
              </a:rPr>
              <a:t>X</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120" name="TextBox 119"/>
          <p:cNvSpPr txBox="1"/>
          <p:nvPr/>
        </p:nvSpPr>
        <p:spPr>
          <a:xfrm>
            <a:off x="2496554" y="4477544"/>
            <a:ext cx="482824" cy="707886"/>
          </a:xfrm>
          <a:prstGeom prst="rect">
            <a:avLst/>
          </a:prstGeom>
          <a:noFill/>
        </p:spPr>
        <p:txBody>
          <a:bodyPr wrap="none" rtlCol="0">
            <a:spAutoFit/>
          </a:bodyPr>
          <a:lstStyle/>
          <a:p>
            <a:r>
              <a:rPr lang="en-US" sz="4000" dirty="0" smtClean="0">
                <a:latin typeface="Tahoma" panose="020B0604030504040204" pitchFamily="34" charset="0"/>
                <a:ea typeface="Tahoma" panose="020B0604030504040204" pitchFamily="34" charset="0"/>
                <a:cs typeface="Tahoma" panose="020B0604030504040204" pitchFamily="34" charset="0"/>
              </a:rPr>
              <a:t>X</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121" name="TextBox 120"/>
          <p:cNvSpPr txBox="1"/>
          <p:nvPr/>
        </p:nvSpPr>
        <p:spPr>
          <a:xfrm>
            <a:off x="6156434" y="4507358"/>
            <a:ext cx="482824" cy="707886"/>
          </a:xfrm>
          <a:prstGeom prst="rect">
            <a:avLst/>
          </a:prstGeom>
          <a:noFill/>
        </p:spPr>
        <p:txBody>
          <a:bodyPr wrap="none" rtlCol="0">
            <a:spAutoFit/>
          </a:bodyPr>
          <a:lstStyle/>
          <a:p>
            <a:r>
              <a:rPr lang="en-US" sz="4000" dirty="0" smtClean="0">
                <a:latin typeface="Tahoma" panose="020B0604030504040204" pitchFamily="34" charset="0"/>
                <a:ea typeface="Tahoma" panose="020B0604030504040204" pitchFamily="34" charset="0"/>
                <a:cs typeface="Tahoma" panose="020B0604030504040204" pitchFamily="34" charset="0"/>
              </a:rPr>
              <a:t>X</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122" name="TextBox 121"/>
          <p:cNvSpPr txBox="1"/>
          <p:nvPr/>
        </p:nvSpPr>
        <p:spPr>
          <a:xfrm>
            <a:off x="7359369" y="3690564"/>
            <a:ext cx="482824" cy="707886"/>
          </a:xfrm>
          <a:prstGeom prst="rect">
            <a:avLst/>
          </a:prstGeom>
          <a:noFill/>
        </p:spPr>
        <p:txBody>
          <a:bodyPr wrap="none" rtlCol="0">
            <a:spAutoFit/>
          </a:bodyPr>
          <a:lstStyle/>
          <a:p>
            <a:r>
              <a:rPr lang="en-US" sz="4000" dirty="0" smtClean="0">
                <a:latin typeface="Tahoma" panose="020B0604030504040204" pitchFamily="34" charset="0"/>
                <a:ea typeface="Tahoma" panose="020B0604030504040204" pitchFamily="34" charset="0"/>
                <a:cs typeface="Tahoma" panose="020B0604030504040204" pitchFamily="34" charset="0"/>
              </a:rPr>
              <a:t>X</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124" name="TextBox 123"/>
          <p:cNvSpPr txBox="1"/>
          <p:nvPr/>
        </p:nvSpPr>
        <p:spPr>
          <a:xfrm>
            <a:off x="990600" y="3711714"/>
            <a:ext cx="482824" cy="707886"/>
          </a:xfrm>
          <a:prstGeom prst="rect">
            <a:avLst/>
          </a:prstGeom>
          <a:noFill/>
        </p:spPr>
        <p:txBody>
          <a:bodyPr wrap="none" rtlCol="0">
            <a:spAutoFit/>
          </a:bodyPr>
          <a:lstStyle/>
          <a:p>
            <a:r>
              <a:rPr lang="en-US" sz="4000" dirty="0" smtClean="0">
                <a:latin typeface="Tahoma" panose="020B0604030504040204" pitchFamily="34" charset="0"/>
                <a:ea typeface="Tahoma" panose="020B0604030504040204" pitchFamily="34" charset="0"/>
                <a:cs typeface="Tahoma" panose="020B0604030504040204" pitchFamily="34" charset="0"/>
              </a:rPr>
              <a:t>X</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125" name="TextBox 124"/>
          <p:cNvSpPr txBox="1"/>
          <p:nvPr/>
        </p:nvSpPr>
        <p:spPr>
          <a:xfrm>
            <a:off x="2861827" y="3165895"/>
            <a:ext cx="393056" cy="523220"/>
          </a:xfrm>
          <a:prstGeom prst="rect">
            <a:avLst/>
          </a:prstGeom>
          <a:noFill/>
        </p:spPr>
        <p:txBody>
          <a:bodyPr wrap="none" rtlCol="0">
            <a:sp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X</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34" name="TextBox 133"/>
          <p:cNvSpPr txBox="1"/>
          <p:nvPr/>
        </p:nvSpPr>
        <p:spPr>
          <a:xfrm>
            <a:off x="5950354" y="3195669"/>
            <a:ext cx="393056" cy="523220"/>
          </a:xfrm>
          <a:prstGeom prst="rect">
            <a:avLst/>
          </a:prstGeom>
          <a:noFill/>
        </p:spPr>
        <p:txBody>
          <a:bodyPr wrap="none" rtlCol="0">
            <a:sp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X</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35" name="TextBox 134"/>
          <p:cNvSpPr txBox="1"/>
          <p:nvPr/>
        </p:nvSpPr>
        <p:spPr>
          <a:xfrm>
            <a:off x="3894122" y="3086803"/>
            <a:ext cx="333746" cy="400110"/>
          </a:xfrm>
          <a:prstGeom prst="rect">
            <a:avLst/>
          </a:prstGeom>
          <a:noFill/>
        </p:spPr>
        <p:txBody>
          <a:bodyPr wrap="none" rtlCol="0">
            <a:spAutoFit/>
          </a:bodyPr>
          <a:lstStyle/>
          <a:p>
            <a:r>
              <a:rPr lang="en-US" sz="2000" dirty="0" smtClean="0">
                <a:latin typeface="Tahoma" panose="020B0604030504040204" pitchFamily="34" charset="0"/>
                <a:ea typeface="Tahoma" panose="020B0604030504040204" pitchFamily="34" charset="0"/>
                <a:cs typeface="Tahoma" panose="020B0604030504040204" pitchFamily="34" charset="0"/>
              </a:rPr>
              <a:t>X</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36" name="TextBox 135"/>
          <p:cNvSpPr txBox="1"/>
          <p:nvPr/>
        </p:nvSpPr>
        <p:spPr>
          <a:xfrm>
            <a:off x="4924054" y="3105090"/>
            <a:ext cx="333746" cy="400110"/>
          </a:xfrm>
          <a:prstGeom prst="rect">
            <a:avLst/>
          </a:prstGeom>
          <a:noFill/>
        </p:spPr>
        <p:txBody>
          <a:bodyPr wrap="none" rtlCol="0">
            <a:spAutoFit/>
          </a:bodyPr>
          <a:lstStyle/>
          <a:p>
            <a:r>
              <a:rPr lang="en-US" sz="2000" dirty="0" smtClean="0">
                <a:latin typeface="Tahoma" panose="020B0604030504040204" pitchFamily="34" charset="0"/>
                <a:ea typeface="Tahoma" panose="020B0604030504040204" pitchFamily="34" charset="0"/>
                <a:cs typeface="Tahoma" panose="020B0604030504040204" pitchFamily="34" charset="0"/>
              </a:rPr>
              <a:t>X</a:t>
            </a:r>
            <a:endParaRPr lang="en-US" sz="2000" dirty="0">
              <a:latin typeface="Tahoma" panose="020B0604030504040204" pitchFamily="34" charset="0"/>
              <a:ea typeface="Tahoma" panose="020B0604030504040204" pitchFamily="34" charset="0"/>
              <a:cs typeface="Tahoma" panose="020B0604030504040204" pitchFamily="34" charset="0"/>
            </a:endParaRPr>
          </a:p>
        </p:txBody>
      </p:sp>
      <p:cxnSp>
        <p:nvCxnSpPr>
          <p:cNvPr id="98" name="Straight Arrow Connector 97"/>
          <p:cNvCxnSpPr>
            <a:stCxn id="126" idx="2"/>
          </p:cNvCxnSpPr>
          <p:nvPr/>
        </p:nvCxnSpPr>
        <p:spPr>
          <a:xfrm rot="5400000">
            <a:off x="5553864" y="2674232"/>
            <a:ext cx="544716" cy="98745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128" idx="2"/>
          </p:cNvCxnSpPr>
          <p:nvPr/>
        </p:nvCxnSpPr>
        <p:spPr>
          <a:xfrm rot="5400000">
            <a:off x="4121880" y="2783153"/>
            <a:ext cx="545970" cy="73214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2" idx="2"/>
          </p:cNvCxnSpPr>
          <p:nvPr/>
        </p:nvCxnSpPr>
        <p:spPr>
          <a:xfrm rot="5400000">
            <a:off x="3984979" y="2467881"/>
            <a:ext cx="1133946" cy="196977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127" idx="2"/>
          </p:cNvCxnSpPr>
          <p:nvPr/>
        </p:nvCxnSpPr>
        <p:spPr>
          <a:xfrm rot="5400000">
            <a:off x="5978182" y="2847440"/>
            <a:ext cx="1096980" cy="119329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15" idx="2"/>
          </p:cNvCxnSpPr>
          <p:nvPr/>
        </p:nvCxnSpPr>
        <p:spPr>
          <a:xfrm flipH="1">
            <a:off x="6666022" y="3733800"/>
            <a:ext cx="1473928" cy="4124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6477000" y="1352490"/>
            <a:ext cx="1657351" cy="400110"/>
          </a:xfrm>
          <a:prstGeom prst="rect">
            <a:avLst/>
          </a:prstGeom>
          <a:solidFill>
            <a:schemeClr val="bg1"/>
          </a:solidFill>
          <a:ln>
            <a:solidFill>
              <a:schemeClr val="tx1"/>
            </a:solidFill>
          </a:ln>
        </p:spPr>
        <p:txBody>
          <a:bodyPr wrap="square" rtlCol="0">
            <a:spAutoFit/>
          </a:bodyPr>
          <a:lstStyle/>
          <a:p>
            <a:pPr algn="ctr"/>
            <a:r>
              <a:rPr lang="en-US" sz="2000" b="1" dirty="0" smtClean="0">
                <a:latin typeface="Times New Roman" pitchFamily="18" charset="0"/>
                <a:cs typeface="Times New Roman" pitchFamily="18" charset="0"/>
              </a:rPr>
              <a:t>Composite</a:t>
            </a:r>
          </a:p>
        </p:txBody>
      </p:sp>
    </p:spTree>
    <p:extLst>
      <p:ext uri="{BB962C8B-B14F-4D97-AF65-F5344CB8AC3E}">
        <p14:creationId xmlns:p14="http://schemas.microsoft.com/office/powerpoint/2010/main" val="175585590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533400" y="1187708"/>
            <a:ext cx="8229600" cy="4401205"/>
          </a:xfrm>
          <a:prstGeom prst="rect">
            <a:avLst/>
          </a:prstGeom>
          <a:noFill/>
        </p:spPr>
        <p:txBody>
          <a:bodyPr wrap="square" rtlCol="0">
            <a:spAutoFit/>
          </a:bodyPr>
          <a:lstStyle/>
          <a:p>
            <a:pPr marL="228600" indent="-228600">
              <a:buFont typeface="Arial" pitchFamily="34" charset="0"/>
              <a:buChar char="•"/>
            </a:pPr>
            <a:r>
              <a:rPr lang="en-US" sz="2800" b="1" dirty="0" smtClean="0">
                <a:latin typeface="Times New Roman" pitchFamily="18" charset="0"/>
                <a:cs typeface="Times New Roman" pitchFamily="18" charset="0"/>
              </a:rPr>
              <a:t>Better understanding of </a:t>
            </a:r>
            <a:r>
              <a:rPr lang="en-US" sz="2800" b="1" i="1" dirty="0" smtClean="0">
                <a:latin typeface="Times New Roman" pitchFamily="18" charset="0"/>
                <a:cs typeface="Times New Roman" pitchFamily="18" charset="0"/>
              </a:rPr>
              <a:t>“hot spots” and “Decision Units”</a:t>
            </a:r>
            <a:r>
              <a:rPr lang="en-US" sz="2800" b="1" dirty="0" smtClean="0">
                <a:latin typeface="Times New Roman" pitchFamily="18" charset="0"/>
                <a:cs typeface="Times New Roman" pitchFamily="18" charset="0"/>
              </a:rPr>
              <a:t> (e.g., “Spill/Source” Areas and risk-based “Exposure Areas”);</a:t>
            </a:r>
          </a:p>
          <a:p>
            <a:pPr marL="228600" indent="-228600">
              <a:buFont typeface="Arial" pitchFamily="34" charset="0"/>
              <a:buChar char="•"/>
            </a:pPr>
            <a:r>
              <a:rPr lang="en-US" sz="2800" b="1" i="1" dirty="0" smtClean="0">
                <a:latin typeface="Times New Roman" pitchFamily="18" charset="0"/>
                <a:cs typeface="Times New Roman" pitchFamily="18" charset="0"/>
              </a:rPr>
              <a:t>Multi Increment (“incremental”) sample </a:t>
            </a:r>
            <a:r>
              <a:rPr lang="en-US" sz="2800" b="1" dirty="0" smtClean="0">
                <a:latin typeface="Times New Roman" pitchFamily="18" charset="0"/>
                <a:cs typeface="Times New Roman" pitchFamily="18" charset="0"/>
              </a:rPr>
              <a:t>rather than discrete sample required to characterize a targeted DU area;</a:t>
            </a:r>
          </a:p>
          <a:p>
            <a:pPr marL="228600" indent="-228600">
              <a:buFont typeface="Arial" pitchFamily="34" charset="0"/>
              <a:buChar char="•"/>
            </a:pPr>
            <a:r>
              <a:rPr lang="en-US" sz="2800" b="1" i="1" dirty="0" smtClean="0">
                <a:latin typeface="Times New Roman" pitchFamily="18" charset="0"/>
                <a:cs typeface="Times New Roman" pitchFamily="18" charset="0"/>
              </a:rPr>
              <a:t>Replicate MI samples </a:t>
            </a:r>
            <a:r>
              <a:rPr lang="en-US" sz="2800" b="1" dirty="0" smtClean="0">
                <a:latin typeface="Times New Roman" pitchFamily="18" charset="0"/>
                <a:cs typeface="Times New Roman" pitchFamily="18" charset="0"/>
              </a:rPr>
              <a:t>used to test precision (not required for discrete sampling);</a:t>
            </a:r>
          </a:p>
          <a:p>
            <a:pPr marL="228600" indent="-228600">
              <a:buFont typeface="Arial" pitchFamily="34" charset="0"/>
              <a:buChar char="•"/>
            </a:pPr>
            <a:r>
              <a:rPr lang="en-US" sz="2800" b="1" dirty="0" smtClean="0">
                <a:latin typeface="Times New Roman" pitchFamily="18" charset="0"/>
                <a:cs typeface="Times New Roman" pitchFamily="18" charset="0"/>
              </a:rPr>
              <a:t>Greater upfront time and cost but</a:t>
            </a:r>
            <a:r>
              <a:rPr lang="en-US" sz="2800" b="1" i="1" dirty="0" smtClean="0">
                <a:latin typeface="Times New Roman" pitchFamily="18" charset="0"/>
                <a:cs typeface="Times New Roman" pitchFamily="18" charset="0"/>
              </a:rPr>
              <a:t> </a:t>
            </a:r>
            <a:r>
              <a:rPr lang="en-US" sz="2800" b="1" i="1" dirty="0">
                <a:latin typeface="Times New Roman" pitchFamily="18" charset="0"/>
                <a:cs typeface="Times New Roman" pitchFamily="18" charset="0"/>
              </a:rPr>
              <a:t>ultimately more </a:t>
            </a:r>
            <a:r>
              <a:rPr lang="en-US" sz="2800" b="1" i="1" dirty="0" smtClean="0">
                <a:latin typeface="Times New Roman" pitchFamily="18" charset="0"/>
                <a:cs typeface="Times New Roman" pitchFamily="18" charset="0"/>
              </a:rPr>
              <a:t>reliable, faster and cost-effective</a:t>
            </a:r>
            <a:r>
              <a:rPr lang="en-US" sz="2800" b="1" dirty="0" smtClean="0">
                <a:latin typeface="Times New Roman" pitchFamily="18" charset="0"/>
                <a:cs typeface="Times New Roman" pitchFamily="18" charset="0"/>
              </a:rPr>
              <a:t>.</a:t>
            </a:r>
          </a:p>
        </p:txBody>
      </p:sp>
      <p:sp>
        <p:nvSpPr>
          <p:cNvPr id="3" name="Slide Number Placeholder 2"/>
          <p:cNvSpPr>
            <a:spLocks noGrp="1"/>
          </p:cNvSpPr>
          <p:nvPr>
            <p:ph type="sldNum" sz="quarter" idx="12"/>
          </p:nvPr>
        </p:nvSpPr>
        <p:spPr/>
        <p:txBody>
          <a:bodyPr/>
          <a:lstStyle/>
          <a:p>
            <a:fld id="{27EB08C4-B206-4098-98C3-6DC2CE1146B4}" type="slidenum">
              <a:rPr lang="en-US" smtClean="0"/>
              <a:pPr/>
              <a:t>103</a:t>
            </a:fld>
            <a:endParaRPr lang="en-US" dirty="0"/>
          </a:p>
        </p:txBody>
      </p:sp>
      <p:sp>
        <p:nvSpPr>
          <p:cNvPr id="55" name="TextBox 54"/>
          <p:cNvSpPr txBox="1"/>
          <p:nvPr/>
        </p:nvSpPr>
        <p:spPr>
          <a:xfrm>
            <a:off x="1571139" y="314980"/>
            <a:ext cx="5972661" cy="584775"/>
          </a:xfrm>
          <a:prstGeom prst="rect">
            <a:avLst/>
          </a:prstGeom>
          <a:noFill/>
        </p:spPr>
        <p:txBody>
          <a:bodyPr wrap="none" rtlCol="0">
            <a:spAutoFit/>
          </a:bodyPr>
          <a:lstStyle/>
          <a:p>
            <a:pPr algn="ctr"/>
            <a:r>
              <a:rPr lang="en-US" sz="3200" b="1" dirty="0" smtClean="0">
                <a:latin typeface="Times New Roman" pitchFamily="18" charset="0"/>
                <a:cs typeface="Times New Roman" pitchFamily="18" charset="0"/>
              </a:rPr>
              <a:t>DU-MIS Improvements to TSCA</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97754515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457200" y="1404878"/>
            <a:ext cx="8229600" cy="2862322"/>
          </a:xfrm>
          <a:prstGeom prst="rect">
            <a:avLst/>
          </a:prstGeom>
          <a:noFill/>
          <a:ln>
            <a:solidFill>
              <a:schemeClr val="tx1"/>
            </a:solidFill>
          </a:ln>
        </p:spPr>
        <p:txBody>
          <a:bodyPr wrap="square" rtlCol="0">
            <a:spAutoFit/>
          </a:bodyPr>
          <a:lstStyle/>
          <a:p>
            <a:r>
              <a:rPr lang="en-US" sz="2800" b="1" dirty="0">
                <a:latin typeface="Times New Roman" panose="02020603050405020304" pitchFamily="18" charset="0"/>
                <a:cs typeface="Times New Roman" panose="02020603050405020304" pitchFamily="18" charset="0"/>
              </a:rPr>
              <a:t>40 CFR 761.61(c)(1) </a:t>
            </a:r>
            <a:r>
              <a:rPr lang="en-US" sz="2800" b="1" i="1" dirty="0">
                <a:latin typeface="Times New Roman" panose="02020603050405020304" pitchFamily="18" charset="0"/>
                <a:cs typeface="Times New Roman" panose="02020603050405020304" pitchFamily="18" charset="0"/>
              </a:rPr>
              <a:t>Risk-based disposal </a:t>
            </a:r>
            <a:r>
              <a:rPr lang="en-US" sz="2800" b="1" i="1" dirty="0" smtClean="0">
                <a:latin typeface="Times New Roman" panose="02020603050405020304" pitchFamily="18" charset="0"/>
                <a:cs typeface="Times New Roman" panose="02020603050405020304" pitchFamily="18" charset="0"/>
              </a:rPr>
              <a:t>approval</a:t>
            </a:r>
            <a:r>
              <a:rPr lang="en-US" sz="2800" b="1" dirty="0" smtClean="0">
                <a:latin typeface="Times New Roman" pitchFamily="18" charset="0"/>
                <a:cs typeface="Times New Roman" pitchFamily="18" charset="0"/>
              </a:rPr>
              <a:t>:</a:t>
            </a:r>
          </a:p>
          <a:p>
            <a:endParaRPr lang="en-US" sz="1200" b="1" dirty="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“Any </a:t>
            </a:r>
            <a:r>
              <a:rPr lang="en-US" sz="2800" b="1" dirty="0">
                <a:latin typeface="Times New Roman" pitchFamily="18" charset="0"/>
                <a:cs typeface="Times New Roman" pitchFamily="18" charset="0"/>
              </a:rPr>
              <a:t>person wishing to sample, cleanup, or dispose of PCB remediation waste in a manner other than prescribed in paragraphs (a) or (b) of this section… must apply in writing to the EPA Regional Administrator in the Region</a:t>
            </a:r>
            <a:r>
              <a:rPr lang="en-US" sz="2800" b="1" dirty="0" smtClean="0">
                <a:latin typeface="Times New Roman" pitchFamily="18" charset="0"/>
                <a:cs typeface="Times New Roman" pitchFamily="18" charset="0"/>
              </a:rPr>
              <a:t>.”</a:t>
            </a:r>
          </a:p>
        </p:txBody>
      </p:sp>
      <p:sp>
        <p:nvSpPr>
          <p:cNvPr id="3" name="Slide Number Placeholder 2"/>
          <p:cNvSpPr>
            <a:spLocks noGrp="1"/>
          </p:cNvSpPr>
          <p:nvPr>
            <p:ph type="sldNum" sz="quarter" idx="12"/>
          </p:nvPr>
        </p:nvSpPr>
        <p:spPr/>
        <p:txBody>
          <a:bodyPr/>
          <a:lstStyle/>
          <a:p>
            <a:fld id="{27EB08C4-B206-4098-98C3-6DC2CE1146B4}" type="slidenum">
              <a:rPr lang="en-US" smtClean="0"/>
              <a:pPr/>
              <a:t>104</a:t>
            </a:fld>
            <a:endParaRPr lang="en-US" dirty="0"/>
          </a:p>
        </p:txBody>
      </p:sp>
      <p:sp>
        <p:nvSpPr>
          <p:cNvPr id="55" name="TextBox 54"/>
          <p:cNvSpPr txBox="1"/>
          <p:nvPr/>
        </p:nvSpPr>
        <p:spPr>
          <a:xfrm>
            <a:off x="381000" y="101510"/>
            <a:ext cx="8381999" cy="1077218"/>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Proposed Path Forward: Incorporation of DU-MIS (ISM) Under TSCA “Risk-Based” Option</a:t>
            </a:r>
            <a:endParaRPr lang="en-US" sz="3200" b="1" dirty="0">
              <a:latin typeface="Times New Roman" pitchFamily="18" charset="0"/>
              <a:cs typeface="Times New Roman" pitchFamily="18" charset="0"/>
            </a:endParaRPr>
          </a:p>
        </p:txBody>
      </p:sp>
      <p:sp>
        <p:nvSpPr>
          <p:cNvPr id="5" name="TextBox 4"/>
          <p:cNvSpPr txBox="1"/>
          <p:nvPr/>
        </p:nvSpPr>
        <p:spPr>
          <a:xfrm>
            <a:off x="381000" y="4724400"/>
            <a:ext cx="8264857" cy="1815882"/>
          </a:xfrm>
          <a:prstGeom prst="rect">
            <a:avLst/>
          </a:prstGeom>
          <a:noFill/>
          <a:ln>
            <a:solidFill>
              <a:schemeClr val="tx1"/>
            </a:solidFill>
          </a:ln>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Hawai‘i DOH has proposed a formal agreement with USEPA IX for use of DU-MI sample data at PCB sites that come under joint oversight in accordance with HDOH guidance (currently in discussions).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65070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763000" cy="6019800"/>
          </a:xfrm>
        </p:spPr>
        <p:txBody>
          <a:bodyPr>
            <a:noAutofit/>
          </a:bodyPr>
          <a:lstStyle/>
          <a:p>
            <a:pPr marL="463550" indent="-285750"/>
            <a:r>
              <a:rPr lang="en-US" sz="2800" b="1" dirty="0" smtClean="0">
                <a:latin typeface="Times New Roman" pitchFamily="18" charset="0"/>
                <a:cs typeface="Times New Roman" pitchFamily="18" charset="0"/>
              </a:rPr>
              <a:t>Concentrations of contaminants within and between co-located discrete soil samples can </a:t>
            </a:r>
            <a:r>
              <a:rPr lang="en-US" sz="2800" b="1" i="1" dirty="0" smtClean="0">
                <a:latin typeface="Times New Roman" pitchFamily="18" charset="0"/>
                <a:cs typeface="Times New Roman" pitchFamily="18" charset="0"/>
              </a:rPr>
              <a:t>randomly vary by orders of magnitude over short distances</a:t>
            </a:r>
            <a:r>
              <a:rPr lang="en-US" sz="2800" b="1" dirty="0" smtClean="0">
                <a:latin typeface="Times New Roman" pitchFamily="18" charset="0"/>
                <a:cs typeface="Times New Roman" pitchFamily="18" charset="0"/>
              </a:rPr>
              <a:t>;</a:t>
            </a:r>
          </a:p>
          <a:p>
            <a:pPr marL="463550" indent="-285750"/>
            <a:r>
              <a:rPr lang="en-US" sz="2800" b="1" dirty="0" smtClean="0">
                <a:latin typeface="Times New Roman" pitchFamily="18" charset="0"/>
                <a:cs typeface="Times New Roman" pitchFamily="18" charset="0"/>
              </a:rPr>
              <a:t>This is predictable from </a:t>
            </a:r>
            <a:r>
              <a:rPr lang="en-US" sz="2800" b="1" i="1" dirty="0" smtClean="0">
                <a:latin typeface="Times New Roman" pitchFamily="18" charset="0"/>
                <a:cs typeface="Times New Roman" pitchFamily="18" charset="0"/>
              </a:rPr>
              <a:t>Sampling Theory;</a:t>
            </a:r>
            <a:endParaRPr lang="en-US" sz="2800" b="1" dirty="0" smtClean="0">
              <a:latin typeface="Times New Roman" pitchFamily="18" charset="0"/>
              <a:cs typeface="Times New Roman" pitchFamily="18" charset="0"/>
            </a:endParaRPr>
          </a:p>
          <a:p>
            <a:pPr marL="463550" indent="-285750"/>
            <a:r>
              <a:rPr lang="en-US" sz="2800" b="1" i="1" dirty="0" smtClean="0">
                <a:latin typeface="Times New Roman" pitchFamily="18" charset="0"/>
                <a:cs typeface="Times New Roman" pitchFamily="18" charset="0"/>
              </a:rPr>
              <a:t>Laboratory data </a:t>
            </a:r>
            <a:r>
              <a:rPr lang="en-US" sz="2800" b="1" dirty="0" smtClean="0">
                <a:latin typeface="Times New Roman" pitchFamily="18" charset="0"/>
                <a:cs typeface="Times New Roman" pitchFamily="18" charset="0"/>
              </a:rPr>
              <a:t>are not reliably representative of the discrete sample provided;</a:t>
            </a:r>
          </a:p>
          <a:p>
            <a:pPr marL="463550" indent="-285750"/>
            <a:r>
              <a:rPr lang="en-US" sz="2800" b="1" i="1" dirty="0" smtClean="0">
                <a:latin typeface="Times New Roman" pitchFamily="18" charset="0"/>
                <a:cs typeface="Times New Roman" pitchFamily="18" charset="0"/>
              </a:rPr>
              <a:t>Discretes samples</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are not reliably representative of </a:t>
            </a:r>
            <a:r>
              <a:rPr lang="en-US" sz="2800" b="1" dirty="0" smtClean="0">
                <a:latin typeface="Times New Roman" pitchFamily="18" charset="0"/>
                <a:cs typeface="Times New Roman" pitchFamily="18" charset="0"/>
              </a:rPr>
              <a:t>the area where they were collected;</a:t>
            </a:r>
          </a:p>
          <a:p>
            <a:pPr marL="463550" indent="-285750"/>
            <a:r>
              <a:rPr lang="en-US" sz="2800" b="1" dirty="0" smtClean="0">
                <a:latin typeface="Times New Roman" pitchFamily="18" charset="0"/>
                <a:cs typeface="Times New Roman" pitchFamily="18" charset="0"/>
              </a:rPr>
              <a:t>This results in </a:t>
            </a:r>
            <a:r>
              <a:rPr lang="en-US" sz="2800" b="1" i="1" dirty="0" smtClean="0">
                <a:latin typeface="Times New Roman" pitchFamily="18" charset="0"/>
                <a:cs typeface="Times New Roman" pitchFamily="18" charset="0"/>
              </a:rPr>
              <a:t>unnecessary delays and added cost </a:t>
            </a:r>
            <a:r>
              <a:rPr lang="en-US" sz="2800" b="1" dirty="0" smtClean="0">
                <a:latin typeface="Times New Roman" pitchFamily="18" charset="0"/>
                <a:cs typeface="Times New Roman" pitchFamily="18" charset="0"/>
              </a:rPr>
              <a:t>to site cleanup</a:t>
            </a:r>
            <a:r>
              <a:rPr lang="en-US" sz="2800" b="1" i="1" dirty="0" smtClean="0">
                <a:latin typeface="Times New Roman" pitchFamily="18" charset="0"/>
                <a:cs typeface="Times New Roman" pitchFamily="18" charset="0"/>
              </a:rPr>
              <a:t>;</a:t>
            </a:r>
          </a:p>
          <a:p>
            <a:pPr marL="463550" indent="-285750"/>
            <a:r>
              <a:rPr lang="en-US" sz="2800" b="1" dirty="0" smtClean="0">
                <a:latin typeface="Times New Roman" pitchFamily="18" charset="0"/>
                <a:cs typeface="Times New Roman" pitchFamily="18" charset="0"/>
              </a:rPr>
              <a:t>DU-MIS approaches are </a:t>
            </a:r>
            <a:r>
              <a:rPr lang="en-US" sz="2800" b="1" i="1" dirty="0" smtClean="0">
                <a:latin typeface="Times New Roman" pitchFamily="18" charset="0"/>
                <a:cs typeface="Times New Roman" pitchFamily="18" charset="0"/>
              </a:rPr>
              <a:t>designed to address these deficiencies</a:t>
            </a:r>
            <a:r>
              <a:rPr lang="en-US" sz="2800" b="1" dirty="0" smtClean="0">
                <a:latin typeface="Times New Roman" pitchFamily="18" charset="0"/>
                <a:cs typeface="Times New Roman" pitchFamily="18" charset="0"/>
              </a:rPr>
              <a:t> and improve reliability and efficiency of environmental investigations.</a:t>
            </a:r>
          </a:p>
        </p:txBody>
      </p:sp>
      <p:sp>
        <p:nvSpPr>
          <p:cNvPr id="4" name="Title 1"/>
          <p:cNvSpPr>
            <a:spLocks noGrp="1"/>
          </p:cNvSpPr>
          <p:nvPr>
            <p:ph type="title"/>
          </p:nvPr>
        </p:nvSpPr>
        <p:spPr>
          <a:xfrm>
            <a:off x="457200" y="92075"/>
            <a:ext cx="8229600" cy="669925"/>
          </a:xfrm>
        </p:spPr>
        <p:txBody>
          <a:bodyPr>
            <a:normAutofit/>
          </a:bodyPr>
          <a:lstStyle/>
          <a:p>
            <a:r>
              <a:rPr lang="en-US" sz="3200" b="1" dirty="0" smtClean="0">
                <a:latin typeface="Times New Roman" pitchFamily="18" charset="0"/>
                <a:cs typeface="Times New Roman" pitchFamily="18" charset="0"/>
              </a:rPr>
              <a:t>Summary</a:t>
            </a:r>
          </a:p>
        </p:txBody>
      </p:sp>
      <p:sp>
        <p:nvSpPr>
          <p:cNvPr id="2" name="Slide Number Placeholder 1"/>
          <p:cNvSpPr>
            <a:spLocks noGrp="1"/>
          </p:cNvSpPr>
          <p:nvPr>
            <p:ph type="sldNum" sz="quarter" idx="12"/>
          </p:nvPr>
        </p:nvSpPr>
        <p:spPr/>
        <p:txBody>
          <a:bodyPr/>
          <a:lstStyle/>
          <a:p>
            <a:fld id="{27EB08C4-B206-4098-98C3-6DC2CE1146B4}" type="slidenum">
              <a:rPr lang="en-US" smtClean="0"/>
              <a:pPr/>
              <a:t>105</a:t>
            </a:fld>
            <a:endParaRPr lang="en-US"/>
          </a:p>
        </p:txBody>
      </p:sp>
    </p:spTree>
    <p:extLst>
      <p:ext uri="{BB962C8B-B14F-4D97-AF65-F5344CB8AC3E}">
        <p14:creationId xmlns:p14="http://schemas.microsoft.com/office/powerpoint/2010/main" val="263724876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EB08C4-B206-4098-98C3-6DC2CE1146B4}" type="slidenum">
              <a:rPr lang="en-US" smtClean="0"/>
              <a:pPr/>
              <a:t>106</a:t>
            </a:fld>
            <a:endParaRPr lang="en-US"/>
          </a:p>
        </p:txBody>
      </p:sp>
      <p:grpSp>
        <p:nvGrpSpPr>
          <p:cNvPr id="11" name="Group 10"/>
          <p:cNvGrpSpPr/>
          <p:nvPr/>
        </p:nvGrpSpPr>
        <p:grpSpPr>
          <a:xfrm>
            <a:off x="474908" y="1221016"/>
            <a:ext cx="8211892" cy="3579584"/>
            <a:chOff x="685800" y="1295400"/>
            <a:chExt cx="8211892" cy="3579584"/>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845982"/>
              <a:ext cx="3716092" cy="302900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783526"/>
              <a:ext cx="3708166" cy="2514600"/>
            </a:xfrm>
            <a:prstGeom prst="rect">
              <a:avLst/>
            </a:prstGeom>
          </p:spPr>
        </p:pic>
        <p:sp>
          <p:nvSpPr>
            <p:cNvPr id="6" name="TextBox 5"/>
            <p:cNvSpPr txBox="1"/>
            <p:nvPr/>
          </p:nvSpPr>
          <p:spPr>
            <a:xfrm>
              <a:off x="1113158" y="1295400"/>
              <a:ext cx="2980239"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Discrete Sampling</a:t>
              </a:r>
              <a:endParaRPr lang="en-US" sz="2800" b="1" dirty="0">
                <a:latin typeface="Times New Roman" pitchFamily="18" charset="0"/>
                <a:cs typeface="Times New Roman" pitchFamily="18" charset="0"/>
              </a:endParaRPr>
            </a:p>
          </p:txBody>
        </p:sp>
        <p:sp>
          <p:nvSpPr>
            <p:cNvPr id="7" name="TextBox 6"/>
            <p:cNvSpPr txBox="1"/>
            <p:nvPr/>
          </p:nvSpPr>
          <p:spPr>
            <a:xfrm>
              <a:off x="4628638" y="1300946"/>
              <a:ext cx="426905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Multi Increment Sampling</a:t>
              </a:r>
              <a:endParaRPr lang="en-US" sz="2800" b="1" dirty="0">
                <a:latin typeface="Times New Roman" pitchFamily="18" charset="0"/>
                <a:cs typeface="Times New Roman" pitchFamily="18" charset="0"/>
              </a:endParaRPr>
            </a:p>
          </p:txBody>
        </p:sp>
      </p:grpSp>
      <p:sp>
        <p:nvSpPr>
          <p:cNvPr id="10" name="Rectangle 7"/>
          <p:cNvSpPr>
            <a:spLocks noChangeArrowheads="1"/>
          </p:cNvSpPr>
          <p:nvPr/>
        </p:nvSpPr>
        <p:spPr bwMode="auto">
          <a:xfrm>
            <a:off x="152401" y="152400"/>
            <a:ext cx="8839200" cy="990600"/>
          </a:xfrm>
          <a:prstGeom prst="rect">
            <a:avLst/>
          </a:prstGeom>
          <a:noFill/>
          <a:ln w="9525">
            <a:noFill/>
            <a:miter lim="800000"/>
            <a:headEnd/>
            <a:tailEnd/>
          </a:ln>
        </p:spPr>
        <p:txBody>
          <a:bodyPr lIns="91435" tIns="45718" rIns="91435" bIns="45718" anchor="ctr"/>
          <a:lstStyle/>
          <a:p>
            <a:pPr algn="ctr"/>
            <a:r>
              <a:rPr lang="en-US" sz="3200" b="1" dirty="0" smtClean="0">
                <a:latin typeface="Times New Roman" panose="02020603050405020304" pitchFamily="18" charset="0"/>
                <a:cs typeface="Times New Roman" panose="02020603050405020304" pitchFamily="18" charset="0"/>
              </a:rPr>
              <a:t>NOT Another Tool in the Tool Box…</a:t>
            </a:r>
            <a:endParaRPr lang="en-US" sz="3200" b="1" dirty="0">
              <a:latin typeface="Times New Roman" pitchFamily="18" charset="0"/>
              <a:cs typeface="Times New Roman" pitchFamily="18" charset="0"/>
            </a:endParaRPr>
          </a:p>
        </p:txBody>
      </p:sp>
      <p:sp>
        <p:nvSpPr>
          <p:cNvPr id="12" name="Rectangle 7"/>
          <p:cNvSpPr>
            <a:spLocks noChangeArrowheads="1"/>
          </p:cNvSpPr>
          <p:nvPr/>
        </p:nvSpPr>
        <p:spPr bwMode="auto">
          <a:xfrm>
            <a:off x="990600" y="4419600"/>
            <a:ext cx="7239000" cy="685800"/>
          </a:xfrm>
          <a:prstGeom prst="rect">
            <a:avLst/>
          </a:prstGeom>
          <a:noFill/>
          <a:ln w="9525">
            <a:noFill/>
            <a:miter lim="800000"/>
            <a:headEnd/>
            <a:tailEnd/>
          </a:ln>
        </p:spPr>
        <p:txBody>
          <a:bodyPr lIns="91435" tIns="45718" rIns="91435" bIns="45718" anchor="ctr"/>
          <a:lstStyle/>
          <a:p>
            <a:pPr algn="ctr"/>
            <a:r>
              <a:rPr lang="en-US" sz="2800" b="1" dirty="0" smtClean="0">
                <a:latin typeface="Times New Roman" panose="02020603050405020304" pitchFamily="18" charset="0"/>
                <a:cs typeface="Times New Roman" panose="02020603050405020304" pitchFamily="18" charset="0"/>
              </a:rPr>
              <a:t>It’s an entirely new and improved set of tools.</a:t>
            </a:r>
            <a:endParaRPr lang="en-US" sz="2800" b="1" dirty="0">
              <a:latin typeface="Times New Roman" pitchFamily="18" charset="0"/>
              <a:cs typeface="Times New Roman" pitchFamily="18" charset="0"/>
            </a:endParaRPr>
          </a:p>
        </p:txBody>
      </p:sp>
      <p:sp>
        <p:nvSpPr>
          <p:cNvPr id="13" name="Rectangle 7"/>
          <p:cNvSpPr>
            <a:spLocks noChangeArrowheads="1"/>
          </p:cNvSpPr>
          <p:nvPr/>
        </p:nvSpPr>
        <p:spPr bwMode="auto">
          <a:xfrm>
            <a:off x="381000" y="5334000"/>
            <a:ext cx="8458200" cy="1360714"/>
          </a:xfrm>
          <a:prstGeom prst="rect">
            <a:avLst/>
          </a:prstGeom>
          <a:noFill/>
          <a:ln w="9525">
            <a:solidFill>
              <a:schemeClr val="tx1"/>
            </a:solidFill>
            <a:miter lim="800000"/>
            <a:headEnd/>
            <a:tailEnd/>
          </a:ln>
        </p:spPr>
        <p:txBody>
          <a:bodyPr lIns="91435" tIns="45718" rIns="91435" bIns="45718" anchor="ctr"/>
          <a:lstStyle/>
          <a:p>
            <a:pPr algn="ctr"/>
            <a:r>
              <a:rPr lang="en-US" sz="2800" b="1" dirty="0" smtClean="0">
                <a:latin typeface="Times New Roman" panose="02020603050405020304" pitchFamily="18" charset="0"/>
                <a:cs typeface="Times New Roman" panose="02020603050405020304" pitchFamily="18" charset="0"/>
              </a:rPr>
              <a:t>DU-MIS investigation methods </a:t>
            </a:r>
            <a:r>
              <a:rPr lang="en-US" sz="2800" b="1" i="1" dirty="0" smtClean="0">
                <a:latin typeface="Times New Roman" panose="02020603050405020304" pitchFamily="18" charset="0"/>
                <a:cs typeface="Times New Roman" panose="02020603050405020304" pitchFamily="18" charset="0"/>
              </a:rPr>
              <a:t>were</a:t>
            </a:r>
            <a:r>
              <a:rPr lang="en-US" sz="2800" b="1" dirty="0" smtClean="0">
                <a:latin typeface="Times New Roman" panose="02020603050405020304" pitchFamily="18" charset="0"/>
                <a:cs typeface="Times New Roman" panose="02020603050405020304" pitchFamily="18" charset="0"/>
              </a:rPr>
              <a:t> </a:t>
            </a:r>
            <a:r>
              <a:rPr lang="en-US" sz="2800" b="1" i="1" dirty="0" smtClean="0">
                <a:latin typeface="Times New Roman" panose="02020603050405020304" pitchFamily="18" charset="0"/>
                <a:cs typeface="Times New Roman" panose="02020603050405020304" pitchFamily="18" charset="0"/>
              </a:rPr>
              <a:t>specifically  developed </a:t>
            </a:r>
            <a:r>
              <a:rPr lang="en-US" sz="2800" b="1" dirty="0" smtClean="0">
                <a:latin typeface="Times New Roman" panose="02020603050405020304" pitchFamily="18" charset="0"/>
                <a:cs typeface="Times New Roman" panose="02020603050405020304" pitchFamily="18" charset="0"/>
              </a:rPr>
              <a:t>to address well-known, serious deficiencies in traditional, discrete sampling methods.</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07249519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371600" y="1447800"/>
            <a:ext cx="6532563" cy="4906963"/>
          </a:xfrm>
          <a:prstGeom prst="rect">
            <a:avLst/>
          </a:prstGeom>
          <a:noFill/>
          <a:ln w="9525">
            <a:noFill/>
            <a:miter lim="800000"/>
            <a:headEnd/>
            <a:tailEnd/>
          </a:ln>
          <a:effectLst/>
        </p:spPr>
      </p:pic>
      <p:sp>
        <p:nvSpPr>
          <p:cNvPr id="52" name="Rectangle 7"/>
          <p:cNvSpPr>
            <a:spLocks noChangeArrowheads="1"/>
          </p:cNvSpPr>
          <p:nvPr/>
        </p:nvSpPr>
        <p:spPr bwMode="auto">
          <a:xfrm>
            <a:off x="152401" y="152400"/>
            <a:ext cx="8839200" cy="609600"/>
          </a:xfrm>
          <a:prstGeom prst="rect">
            <a:avLst/>
          </a:prstGeom>
          <a:noFill/>
          <a:ln w="9525">
            <a:noFill/>
            <a:miter lim="800000"/>
            <a:headEnd/>
            <a:tailEnd/>
          </a:ln>
        </p:spPr>
        <p:txBody>
          <a:bodyPr lIns="91435" tIns="45718" rIns="91435" bIns="45718" anchor="ctr"/>
          <a:lstStyle/>
          <a:p>
            <a:pPr algn="ctr"/>
            <a:r>
              <a:rPr lang="en-US" sz="3200" b="1" dirty="0" smtClean="0">
                <a:latin typeface="Times New Roman" pitchFamily="18" charset="0"/>
                <a:cs typeface="Times New Roman" pitchFamily="18" charset="0"/>
              </a:rPr>
              <a:t>Questions?</a:t>
            </a:r>
            <a:endParaRPr lang="en-US" sz="3200" b="1"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27EB08C4-B206-4098-98C3-6DC2CE1146B4}" type="slidenum">
              <a:rPr lang="en-US" smtClean="0"/>
              <a:pPr/>
              <a:t>107</a:t>
            </a:fld>
            <a:endParaRPr lang="en-US"/>
          </a:p>
        </p:txBody>
      </p:sp>
      <p:sp>
        <p:nvSpPr>
          <p:cNvPr id="5" name="Content Placeholder 2"/>
          <p:cNvSpPr txBox="1">
            <a:spLocks/>
          </p:cNvSpPr>
          <p:nvPr/>
        </p:nvSpPr>
        <p:spPr>
          <a:xfrm>
            <a:off x="1600200" y="1371600"/>
            <a:ext cx="6172200" cy="4876799"/>
          </a:xfrm>
          <a:prstGeom prst="rect">
            <a:avLst/>
          </a:prstGeom>
          <a:ln>
            <a:noFill/>
          </a:ln>
        </p:spPr>
        <p:txBody>
          <a:bodyPr/>
          <a:lstStyle/>
          <a:p>
            <a:r>
              <a:rPr lang="en-US" sz="3200" b="1" i="1" dirty="0" smtClean="0">
                <a:solidFill>
                  <a:schemeClr val="bg1"/>
                </a:solidFill>
                <a:latin typeface="Times New Roman"/>
                <a:ea typeface="Times New Roman"/>
              </a:rPr>
              <a:t>The only real learning results from </a:t>
            </a:r>
            <a:r>
              <a:rPr lang="en-US" sz="3200" b="1" i="1" dirty="0" err="1" smtClean="0">
                <a:solidFill>
                  <a:schemeClr val="bg1"/>
                </a:solidFill>
                <a:latin typeface="Times New Roman"/>
                <a:ea typeface="Times New Roman"/>
              </a:rPr>
              <a:t>hangups</a:t>
            </a:r>
            <a:r>
              <a:rPr lang="en-US" sz="3200" b="1" i="1" dirty="0" smtClean="0">
                <a:solidFill>
                  <a:schemeClr val="bg1"/>
                </a:solidFill>
                <a:latin typeface="Times New Roman"/>
                <a:ea typeface="Times New Roman"/>
              </a:rPr>
              <a:t>, where instead of expanding the branches of what you already know, you have to stop and drift laterally for a while until you come across something that allows you to expand the roots of what you already know.</a:t>
            </a:r>
          </a:p>
          <a:p>
            <a:endParaRPr lang="en-US" sz="1200" b="1" i="1" dirty="0" smtClean="0">
              <a:solidFill>
                <a:schemeClr val="bg1"/>
              </a:solidFill>
              <a:latin typeface="Times New Roman"/>
              <a:ea typeface="Times New Roman"/>
            </a:endParaRPr>
          </a:p>
          <a:p>
            <a:r>
              <a:rPr lang="en-US" sz="2800" b="1" dirty="0" smtClean="0">
                <a:solidFill>
                  <a:schemeClr val="bg1"/>
                </a:solidFill>
                <a:latin typeface="Times New Roman"/>
                <a:ea typeface="Times New Roman"/>
              </a:rPr>
              <a:t>Robert </a:t>
            </a:r>
            <a:r>
              <a:rPr lang="en-US" sz="2800" b="1" dirty="0" err="1" smtClean="0">
                <a:solidFill>
                  <a:schemeClr val="bg1"/>
                </a:solidFill>
                <a:latin typeface="Times New Roman"/>
                <a:ea typeface="Times New Roman"/>
              </a:rPr>
              <a:t>Pirsig</a:t>
            </a:r>
            <a:r>
              <a:rPr lang="en-US" sz="2800" b="1" dirty="0" smtClean="0">
                <a:solidFill>
                  <a:schemeClr val="bg1"/>
                </a:solidFill>
                <a:latin typeface="Times New Roman"/>
                <a:ea typeface="Times New Roman"/>
              </a:rPr>
              <a:t> (</a:t>
            </a:r>
            <a:r>
              <a:rPr lang="en-US" sz="2800" b="1" i="1" dirty="0" smtClean="0">
                <a:solidFill>
                  <a:schemeClr val="bg1"/>
                </a:solidFill>
                <a:latin typeface="Times New Roman"/>
                <a:ea typeface="Times New Roman"/>
              </a:rPr>
              <a:t>Zen and the Art of Motorcycle Maintenance</a:t>
            </a:r>
            <a:r>
              <a:rPr lang="en-US" sz="2800" b="1" dirty="0" smtClean="0">
                <a:solidFill>
                  <a:schemeClr val="bg1"/>
                </a:solidFill>
                <a:latin typeface="Times New Roman"/>
                <a:ea typeface="Times New Roman"/>
              </a:rPr>
              <a:t>)</a:t>
            </a:r>
          </a:p>
          <a:p>
            <a:r>
              <a:rPr lang="en-US" sz="3200" b="1" dirty="0" smtClean="0">
                <a:solidFill>
                  <a:schemeClr val="bg1"/>
                </a:solidFill>
                <a:latin typeface="Times New Roman"/>
                <a:ea typeface="Times New Roman"/>
              </a:rPr>
              <a:t> </a:t>
            </a:r>
          </a:p>
          <a:p>
            <a:pPr marL="1588" marR="0" lvl="0" indent="-1588" defTabSz="914353" rtl="0" eaLnBrk="1" fontAlgn="auto" latinLnBrk="0" hangingPunct="1">
              <a:lnSpc>
                <a:spcPct val="100000"/>
              </a:lnSpc>
              <a:spcBef>
                <a:spcPct val="20000"/>
              </a:spcBef>
              <a:spcAft>
                <a:spcPts val="0"/>
              </a:spcAft>
              <a:buClrTx/>
              <a:buSzTx/>
              <a:buFont typeface="Marlett" pitchFamily="2" charset="2"/>
              <a:buNone/>
              <a:tabLst/>
              <a:defRPr/>
            </a:pPr>
            <a:endParaRPr kumimoji="0" lang="en-US" sz="32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186844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nvPr>
        </p:nvGraphicFramePr>
        <p:xfrm>
          <a:off x="1158423" y="1705971"/>
          <a:ext cx="6852813" cy="400281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27EB08C4-B206-4098-98C3-6DC2CE1146B4}" type="slidenum">
              <a:rPr lang="en-US" smtClean="0"/>
              <a:pPr/>
              <a:t>11</a:t>
            </a:fld>
            <a:endParaRPr lang="en-US"/>
          </a:p>
        </p:txBody>
      </p:sp>
      <p:sp>
        <p:nvSpPr>
          <p:cNvPr id="4" name="TextBox 3"/>
          <p:cNvSpPr txBox="1"/>
          <p:nvPr/>
        </p:nvSpPr>
        <p:spPr>
          <a:xfrm>
            <a:off x="304801" y="152400"/>
            <a:ext cx="8534399" cy="1015663"/>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Study Site B (Lead)</a:t>
            </a:r>
          </a:p>
          <a:p>
            <a:pPr algn="ctr"/>
            <a:r>
              <a:rPr lang="en-US" sz="2800" b="1" dirty="0" smtClean="0">
                <a:latin typeface="Times New Roman" pitchFamily="18" charset="0"/>
                <a:cs typeface="Times New Roman" pitchFamily="18" charset="0"/>
              </a:rPr>
              <a:t>-Estimated Total Discrete Sample Variability-</a:t>
            </a:r>
            <a:endParaRPr lang="en-US" sz="2800" b="1" dirty="0">
              <a:latin typeface="Times New Roman" pitchFamily="18" charset="0"/>
              <a:cs typeface="Times New Roman" pitchFamily="18" charset="0"/>
            </a:endParaRPr>
          </a:p>
        </p:txBody>
      </p:sp>
      <p:sp>
        <p:nvSpPr>
          <p:cNvPr id="7" name="TextBox 6"/>
          <p:cNvSpPr txBox="1"/>
          <p:nvPr/>
        </p:nvSpPr>
        <p:spPr>
          <a:xfrm>
            <a:off x="1143000" y="5715000"/>
            <a:ext cx="4503156" cy="338554"/>
          </a:xfrm>
          <a:prstGeom prst="rect">
            <a:avLst/>
          </a:prstGeom>
          <a:noFill/>
        </p:spPr>
        <p:txBody>
          <a:bodyPr wrap="none" rtlCol="0">
            <a:spAutoFit/>
          </a:bodyPr>
          <a:lstStyle/>
          <a:p>
            <a:r>
              <a:rPr lang="en-US" sz="1600" b="1" dirty="0">
                <a:latin typeface="Times New Roman" pitchFamily="18" charset="0"/>
                <a:cs typeface="Times New Roman" pitchFamily="18" charset="0"/>
              </a:rPr>
              <a:t>(quartiles plus minimum, median and </a:t>
            </a:r>
            <a:r>
              <a:rPr lang="en-US" sz="1600" b="1" dirty="0" smtClean="0">
                <a:latin typeface="Times New Roman" pitchFamily="18" charset="0"/>
                <a:cs typeface="Times New Roman" pitchFamily="18" charset="0"/>
              </a:rPr>
              <a:t>maximum)</a:t>
            </a:r>
            <a:endParaRPr lang="en-US" sz="1600" b="1" dirty="0">
              <a:latin typeface="Times New Roman" pitchFamily="18" charset="0"/>
              <a:cs typeface="Times New Roman" pitchFamily="18" charset="0"/>
            </a:endParaRPr>
          </a:p>
        </p:txBody>
      </p:sp>
      <p:cxnSp>
        <p:nvCxnSpPr>
          <p:cNvPr id="8" name="Straight Connector 7"/>
          <p:cNvCxnSpPr/>
          <p:nvPr/>
        </p:nvCxnSpPr>
        <p:spPr>
          <a:xfrm flipV="1">
            <a:off x="2362200" y="4697105"/>
            <a:ext cx="5638800" cy="846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924800" y="4937605"/>
            <a:ext cx="1204176" cy="646331"/>
          </a:xfrm>
          <a:prstGeom prst="rect">
            <a:avLst/>
          </a:prstGeom>
          <a:solidFill>
            <a:schemeClr val="bg1"/>
          </a:solid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200 mg/kg</a:t>
            </a:r>
          </a:p>
          <a:p>
            <a:pPr algn="ctr"/>
            <a:r>
              <a:rPr lang="en-US" sz="1600" b="1" dirty="0" smtClean="0">
                <a:latin typeface="Times New Roman" panose="02020603050405020304" pitchFamily="18" charset="0"/>
                <a:cs typeface="Times New Roman" panose="02020603050405020304" pitchFamily="18" charset="0"/>
              </a:rPr>
              <a:t>(HDOH</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flipV="1">
            <a:off x="2362200" y="4171752"/>
            <a:ext cx="5638800" cy="846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924800" y="3276600"/>
            <a:ext cx="1204176" cy="646331"/>
          </a:xfrm>
          <a:prstGeom prst="rect">
            <a:avLst/>
          </a:prstGeom>
          <a:solidFill>
            <a:schemeClr val="bg1"/>
          </a:solid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400 mg/kg</a:t>
            </a:r>
          </a:p>
          <a:p>
            <a:pPr algn="ctr"/>
            <a:r>
              <a:rPr lang="en-US" b="1" dirty="0" smtClean="0">
                <a:latin typeface="Times New Roman" panose="02020603050405020304" pitchFamily="18" charset="0"/>
                <a:cs typeface="Times New Roman" panose="02020603050405020304" pitchFamily="18" charset="0"/>
              </a:rPr>
              <a:t>(USEPA)</a:t>
            </a:r>
            <a:endParaRPr lang="en-US"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04801" y="6019800"/>
            <a:ext cx="8839199" cy="707886"/>
          </a:xfrm>
          <a:prstGeom prst="rect">
            <a:avLst/>
          </a:prstGeom>
          <a:noFill/>
          <a:ln>
            <a:noFill/>
          </a:ln>
        </p:spPr>
        <p:txBody>
          <a:bodyPr wrap="square" rtlCol="0">
            <a:spAutoFit/>
          </a:bodyPr>
          <a:lstStyle/>
          <a:p>
            <a:pPr marL="228600" indent="-223838">
              <a:buFont typeface="Arial" panose="020B0604020202020204" pitchFamily="34" charset="0"/>
              <a:buChar char="•"/>
            </a:pPr>
            <a:r>
              <a:rPr lang="en-US" sz="2000" b="1" dirty="0">
                <a:latin typeface="Times New Roman" pitchFamily="18" charset="0"/>
                <a:cs typeface="Times New Roman" pitchFamily="18" charset="0"/>
              </a:rPr>
              <a:t>Potential </a:t>
            </a:r>
            <a:r>
              <a:rPr lang="en-US" sz="2000" b="1" dirty="0" smtClean="0">
                <a:latin typeface="Times New Roman" pitchFamily="18" charset="0"/>
                <a:cs typeface="Times New Roman" pitchFamily="18" charset="0"/>
              </a:rPr>
              <a:t>discrete samples above </a:t>
            </a:r>
            <a:r>
              <a:rPr lang="en-US" sz="2000" b="1" i="1" dirty="0">
                <a:latin typeface="Times New Roman" pitchFamily="18" charset="0"/>
                <a:cs typeface="Times New Roman" pitchFamily="18" charset="0"/>
              </a:rPr>
              <a:t>and</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below </a:t>
            </a:r>
            <a:r>
              <a:rPr lang="en-US" sz="2000" b="1" dirty="0">
                <a:latin typeface="Times New Roman" pitchFamily="18" charset="0"/>
                <a:cs typeface="Times New Roman" pitchFamily="18" charset="0"/>
              </a:rPr>
              <a:t>200 mg/kg at </a:t>
            </a:r>
            <a:r>
              <a:rPr lang="en-US" sz="2000" b="1" dirty="0" smtClean="0">
                <a:latin typeface="Times New Roman" pitchFamily="18" charset="0"/>
                <a:cs typeface="Times New Roman" pitchFamily="18" charset="0"/>
              </a:rPr>
              <a:t>23 of </a:t>
            </a:r>
            <a:r>
              <a:rPr lang="en-US" sz="2000" b="1" dirty="0">
                <a:latin typeface="Times New Roman" pitchFamily="18" charset="0"/>
                <a:cs typeface="Times New Roman" pitchFamily="18" charset="0"/>
              </a:rPr>
              <a:t>24 grid </a:t>
            </a:r>
            <a:r>
              <a:rPr lang="en-US" sz="2000" b="1" dirty="0" smtClean="0">
                <a:latin typeface="Times New Roman" pitchFamily="18" charset="0"/>
                <a:cs typeface="Times New Roman" pitchFamily="18" charset="0"/>
              </a:rPr>
              <a:t>points;</a:t>
            </a:r>
          </a:p>
          <a:p>
            <a:pPr marL="228600" indent="-223838">
              <a:buFont typeface="Arial" panose="020B0604020202020204" pitchFamily="34" charset="0"/>
              <a:buChar char="•"/>
            </a:pPr>
            <a:r>
              <a:rPr lang="en-US" sz="2000" b="1" dirty="0">
                <a:latin typeface="Times New Roman" pitchFamily="18" charset="0"/>
                <a:cs typeface="Times New Roman" pitchFamily="18" charset="0"/>
              </a:rPr>
              <a:t>Potential discrete samples above </a:t>
            </a:r>
            <a:r>
              <a:rPr lang="en-US" sz="2000" b="1" i="1" dirty="0">
                <a:latin typeface="Times New Roman" pitchFamily="18" charset="0"/>
                <a:cs typeface="Times New Roman" pitchFamily="18" charset="0"/>
              </a:rPr>
              <a:t>and</a:t>
            </a:r>
            <a:r>
              <a:rPr lang="en-US" sz="2000" b="1" dirty="0">
                <a:latin typeface="Times New Roman" pitchFamily="18" charset="0"/>
                <a:cs typeface="Times New Roman" pitchFamily="18" charset="0"/>
              </a:rPr>
              <a:t> below </a:t>
            </a:r>
            <a:r>
              <a:rPr lang="en-US" sz="2000" b="1" dirty="0" smtClean="0">
                <a:latin typeface="Times New Roman" pitchFamily="18" charset="0"/>
                <a:cs typeface="Times New Roman" pitchFamily="18" charset="0"/>
              </a:rPr>
              <a:t>400 </a:t>
            </a:r>
            <a:r>
              <a:rPr lang="en-US" sz="2000" b="1" dirty="0">
                <a:latin typeface="Times New Roman" pitchFamily="18" charset="0"/>
                <a:cs typeface="Times New Roman" pitchFamily="18" charset="0"/>
              </a:rPr>
              <a:t>mg/kg at </a:t>
            </a:r>
            <a:r>
              <a:rPr lang="en-US" sz="2000" b="1" dirty="0" smtClean="0">
                <a:latin typeface="Times New Roman" pitchFamily="18" charset="0"/>
                <a:cs typeface="Times New Roman" pitchFamily="18" charset="0"/>
              </a:rPr>
              <a:t>20 </a:t>
            </a:r>
            <a:r>
              <a:rPr lang="en-US" sz="2000" b="1" dirty="0">
                <a:latin typeface="Times New Roman" pitchFamily="18" charset="0"/>
                <a:cs typeface="Times New Roman" pitchFamily="18" charset="0"/>
              </a:rPr>
              <a:t>of 24 grid </a:t>
            </a:r>
            <a:r>
              <a:rPr lang="en-US" sz="2000" b="1" dirty="0" smtClean="0">
                <a:latin typeface="Times New Roman" pitchFamily="18" charset="0"/>
                <a:cs typeface="Times New Roman" pitchFamily="18" charset="0"/>
              </a:rPr>
              <a:t>points.</a:t>
            </a:r>
            <a:endParaRPr lang="en-US" sz="2000" b="1" dirty="0">
              <a:latin typeface="Times New Roman" pitchFamily="18" charset="0"/>
              <a:cs typeface="Times New Roman" pitchFamily="18" charset="0"/>
            </a:endParaRPr>
          </a:p>
        </p:txBody>
      </p:sp>
      <p:cxnSp>
        <p:nvCxnSpPr>
          <p:cNvPr id="5" name="Straight Arrow Connector 4"/>
          <p:cNvCxnSpPr>
            <a:stCxn id="12" idx="2"/>
          </p:cNvCxnSpPr>
          <p:nvPr/>
        </p:nvCxnSpPr>
        <p:spPr>
          <a:xfrm flipH="1">
            <a:off x="8009467" y="3922931"/>
            <a:ext cx="517421" cy="250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0"/>
          </p:cNvCxnSpPr>
          <p:nvPr/>
        </p:nvCxnSpPr>
        <p:spPr>
          <a:xfrm flipH="1" flipV="1">
            <a:off x="8019288" y="4724400"/>
            <a:ext cx="507600" cy="2132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99526" y="1226403"/>
            <a:ext cx="3550011" cy="830997"/>
          </a:xfrm>
          <a:prstGeom prst="rect">
            <a:avLst/>
          </a:prstGeom>
          <a:solidFill>
            <a:schemeClr val="bg1"/>
          </a:solidFill>
          <a:ln>
            <a:solidFill>
              <a:schemeClr val="tx1"/>
            </a:solidFill>
          </a:ln>
        </p:spPr>
        <p:txBody>
          <a:bodyPr wrap="none" rtlCol="0">
            <a:spAutoFit/>
          </a:bodyPr>
          <a:lstStyle/>
          <a:p>
            <a:pPr algn="r"/>
            <a:r>
              <a:rPr lang="en-US" sz="2400" b="1" dirty="0" smtClean="0">
                <a:solidFill>
                  <a:srgbClr val="FF0000"/>
                </a:solidFill>
              </a:rPr>
              <a:t>Median </a:t>
            </a:r>
            <a:r>
              <a:rPr lang="en-US" sz="2400" b="1" dirty="0" err="1" smtClean="0">
                <a:solidFill>
                  <a:srgbClr val="FF0000"/>
                </a:solidFill>
              </a:rPr>
              <a:t>Max:Min</a:t>
            </a:r>
            <a:r>
              <a:rPr lang="en-US" sz="2400" b="1" dirty="0" smtClean="0">
                <a:solidFill>
                  <a:srgbClr val="FF0000"/>
                </a:solidFill>
              </a:rPr>
              <a:t> = 7.5X</a:t>
            </a:r>
            <a:r>
              <a:rPr lang="en-US" sz="2400" b="1" dirty="0" smtClean="0"/>
              <a:t> </a:t>
            </a:r>
          </a:p>
          <a:p>
            <a:pPr algn="r"/>
            <a:r>
              <a:rPr lang="en-US" sz="2400" b="1" dirty="0" smtClean="0">
                <a:solidFill>
                  <a:srgbClr val="FF0000"/>
                </a:solidFill>
              </a:rPr>
              <a:t>Maximum </a:t>
            </a:r>
            <a:r>
              <a:rPr lang="en-US" sz="2400" b="1" dirty="0" err="1" smtClean="0">
                <a:solidFill>
                  <a:srgbClr val="FF0000"/>
                </a:solidFill>
              </a:rPr>
              <a:t>Max:Min</a:t>
            </a:r>
            <a:r>
              <a:rPr lang="en-US" sz="2400" b="1" dirty="0" smtClean="0">
                <a:solidFill>
                  <a:srgbClr val="FF0000"/>
                </a:solidFill>
              </a:rPr>
              <a:t> = 42X </a:t>
            </a:r>
          </a:p>
        </p:txBody>
      </p:sp>
      <p:pic>
        <p:nvPicPr>
          <p:cNvPr id="3075" name="Picture 3"/>
          <p:cNvPicPr>
            <a:picLocks noChangeAspect="1" noChangeArrowheads="1"/>
          </p:cNvPicPr>
          <p:nvPr/>
        </p:nvPicPr>
        <p:blipFill>
          <a:blip r:embed="rId4" cstate="print"/>
          <a:srcRect/>
          <a:stretch>
            <a:fillRect/>
          </a:stretch>
        </p:blipFill>
        <p:spPr bwMode="auto">
          <a:xfrm rot="5400000">
            <a:off x="4199679" y="1344522"/>
            <a:ext cx="943419" cy="868021"/>
          </a:xfrm>
          <a:prstGeom prst="rect">
            <a:avLst/>
          </a:prstGeom>
          <a:noFill/>
          <a:ln w="9525">
            <a:solidFill>
              <a:schemeClr val="tx1"/>
            </a:solidFill>
            <a:miter lim="800000"/>
            <a:headEnd/>
            <a:tailEnd/>
          </a:ln>
          <a:effectLst/>
        </p:spPr>
      </p:pic>
      <p:sp>
        <p:nvSpPr>
          <p:cNvPr id="15" name="TextBox 14"/>
          <p:cNvSpPr txBox="1"/>
          <p:nvPr/>
        </p:nvSpPr>
        <p:spPr>
          <a:xfrm>
            <a:off x="4001584" y="2176046"/>
            <a:ext cx="1332416" cy="338554"/>
          </a:xfrm>
          <a:prstGeom prst="rect">
            <a:avLst/>
          </a:prstGeom>
          <a:noFill/>
        </p:spPr>
        <p:txBody>
          <a:bodyPr wrap="none" rtlCol="0">
            <a:spAutoFit/>
          </a:bodyPr>
          <a:lstStyle/>
          <a:p>
            <a:r>
              <a:rPr lang="en-US" sz="1600" b="1" dirty="0" smtClean="0">
                <a:latin typeface="Times New Roman" pitchFamily="18" charset="0"/>
                <a:cs typeface="Times New Roman" pitchFamily="18" charset="0"/>
              </a:rPr>
              <a:t>(house salad)</a:t>
            </a:r>
            <a:endParaRPr lang="en-US"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1983637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EB08C4-B206-4098-98C3-6DC2CE1146B4}" type="slidenum">
              <a:rPr lang="en-US" smtClean="0"/>
              <a:pPr/>
              <a:t>12</a:t>
            </a:fld>
            <a:endParaRPr lang="en-US"/>
          </a:p>
        </p:txBody>
      </p:sp>
      <p:grpSp>
        <p:nvGrpSpPr>
          <p:cNvPr id="3" name="Group 6"/>
          <p:cNvGrpSpPr/>
          <p:nvPr/>
        </p:nvGrpSpPr>
        <p:grpSpPr>
          <a:xfrm>
            <a:off x="2647371" y="1669472"/>
            <a:ext cx="3982029" cy="4578928"/>
            <a:chOff x="2514600" y="1974272"/>
            <a:chExt cx="3372429" cy="3893128"/>
          </a:xfrm>
        </p:grpSpPr>
        <p:pic>
          <p:nvPicPr>
            <p:cNvPr id="4" name="Picture 3" descr="Waipahu Gid Pies.jpg"/>
            <p:cNvPicPr/>
            <p:nvPr/>
          </p:nvPicPr>
          <p:blipFill>
            <a:blip r:embed="rId2"/>
            <a:stretch>
              <a:fillRect/>
            </a:stretch>
          </p:blipFill>
          <p:spPr>
            <a:xfrm>
              <a:off x="2514600" y="1974272"/>
              <a:ext cx="3372429" cy="3893128"/>
            </a:xfrm>
            <a:prstGeom prst="rect">
              <a:avLst/>
            </a:prstGeom>
            <a:ln>
              <a:solidFill>
                <a:schemeClr val="tx1"/>
              </a:solidFill>
            </a:ln>
          </p:spPr>
        </p:pic>
        <p:cxnSp>
          <p:nvCxnSpPr>
            <p:cNvPr id="5" name="Straight Arrow Connector 4"/>
            <p:cNvCxnSpPr/>
            <p:nvPr/>
          </p:nvCxnSpPr>
          <p:spPr>
            <a:xfrm rot="5400000" flipH="1" flipV="1">
              <a:off x="5342249" y="5378555"/>
              <a:ext cx="67130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99847" y="4782780"/>
              <a:ext cx="367553" cy="276999"/>
            </a:xfrm>
            <a:prstGeom prst="rect">
              <a:avLst/>
            </a:prstGeom>
            <a:noFill/>
            <a:ln>
              <a:noFill/>
            </a:ln>
          </p:spPr>
          <p:txBody>
            <a:bodyPr wrap="square" rtlCol="0">
              <a:spAutoFit/>
            </a:bodyPr>
            <a:lstStyle/>
            <a:p>
              <a:pPr algn="ctr"/>
              <a:r>
                <a:rPr lang="en-US" sz="1200" b="1" dirty="0" smtClean="0">
                  <a:latin typeface="Tahoma" pitchFamily="34" charset="0"/>
                  <a:cs typeface="Tahoma" pitchFamily="34" charset="0"/>
                </a:rPr>
                <a:t>N</a:t>
              </a:r>
              <a:endParaRPr lang="en-US" sz="1200" b="1" dirty="0">
                <a:latin typeface="Tahoma" pitchFamily="34" charset="0"/>
                <a:cs typeface="Tahoma" pitchFamily="34" charset="0"/>
              </a:endParaRPr>
            </a:p>
          </p:txBody>
        </p:sp>
      </p:grpSp>
      <p:sp>
        <p:nvSpPr>
          <p:cNvPr id="7" name="TextBox 6"/>
          <p:cNvSpPr txBox="1"/>
          <p:nvPr/>
        </p:nvSpPr>
        <p:spPr>
          <a:xfrm>
            <a:off x="2159939" y="238780"/>
            <a:ext cx="4865436" cy="1384995"/>
          </a:xfrm>
          <a:prstGeom prst="rect">
            <a:avLst/>
          </a:prstGeom>
          <a:noFill/>
        </p:spPr>
        <p:txBody>
          <a:bodyPr wrap="none" rtlCol="0">
            <a:spAutoFit/>
          </a:bodyPr>
          <a:lstStyle/>
          <a:p>
            <a:pPr algn="ctr"/>
            <a:r>
              <a:rPr lang="en-US" sz="2800" b="1" dirty="0" smtClean="0">
                <a:latin typeface="Times New Roman" pitchFamily="18" charset="0"/>
                <a:cs typeface="Times New Roman" pitchFamily="18" charset="0"/>
              </a:rPr>
              <a:t>Study Site B (Lead)</a:t>
            </a:r>
          </a:p>
          <a:p>
            <a:pPr algn="ctr"/>
            <a:r>
              <a:rPr lang="en-US" sz="2800" b="1" dirty="0" smtClean="0">
                <a:latin typeface="Times New Roman" pitchFamily="18" charset="0"/>
                <a:cs typeface="Times New Roman" pitchFamily="18" charset="0"/>
              </a:rPr>
              <a:t>Fraction of </a:t>
            </a:r>
            <a:r>
              <a:rPr lang="en-US" sz="2800" b="1" i="1" dirty="0" smtClean="0">
                <a:latin typeface="Times New Roman" pitchFamily="18" charset="0"/>
                <a:cs typeface="Times New Roman" pitchFamily="18" charset="0"/>
              </a:rPr>
              <a:t>Intra-Sample</a:t>
            </a:r>
            <a:r>
              <a:rPr lang="en-US" sz="2800" b="1" dirty="0" smtClean="0">
                <a:latin typeface="Times New Roman" pitchFamily="18" charset="0"/>
                <a:cs typeface="Times New Roman" pitchFamily="18" charset="0"/>
              </a:rPr>
              <a:t> Data</a:t>
            </a:r>
          </a:p>
          <a:p>
            <a:pPr algn="ctr"/>
            <a:r>
              <a:rPr lang="en-US" sz="2800" b="1" dirty="0" smtClean="0">
                <a:latin typeface="Times New Roman" pitchFamily="18" charset="0"/>
                <a:cs typeface="Times New Roman" pitchFamily="18" charset="0"/>
              </a:rPr>
              <a:t>Above and Below 200 mg/kg</a:t>
            </a:r>
          </a:p>
        </p:txBody>
      </p:sp>
      <p:pic>
        <p:nvPicPr>
          <p:cNvPr id="9" name="Picture 8" descr="Dog chasing tail main.jpg"/>
          <p:cNvPicPr>
            <a:picLocks noChangeAspect="1"/>
          </p:cNvPicPr>
          <p:nvPr/>
        </p:nvPicPr>
        <p:blipFill>
          <a:blip r:embed="rId3" cstate="print"/>
          <a:stretch>
            <a:fillRect/>
          </a:stretch>
        </p:blipFill>
        <p:spPr>
          <a:xfrm>
            <a:off x="228600" y="1752600"/>
            <a:ext cx="2297929" cy="1438504"/>
          </a:xfrm>
          <a:prstGeom prst="rect">
            <a:avLst/>
          </a:prstGeom>
        </p:spPr>
      </p:pic>
    </p:spTree>
    <p:extLst>
      <p:ext uri="{BB962C8B-B14F-4D97-AF65-F5344CB8AC3E}">
        <p14:creationId xmlns:p14="http://schemas.microsoft.com/office/powerpoint/2010/main" val="2004153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a:graphicFrameLocks/>
          </p:cNvGraphicFramePr>
          <p:nvPr>
            <p:extLst/>
          </p:nvPr>
        </p:nvGraphicFramePr>
        <p:xfrm>
          <a:off x="1146411" y="1719618"/>
          <a:ext cx="6810233" cy="401244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27EB08C4-B206-4098-98C3-6DC2CE1146B4}" type="slidenum">
              <a:rPr lang="en-US" smtClean="0"/>
              <a:pPr/>
              <a:t>13</a:t>
            </a:fld>
            <a:endParaRPr lang="en-US"/>
          </a:p>
        </p:txBody>
      </p:sp>
      <p:sp>
        <p:nvSpPr>
          <p:cNvPr id="4" name="TextBox 3"/>
          <p:cNvSpPr txBox="1"/>
          <p:nvPr/>
        </p:nvSpPr>
        <p:spPr>
          <a:xfrm>
            <a:off x="304801" y="152400"/>
            <a:ext cx="8534399" cy="1015663"/>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Study Site C (PCBs)</a:t>
            </a:r>
          </a:p>
          <a:p>
            <a:pPr algn="ctr"/>
            <a:r>
              <a:rPr lang="en-US" sz="2800" b="1" dirty="0" smtClean="0">
                <a:latin typeface="Times New Roman" pitchFamily="18" charset="0"/>
                <a:cs typeface="Times New Roman" pitchFamily="18" charset="0"/>
              </a:rPr>
              <a:t>-Estimated Total Discrete Sample Variability-</a:t>
            </a:r>
            <a:endParaRPr lang="en-US" sz="2800" b="1" dirty="0">
              <a:latin typeface="Times New Roman" pitchFamily="18" charset="0"/>
              <a:cs typeface="Times New Roman" pitchFamily="18" charset="0"/>
            </a:endParaRPr>
          </a:p>
        </p:txBody>
      </p:sp>
      <p:sp>
        <p:nvSpPr>
          <p:cNvPr id="8" name="TextBox 7"/>
          <p:cNvSpPr txBox="1"/>
          <p:nvPr/>
        </p:nvSpPr>
        <p:spPr>
          <a:xfrm>
            <a:off x="1063853" y="5715000"/>
            <a:ext cx="4503156" cy="338554"/>
          </a:xfrm>
          <a:prstGeom prst="rect">
            <a:avLst/>
          </a:prstGeom>
          <a:noFill/>
        </p:spPr>
        <p:txBody>
          <a:bodyPr wrap="none" rtlCol="0">
            <a:spAutoFit/>
          </a:bodyPr>
          <a:lstStyle/>
          <a:p>
            <a:r>
              <a:rPr lang="en-US" sz="1600" b="1" dirty="0">
                <a:latin typeface="Times New Roman" pitchFamily="18" charset="0"/>
                <a:cs typeface="Times New Roman" pitchFamily="18" charset="0"/>
              </a:rPr>
              <a:t>(quartiles plus minimum, median and </a:t>
            </a:r>
            <a:r>
              <a:rPr lang="en-US" sz="1600" b="1" dirty="0" smtClean="0">
                <a:latin typeface="Times New Roman" pitchFamily="18" charset="0"/>
                <a:cs typeface="Times New Roman" pitchFamily="18" charset="0"/>
              </a:rPr>
              <a:t>maximum)</a:t>
            </a:r>
            <a:endParaRPr lang="en-US" sz="1600" b="1" dirty="0">
              <a:latin typeface="Times New Roman" pitchFamily="18" charset="0"/>
              <a:cs typeface="Times New Roman" pitchFamily="18" charset="0"/>
            </a:endParaRPr>
          </a:p>
        </p:txBody>
      </p:sp>
      <p:cxnSp>
        <p:nvCxnSpPr>
          <p:cNvPr id="9" name="Straight Connector 8"/>
          <p:cNvCxnSpPr/>
          <p:nvPr/>
        </p:nvCxnSpPr>
        <p:spPr>
          <a:xfrm flipV="1">
            <a:off x="2542654" y="4176215"/>
            <a:ext cx="5441286" cy="64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806519" y="4448370"/>
            <a:ext cx="1252266" cy="400110"/>
          </a:xfrm>
          <a:prstGeom prst="rect">
            <a:avLst/>
          </a:prstGeom>
          <a:solidFill>
            <a:schemeClr val="bg1"/>
          </a:solid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1.1 mg/kg</a:t>
            </a:r>
            <a:endParaRPr lang="en-US" sz="2000" b="1" dirty="0">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flipV="1">
            <a:off x="2553173" y="3384645"/>
            <a:ext cx="5430767" cy="105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30474" y="2667000"/>
            <a:ext cx="1188146" cy="400110"/>
          </a:xfrm>
          <a:prstGeom prst="rect">
            <a:avLst/>
          </a:prstGeom>
          <a:solidFill>
            <a:schemeClr val="bg1"/>
          </a:solid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50 mg/kg</a:t>
            </a:r>
            <a:endParaRPr lang="en-US" sz="20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586888" y="1307068"/>
            <a:ext cx="4250523" cy="830997"/>
          </a:xfrm>
          <a:prstGeom prst="rect">
            <a:avLst/>
          </a:prstGeom>
          <a:solidFill>
            <a:schemeClr val="bg1"/>
          </a:solidFill>
          <a:ln>
            <a:solidFill>
              <a:schemeClr val="tx1"/>
            </a:solidFill>
          </a:ln>
        </p:spPr>
        <p:txBody>
          <a:bodyPr wrap="none" rtlCol="0">
            <a:spAutoFit/>
          </a:bodyPr>
          <a:lstStyle/>
          <a:p>
            <a:pPr algn="r"/>
            <a:r>
              <a:rPr lang="en-US" sz="2400" b="1" dirty="0" smtClean="0">
                <a:solidFill>
                  <a:srgbClr val="FF0000"/>
                </a:solidFill>
              </a:rPr>
              <a:t>Median </a:t>
            </a:r>
            <a:r>
              <a:rPr lang="en-US" sz="2400" b="1" dirty="0" err="1" smtClean="0">
                <a:solidFill>
                  <a:srgbClr val="FF0000"/>
                </a:solidFill>
              </a:rPr>
              <a:t>Max:Min</a:t>
            </a:r>
            <a:r>
              <a:rPr lang="en-US" sz="2400" b="1" dirty="0" smtClean="0">
                <a:solidFill>
                  <a:srgbClr val="FF0000"/>
                </a:solidFill>
              </a:rPr>
              <a:t> = 39X </a:t>
            </a:r>
          </a:p>
          <a:p>
            <a:pPr algn="r"/>
            <a:r>
              <a:rPr lang="en-US" sz="2400" b="1" dirty="0" smtClean="0">
                <a:solidFill>
                  <a:srgbClr val="FF0000"/>
                </a:solidFill>
              </a:rPr>
              <a:t>Maximum </a:t>
            </a:r>
            <a:r>
              <a:rPr lang="en-US" sz="2400" b="1" dirty="0" err="1" smtClean="0">
                <a:solidFill>
                  <a:srgbClr val="FF0000"/>
                </a:solidFill>
              </a:rPr>
              <a:t>Max:Min</a:t>
            </a:r>
            <a:r>
              <a:rPr lang="en-US" sz="2400" b="1" dirty="0" smtClean="0">
                <a:solidFill>
                  <a:srgbClr val="FF0000"/>
                </a:solidFill>
              </a:rPr>
              <a:t> = &gt;1,000X </a:t>
            </a:r>
          </a:p>
        </p:txBody>
      </p:sp>
      <p:pic>
        <p:nvPicPr>
          <p:cNvPr id="14" name="Picture 13"/>
          <p:cNvPicPr>
            <a:picLocks noChangeAspect="1"/>
          </p:cNvPicPr>
          <p:nvPr/>
        </p:nvPicPr>
        <p:blipFill>
          <a:blip r:embed="rId4" cstate="print"/>
          <a:stretch>
            <a:fillRect/>
          </a:stretch>
        </p:blipFill>
        <p:spPr>
          <a:xfrm>
            <a:off x="3374418" y="1185927"/>
            <a:ext cx="982184" cy="982184"/>
          </a:xfrm>
          <a:prstGeom prst="rect">
            <a:avLst/>
          </a:prstGeom>
          <a:ln>
            <a:solidFill>
              <a:schemeClr val="tx1"/>
            </a:solidFill>
          </a:ln>
        </p:spPr>
      </p:pic>
      <p:sp>
        <p:nvSpPr>
          <p:cNvPr id="15" name="TextBox 14"/>
          <p:cNvSpPr txBox="1"/>
          <p:nvPr/>
        </p:nvSpPr>
        <p:spPr>
          <a:xfrm>
            <a:off x="533400" y="6019800"/>
            <a:ext cx="8305800" cy="707886"/>
          </a:xfrm>
          <a:prstGeom prst="rect">
            <a:avLst/>
          </a:prstGeom>
          <a:noFill/>
          <a:ln>
            <a:noFill/>
          </a:ln>
        </p:spPr>
        <p:txBody>
          <a:bodyPr wrap="square" rtlCol="0">
            <a:spAutoFit/>
          </a:bodyPr>
          <a:lstStyle/>
          <a:p>
            <a:pPr marL="347662" indent="-342900">
              <a:buFont typeface="Arial" panose="020B0604020202020204" pitchFamily="34" charset="0"/>
              <a:buChar char="•"/>
            </a:pPr>
            <a:r>
              <a:rPr lang="en-US" sz="2000" b="1" dirty="0" smtClean="0">
                <a:latin typeface="Times New Roman" pitchFamily="18" charset="0"/>
                <a:cs typeface="Times New Roman" pitchFamily="18" charset="0"/>
              </a:rPr>
              <a:t>Degree of variability similar between high and low concentration areas;</a:t>
            </a:r>
          </a:p>
          <a:p>
            <a:pPr marL="347662" indent="-342900">
              <a:buFont typeface="Arial" panose="020B0604020202020204" pitchFamily="34" charset="0"/>
              <a:buChar char="•"/>
            </a:pPr>
            <a:r>
              <a:rPr lang="en-US" sz="2000" b="1" dirty="0">
                <a:latin typeface="Times New Roman" pitchFamily="18" charset="0"/>
                <a:cs typeface="Times New Roman" pitchFamily="18" charset="0"/>
              </a:rPr>
              <a:t>S</a:t>
            </a:r>
            <a:r>
              <a:rPr lang="en-US" sz="2000" b="1" dirty="0" smtClean="0">
                <a:latin typeface="Times New Roman" pitchFamily="18" charset="0"/>
                <a:cs typeface="Times New Roman" pitchFamily="18" charset="0"/>
              </a:rPr>
              <a:t>uggest presence of PCB “nuggets” in soil.</a:t>
            </a:r>
            <a:endParaRPr lang="en-US" sz="2000" b="1" dirty="0">
              <a:latin typeface="Times New Roman" pitchFamily="18" charset="0"/>
              <a:cs typeface="Times New Roman" pitchFamily="18" charset="0"/>
            </a:endParaRPr>
          </a:p>
        </p:txBody>
      </p:sp>
      <p:sp>
        <p:nvSpPr>
          <p:cNvPr id="16" name="TextBox 15"/>
          <p:cNvSpPr txBox="1"/>
          <p:nvPr/>
        </p:nvSpPr>
        <p:spPr>
          <a:xfrm>
            <a:off x="241764" y="1146188"/>
            <a:ext cx="1349857" cy="461665"/>
          </a:xfrm>
          <a:prstGeom prst="rect">
            <a:avLst/>
          </a:prstGeom>
          <a:solidFill>
            <a:schemeClr val="bg1"/>
          </a:solidFill>
          <a:ln>
            <a:solidFill>
              <a:schemeClr val="tx1"/>
            </a:solidFill>
          </a:ln>
        </p:spPr>
        <p:txBody>
          <a:bodyPr wrap="none" rtlCol="0">
            <a:spAutoFit/>
          </a:bodyPr>
          <a:lstStyle/>
          <a:p>
            <a:pPr algn="r"/>
            <a:r>
              <a:rPr lang="en-US" sz="2400" b="1" dirty="0" smtClean="0"/>
              <a:t>Log Scale</a:t>
            </a:r>
          </a:p>
        </p:txBody>
      </p:sp>
      <p:cxnSp>
        <p:nvCxnSpPr>
          <p:cNvPr id="18" name="Straight Arrow Connector 17"/>
          <p:cNvCxnSpPr>
            <a:stCxn id="16" idx="2"/>
          </p:cNvCxnSpPr>
          <p:nvPr/>
        </p:nvCxnSpPr>
        <p:spPr>
          <a:xfrm rot="16200000" flipH="1">
            <a:off x="810061" y="1714484"/>
            <a:ext cx="605135" cy="3918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2"/>
          </p:cNvCxnSpPr>
          <p:nvPr/>
        </p:nvCxnSpPr>
        <p:spPr>
          <a:xfrm flipH="1">
            <a:off x="8008186" y="3067110"/>
            <a:ext cx="416361" cy="3228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7965804" y="4204704"/>
            <a:ext cx="482160" cy="2717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17240" y="2099846"/>
            <a:ext cx="1138453" cy="338554"/>
          </a:xfrm>
          <a:prstGeom prst="rect">
            <a:avLst/>
          </a:prstGeom>
          <a:noFill/>
        </p:spPr>
        <p:txBody>
          <a:bodyPr wrap="none" rtlCol="0">
            <a:spAutoFit/>
          </a:bodyPr>
          <a:lstStyle/>
          <a:p>
            <a:r>
              <a:rPr lang="en-US" sz="1600" b="1" dirty="0" smtClean="0">
                <a:latin typeface="Times New Roman" pitchFamily="18" charset="0"/>
                <a:cs typeface="Times New Roman" pitchFamily="18" charset="0"/>
              </a:rPr>
              <a:t>(salad bar)</a:t>
            </a:r>
            <a:endParaRPr lang="en-US" sz="1600" b="1" dirty="0">
              <a:latin typeface="Times New Roman" pitchFamily="18" charset="0"/>
              <a:cs typeface="Times New Roman" pitchFamily="18" charset="0"/>
            </a:endParaRPr>
          </a:p>
        </p:txBody>
      </p:sp>
      <p:sp>
        <p:nvSpPr>
          <p:cNvPr id="24" name="TextBox 23"/>
          <p:cNvSpPr txBox="1"/>
          <p:nvPr/>
        </p:nvSpPr>
        <p:spPr>
          <a:xfrm rot="16200000">
            <a:off x="646165" y="3626017"/>
            <a:ext cx="1455334" cy="400110"/>
          </a:xfrm>
          <a:prstGeom prst="rect">
            <a:avLst/>
          </a:prstGeom>
          <a:solidFill>
            <a:schemeClr val="bg1"/>
          </a:solidFill>
          <a:ln>
            <a:noFill/>
          </a:ln>
        </p:spPr>
        <p:txBody>
          <a:bodyPr wrap="none" rtlCol="0">
            <a:spAutoFit/>
          </a:bodyPr>
          <a:lstStyle/>
          <a:p>
            <a:pPr algn="r"/>
            <a:r>
              <a:rPr lang="en-US" sz="2000" b="1" dirty="0" smtClean="0"/>
              <a:t>PCBs mg/kg</a:t>
            </a:r>
          </a:p>
        </p:txBody>
      </p:sp>
    </p:spTree>
    <p:extLst>
      <p:ext uri="{BB962C8B-B14F-4D97-AF65-F5344CB8AC3E}">
        <p14:creationId xmlns:p14="http://schemas.microsoft.com/office/powerpoint/2010/main" val="3626052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44830" y="76200"/>
            <a:ext cx="9144000" cy="1015663"/>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Study Site C (PCBs)</a:t>
            </a:r>
          </a:p>
          <a:p>
            <a:pPr algn="ctr"/>
            <a:r>
              <a:rPr lang="en-US" sz="2800" b="1" dirty="0" smtClean="0">
                <a:latin typeface="Times New Roman" pitchFamily="18" charset="0"/>
                <a:cs typeface="Times New Roman" pitchFamily="18" charset="0"/>
              </a:rPr>
              <a:t>A True Hot “Spot”</a:t>
            </a:r>
          </a:p>
        </p:txBody>
      </p:sp>
      <p:sp>
        <p:nvSpPr>
          <p:cNvPr id="2" name="Slide Number Placeholder 1"/>
          <p:cNvSpPr>
            <a:spLocks noGrp="1"/>
          </p:cNvSpPr>
          <p:nvPr>
            <p:ph type="sldNum" sz="quarter" idx="12"/>
          </p:nvPr>
        </p:nvSpPr>
        <p:spPr/>
        <p:txBody>
          <a:bodyPr/>
          <a:lstStyle/>
          <a:p>
            <a:fld id="{27EB08C4-B206-4098-98C3-6DC2CE1146B4}" type="slidenum">
              <a:rPr lang="en-US" smtClean="0"/>
              <a:pPr/>
              <a:t>14</a:t>
            </a:fld>
            <a:endParaRPr lang="en-US"/>
          </a:p>
        </p:txBody>
      </p:sp>
      <p:grpSp>
        <p:nvGrpSpPr>
          <p:cNvPr id="5" name="Group 4"/>
          <p:cNvGrpSpPr/>
          <p:nvPr/>
        </p:nvGrpSpPr>
        <p:grpSpPr>
          <a:xfrm>
            <a:off x="1524000" y="1143000"/>
            <a:ext cx="5981700" cy="4719955"/>
            <a:chOff x="1485900" y="1524562"/>
            <a:chExt cx="6210300" cy="5024755"/>
          </a:xfrm>
        </p:grpSpPr>
        <p:pic>
          <p:nvPicPr>
            <p:cNvPr id="36" name="Picture 35" descr="Photos Feb 2014 185.JPG"/>
            <p:cNvPicPr/>
            <p:nvPr/>
          </p:nvPicPr>
          <p:blipFill>
            <a:blip r:embed="rId2" cstate="screen">
              <a:extLst>
                <a:ext uri="{28A0092B-C50C-407E-A947-70E740481C1C}">
                  <a14:useLocalDpi xmlns:a14="http://schemas.microsoft.com/office/drawing/2010/main"/>
                </a:ext>
              </a:extLst>
            </a:blip>
            <a:stretch>
              <a:fillRect/>
            </a:stretch>
          </p:blipFill>
          <p:spPr>
            <a:xfrm>
              <a:off x="1524000" y="1524562"/>
              <a:ext cx="6172200" cy="5024755"/>
            </a:xfrm>
            <a:prstGeom prst="rect">
              <a:avLst/>
            </a:prstGeom>
            <a:ln>
              <a:solidFill>
                <a:schemeClr val="tx1"/>
              </a:solidFill>
            </a:ln>
          </p:spPr>
        </p:pic>
        <p:sp>
          <p:nvSpPr>
            <p:cNvPr id="11" name="TextBox 10"/>
            <p:cNvSpPr txBox="1"/>
            <p:nvPr/>
          </p:nvSpPr>
          <p:spPr>
            <a:xfrm>
              <a:off x="3574670" y="3806117"/>
              <a:ext cx="1295400" cy="400110"/>
            </a:xfrm>
            <a:prstGeom prst="rect">
              <a:avLst/>
            </a:prstGeom>
            <a:solidFill>
              <a:schemeClr val="bg1"/>
            </a:solidFill>
            <a:ln>
              <a:solidFill>
                <a:schemeClr val="tx1"/>
              </a:solidFill>
            </a:ln>
          </p:spPr>
          <p:txBody>
            <a:bodyPr wrap="square" rtlCol="0">
              <a:spAutoFit/>
            </a:bodyPr>
            <a:lstStyle/>
            <a:p>
              <a:r>
                <a:rPr lang="en-US" sz="2000" b="1" dirty="0" smtClean="0">
                  <a:latin typeface="Times New Roman" pitchFamily="18" charset="0"/>
                  <a:cs typeface="Times New Roman" pitchFamily="18" charset="0"/>
                </a:rPr>
                <a:t>4.9 mg/kg</a:t>
              </a:r>
              <a:endParaRPr lang="en-US" sz="2000" b="1" dirty="0">
                <a:latin typeface="Times New Roman" pitchFamily="18" charset="0"/>
                <a:cs typeface="Times New Roman" pitchFamily="18" charset="0"/>
              </a:endParaRPr>
            </a:p>
          </p:txBody>
        </p:sp>
        <p:sp>
          <p:nvSpPr>
            <p:cNvPr id="18" name="TextBox 17"/>
            <p:cNvSpPr txBox="1"/>
            <p:nvPr/>
          </p:nvSpPr>
          <p:spPr>
            <a:xfrm>
              <a:off x="1898270" y="5101517"/>
              <a:ext cx="1295400" cy="400110"/>
            </a:xfrm>
            <a:prstGeom prst="rect">
              <a:avLst/>
            </a:prstGeom>
            <a:solidFill>
              <a:schemeClr val="bg1"/>
            </a:solidFill>
            <a:ln>
              <a:solidFill>
                <a:schemeClr val="tx1"/>
              </a:solidFill>
            </a:ln>
          </p:spPr>
          <p:txBody>
            <a:bodyPr wrap="square" rtlCol="0">
              <a:spAutoFit/>
            </a:bodyPr>
            <a:lstStyle/>
            <a:p>
              <a:r>
                <a:rPr lang="en-US" sz="2000" b="1" dirty="0" smtClean="0">
                  <a:latin typeface="Times New Roman" pitchFamily="18" charset="0"/>
                  <a:cs typeface="Times New Roman" pitchFamily="18" charset="0"/>
                </a:rPr>
                <a:t>7.7 mg/kg</a:t>
              </a:r>
              <a:endParaRPr lang="en-US" sz="2000" b="1" dirty="0">
                <a:latin typeface="Times New Roman" pitchFamily="18" charset="0"/>
                <a:cs typeface="Times New Roman" pitchFamily="18" charset="0"/>
              </a:endParaRPr>
            </a:p>
          </p:txBody>
        </p:sp>
        <p:sp>
          <p:nvSpPr>
            <p:cNvPr id="22" name="TextBox 21"/>
            <p:cNvSpPr txBox="1"/>
            <p:nvPr/>
          </p:nvSpPr>
          <p:spPr>
            <a:xfrm>
              <a:off x="1898270" y="4263317"/>
              <a:ext cx="1295400" cy="400110"/>
            </a:xfrm>
            <a:prstGeom prst="rect">
              <a:avLst/>
            </a:prstGeom>
            <a:solidFill>
              <a:schemeClr val="bg1"/>
            </a:solidFill>
            <a:ln>
              <a:solidFill>
                <a:schemeClr val="tx1"/>
              </a:solidFill>
            </a:ln>
          </p:spPr>
          <p:txBody>
            <a:bodyPr wrap="square" rtlCol="0">
              <a:spAutoFit/>
            </a:bodyPr>
            <a:lstStyle/>
            <a:p>
              <a:r>
                <a:rPr lang="en-US" sz="2000" b="1" dirty="0" smtClean="0">
                  <a:latin typeface="Times New Roman" pitchFamily="18" charset="0"/>
                  <a:cs typeface="Times New Roman" pitchFamily="18" charset="0"/>
                </a:rPr>
                <a:t>6.0 mg/kg</a:t>
              </a:r>
              <a:endParaRPr lang="en-US" sz="2000" b="1" dirty="0">
                <a:latin typeface="Times New Roman" pitchFamily="18" charset="0"/>
                <a:cs typeface="Times New Roman" pitchFamily="18" charset="0"/>
              </a:endParaRPr>
            </a:p>
          </p:txBody>
        </p:sp>
        <p:sp>
          <p:nvSpPr>
            <p:cNvPr id="24" name="TextBox 23"/>
            <p:cNvSpPr txBox="1"/>
            <p:nvPr/>
          </p:nvSpPr>
          <p:spPr>
            <a:xfrm>
              <a:off x="5621910" y="5406317"/>
              <a:ext cx="1381760" cy="400110"/>
            </a:xfrm>
            <a:prstGeom prst="rect">
              <a:avLst/>
            </a:prstGeom>
            <a:solidFill>
              <a:schemeClr val="bg1"/>
            </a:solidFill>
            <a:ln>
              <a:solidFill>
                <a:schemeClr val="tx1"/>
              </a:solidFill>
            </a:ln>
          </p:spPr>
          <p:txBody>
            <a:bodyPr wrap="square" rtlCol="0">
              <a:spAutoFit/>
            </a:bodyPr>
            <a:lstStyle/>
            <a:p>
              <a:r>
                <a:rPr lang="en-US" sz="2000" b="1" dirty="0" smtClean="0">
                  <a:latin typeface="Times New Roman" pitchFamily="18" charset="0"/>
                  <a:cs typeface="Times New Roman" pitchFamily="18" charset="0"/>
                </a:rPr>
                <a:t>91 mg/kg</a:t>
              </a:r>
              <a:endParaRPr lang="en-US" sz="2000" b="1" dirty="0">
                <a:latin typeface="Times New Roman" pitchFamily="18" charset="0"/>
                <a:cs typeface="Times New Roman" pitchFamily="18" charset="0"/>
              </a:endParaRPr>
            </a:p>
          </p:txBody>
        </p:sp>
        <p:sp>
          <p:nvSpPr>
            <p:cNvPr id="26" name="TextBox 25"/>
            <p:cNvSpPr txBox="1"/>
            <p:nvPr/>
          </p:nvSpPr>
          <p:spPr>
            <a:xfrm>
              <a:off x="5632070" y="4568117"/>
              <a:ext cx="1295400" cy="400110"/>
            </a:xfrm>
            <a:prstGeom prst="rect">
              <a:avLst/>
            </a:prstGeom>
            <a:solidFill>
              <a:schemeClr val="bg1"/>
            </a:solidFill>
            <a:ln>
              <a:solidFill>
                <a:schemeClr val="tx1"/>
              </a:solidFill>
            </a:ln>
          </p:spPr>
          <p:txBody>
            <a:bodyPr wrap="square" rtlCol="0">
              <a:spAutoFit/>
            </a:bodyPr>
            <a:lstStyle/>
            <a:p>
              <a:r>
                <a:rPr lang="en-US" sz="2000" b="1" dirty="0" smtClean="0">
                  <a:latin typeface="Times New Roman" pitchFamily="18" charset="0"/>
                  <a:cs typeface="Times New Roman" pitchFamily="18" charset="0"/>
                </a:rPr>
                <a:t>14 mg/kg</a:t>
              </a:r>
              <a:endParaRPr lang="en-US" sz="2000" b="1" dirty="0">
                <a:latin typeface="Times New Roman" pitchFamily="18" charset="0"/>
                <a:cs typeface="Times New Roman" pitchFamily="18" charset="0"/>
              </a:endParaRPr>
            </a:p>
          </p:txBody>
        </p:sp>
        <p:cxnSp>
          <p:nvCxnSpPr>
            <p:cNvPr id="30" name="Straight Arrow Connector 29"/>
            <p:cNvCxnSpPr/>
            <p:nvPr/>
          </p:nvCxnSpPr>
          <p:spPr>
            <a:xfrm>
              <a:off x="3727070" y="6473117"/>
              <a:ext cx="1447800" cy="1588"/>
            </a:xfrm>
            <a:prstGeom prst="straightConnector1">
              <a:avLst/>
            </a:prstGeom>
            <a:ln w="635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879470" y="6168317"/>
              <a:ext cx="1143000" cy="369332"/>
            </a:xfrm>
            <a:prstGeom prst="rect">
              <a:avLst/>
            </a:prstGeom>
            <a:noFill/>
            <a:ln>
              <a:solidFill>
                <a:schemeClr val="tx1"/>
              </a:solidFill>
            </a:ln>
          </p:spPr>
          <p:txBody>
            <a:bodyPr wrap="square" rtlCol="0">
              <a:spAutoFit/>
            </a:bodyPr>
            <a:lstStyle/>
            <a:p>
              <a:pPr algn="ctr"/>
              <a:r>
                <a:rPr lang="en-US" b="1" dirty="0" smtClean="0">
                  <a:latin typeface="Tahoma" pitchFamily="34" charset="0"/>
                  <a:ea typeface="Tahoma" pitchFamily="34" charset="0"/>
                  <a:cs typeface="Tahoma" pitchFamily="34" charset="0"/>
                </a:rPr>
                <a:t>3 feet</a:t>
              </a:r>
              <a:endParaRPr lang="en-US" b="1" dirty="0">
                <a:latin typeface="Tahoma" pitchFamily="34" charset="0"/>
                <a:ea typeface="Tahoma" pitchFamily="34" charset="0"/>
                <a:cs typeface="Tahoma" pitchFamily="34" charset="0"/>
              </a:endParaRPr>
            </a:p>
          </p:txBody>
        </p:sp>
        <p:sp>
          <p:nvSpPr>
            <p:cNvPr id="31" name="TextBox 30"/>
            <p:cNvSpPr txBox="1"/>
            <p:nvPr/>
          </p:nvSpPr>
          <p:spPr>
            <a:xfrm>
              <a:off x="5105400" y="2743200"/>
              <a:ext cx="1822070" cy="1015663"/>
            </a:xfrm>
            <a:prstGeom prst="rect">
              <a:avLst/>
            </a:prstGeom>
            <a:solidFill>
              <a:schemeClr val="bg1"/>
            </a:solidFill>
            <a:ln>
              <a:solidFill>
                <a:srgbClr val="FF0000"/>
              </a:solidFill>
            </a:ln>
          </p:spPr>
          <p:txBody>
            <a:bodyPr wrap="square" rtlCol="0">
              <a:spAutoFit/>
            </a:bodyPr>
            <a:lstStyle/>
            <a:p>
              <a:pPr algn="ctr"/>
              <a:r>
                <a:rPr lang="en-US" sz="2000" b="1" dirty="0" smtClean="0">
                  <a:solidFill>
                    <a:srgbClr val="FF0000"/>
                  </a:solidFill>
                  <a:latin typeface="Times New Roman" pitchFamily="18" charset="0"/>
                  <a:cs typeface="Times New Roman" pitchFamily="18" charset="0"/>
                </a:rPr>
                <a:t>Intra-Sample Test Average</a:t>
              </a:r>
            </a:p>
            <a:p>
              <a:pPr algn="ctr"/>
              <a:r>
                <a:rPr lang="en-US" sz="2000" b="1" dirty="0" smtClean="0">
                  <a:solidFill>
                    <a:srgbClr val="FF0000"/>
                  </a:solidFill>
                  <a:latin typeface="Times New Roman" pitchFamily="18" charset="0"/>
                  <a:cs typeface="Times New Roman" pitchFamily="18" charset="0"/>
                </a:rPr>
                <a:t>2,400! mg/kg</a:t>
              </a:r>
              <a:endParaRPr lang="en-US" sz="2000" b="1" dirty="0">
                <a:solidFill>
                  <a:srgbClr val="FF0000"/>
                </a:solidFill>
                <a:latin typeface="Times New Roman" pitchFamily="18" charset="0"/>
                <a:cs typeface="Times New Roman" pitchFamily="18" charset="0"/>
              </a:endParaRPr>
            </a:p>
          </p:txBody>
        </p:sp>
        <p:sp>
          <p:nvSpPr>
            <p:cNvPr id="28" name="TextBox 27"/>
            <p:cNvSpPr txBox="1"/>
            <p:nvPr/>
          </p:nvSpPr>
          <p:spPr>
            <a:xfrm>
              <a:off x="1485900" y="1535668"/>
              <a:ext cx="2019300" cy="369332"/>
            </a:xfrm>
            <a:prstGeom prst="rect">
              <a:avLst/>
            </a:prstGeom>
            <a:solidFill>
              <a:schemeClr val="bg1"/>
            </a:solidFill>
            <a:ln>
              <a:solidFill>
                <a:schemeClr val="tx1"/>
              </a:solidFill>
            </a:ln>
          </p:spPr>
          <p:txBody>
            <a:bodyPr wrap="square" rtlCol="0">
              <a:spAutoFit/>
            </a:bodyPr>
            <a:lstStyle/>
            <a:p>
              <a:pPr algn="ctr"/>
              <a:r>
                <a:rPr lang="en-US" b="1" dirty="0" smtClean="0">
                  <a:latin typeface="Times New Roman" pitchFamily="18" charset="0"/>
                  <a:cs typeface="Times New Roman" pitchFamily="18" charset="0"/>
                </a:rPr>
                <a:t>Grid Pt VOA-24</a:t>
              </a:r>
              <a:endParaRPr lang="en-US" b="1" dirty="0">
                <a:latin typeface="Times New Roman" pitchFamily="18" charset="0"/>
                <a:cs typeface="Times New Roman" pitchFamily="18" charset="0"/>
              </a:endParaRPr>
            </a:p>
          </p:txBody>
        </p:sp>
        <p:sp>
          <p:nvSpPr>
            <p:cNvPr id="32" name="Oval 31"/>
            <p:cNvSpPr/>
            <p:nvPr/>
          </p:nvSpPr>
          <p:spPr>
            <a:xfrm>
              <a:off x="3429000" y="5950424"/>
              <a:ext cx="375313" cy="37417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429000" y="5112224"/>
              <a:ext cx="375313" cy="37417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05400" y="6102824"/>
              <a:ext cx="375313" cy="37417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111087" y="5181600"/>
              <a:ext cx="375313" cy="37417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425287" y="5334000"/>
              <a:ext cx="375313" cy="37417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184270" y="5562600"/>
              <a:ext cx="609600" cy="533400"/>
            </a:xfrm>
            <a:prstGeom prst="ellipse">
              <a:avLst/>
            </a:prstGeom>
            <a:no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stCxn id="31" idx="2"/>
            </p:cNvCxnSpPr>
            <p:nvPr/>
          </p:nvCxnSpPr>
          <p:spPr>
            <a:xfrm flipH="1">
              <a:off x="4419603" y="3758863"/>
              <a:ext cx="1596832" cy="21085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1" idx="2"/>
            </p:cNvCxnSpPr>
            <p:nvPr/>
          </p:nvCxnSpPr>
          <p:spPr>
            <a:xfrm rot="16200000" flipH="1">
              <a:off x="3755675" y="4672922"/>
              <a:ext cx="1276290" cy="342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8" idx="2"/>
            </p:cNvCxnSpPr>
            <p:nvPr/>
          </p:nvCxnSpPr>
          <p:spPr>
            <a:xfrm rot="16200000" flipH="1">
              <a:off x="2765075" y="5282522"/>
              <a:ext cx="666690" cy="1104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2" idx="2"/>
            </p:cNvCxnSpPr>
            <p:nvPr/>
          </p:nvCxnSpPr>
          <p:spPr>
            <a:xfrm rot="16200000" flipH="1">
              <a:off x="2765075" y="4444322"/>
              <a:ext cx="666690" cy="1104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4" idx="2"/>
            </p:cNvCxnSpPr>
            <p:nvPr/>
          </p:nvCxnSpPr>
          <p:spPr>
            <a:xfrm rot="5400000">
              <a:off x="5562891" y="5570816"/>
              <a:ext cx="514289" cy="98551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6" idx="2"/>
            </p:cNvCxnSpPr>
            <p:nvPr/>
          </p:nvCxnSpPr>
          <p:spPr>
            <a:xfrm rot="5400000">
              <a:off x="5584481" y="4711026"/>
              <a:ext cx="438089" cy="9524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533400" y="6019800"/>
            <a:ext cx="8077200" cy="707886"/>
          </a:xfrm>
          <a:prstGeom prst="rect">
            <a:avLst/>
          </a:prstGeom>
          <a:noFill/>
          <a:ln>
            <a:solidFill>
              <a:schemeClr val="tx1"/>
            </a:solidFill>
          </a:ln>
        </p:spPr>
        <p:txBody>
          <a:bodyPr wrap="square" rtlCol="0">
            <a:spAutoFit/>
          </a:bodyPr>
          <a:lstStyle/>
          <a:p>
            <a:pPr marL="228600" indent="-223838" algn="ctr"/>
            <a:r>
              <a:rPr lang="en-US" sz="2000" b="1" dirty="0" smtClean="0">
                <a:latin typeface="Times New Roman" pitchFamily="18" charset="0"/>
                <a:cs typeface="Times New Roman" pitchFamily="18" charset="0"/>
              </a:rPr>
              <a:t>Take home Point: Concentration reported for any given discrete sample is </a:t>
            </a:r>
            <a:r>
              <a:rPr lang="en-US" sz="2000" b="1" i="1" dirty="0" smtClean="0">
                <a:latin typeface="Times New Roman" pitchFamily="18" charset="0"/>
                <a:cs typeface="Times New Roman" pitchFamily="18" charset="0"/>
              </a:rPr>
              <a:t>random</a:t>
            </a:r>
            <a:r>
              <a:rPr lang="en-US" sz="2000" b="1" dirty="0" smtClean="0">
                <a:latin typeface="Times New Roman" pitchFamily="18" charset="0"/>
                <a:cs typeface="Times New Roman" pitchFamily="18" charset="0"/>
              </a:rPr>
              <a:t> within a potentially significant large range of possibilities.</a:t>
            </a:r>
            <a:endParaRPr lang="en-US" sz="2000" b="1" dirty="0">
              <a:latin typeface="Times New Roman" pitchFamily="18" charset="0"/>
              <a:cs typeface="Times New Roman" pitchFamily="18" charset="0"/>
            </a:endParaRPr>
          </a:p>
        </p:txBody>
      </p:sp>
      <p:sp>
        <p:nvSpPr>
          <p:cNvPr id="41" name="TextBox 40"/>
          <p:cNvSpPr txBox="1"/>
          <p:nvPr/>
        </p:nvSpPr>
        <p:spPr>
          <a:xfrm>
            <a:off x="1676400" y="1676400"/>
            <a:ext cx="2590800" cy="1200329"/>
          </a:xfrm>
          <a:prstGeom prst="rect">
            <a:avLst/>
          </a:prstGeom>
          <a:solidFill>
            <a:schemeClr val="bg1"/>
          </a:solidFill>
          <a:ln>
            <a:solidFill>
              <a:schemeClr val="tx1"/>
            </a:solidFill>
          </a:ln>
        </p:spPr>
        <p:txBody>
          <a:bodyPr wrap="square" rtlCol="0">
            <a:spAutoFit/>
          </a:bodyPr>
          <a:lstStyle/>
          <a:p>
            <a:pPr algn="ctr"/>
            <a:r>
              <a:rPr lang="en-US" b="1" dirty="0" smtClean="0">
                <a:latin typeface="Times New Roman" pitchFamily="18" charset="0"/>
                <a:cs typeface="Times New Roman" pitchFamily="18" charset="0"/>
              </a:rPr>
              <a:t>*Processed samples; variability for unprocessed samples would be even greater.</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184777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nvSpPr>
        <p:spPr>
          <a:xfrm>
            <a:off x="482366" y="51137"/>
            <a:ext cx="8257709" cy="1015663"/>
          </a:xfrm>
          <a:prstGeom prst="rect">
            <a:avLst/>
          </a:prstGeom>
          <a:noFill/>
        </p:spPr>
        <p:txBody>
          <a:bodyPr wrap="none" rtlCol="0">
            <a:spAutoFit/>
          </a:bodyPr>
          <a:lstStyle/>
          <a:p>
            <a:pPr algn="ctr"/>
            <a:r>
              <a:rPr lang="en-US" sz="3200" b="1" dirty="0" smtClean="0">
                <a:latin typeface="Times New Roman" pitchFamily="18" charset="0"/>
                <a:cs typeface="Times New Roman" pitchFamily="18" charset="0"/>
              </a:rPr>
              <a:t>Nugget Effect and Discrete Sample Variability</a:t>
            </a:r>
          </a:p>
          <a:p>
            <a:pPr algn="ctr"/>
            <a:r>
              <a:rPr lang="en-US" sz="2800" b="1" dirty="0" smtClean="0">
                <a:latin typeface="Times New Roman" pitchFamily="18" charset="0"/>
                <a:cs typeface="Times New Roman" pitchFamily="18" charset="0"/>
              </a:rPr>
              <a:t>(aka “Distributional Heterogeneity”)</a:t>
            </a:r>
          </a:p>
        </p:txBody>
      </p:sp>
      <p:sp>
        <p:nvSpPr>
          <p:cNvPr id="2" name="Slide Number Placeholder 1"/>
          <p:cNvSpPr>
            <a:spLocks noGrp="1"/>
          </p:cNvSpPr>
          <p:nvPr>
            <p:ph type="sldNum" sz="quarter" idx="12"/>
          </p:nvPr>
        </p:nvSpPr>
        <p:spPr/>
        <p:txBody>
          <a:bodyPr/>
          <a:lstStyle/>
          <a:p>
            <a:fld id="{27EB08C4-B206-4098-98C3-6DC2CE1146B4}" type="slidenum">
              <a:rPr lang="en-US" smtClean="0"/>
              <a:pPr/>
              <a:t>15</a:t>
            </a:fld>
            <a:endParaRPr lang="en-US"/>
          </a:p>
        </p:txBody>
      </p:sp>
      <p:grpSp>
        <p:nvGrpSpPr>
          <p:cNvPr id="4" name="Group 3"/>
          <p:cNvGrpSpPr/>
          <p:nvPr/>
        </p:nvGrpSpPr>
        <p:grpSpPr>
          <a:xfrm>
            <a:off x="6125911" y="1189047"/>
            <a:ext cx="2498064" cy="3078153"/>
            <a:chOff x="5614727" y="859367"/>
            <a:chExt cx="2547767" cy="307815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4727" y="1384862"/>
              <a:ext cx="2468893" cy="1880029"/>
            </a:xfrm>
            <a:prstGeom prst="rect">
              <a:avLst/>
            </a:prstGeom>
            <a:ln>
              <a:solidFill>
                <a:schemeClr val="tx1"/>
              </a:solidFill>
            </a:ln>
          </p:spPr>
        </p:pic>
        <p:sp>
          <p:nvSpPr>
            <p:cNvPr id="34" name="TextBox 33"/>
            <p:cNvSpPr txBox="1"/>
            <p:nvPr/>
          </p:nvSpPr>
          <p:spPr>
            <a:xfrm>
              <a:off x="6057900" y="3229634"/>
              <a:ext cx="175260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PCB-Infused Tar Balls?</a:t>
              </a:r>
              <a:endParaRPr lang="en-US" sz="20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5647895" y="1270866"/>
              <a:ext cx="762000" cy="369332"/>
            </a:xfrm>
            <a:prstGeom prst="rect">
              <a:avLst/>
            </a:prstGeom>
            <a:noFill/>
          </p:spPr>
          <p:txBody>
            <a:bodyPr wrap="square" rtlCol="0">
              <a:spAutoFit/>
            </a:bodyPr>
            <a:lstStyle/>
            <a:p>
              <a:pPr algn="ctr"/>
              <a:r>
                <a:rPr lang="en-US" b="1" dirty="0" smtClean="0">
                  <a:latin typeface="Arial" pitchFamily="34" charset="0"/>
                  <a:cs typeface="Arial" pitchFamily="34" charset="0"/>
                </a:rPr>
                <a:t>1mm</a:t>
              </a:r>
              <a:endParaRPr lang="en-US" b="1" dirty="0">
                <a:latin typeface="Arial" pitchFamily="34" charset="0"/>
                <a:cs typeface="Arial" pitchFamily="34" charset="0"/>
              </a:endParaRPr>
            </a:p>
          </p:txBody>
        </p:sp>
        <p:cxnSp>
          <p:nvCxnSpPr>
            <p:cNvPr id="25" name="Straight Connector 24"/>
            <p:cNvCxnSpPr/>
            <p:nvPr/>
          </p:nvCxnSpPr>
          <p:spPr>
            <a:xfrm>
              <a:off x="5670362" y="1578085"/>
              <a:ext cx="685800" cy="1588"/>
            </a:xfrm>
            <a:prstGeom prst="line">
              <a:avLst/>
            </a:prstGeom>
            <a:ln w="63500">
              <a:solidFill>
                <a:schemeClr val="tx1">
                  <a:alpha val="99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966339" y="859367"/>
              <a:ext cx="2196155"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Study Site C</a:t>
              </a:r>
              <a:endParaRPr lang="en-US" sz="2800" b="1"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452933" y="1209076"/>
            <a:ext cx="2895600" cy="3033061"/>
            <a:chOff x="308494" y="866134"/>
            <a:chExt cx="2895600" cy="3033061"/>
          </a:xfrm>
        </p:grpSpPr>
        <p:pic>
          <p:nvPicPr>
            <p:cNvPr id="29" name="Picture 5" descr="img541"/>
            <p:cNvPicPr>
              <a:picLocks noChangeAspect="1" noChangeArrowheads="1"/>
            </p:cNvPicPr>
            <p:nvPr/>
          </p:nvPicPr>
          <p:blipFill>
            <a:blip r:embed="rId3" cstate="print"/>
            <a:srcRect/>
            <a:stretch>
              <a:fillRect/>
            </a:stretch>
          </p:blipFill>
          <p:spPr bwMode="auto">
            <a:xfrm>
              <a:off x="533400" y="1371600"/>
              <a:ext cx="2435744" cy="1865676"/>
            </a:xfrm>
            <a:prstGeom prst="rect">
              <a:avLst/>
            </a:prstGeom>
            <a:noFill/>
          </p:spPr>
        </p:pic>
        <p:sp>
          <p:nvSpPr>
            <p:cNvPr id="33" name="TextBox 32"/>
            <p:cNvSpPr txBox="1"/>
            <p:nvPr/>
          </p:nvSpPr>
          <p:spPr>
            <a:xfrm>
              <a:off x="334843" y="3191309"/>
              <a:ext cx="2832857"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Arsenic-Infused Clumps of Iron Hydroxide</a:t>
              </a:r>
              <a:endParaRPr lang="en-US" sz="2000" b="1"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308494" y="866134"/>
              <a:ext cx="2895600"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Study Site A</a:t>
              </a:r>
              <a:endParaRPr lang="en-US" sz="2800" b="1" dirty="0">
                <a:latin typeface="Times New Roman" panose="02020603050405020304" pitchFamily="18" charset="0"/>
                <a:cs typeface="Times New Roman" panose="02020603050405020304" pitchFamily="18" charset="0"/>
              </a:endParaRPr>
            </a:p>
          </p:txBody>
        </p:sp>
      </p:grpSp>
      <p:sp>
        <p:nvSpPr>
          <p:cNvPr id="39" name="TextBox 38"/>
          <p:cNvSpPr txBox="1"/>
          <p:nvPr/>
        </p:nvSpPr>
        <p:spPr>
          <a:xfrm>
            <a:off x="457200" y="4267200"/>
            <a:ext cx="8076525" cy="2462213"/>
          </a:xfrm>
          <a:prstGeom prst="rect">
            <a:avLst/>
          </a:prstGeom>
          <a:noFill/>
          <a:ln>
            <a:solidFill>
              <a:schemeClr val="tx1"/>
            </a:solidFill>
          </a:ln>
        </p:spPr>
        <p:txBody>
          <a:bodyPr wrap="square" rtlCol="0">
            <a:spAutoFit/>
          </a:bodyPr>
          <a:lstStyle/>
          <a:p>
            <a:pPr marL="225425" indent="-225425">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Variability within and between samples reflects “distributional heterogeneity;”</a:t>
            </a:r>
          </a:p>
          <a:p>
            <a:pPr marL="225425" indent="-225425">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a:t>
            </a:r>
            <a:r>
              <a:rPr lang="en-US" sz="2200" b="1" i="1" dirty="0" smtClean="0">
                <a:latin typeface="Times New Roman" panose="02020603050405020304" pitchFamily="18" charset="0"/>
                <a:cs typeface="Times New Roman" panose="02020603050405020304" pitchFamily="18" charset="0"/>
              </a:rPr>
              <a:t>Maximum</a:t>
            </a:r>
            <a:r>
              <a:rPr lang="en-US" sz="2200" b="1" dirty="0" smtClean="0">
                <a:latin typeface="Times New Roman" panose="02020603050405020304" pitchFamily="18" charset="0"/>
                <a:cs typeface="Times New Roman" panose="02020603050405020304" pitchFamily="18" charset="0"/>
              </a:rPr>
              <a:t>” concentration is </a:t>
            </a:r>
            <a:r>
              <a:rPr lang="en-US" sz="2200" b="1" i="1" dirty="0" smtClean="0">
                <a:latin typeface="Times New Roman" panose="02020603050405020304" pitchFamily="18" charset="0"/>
                <a:cs typeface="Times New Roman" panose="02020603050405020304" pitchFamily="18" charset="0"/>
              </a:rPr>
              <a:t>always</a:t>
            </a:r>
            <a:r>
              <a:rPr lang="en-US" sz="2200" b="1" dirty="0" smtClean="0">
                <a:latin typeface="Times New Roman" panose="02020603050405020304" pitchFamily="18" charset="0"/>
                <a:cs typeface="Times New Roman" panose="02020603050405020304" pitchFamily="18" charset="0"/>
              </a:rPr>
              <a:t> either 0% or 100%;</a:t>
            </a:r>
          </a:p>
          <a:p>
            <a:pPr marL="225425" indent="-225425">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Pre-designation of mass (area/volume) of soil targeted for estimation of mean concentration critical (i.e., “</a:t>
            </a:r>
            <a:r>
              <a:rPr lang="en-US" sz="2200" b="1" i="1" dirty="0" smtClean="0">
                <a:latin typeface="Times New Roman" panose="02020603050405020304" pitchFamily="18" charset="0"/>
                <a:cs typeface="Times New Roman" panose="02020603050405020304" pitchFamily="18" charset="0"/>
              </a:rPr>
              <a:t>Decision Unit</a:t>
            </a:r>
            <a:r>
              <a:rPr lang="en-US" sz="2200" b="1" dirty="0" smtClean="0">
                <a:latin typeface="Times New Roman" panose="02020603050405020304" pitchFamily="18" charset="0"/>
                <a:cs typeface="Times New Roman" panose="02020603050405020304" pitchFamily="18" charset="0"/>
              </a:rPr>
              <a:t>”);</a:t>
            </a:r>
          </a:p>
          <a:p>
            <a:pPr marL="225425" indent="-225425">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Risk-based screening levels </a:t>
            </a:r>
            <a:r>
              <a:rPr lang="en-US" sz="2200" b="1" i="1" dirty="0" smtClean="0">
                <a:latin typeface="Times New Roman" panose="02020603050405020304" pitchFamily="18" charset="0"/>
                <a:cs typeface="Times New Roman" panose="02020603050405020304" pitchFamily="18" charset="0"/>
              </a:rPr>
              <a:t>apply to mean </a:t>
            </a:r>
            <a:r>
              <a:rPr lang="en-US" sz="2200" b="1" dirty="0" smtClean="0">
                <a:latin typeface="Times New Roman" panose="02020603050405020304" pitchFamily="18" charset="0"/>
                <a:cs typeface="Times New Roman" panose="02020603050405020304" pitchFamily="18" charset="0"/>
              </a:rPr>
              <a:t>for the targeted mass (e.g., exposure area), </a:t>
            </a:r>
            <a:r>
              <a:rPr lang="en-US" sz="2200" b="1" i="1" dirty="0" smtClean="0">
                <a:latin typeface="Times New Roman" panose="02020603050405020304" pitchFamily="18" charset="0"/>
                <a:cs typeface="Times New Roman" panose="02020603050405020304" pitchFamily="18" charset="0"/>
              </a:rPr>
              <a:t>not</a:t>
            </a:r>
            <a:r>
              <a:rPr lang="en-US" sz="2200" b="1" dirty="0" smtClean="0">
                <a:latin typeface="Times New Roman" panose="02020603050405020304" pitchFamily="18" charset="0"/>
                <a:cs typeface="Times New Roman" panose="02020603050405020304" pitchFamily="18" charset="0"/>
              </a:rPr>
              <a:t> discrete samples within this area.</a:t>
            </a:r>
            <a:endParaRPr lang="en-US" sz="2200" b="1"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3429000" y="1194790"/>
            <a:ext cx="2438400" cy="2387703"/>
            <a:chOff x="3429000" y="851848"/>
            <a:chExt cx="2438400" cy="2387703"/>
          </a:xfrm>
        </p:grpSpPr>
        <p:sp>
          <p:nvSpPr>
            <p:cNvPr id="38" name="TextBox 37"/>
            <p:cNvSpPr txBox="1"/>
            <p:nvPr/>
          </p:nvSpPr>
          <p:spPr>
            <a:xfrm>
              <a:off x="3466531" y="851848"/>
              <a:ext cx="2400869" cy="523220"/>
            </a:xfrm>
            <a:prstGeom prst="rect">
              <a:avLst/>
            </a:prstGeom>
            <a:noFill/>
            <a:ln>
              <a:noFill/>
            </a:ln>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Study Site B</a:t>
              </a:r>
              <a:endParaRPr lang="en-US" sz="24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3446338" y="1676400"/>
              <a:ext cx="2402913" cy="1200329"/>
            </a:xfrm>
            <a:prstGeom prst="rect">
              <a:avLst/>
            </a:prstGeom>
            <a:noFill/>
            <a:ln>
              <a:noFill/>
            </a:ln>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Small pockets of</a:t>
              </a:r>
            </a:p>
            <a:p>
              <a:pPr algn="ctr"/>
              <a:r>
                <a:rPr lang="en-US" sz="2400" b="1" dirty="0" smtClean="0">
                  <a:latin typeface="Times New Roman" panose="02020603050405020304" pitchFamily="18" charset="0"/>
                  <a:cs typeface="Times New Roman" panose="02020603050405020304" pitchFamily="18" charset="0"/>
                </a:rPr>
                <a:t>concentrated ash</a:t>
              </a:r>
            </a:p>
            <a:p>
              <a:pPr algn="ctr"/>
              <a:r>
                <a:rPr lang="en-US" sz="2400" b="1" dirty="0" smtClean="0">
                  <a:latin typeface="Times New Roman" panose="02020603050405020304" pitchFamily="18" charset="0"/>
                  <a:cs typeface="Times New Roman" panose="02020603050405020304" pitchFamily="18" charset="0"/>
                </a:rPr>
                <a:t>(visible in field)</a:t>
              </a:r>
            </a:p>
          </p:txBody>
        </p:sp>
        <p:sp>
          <p:nvSpPr>
            <p:cNvPr id="6" name="Rectangle 5"/>
            <p:cNvSpPr/>
            <p:nvPr/>
          </p:nvSpPr>
          <p:spPr>
            <a:xfrm>
              <a:off x="3429000" y="1371600"/>
              <a:ext cx="2435744" cy="18679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1600200" y="3254514"/>
            <a:ext cx="1454867" cy="400110"/>
          </a:xfrm>
          <a:prstGeom prst="rect">
            <a:avLst/>
          </a:prstGeom>
          <a:noFill/>
        </p:spPr>
        <p:txBody>
          <a:bodyPr wrap="square" rtlCol="0">
            <a:spAutoFit/>
          </a:bodyPr>
          <a:lstStyle/>
          <a:p>
            <a:pPr algn="ctr"/>
            <a:r>
              <a:rPr lang="en-US" sz="2000" b="1" dirty="0" smtClean="0">
                <a:solidFill>
                  <a:schemeClr val="bg1"/>
                </a:solidFill>
                <a:latin typeface="Times New Roman" panose="02020603050405020304" pitchFamily="18" charset="0"/>
                <a:cs typeface="Times New Roman" panose="02020603050405020304" pitchFamily="18" charset="0"/>
              </a:rPr>
              <a:t>Cutler 2011</a:t>
            </a:r>
            <a:endParaRPr 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0856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a:blip r:embed="rId2" cstate="screen">
            <a:extLst>
              <a:ext uri="{28A0092B-C50C-407E-A947-70E740481C1C}">
                <a14:useLocalDpi xmlns:a14="http://schemas.microsoft.com/office/drawing/2010/main"/>
              </a:ext>
            </a:extLst>
          </a:blip>
          <a:stretch>
            <a:fillRect/>
          </a:stretch>
        </p:blipFill>
        <p:spPr>
          <a:xfrm>
            <a:off x="457200" y="1371600"/>
            <a:ext cx="3505200" cy="4077334"/>
          </a:xfrm>
          <a:prstGeom prst="rect">
            <a:avLst/>
          </a:prstGeom>
        </p:spPr>
      </p:pic>
      <p:sp>
        <p:nvSpPr>
          <p:cNvPr id="2" name="Slide Number Placeholder 1"/>
          <p:cNvSpPr>
            <a:spLocks noGrp="1"/>
          </p:cNvSpPr>
          <p:nvPr>
            <p:ph type="sldNum" sz="quarter" idx="12"/>
          </p:nvPr>
        </p:nvSpPr>
        <p:spPr/>
        <p:txBody>
          <a:bodyPr/>
          <a:lstStyle/>
          <a:p>
            <a:fld id="{27EB08C4-B206-4098-98C3-6DC2CE1146B4}" type="slidenum">
              <a:rPr lang="en-US" smtClean="0"/>
              <a:pPr/>
              <a:t>16</a:t>
            </a:fld>
            <a:endParaRPr lang="en-US"/>
          </a:p>
        </p:txBody>
      </p:sp>
      <p:pic>
        <p:nvPicPr>
          <p:cNvPr id="15" name="Picture 3"/>
          <p:cNvPicPr>
            <a:picLocks noChangeAspect="1" noChangeArrowheads="1"/>
          </p:cNvPicPr>
          <p:nvPr/>
        </p:nvPicPr>
        <p:blipFill>
          <a:blip r:embed="rId3" cstate="print"/>
          <a:srcRect/>
          <a:stretch>
            <a:fillRect/>
          </a:stretch>
        </p:blipFill>
        <p:spPr bwMode="auto">
          <a:xfrm>
            <a:off x="152855" y="5588607"/>
            <a:ext cx="837745" cy="1116993"/>
          </a:xfrm>
          <a:prstGeom prst="rect">
            <a:avLst/>
          </a:prstGeom>
          <a:noFill/>
          <a:ln w="9525">
            <a:solidFill>
              <a:schemeClr val="tx1"/>
            </a:solidFill>
            <a:miter lim="800000"/>
            <a:headEnd/>
            <a:tailEnd/>
          </a:ln>
          <a:effectLst/>
        </p:spPr>
      </p:pic>
      <p:sp>
        <p:nvSpPr>
          <p:cNvPr id="20" name="TextBox 19"/>
          <p:cNvSpPr txBox="1"/>
          <p:nvPr/>
        </p:nvSpPr>
        <p:spPr>
          <a:xfrm>
            <a:off x="304800" y="76200"/>
            <a:ext cx="8534399" cy="1077218"/>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Discrete Samples are too </a:t>
            </a:r>
            <a:r>
              <a:rPr lang="en-US" sz="2000" b="1" u="sng" dirty="0" smtClean="0">
                <a:latin typeface="Times New Roman" pitchFamily="18" charset="0"/>
                <a:cs typeface="Times New Roman" pitchFamily="18" charset="0"/>
              </a:rPr>
              <a:t>SMALL</a:t>
            </a:r>
            <a:r>
              <a:rPr lang="en-US" sz="24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to Capture and Represent Small-Scale Variability in Soil</a:t>
            </a:r>
            <a:endParaRPr lang="en-US" sz="3200" b="1" dirty="0">
              <a:latin typeface="Times New Roman" pitchFamily="18" charset="0"/>
              <a:cs typeface="Times New Roman" pitchFamily="18" charset="0"/>
            </a:endParaRPr>
          </a:p>
        </p:txBody>
      </p:sp>
      <p:grpSp>
        <p:nvGrpSpPr>
          <p:cNvPr id="5" name="Group 4"/>
          <p:cNvGrpSpPr/>
          <p:nvPr/>
        </p:nvGrpSpPr>
        <p:grpSpPr>
          <a:xfrm>
            <a:off x="4876800" y="4038599"/>
            <a:ext cx="3352800" cy="2438401"/>
            <a:chOff x="4876800" y="4038599"/>
            <a:chExt cx="3352800" cy="2438401"/>
          </a:xfrm>
        </p:grpSpPr>
        <p:sp>
          <p:nvSpPr>
            <p:cNvPr id="22" name="TextBox 21"/>
            <p:cNvSpPr txBox="1"/>
            <p:nvPr/>
          </p:nvSpPr>
          <p:spPr>
            <a:xfrm>
              <a:off x="5410201" y="4038599"/>
              <a:ext cx="24384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2010s Reality</a:t>
              </a:r>
              <a:endParaRPr lang="en-US" sz="2400" b="1" dirty="0">
                <a:latin typeface="Times New Roman" pitchFamily="18" charset="0"/>
                <a:cs typeface="Times New Roman"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4470445"/>
              <a:ext cx="1924781" cy="1325218"/>
            </a:xfrm>
            <a:prstGeom prst="rect">
              <a:avLst/>
            </a:prstGeom>
          </p:spPr>
        </p:pic>
        <p:sp>
          <p:nvSpPr>
            <p:cNvPr id="12" name="TextBox 11"/>
            <p:cNvSpPr txBox="1"/>
            <p:nvPr/>
          </p:nvSpPr>
          <p:spPr>
            <a:xfrm>
              <a:off x="4876800" y="5769112"/>
              <a:ext cx="3352800"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Sample collection method and mass very important</a:t>
              </a:r>
              <a:endParaRPr lang="en-US" sz="2000" b="1" dirty="0">
                <a:latin typeface="Times New Roman" pitchFamily="18" charset="0"/>
                <a:cs typeface="Times New Roman" pitchFamily="18" charset="0"/>
              </a:endParaRPr>
            </a:p>
          </p:txBody>
        </p:sp>
        <p:sp>
          <p:nvSpPr>
            <p:cNvPr id="14" name="Rectangle 13"/>
            <p:cNvSpPr/>
            <p:nvPr/>
          </p:nvSpPr>
          <p:spPr>
            <a:xfrm>
              <a:off x="4876800" y="4038600"/>
              <a:ext cx="3352800" cy="243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4876800" y="1447799"/>
            <a:ext cx="3352800" cy="2460486"/>
            <a:chOff x="4876800" y="1447799"/>
            <a:chExt cx="3352800" cy="2460486"/>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600" y="1875181"/>
              <a:ext cx="1924781" cy="1325218"/>
            </a:xfrm>
            <a:prstGeom prst="rect">
              <a:avLst/>
            </a:prstGeom>
          </p:spPr>
        </p:pic>
        <p:sp>
          <p:nvSpPr>
            <p:cNvPr id="21" name="TextBox 20"/>
            <p:cNvSpPr txBox="1"/>
            <p:nvPr/>
          </p:nvSpPr>
          <p:spPr>
            <a:xfrm>
              <a:off x="4876800" y="1447799"/>
              <a:ext cx="328869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1980s Wishful Thinking</a:t>
              </a:r>
              <a:endParaRPr lang="en-US" sz="2400" b="1" dirty="0">
                <a:latin typeface="Times New Roman" pitchFamily="18" charset="0"/>
                <a:cs typeface="Times New Roman" pitchFamily="18" charset="0"/>
              </a:endParaRPr>
            </a:p>
          </p:txBody>
        </p:sp>
        <p:sp>
          <p:nvSpPr>
            <p:cNvPr id="10" name="TextBox 9"/>
            <p:cNvSpPr txBox="1"/>
            <p:nvPr/>
          </p:nvSpPr>
          <p:spPr>
            <a:xfrm>
              <a:off x="4876800" y="3200399"/>
              <a:ext cx="3352800"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Sample collection method and mass not important</a:t>
              </a:r>
              <a:endParaRPr lang="en-US" sz="2000" b="1" dirty="0">
                <a:latin typeface="Times New Roman" pitchFamily="18" charset="0"/>
                <a:cs typeface="Times New Roman" pitchFamily="18" charset="0"/>
              </a:endParaRPr>
            </a:p>
          </p:txBody>
        </p:sp>
        <p:sp>
          <p:nvSpPr>
            <p:cNvPr id="16" name="Rectangle 15"/>
            <p:cNvSpPr/>
            <p:nvPr/>
          </p:nvSpPr>
          <p:spPr>
            <a:xfrm>
              <a:off x="4876800" y="1447799"/>
              <a:ext cx="3352800" cy="243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descr="One gram"/>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90123" y="5943600"/>
            <a:ext cx="767277" cy="631369"/>
          </a:xfrm>
          <a:prstGeom prst="rect">
            <a:avLst/>
          </a:prstGeom>
          <a:noFill/>
          <a:ln w="9525">
            <a:solidFill>
              <a:schemeClr val="tx1"/>
            </a:solidFill>
            <a:miter lim="800000"/>
            <a:headEnd/>
            <a:tailEnd/>
          </a:ln>
        </p:spPr>
      </p:pic>
      <p:pic>
        <p:nvPicPr>
          <p:cNvPr id="23" name="Picture 22" descr="Bottle Cap 2"/>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09800" y="5951006"/>
            <a:ext cx="654349" cy="678394"/>
          </a:xfrm>
          <a:prstGeom prst="rect">
            <a:avLst/>
          </a:prstGeom>
          <a:noFill/>
          <a:ln w="9525">
            <a:solidFill>
              <a:schemeClr val="tx1"/>
            </a:solidFill>
            <a:miter lim="800000"/>
            <a:headEnd/>
            <a:tailEnd/>
          </a:ln>
        </p:spPr>
      </p:pic>
      <p:pic>
        <p:nvPicPr>
          <p:cNvPr id="24" name="Picture 23" descr="Thirty grams"/>
          <p:cNvPicPr/>
          <p:nvPr/>
        </p:nvPicPr>
        <p:blipFill>
          <a:blip r:embed="rId8" cstate="screen">
            <a:extLst>
              <a:ext uri="{28A0092B-C50C-407E-A947-70E740481C1C}">
                <a14:useLocalDpi xmlns:a14="http://schemas.microsoft.com/office/drawing/2010/main"/>
              </a:ext>
            </a:extLst>
          </a:blip>
          <a:srcRect/>
          <a:stretch>
            <a:fillRect/>
          </a:stretch>
        </p:blipFill>
        <p:spPr bwMode="auto">
          <a:xfrm>
            <a:off x="3048000" y="5943600"/>
            <a:ext cx="762000" cy="626744"/>
          </a:xfrm>
          <a:prstGeom prst="rect">
            <a:avLst/>
          </a:prstGeom>
          <a:noFill/>
          <a:ln w="9525">
            <a:solidFill>
              <a:schemeClr val="tx1"/>
            </a:solidFill>
            <a:miter lim="800000"/>
            <a:headEnd/>
            <a:tailEnd/>
          </a:ln>
        </p:spPr>
      </p:pic>
      <p:sp>
        <p:nvSpPr>
          <p:cNvPr id="25" name="TextBox 24"/>
          <p:cNvSpPr txBox="1"/>
          <p:nvPr/>
        </p:nvSpPr>
        <p:spPr>
          <a:xfrm>
            <a:off x="1333500" y="5485923"/>
            <a:ext cx="24384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Lab Subsamples</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886585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pilled milk #3.jpg"/>
          <p:cNvPicPr/>
          <p:nvPr/>
        </p:nvPicPr>
        <p:blipFill>
          <a:blip r:embed="rId2"/>
          <a:stretch>
            <a:fillRect/>
          </a:stretch>
        </p:blipFill>
        <p:spPr>
          <a:xfrm>
            <a:off x="4648200" y="1980565"/>
            <a:ext cx="3810000" cy="2895600"/>
          </a:xfrm>
          <a:prstGeom prst="rect">
            <a:avLst/>
          </a:prstGeom>
          <a:ln w="25400">
            <a:solidFill>
              <a:schemeClr val="tx1"/>
            </a:solidFill>
          </a:ln>
        </p:spPr>
      </p:pic>
      <p:pic>
        <p:nvPicPr>
          <p:cNvPr id="9" name="Picture 8" descr="Pollock Making Source Area #2.jpg"/>
          <p:cNvPicPr/>
          <p:nvPr/>
        </p:nvPicPr>
        <p:blipFill>
          <a:blip r:embed="rId3" cstate="screen">
            <a:extLst>
              <a:ext uri="{28A0092B-C50C-407E-A947-70E740481C1C}">
                <a14:useLocalDpi xmlns:a14="http://schemas.microsoft.com/office/drawing/2010/main"/>
              </a:ext>
            </a:extLst>
          </a:blip>
          <a:stretch>
            <a:fillRect/>
          </a:stretch>
        </p:blipFill>
        <p:spPr>
          <a:xfrm>
            <a:off x="228600" y="1981200"/>
            <a:ext cx="3931920" cy="2895600"/>
          </a:xfrm>
          <a:prstGeom prst="rect">
            <a:avLst/>
          </a:prstGeom>
          <a:ln w="25400">
            <a:solidFill>
              <a:schemeClr val="tx1"/>
            </a:solidFill>
          </a:ln>
        </p:spPr>
      </p:pic>
      <p:pic>
        <p:nvPicPr>
          <p:cNvPr id="10" name="Picture 9" descr="Pollock cropped.jpg"/>
          <p:cNvPicPr/>
          <p:nvPr/>
        </p:nvPicPr>
        <p:blipFill>
          <a:blip r:embed="rId4"/>
          <a:stretch>
            <a:fillRect/>
          </a:stretch>
        </p:blipFill>
        <p:spPr>
          <a:xfrm>
            <a:off x="2438400" y="1600200"/>
            <a:ext cx="1868805" cy="1510665"/>
          </a:xfrm>
          <a:prstGeom prst="rect">
            <a:avLst/>
          </a:prstGeom>
          <a:ln w="19050">
            <a:solidFill>
              <a:schemeClr val="tx1"/>
            </a:solidFill>
          </a:ln>
        </p:spPr>
      </p:pic>
      <p:sp>
        <p:nvSpPr>
          <p:cNvPr id="3" name="TextBox 2"/>
          <p:cNvSpPr txBox="1"/>
          <p:nvPr/>
        </p:nvSpPr>
        <p:spPr>
          <a:xfrm>
            <a:off x="0" y="76200"/>
            <a:ext cx="9144000" cy="1015663"/>
          </a:xfrm>
          <a:prstGeom prst="rect">
            <a:avLst/>
          </a:prstGeom>
          <a:noFill/>
        </p:spPr>
        <p:txBody>
          <a:bodyPr wrap="square" rtlCol="0">
            <a:spAutoFit/>
          </a:bodyPr>
          <a:lstStyle/>
          <a:p>
            <a:pPr algn="ctr"/>
            <a:r>
              <a:rPr lang="en-US" sz="3000" b="1" dirty="0" smtClean="0">
                <a:latin typeface="Times New Roman" pitchFamily="18" charset="0"/>
                <a:cs typeface="Times New Roman" pitchFamily="18" charset="0"/>
              </a:rPr>
              <a:t>What Soil Contamination Would</a:t>
            </a:r>
          </a:p>
          <a:p>
            <a:pPr algn="ctr"/>
            <a:r>
              <a:rPr lang="en-US" sz="3000" b="1" dirty="0" smtClean="0">
                <a:latin typeface="Times New Roman" pitchFamily="18" charset="0"/>
                <a:cs typeface="Times New Roman" pitchFamily="18" charset="0"/>
              </a:rPr>
              <a:t>Look Like if You Could Actually See It</a:t>
            </a:r>
            <a:endParaRPr lang="en-US" sz="2800" b="1" dirty="0" smtClean="0">
              <a:latin typeface="Times New Roman" pitchFamily="18" charset="0"/>
              <a:cs typeface="Times New Roman" pitchFamily="18" charset="0"/>
            </a:endParaRPr>
          </a:p>
        </p:txBody>
      </p:sp>
      <p:sp>
        <p:nvSpPr>
          <p:cNvPr id="6" name="TextBox 5"/>
          <p:cNvSpPr txBox="1"/>
          <p:nvPr/>
        </p:nvSpPr>
        <p:spPr>
          <a:xfrm>
            <a:off x="1143000" y="4950023"/>
            <a:ext cx="2486326" cy="830997"/>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Jackson Pollock</a:t>
            </a:r>
          </a:p>
          <a:p>
            <a:pPr algn="ctr"/>
            <a:r>
              <a:rPr lang="en-US" sz="2400" b="1" dirty="0" smtClean="0">
                <a:latin typeface="Times New Roman" pitchFamily="18" charset="0"/>
                <a:cs typeface="Times New Roman" pitchFamily="18" charset="0"/>
              </a:rPr>
              <a:t>splatter painting</a:t>
            </a:r>
            <a:endParaRPr lang="en-US" sz="2400" b="1" dirty="0">
              <a:latin typeface="Times New Roman" pitchFamily="18" charset="0"/>
              <a:cs typeface="Times New Roman" pitchFamily="18" charset="0"/>
            </a:endParaRPr>
          </a:p>
        </p:txBody>
      </p:sp>
      <p:sp>
        <p:nvSpPr>
          <p:cNvPr id="29" name="TextBox 28"/>
          <p:cNvSpPr txBox="1"/>
          <p:nvPr/>
        </p:nvSpPr>
        <p:spPr>
          <a:xfrm>
            <a:off x="5181600" y="4953000"/>
            <a:ext cx="2867326" cy="830997"/>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Spilled milk following low areas</a:t>
            </a:r>
            <a:endParaRPr lang="en-US" sz="2400" b="1" dirty="0">
              <a:latin typeface="Times New Roman" pitchFamily="18" charset="0"/>
              <a:cs typeface="Times New Roman" pitchFamily="18" charset="0"/>
            </a:endParaRPr>
          </a:p>
        </p:txBody>
      </p:sp>
      <p:sp>
        <p:nvSpPr>
          <p:cNvPr id="11" name="TextBox 10"/>
          <p:cNvSpPr txBox="1"/>
          <p:nvPr/>
        </p:nvSpPr>
        <p:spPr>
          <a:xfrm>
            <a:off x="394388" y="6029980"/>
            <a:ext cx="8444812" cy="523220"/>
          </a:xfrm>
          <a:prstGeom prst="rect">
            <a:avLst/>
          </a:prstGeom>
          <a:noFill/>
        </p:spPr>
        <p:txBody>
          <a:bodyPr wrap="none" rtlCol="0">
            <a:spAutoFit/>
          </a:bodyPr>
          <a:lstStyle/>
          <a:p>
            <a:pPr algn="ctr"/>
            <a:r>
              <a:rPr lang="en-US" sz="2800" b="1" dirty="0" smtClean="0">
                <a:latin typeface="Times New Roman" pitchFamily="18" charset="0"/>
                <a:cs typeface="Times New Roman" pitchFamily="18" charset="0"/>
              </a:rPr>
              <a:t>Can’t be reliably characterized using discrete samples</a:t>
            </a:r>
            <a:endParaRPr lang="en-US" sz="2800" b="1" dirty="0">
              <a:latin typeface="Times New Roman" pitchFamily="18" charset="0"/>
              <a:cs typeface="Times New Roman" pitchFamily="18" charset="0"/>
            </a:endParaRPr>
          </a:p>
        </p:txBody>
      </p:sp>
      <p:sp>
        <p:nvSpPr>
          <p:cNvPr id="2" name="Oval 1"/>
          <p:cNvSpPr/>
          <p:nvPr/>
        </p:nvSpPr>
        <p:spPr>
          <a:xfrm>
            <a:off x="2971800" y="19050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248400" y="3581400"/>
            <a:ext cx="104775" cy="1077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5737" y="1066800"/>
            <a:ext cx="2043263"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Discrete Samples</a:t>
            </a:r>
          </a:p>
          <a:p>
            <a:pPr algn="ctr"/>
            <a:r>
              <a:rPr lang="en-US" sz="2000" b="1" dirty="0" smtClean="0">
                <a:latin typeface="Times New Roman" pitchFamily="18" charset="0"/>
                <a:cs typeface="Times New Roman" pitchFamily="18" charset="0"/>
              </a:rPr>
              <a:t>(actual size)</a:t>
            </a:r>
            <a:endParaRPr lang="en-US" sz="2000" b="1" dirty="0">
              <a:latin typeface="Times New Roman" pitchFamily="18" charset="0"/>
              <a:cs typeface="Times New Roman" pitchFamily="18" charset="0"/>
            </a:endParaRPr>
          </a:p>
        </p:txBody>
      </p:sp>
      <p:cxnSp>
        <p:nvCxnSpPr>
          <p:cNvPr id="14" name="Straight Arrow Connector 13"/>
          <p:cNvCxnSpPr>
            <a:stCxn id="13" idx="2"/>
          </p:cNvCxnSpPr>
          <p:nvPr/>
        </p:nvCxnSpPr>
        <p:spPr>
          <a:xfrm flipH="1">
            <a:off x="3276601" y="1774686"/>
            <a:ext cx="2940768" cy="2058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2"/>
          </p:cNvCxnSpPr>
          <p:nvPr/>
        </p:nvCxnSpPr>
        <p:spPr>
          <a:xfrm>
            <a:off x="6217369" y="1774686"/>
            <a:ext cx="59606" cy="179951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Slide Number Placeholder 21"/>
          <p:cNvSpPr>
            <a:spLocks noGrp="1"/>
          </p:cNvSpPr>
          <p:nvPr>
            <p:ph type="sldNum" sz="quarter" idx="12"/>
          </p:nvPr>
        </p:nvSpPr>
        <p:spPr/>
        <p:txBody>
          <a:bodyPr/>
          <a:lstStyle/>
          <a:p>
            <a:fld id="{27EB08C4-B206-4098-98C3-6DC2CE1146B4}"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7" name="Group 236"/>
          <p:cNvGrpSpPr/>
          <p:nvPr/>
        </p:nvGrpSpPr>
        <p:grpSpPr>
          <a:xfrm>
            <a:off x="123824" y="1219200"/>
            <a:ext cx="8867776" cy="4933950"/>
            <a:chOff x="123824" y="838200"/>
            <a:chExt cx="8867776" cy="4933950"/>
          </a:xfrm>
        </p:grpSpPr>
        <p:pic>
          <p:nvPicPr>
            <p:cNvPr id="134" name="Picture 133" descr="Wailoa Pk Heterogeneity DU #3.jpg"/>
            <p:cNvPicPr/>
            <p:nvPr/>
          </p:nvPicPr>
          <p:blipFill>
            <a:blip r:embed="rId2" cstate="screen">
              <a:extLst>
                <a:ext uri="{28A0092B-C50C-407E-A947-70E740481C1C}">
                  <a14:useLocalDpi xmlns:a14="http://schemas.microsoft.com/office/drawing/2010/main"/>
                </a:ext>
              </a:extLst>
            </a:blip>
            <a:stretch>
              <a:fillRect/>
            </a:stretch>
          </p:blipFill>
          <p:spPr>
            <a:xfrm>
              <a:off x="123824" y="838200"/>
              <a:ext cx="8791575" cy="4933950"/>
            </a:xfrm>
            <a:prstGeom prst="rect">
              <a:avLst/>
            </a:prstGeom>
            <a:ln>
              <a:solidFill>
                <a:schemeClr val="tx1"/>
              </a:solidFill>
            </a:ln>
          </p:spPr>
        </p:pic>
        <p:sp>
          <p:nvSpPr>
            <p:cNvPr id="111" name="TextBox 110"/>
            <p:cNvSpPr txBox="1"/>
            <p:nvPr/>
          </p:nvSpPr>
          <p:spPr>
            <a:xfrm>
              <a:off x="228600" y="857071"/>
              <a:ext cx="4343400" cy="1754326"/>
            </a:xfrm>
            <a:prstGeom prst="rect">
              <a:avLst/>
            </a:prstGeom>
            <a:solidFill>
              <a:schemeClr val="bg2">
                <a:lumMod val="90000"/>
              </a:schemeClr>
            </a:solidFill>
            <a:ln>
              <a:solidFill>
                <a:schemeClr val="tx1"/>
              </a:solidFill>
            </a:ln>
          </p:spPr>
          <p:txBody>
            <a:bodyPr wrap="square" rtlCol="0">
              <a:spAutoFit/>
            </a:bodyPr>
            <a:lstStyle/>
            <a:p>
              <a:pPr marL="228600" indent="-228600">
                <a:buFont typeface="Arial" pitchFamily="34" charset="0"/>
                <a:buChar char="•"/>
              </a:pPr>
              <a:r>
                <a:rPr lang="en-US" b="1" dirty="0" smtClean="0">
                  <a:latin typeface="Times New Roman" pitchFamily="18" charset="0"/>
                  <a:cs typeface="Times New Roman" pitchFamily="18" charset="0"/>
                </a:rPr>
                <a:t>Small-scale, </a:t>
              </a:r>
              <a:r>
                <a:rPr lang="en-US" b="1" i="1" dirty="0" smtClean="0">
                  <a:latin typeface="Times New Roman" pitchFamily="18" charset="0"/>
                  <a:cs typeface="Times New Roman" pitchFamily="18" charset="0"/>
                </a:rPr>
                <a:t>random</a:t>
              </a:r>
              <a:r>
                <a:rPr lang="en-US" b="1" dirty="0" smtClean="0">
                  <a:latin typeface="Times New Roman" pitchFamily="18" charset="0"/>
                  <a:cs typeface="Times New Roman" pitchFamily="18" charset="0"/>
                </a:rPr>
                <a:t> variability of contaminant concentrations over a few inches or feet;</a:t>
              </a:r>
            </a:p>
            <a:p>
              <a:pPr marL="228600" indent="-228600">
                <a:buFont typeface="Arial" pitchFamily="34" charset="0"/>
                <a:buChar char="•"/>
              </a:pPr>
              <a:r>
                <a:rPr lang="en-US" b="1" dirty="0" smtClean="0">
                  <a:latin typeface="Times New Roman" pitchFamily="18" charset="0"/>
                  <a:cs typeface="Times New Roman" pitchFamily="18" charset="0"/>
                </a:rPr>
                <a:t>Concentration reported for any given discrete sample is largely </a:t>
              </a:r>
              <a:r>
                <a:rPr lang="en-US" b="1" i="1" dirty="0" smtClean="0">
                  <a:latin typeface="Times New Roman" pitchFamily="18" charset="0"/>
                  <a:cs typeface="Times New Roman" pitchFamily="18" charset="0"/>
                </a:rPr>
                <a:t>random</a:t>
              </a:r>
              <a:r>
                <a:rPr lang="en-US" b="1" dirty="0" smtClean="0">
                  <a:latin typeface="Times New Roman" pitchFamily="18" charset="0"/>
                  <a:cs typeface="Times New Roman" pitchFamily="18" charset="0"/>
                </a:rPr>
                <a:t>;</a:t>
              </a:r>
            </a:p>
            <a:p>
              <a:pPr marL="228600" indent="-228600">
                <a:buFont typeface="Arial" pitchFamily="34" charset="0"/>
                <a:buChar char="•"/>
              </a:pPr>
              <a:r>
                <a:rPr lang="en-US" b="1" dirty="0" smtClean="0">
                  <a:latin typeface="Times New Roman" pitchFamily="18" charset="0"/>
                  <a:cs typeface="Times New Roman" pitchFamily="18" charset="0"/>
                </a:rPr>
                <a:t>Statistics can’t fix bad data.</a:t>
              </a:r>
            </a:p>
          </p:txBody>
        </p:sp>
        <p:grpSp>
          <p:nvGrpSpPr>
            <p:cNvPr id="2" name="Group 108"/>
            <p:cNvGrpSpPr/>
            <p:nvPr/>
          </p:nvGrpSpPr>
          <p:grpSpPr>
            <a:xfrm>
              <a:off x="152400" y="3531704"/>
              <a:ext cx="8839200" cy="2183296"/>
              <a:chOff x="152400" y="3531704"/>
              <a:chExt cx="8839200" cy="2183296"/>
            </a:xfrm>
          </p:grpSpPr>
          <p:cxnSp>
            <p:nvCxnSpPr>
              <p:cNvPr id="110" name="Straight Connector 109"/>
              <p:cNvCxnSpPr/>
              <p:nvPr/>
            </p:nvCxnSpPr>
            <p:spPr>
              <a:xfrm flipV="1">
                <a:off x="152400" y="3581400"/>
                <a:ext cx="27432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52400" y="5029200"/>
                <a:ext cx="8839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a:off x="5715000" y="3581400"/>
                <a:ext cx="32766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895600" y="3581400"/>
                <a:ext cx="2895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flipV="1">
                <a:off x="3543300" y="4229100"/>
                <a:ext cx="14478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flipH="1" flipV="1">
                <a:off x="2171700" y="3695700"/>
                <a:ext cx="14478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0800000">
                <a:off x="4959626" y="3581400"/>
                <a:ext cx="1593574"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990600" y="4419600"/>
                <a:ext cx="6705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828800" y="4038600"/>
                <a:ext cx="495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514600" y="3733800"/>
                <a:ext cx="35052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3"/>
              <p:cNvGrpSpPr/>
              <p:nvPr/>
            </p:nvGrpSpPr>
            <p:grpSpPr>
              <a:xfrm>
                <a:off x="152400" y="4953000"/>
                <a:ext cx="457200" cy="152400"/>
                <a:chOff x="1905000" y="4800600"/>
                <a:chExt cx="457200" cy="152400"/>
              </a:xfrm>
            </p:grpSpPr>
            <p:cxnSp>
              <p:nvCxnSpPr>
                <p:cNvPr id="207" name="Straight Connector 7"/>
                <p:cNvCxnSpPr/>
                <p:nvPr/>
              </p:nvCxnSpPr>
              <p:spPr>
                <a:xfrm flipV="1">
                  <a:off x="1905000" y="4800600"/>
                  <a:ext cx="381000" cy="1524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8" name="Straight Connector 9"/>
                <p:cNvCxnSpPr/>
                <p:nvPr/>
              </p:nvCxnSpPr>
              <p:spPr>
                <a:xfrm>
                  <a:off x="1905000" y="4800600"/>
                  <a:ext cx="457200" cy="1524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 name="Group 14"/>
              <p:cNvGrpSpPr/>
              <p:nvPr/>
            </p:nvGrpSpPr>
            <p:grpSpPr>
              <a:xfrm>
                <a:off x="2057400" y="4953000"/>
                <a:ext cx="457200" cy="152400"/>
                <a:chOff x="1905000" y="4800600"/>
                <a:chExt cx="457200" cy="152400"/>
              </a:xfrm>
            </p:grpSpPr>
            <p:cxnSp>
              <p:nvCxnSpPr>
                <p:cNvPr id="205" name="Straight Connector 15"/>
                <p:cNvCxnSpPr/>
                <p:nvPr/>
              </p:nvCxnSpPr>
              <p:spPr>
                <a:xfrm flipV="1">
                  <a:off x="1905000" y="4800600"/>
                  <a:ext cx="381000" cy="1524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6" name="Straight Connector 16"/>
                <p:cNvCxnSpPr/>
                <p:nvPr/>
              </p:nvCxnSpPr>
              <p:spPr>
                <a:xfrm>
                  <a:off x="1905000" y="4800600"/>
                  <a:ext cx="457200" cy="1524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6" name="Group 17"/>
              <p:cNvGrpSpPr/>
              <p:nvPr/>
            </p:nvGrpSpPr>
            <p:grpSpPr>
              <a:xfrm>
                <a:off x="2667000" y="4343400"/>
                <a:ext cx="381000" cy="152400"/>
                <a:chOff x="1905000" y="4800600"/>
                <a:chExt cx="457200" cy="152400"/>
              </a:xfrm>
            </p:grpSpPr>
            <p:cxnSp>
              <p:nvCxnSpPr>
                <p:cNvPr id="203" name="Straight Connector 18"/>
                <p:cNvCxnSpPr/>
                <p:nvPr/>
              </p:nvCxnSpPr>
              <p:spPr>
                <a:xfrm flipV="1">
                  <a:off x="1905000" y="4800600"/>
                  <a:ext cx="38100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19"/>
                <p:cNvCxnSpPr/>
                <p:nvPr/>
              </p:nvCxnSpPr>
              <p:spPr>
                <a:xfrm>
                  <a:off x="1905000" y="4800600"/>
                  <a:ext cx="45720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Group 20"/>
              <p:cNvGrpSpPr/>
              <p:nvPr/>
            </p:nvGrpSpPr>
            <p:grpSpPr>
              <a:xfrm>
                <a:off x="4114800" y="4343400"/>
                <a:ext cx="381000" cy="152400"/>
                <a:chOff x="1905000" y="4800600"/>
                <a:chExt cx="457200" cy="152400"/>
              </a:xfrm>
            </p:grpSpPr>
            <p:cxnSp>
              <p:nvCxnSpPr>
                <p:cNvPr id="201" name="Straight Connector 21"/>
                <p:cNvCxnSpPr/>
                <p:nvPr/>
              </p:nvCxnSpPr>
              <p:spPr>
                <a:xfrm flipV="1">
                  <a:off x="1905000" y="4800600"/>
                  <a:ext cx="381000" cy="1524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2" name="Straight Connector 22"/>
                <p:cNvCxnSpPr/>
                <p:nvPr/>
              </p:nvCxnSpPr>
              <p:spPr>
                <a:xfrm>
                  <a:off x="1905000" y="4800600"/>
                  <a:ext cx="457200" cy="1524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 name="Group 23"/>
              <p:cNvGrpSpPr/>
              <p:nvPr/>
            </p:nvGrpSpPr>
            <p:grpSpPr>
              <a:xfrm>
                <a:off x="838200" y="4343400"/>
                <a:ext cx="381000" cy="152400"/>
                <a:chOff x="1905000" y="4800600"/>
                <a:chExt cx="457200" cy="152400"/>
              </a:xfrm>
            </p:grpSpPr>
            <p:cxnSp>
              <p:nvCxnSpPr>
                <p:cNvPr id="199" name="Straight Connector 24"/>
                <p:cNvCxnSpPr/>
                <p:nvPr/>
              </p:nvCxnSpPr>
              <p:spPr>
                <a:xfrm flipV="1">
                  <a:off x="1905000" y="4800600"/>
                  <a:ext cx="381000" cy="1524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0" name="Straight Connector 25"/>
                <p:cNvCxnSpPr/>
                <p:nvPr/>
              </p:nvCxnSpPr>
              <p:spPr>
                <a:xfrm>
                  <a:off x="1905000" y="4800600"/>
                  <a:ext cx="457200" cy="1524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9" name="Group 62"/>
              <p:cNvGrpSpPr/>
              <p:nvPr/>
            </p:nvGrpSpPr>
            <p:grpSpPr>
              <a:xfrm>
                <a:off x="4191000" y="4953000"/>
                <a:ext cx="457200" cy="152400"/>
                <a:chOff x="1905000" y="4800600"/>
                <a:chExt cx="457200" cy="152400"/>
              </a:xfrm>
            </p:grpSpPr>
            <p:cxnSp>
              <p:nvCxnSpPr>
                <p:cNvPr id="197" name="Straight Connector 196"/>
                <p:cNvCxnSpPr/>
                <p:nvPr/>
              </p:nvCxnSpPr>
              <p:spPr>
                <a:xfrm flipV="1">
                  <a:off x="1905000" y="4800600"/>
                  <a:ext cx="38100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1905000" y="4800600"/>
                  <a:ext cx="45720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65"/>
              <p:cNvGrpSpPr/>
              <p:nvPr/>
            </p:nvGrpSpPr>
            <p:grpSpPr>
              <a:xfrm>
                <a:off x="6324600" y="4953000"/>
                <a:ext cx="457200" cy="152400"/>
                <a:chOff x="1905000" y="4800600"/>
                <a:chExt cx="457200" cy="152400"/>
              </a:xfrm>
            </p:grpSpPr>
            <p:cxnSp>
              <p:nvCxnSpPr>
                <p:cNvPr id="195" name="Straight Connector 194"/>
                <p:cNvCxnSpPr/>
                <p:nvPr/>
              </p:nvCxnSpPr>
              <p:spPr>
                <a:xfrm flipV="1">
                  <a:off x="1905000" y="4800600"/>
                  <a:ext cx="381000" cy="1524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1905000" y="4800600"/>
                  <a:ext cx="457200" cy="1524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1" name="Group 68"/>
              <p:cNvGrpSpPr/>
              <p:nvPr/>
            </p:nvGrpSpPr>
            <p:grpSpPr>
              <a:xfrm>
                <a:off x="8458200" y="4953000"/>
                <a:ext cx="457200" cy="152400"/>
                <a:chOff x="1905000" y="4800600"/>
                <a:chExt cx="457200" cy="152400"/>
              </a:xfrm>
            </p:grpSpPr>
            <p:cxnSp>
              <p:nvCxnSpPr>
                <p:cNvPr id="193" name="Straight Connector 192"/>
                <p:cNvCxnSpPr/>
                <p:nvPr/>
              </p:nvCxnSpPr>
              <p:spPr>
                <a:xfrm flipV="1">
                  <a:off x="1905000" y="4800600"/>
                  <a:ext cx="381000" cy="1524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1905000" y="4800600"/>
                  <a:ext cx="457200" cy="1524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2" name="Group 71"/>
              <p:cNvGrpSpPr/>
              <p:nvPr/>
            </p:nvGrpSpPr>
            <p:grpSpPr>
              <a:xfrm>
                <a:off x="5715000" y="4343400"/>
                <a:ext cx="381000" cy="152400"/>
                <a:chOff x="1905000" y="4800600"/>
                <a:chExt cx="457200" cy="152400"/>
              </a:xfrm>
            </p:grpSpPr>
            <p:cxnSp>
              <p:nvCxnSpPr>
                <p:cNvPr id="191" name="Straight Connector 190"/>
                <p:cNvCxnSpPr/>
                <p:nvPr/>
              </p:nvCxnSpPr>
              <p:spPr>
                <a:xfrm flipV="1">
                  <a:off x="1905000" y="4800600"/>
                  <a:ext cx="38100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1905000" y="4800600"/>
                  <a:ext cx="45720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Group 74"/>
              <p:cNvGrpSpPr/>
              <p:nvPr/>
            </p:nvGrpSpPr>
            <p:grpSpPr>
              <a:xfrm>
                <a:off x="7467600" y="4343400"/>
                <a:ext cx="381000" cy="152400"/>
                <a:chOff x="1905000" y="4800600"/>
                <a:chExt cx="457200" cy="152400"/>
              </a:xfrm>
            </p:grpSpPr>
            <p:cxnSp>
              <p:nvCxnSpPr>
                <p:cNvPr id="189" name="Straight Connector 188"/>
                <p:cNvCxnSpPr/>
                <p:nvPr/>
              </p:nvCxnSpPr>
              <p:spPr>
                <a:xfrm flipV="1">
                  <a:off x="1905000" y="4800600"/>
                  <a:ext cx="38100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1905000" y="4800600"/>
                  <a:ext cx="45720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77"/>
              <p:cNvGrpSpPr/>
              <p:nvPr/>
            </p:nvGrpSpPr>
            <p:grpSpPr>
              <a:xfrm>
                <a:off x="1676400" y="3962400"/>
                <a:ext cx="304800" cy="152400"/>
                <a:chOff x="1905000" y="4800600"/>
                <a:chExt cx="457200" cy="152400"/>
              </a:xfrm>
            </p:grpSpPr>
            <p:cxnSp>
              <p:nvCxnSpPr>
                <p:cNvPr id="187" name="Straight Connector 186"/>
                <p:cNvCxnSpPr/>
                <p:nvPr/>
              </p:nvCxnSpPr>
              <p:spPr>
                <a:xfrm flipV="1">
                  <a:off x="1905000" y="4800600"/>
                  <a:ext cx="381000" cy="1524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905000" y="4800600"/>
                  <a:ext cx="457200" cy="1524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5" name="Group 80"/>
              <p:cNvGrpSpPr/>
              <p:nvPr/>
            </p:nvGrpSpPr>
            <p:grpSpPr>
              <a:xfrm>
                <a:off x="2438400" y="3657600"/>
                <a:ext cx="228600" cy="152400"/>
                <a:chOff x="1905000" y="4800600"/>
                <a:chExt cx="457200" cy="152400"/>
              </a:xfrm>
            </p:grpSpPr>
            <p:cxnSp>
              <p:nvCxnSpPr>
                <p:cNvPr id="185" name="Straight Connector 184"/>
                <p:cNvCxnSpPr/>
                <p:nvPr/>
              </p:nvCxnSpPr>
              <p:spPr>
                <a:xfrm flipV="1">
                  <a:off x="1905000" y="4800600"/>
                  <a:ext cx="38100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905000" y="4800600"/>
                  <a:ext cx="45720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83"/>
              <p:cNvGrpSpPr/>
              <p:nvPr/>
            </p:nvGrpSpPr>
            <p:grpSpPr>
              <a:xfrm>
                <a:off x="2829339" y="3544956"/>
                <a:ext cx="228600" cy="76200"/>
                <a:chOff x="1905000" y="4800600"/>
                <a:chExt cx="457200" cy="152400"/>
              </a:xfrm>
            </p:grpSpPr>
            <p:cxnSp>
              <p:nvCxnSpPr>
                <p:cNvPr id="183" name="Straight Connector 182"/>
                <p:cNvCxnSpPr/>
                <p:nvPr/>
              </p:nvCxnSpPr>
              <p:spPr>
                <a:xfrm flipV="1">
                  <a:off x="1905000" y="4800600"/>
                  <a:ext cx="381000" cy="1524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905000" y="4800600"/>
                  <a:ext cx="457200" cy="1524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7" name="Group 86"/>
              <p:cNvGrpSpPr/>
              <p:nvPr/>
            </p:nvGrpSpPr>
            <p:grpSpPr>
              <a:xfrm>
                <a:off x="2971800" y="3962400"/>
                <a:ext cx="304800" cy="152400"/>
                <a:chOff x="1905000" y="4800600"/>
                <a:chExt cx="457200" cy="152400"/>
              </a:xfrm>
            </p:grpSpPr>
            <p:cxnSp>
              <p:nvCxnSpPr>
                <p:cNvPr id="181" name="Straight Connector 180"/>
                <p:cNvCxnSpPr/>
                <p:nvPr/>
              </p:nvCxnSpPr>
              <p:spPr>
                <a:xfrm flipV="1">
                  <a:off x="1905000" y="4800600"/>
                  <a:ext cx="381000" cy="1524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905000" y="4800600"/>
                  <a:ext cx="457200" cy="1524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8" name="Group 89"/>
              <p:cNvGrpSpPr/>
              <p:nvPr/>
            </p:nvGrpSpPr>
            <p:grpSpPr>
              <a:xfrm>
                <a:off x="4114800" y="3962400"/>
                <a:ext cx="304800" cy="152400"/>
                <a:chOff x="1905000" y="4800600"/>
                <a:chExt cx="457200" cy="152400"/>
              </a:xfrm>
            </p:grpSpPr>
            <p:cxnSp>
              <p:nvCxnSpPr>
                <p:cNvPr id="179" name="Straight Connector 178"/>
                <p:cNvCxnSpPr/>
                <p:nvPr/>
              </p:nvCxnSpPr>
              <p:spPr>
                <a:xfrm flipV="1">
                  <a:off x="1905000" y="4800600"/>
                  <a:ext cx="38100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905000" y="4800600"/>
                  <a:ext cx="45720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 name="Group 92"/>
              <p:cNvGrpSpPr/>
              <p:nvPr/>
            </p:nvGrpSpPr>
            <p:grpSpPr>
              <a:xfrm>
                <a:off x="5334000" y="3962400"/>
                <a:ext cx="304800" cy="152400"/>
                <a:chOff x="1905000" y="4800600"/>
                <a:chExt cx="457200" cy="152400"/>
              </a:xfrm>
            </p:grpSpPr>
            <p:cxnSp>
              <p:nvCxnSpPr>
                <p:cNvPr id="177" name="Straight Connector 176"/>
                <p:cNvCxnSpPr/>
                <p:nvPr/>
              </p:nvCxnSpPr>
              <p:spPr>
                <a:xfrm flipV="1">
                  <a:off x="1905000" y="4800600"/>
                  <a:ext cx="38100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905000" y="4800600"/>
                  <a:ext cx="45720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Group 95"/>
              <p:cNvGrpSpPr/>
              <p:nvPr/>
            </p:nvGrpSpPr>
            <p:grpSpPr>
              <a:xfrm>
                <a:off x="6629400" y="3962400"/>
                <a:ext cx="304800" cy="152400"/>
                <a:chOff x="1905000" y="4800600"/>
                <a:chExt cx="457200" cy="152400"/>
              </a:xfrm>
            </p:grpSpPr>
            <p:cxnSp>
              <p:nvCxnSpPr>
                <p:cNvPr id="175" name="Straight Connector 174"/>
                <p:cNvCxnSpPr/>
                <p:nvPr/>
              </p:nvCxnSpPr>
              <p:spPr>
                <a:xfrm flipV="1">
                  <a:off x="1905000" y="4800600"/>
                  <a:ext cx="381000" cy="1524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905000" y="4800600"/>
                  <a:ext cx="457200" cy="1524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1" name="Group 98"/>
              <p:cNvGrpSpPr/>
              <p:nvPr/>
            </p:nvGrpSpPr>
            <p:grpSpPr>
              <a:xfrm>
                <a:off x="3276600" y="3657600"/>
                <a:ext cx="228600" cy="152400"/>
                <a:chOff x="1905000" y="4800600"/>
                <a:chExt cx="457200" cy="152400"/>
              </a:xfrm>
            </p:grpSpPr>
            <p:cxnSp>
              <p:nvCxnSpPr>
                <p:cNvPr id="173" name="Straight Connector 172"/>
                <p:cNvCxnSpPr/>
                <p:nvPr/>
              </p:nvCxnSpPr>
              <p:spPr>
                <a:xfrm flipV="1">
                  <a:off x="1905000" y="4800600"/>
                  <a:ext cx="381000" cy="1524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905000" y="4800600"/>
                  <a:ext cx="457200" cy="1524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2" name="Group 101"/>
              <p:cNvGrpSpPr/>
              <p:nvPr/>
            </p:nvGrpSpPr>
            <p:grpSpPr>
              <a:xfrm>
                <a:off x="4114800" y="3657600"/>
                <a:ext cx="228600" cy="152400"/>
                <a:chOff x="1905000" y="4800600"/>
                <a:chExt cx="457200" cy="152400"/>
              </a:xfrm>
            </p:grpSpPr>
            <p:cxnSp>
              <p:nvCxnSpPr>
                <p:cNvPr id="171" name="Straight Connector 170"/>
                <p:cNvCxnSpPr/>
                <p:nvPr/>
              </p:nvCxnSpPr>
              <p:spPr>
                <a:xfrm flipV="1">
                  <a:off x="1905000" y="4800600"/>
                  <a:ext cx="38100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905000" y="4800600"/>
                  <a:ext cx="45720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104"/>
              <p:cNvGrpSpPr/>
              <p:nvPr/>
            </p:nvGrpSpPr>
            <p:grpSpPr>
              <a:xfrm>
                <a:off x="5029200" y="3657600"/>
                <a:ext cx="228600" cy="152400"/>
                <a:chOff x="1905000" y="4800600"/>
                <a:chExt cx="457200" cy="152400"/>
              </a:xfrm>
            </p:grpSpPr>
            <p:cxnSp>
              <p:nvCxnSpPr>
                <p:cNvPr id="169" name="Straight Connector 168"/>
                <p:cNvCxnSpPr/>
                <p:nvPr/>
              </p:nvCxnSpPr>
              <p:spPr>
                <a:xfrm flipV="1">
                  <a:off x="1905000" y="4800600"/>
                  <a:ext cx="38100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905000" y="4800600"/>
                  <a:ext cx="45720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 107"/>
              <p:cNvGrpSpPr/>
              <p:nvPr/>
            </p:nvGrpSpPr>
            <p:grpSpPr>
              <a:xfrm>
                <a:off x="5943600" y="3657600"/>
                <a:ext cx="228600" cy="152400"/>
                <a:chOff x="1905000" y="4800600"/>
                <a:chExt cx="457200" cy="152400"/>
              </a:xfrm>
            </p:grpSpPr>
            <p:cxnSp>
              <p:nvCxnSpPr>
                <p:cNvPr id="167" name="Straight Connector 166"/>
                <p:cNvCxnSpPr/>
                <p:nvPr/>
              </p:nvCxnSpPr>
              <p:spPr>
                <a:xfrm flipV="1">
                  <a:off x="1905000" y="4800600"/>
                  <a:ext cx="38100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905000" y="4800600"/>
                  <a:ext cx="45720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110"/>
              <p:cNvGrpSpPr/>
              <p:nvPr/>
            </p:nvGrpSpPr>
            <p:grpSpPr>
              <a:xfrm>
                <a:off x="3389243" y="3531704"/>
                <a:ext cx="228600" cy="76200"/>
                <a:chOff x="1905000" y="4800600"/>
                <a:chExt cx="457200" cy="152400"/>
              </a:xfrm>
            </p:grpSpPr>
            <p:cxnSp>
              <p:nvCxnSpPr>
                <p:cNvPr id="165" name="Straight Connector 164"/>
                <p:cNvCxnSpPr/>
                <p:nvPr/>
              </p:nvCxnSpPr>
              <p:spPr>
                <a:xfrm flipV="1">
                  <a:off x="1905000" y="4800600"/>
                  <a:ext cx="381000" cy="1524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905000" y="4800600"/>
                  <a:ext cx="457200" cy="1524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6" name="Group 113"/>
              <p:cNvGrpSpPr/>
              <p:nvPr/>
            </p:nvGrpSpPr>
            <p:grpSpPr>
              <a:xfrm>
                <a:off x="4088295" y="3535017"/>
                <a:ext cx="228600" cy="76200"/>
                <a:chOff x="1905000" y="4800600"/>
                <a:chExt cx="457200" cy="152400"/>
              </a:xfrm>
            </p:grpSpPr>
            <p:cxnSp>
              <p:nvCxnSpPr>
                <p:cNvPr id="163" name="Straight Connector 162"/>
                <p:cNvCxnSpPr/>
                <p:nvPr/>
              </p:nvCxnSpPr>
              <p:spPr>
                <a:xfrm flipV="1">
                  <a:off x="1905000" y="4800600"/>
                  <a:ext cx="381000" cy="1524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905000" y="4800600"/>
                  <a:ext cx="457200" cy="1524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7" name="Group 116"/>
              <p:cNvGrpSpPr/>
              <p:nvPr/>
            </p:nvGrpSpPr>
            <p:grpSpPr>
              <a:xfrm>
                <a:off x="4876799" y="3538330"/>
                <a:ext cx="228600" cy="76200"/>
                <a:chOff x="1905000" y="4800600"/>
                <a:chExt cx="457200" cy="152400"/>
              </a:xfrm>
            </p:grpSpPr>
            <p:cxnSp>
              <p:nvCxnSpPr>
                <p:cNvPr id="161" name="Straight Connector 160"/>
                <p:cNvCxnSpPr/>
                <p:nvPr/>
              </p:nvCxnSpPr>
              <p:spPr>
                <a:xfrm flipV="1">
                  <a:off x="1905000" y="4800600"/>
                  <a:ext cx="381000" cy="1524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905000" y="4800600"/>
                  <a:ext cx="457200" cy="1524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119"/>
              <p:cNvGrpSpPr/>
              <p:nvPr/>
            </p:nvGrpSpPr>
            <p:grpSpPr>
              <a:xfrm>
                <a:off x="5625547" y="3531704"/>
                <a:ext cx="228600" cy="76200"/>
                <a:chOff x="1905000" y="4800600"/>
                <a:chExt cx="457200" cy="152400"/>
              </a:xfrm>
            </p:grpSpPr>
            <p:cxnSp>
              <p:nvCxnSpPr>
                <p:cNvPr id="159" name="Straight Connector 158"/>
                <p:cNvCxnSpPr/>
                <p:nvPr/>
              </p:nvCxnSpPr>
              <p:spPr>
                <a:xfrm flipV="1">
                  <a:off x="1905000" y="4800600"/>
                  <a:ext cx="381000" cy="1524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905000" y="4800600"/>
                  <a:ext cx="457200" cy="1524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9" name="Group 123"/>
              <p:cNvGrpSpPr/>
              <p:nvPr/>
            </p:nvGrpSpPr>
            <p:grpSpPr>
              <a:xfrm>
                <a:off x="4114800" y="5486400"/>
                <a:ext cx="685800" cy="228600"/>
                <a:chOff x="1905000" y="4800600"/>
                <a:chExt cx="457200" cy="152400"/>
              </a:xfrm>
            </p:grpSpPr>
            <p:cxnSp>
              <p:nvCxnSpPr>
                <p:cNvPr id="157" name="Straight Connector 156"/>
                <p:cNvCxnSpPr/>
                <p:nvPr/>
              </p:nvCxnSpPr>
              <p:spPr>
                <a:xfrm flipV="1">
                  <a:off x="1905000" y="4800600"/>
                  <a:ext cx="381000" cy="1524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905000" y="4800600"/>
                  <a:ext cx="457200" cy="1524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0" name="Group 74"/>
              <p:cNvGrpSpPr/>
              <p:nvPr/>
            </p:nvGrpSpPr>
            <p:grpSpPr>
              <a:xfrm>
                <a:off x="8458200" y="4343400"/>
                <a:ext cx="381000" cy="152400"/>
                <a:chOff x="1905000" y="4800600"/>
                <a:chExt cx="457200" cy="152400"/>
              </a:xfrm>
            </p:grpSpPr>
            <p:cxnSp>
              <p:nvCxnSpPr>
                <p:cNvPr id="155" name="Straight Connector 154"/>
                <p:cNvCxnSpPr/>
                <p:nvPr/>
              </p:nvCxnSpPr>
              <p:spPr>
                <a:xfrm flipV="1">
                  <a:off x="1905000" y="4800600"/>
                  <a:ext cx="381000" cy="1524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905000" y="4800600"/>
                  <a:ext cx="457200" cy="1524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1" name="Group 98"/>
              <p:cNvGrpSpPr/>
              <p:nvPr/>
            </p:nvGrpSpPr>
            <p:grpSpPr>
              <a:xfrm>
                <a:off x="1676400" y="3657600"/>
                <a:ext cx="228600" cy="152400"/>
                <a:chOff x="1905000" y="4800600"/>
                <a:chExt cx="457200" cy="152400"/>
              </a:xfrm>
            </p:grpSpPr>
            <p:cxnSp>
              <p:nvCxnSpPr>
                <p:cNvPr id="153" name="Straight Connector 152"/>
                <p:cNvCxnSpPr/>
                <p:nvPr/>
              </p:nvCxnSpPr>
              <p:spPr>
                <a:xfrm flipV="1">
                  <a:off x="1905000" y="4800600"/>
                  <a:ext cx="381000" cy="1524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905000" y="4800600"/>
                  <a:ext cx="457200" cy="1524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26" name="Group 98"/>
              <p:cNvGrpSpPr/>
              <p:nvPr/>
            </p:nvGrpSpPr>
            <p:grpSpPr>
              <a:xfrm>
                <a:off x="6705600" y="3657600"/>
                <a:ext cx="228600" cy="152400"/>
                <a:chOff x="1905000" y="4800600"/>
                <a:chExt cx="457200" cy="152400"/>
              </a:xfrm>
            </p:grpSpPr>
            <p:cxnSp>
              <p:nvCxnSpPr>
                <p:cNvPr id="151" name="Straight Connector 150"/>
                <p:cNvCxnSpPr/>
                <p:nvPr/>
              </p:nvCxnSpPr>
              <p:spPr>
                <a:xfrm flipV="1">
                  <a:off x="1905000" y="4800600"/>
                  <a:ext cx="381000" cy="1524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905000" y="4800600"/>
                  <a:ext cx="457200" cy="1524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grpSp>
        <p:grpSp>
          <p:nvGrpSpPr>
            <p:cNvPr id="236" name="Group 121"/>
            <p:cNvGrpSpPr/>
            <p:nvPr/>
          </p:nvGrpSpPr>
          <p:grpSpPr>
            <a:xfrm>
              <a:off x="1639957" y="3627783"/>
              <a:ext cx="6917634" cy="1689652"/>
              <a:chOff x="1639957" y="3627783"/>
              <a:chExt cx="6917634" cy="1689652"/>
            </a:xfrm>
            <a:solidFill>
              <a:schemeClr val="tx1"/>
            </a:solidFill>
          </p:grpSpPr>
          <p:sp>
            <p:nvSpPr>
              <p:cNvPr id="102" name="Freeform 101"/>
              <p:cNvSpPr/>
              <p:nvPr/>
            </p:nvSpPr>
            <p:spPr>
              <a:xfrm>
                <a:off x="1639957" y="3627783"/>
                <a:ext cx="6917634" cy="1689652"/>
              </a:xfrm>
              <a:custGeom>
                <a:avLst/>
                <a:gdLst>
                  <a:gd name="connsiteX0" fmla="*/ 1341782 w 6917634"/>
                  <a:gd name="connsiteY0" fmla="*/ 526774 h 1659835"/>
                  <a:gd name="connsiteX1" fmla="*/ 536713 w 6917634"/>
                  <a:gd name="connsiteY1" fmla="*/ 576470 h 1659835"/>
                  <a:gd name="connsiteX2" fmla="*/ 248478 w 6917634"/>
                  <a:gd name="connsiteY2" fmla="*/ 775252 h 1659835"/>
                  <a:gd name="connsiteX3" fmla="*/ 0 w 6917634"/>
                  <a:gd name="connsiteY3" fmla="*/ 1053548 h 1659835"/>
                  <a:gd name="connsiteX4" fmla="*/ 983973 w 6917634"/>
                  <a:gd name="connsiteY4" fmla="*/ 1023730 h 1659835"/>
                  <a:gd name="connsiteX5" fmla="*/ 1808921 w 6917634"/>
                  <a:gd name="connsiteY5" fmla="*/ 1033670 h 1659835"/>
                  <a:gd name="connsiteX6" fmla="*/ 1719469 w 6917634"/>
                  <a:gd name="connsiteY6" fmla="*/ 1371600 h 1659835"/>
                  <a:gd name="connsiteX7" fmla="*/ 1630017 w 6917634"/>
                  <a:gd name="connsiteY7" fmla="*/ 1659835 h 1659835"/>
                  <a:gd name="connsiteX8" fmla="*/ 4104860 w 6917634"/>
                  <a:gd name="connsiteY8" fmla="*/ 1649896 h 1659835"/>
                  <a:gd name="connsiteX9" fmla="*/ 3916017 w 6917634"/>
                  <a:gd name="connsiteY9" fmla="*/ 1371600 h 1659835"/>
                  <a:gd name="connsiteX10" fmla="*/ 4581939 w 6917634"/>
                  <a:gd name="connsiteY10" fmla="*/ 1063487 h 1659835"/>
                  <a:gd name="connsiteX11" fmla="*/ 6679095 w 6917634"/>
                  <a:gd name="connsiteY11" fmla="*/ 1053548 h 1659835"/>
                  <a:gd name="connsiteX12" fmla="*/ 6917634 w 6917634"/>
                  <a:gd name="connsiteY12" fmla="*/ 705678 h 1659835"/>
                  <a:gd name="connsiteX13" fmla="*/ 5526156 w 6917634"/>
                  <a:gd name="connsiteY13" fmla="*/ 556591 h 1659835"/>
                  <a:gd name="connsiteX14" fmla="*/ 4750904 w 6917634"/>
                  <a:gd name="connsiteY14" fmla="*/ 566530 h 1659835"/>
                  <a:gd name="connsiteX15" fmla="*/ 4502426 w 6917634"/>
                  <a:gd name="connsiteY15" fmla="*/ 367748 h 1659835"/>
                  <a:gd name="connsiteX16" fmla="*/ 4760843 w 6917634"/>
                  <a:gd name="connsiteY16" fmla="*/ 208722 h 1659835"/>
                  <a:gd name="connsiteX17" fmla="*/ 4899991 w 6917634"/>
                  <a:gd name="connsiteY17" fmla="*/ 89452 h 1659835"/>
                  <a:gd name="connsiteX18" fmla="*/ 4303643 w 6917634"/>
                  <a:gd name="connsiteY18" fmla="*/ 19878 h 1659835"/>
                  <a:gd name="connsiteX19" fmla="*/ 3419060 w 6917634"/>
                  <a:gd name="connsiteY19" fmla="*/ 19878 h 1659835"/>
                  <a:gd name="connsiteX20" fmla="*/ 2534478 w 6917634"/>
                  <a:gd name="connsiteY20" fmla="*/ 0 h 1659835"/>
                  <a:gd name="connsiteX21" fmla="*/ 2126973 w 6917634"/>
                  <a:gd name="connsiteY21" fmla="*/ 99391 h 1659835"/>
                  <a:gd name="connsiteX22" fmla="*/ 1997765 w 6917634"/>
                  <a:gd name="connsiteY22" fmla="*/ 536713 h 1659835"/>
                  <a:gd name="connsiteX23" fmla="*/ 1341782 w 6917634"/>
                  <a:gd name="connsiteY23" fmla="*/ 526774 h 165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17634" h="1659835">
                    <a:moveTo>
                      <a:pt x="1341782" y="526774"/>
                    </a:moveTo>
                    <a:lnTo>
                      <a:pt x="536713" y="576470"/>
                    </a:lnTo>
                    <a:lnTo>
                      <a:pt x="248478" y="775252"/>
                    </a:lnTo>
                    <a:lnTo>
                      <a:pt x="0" y="1053548"/>
                    </a:lnTo>
                    <a:lnTo>
                      <a:pt x="983973" y="1023730"/>
                    </a:lnTo>
                    <a:lnTo>
                      <a:pt x="1808921" y="1033670"/>
                    </a:lnTo>
                    <a:lnTo>
                      <a:pt x="1719469" y="1371600"/>
                    </a:lnTo>
                    <a:lnTo>
                      <a:pt x="1630017" y="1659835"/>
                    </a:lnTo>
                    <a:lnTo>
                      <a:pt x="4104860" y="1649896"/>
                    </a:lnTo>
                    <a:lnTo>
                      <a:pt x="3916017" y="1371600"/>
                    </a:lnTo>
                    <a:lnTo>
                      <a:pt x="4581939" y="1063487"/>
                    </a:lnTo>
                    <a:lnTo>
                      <a:pt x="6679095" y="1053548"/>
                    </a:lnTo>
                    <a:lnTo>
                      <a:pt x="6917634" y="705678"/>
                    </a:lnTo>
                    <a:lnTo>
                      <a:pt x="5526156" y="556591"/>
                    </a:lnTo>
                    <a:lnTo>
                      <a:pt x="4750904" y="566530"/>
                    </a:lnTo>
                    <a:lnTo>
                      <a:pt x="4502426" y="367748"/>
                    </a:lnTo>
                    <a:lnTo>
                      <a:pt x="4760843" y="208722"/>
                    </a:lnTo>
                    <a:lnTo>
                      <a:pt x="4899991" y="89452"/>
                    </a:lnTo>
                    <a:lnTo>
                      <a:pt x="4303643" y="19878"/>
                    </a:lnTo>
                    <a:lnTo>
                      <a:pt x="3419060" y="19878"/>
                    </a:lnTo>
                    <a:lnTo>
                      <a:pt x="2534478" y="0"/>
                    </a:lnTo>
                    <a:lnTo>
                      <a:pt x="2126973" y="99391"/>
                    </a:lnTo>
                    <a:lnTo>
                      <a:pt x="1997765" y="536713"/>
                    </a:lnTo>
                    <a:lnTo>
                      <a:pt x="1341782" y="526774"/>
                    </a:lnTo>
                    <a:close/>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1987827" y="3627783"/>
                <a:ext cx="1060174" cy="248478"/>
              </a:xfrm>
              <a:custGeom>
                <a:avLst/>
                <a:gdLst>
                  <a:gd name="connsiteX0" fmla="*/ 298174 w 1152939"/>
                  <a:gd name="connsiteY0" fmla="*/ 228600 h 248478"/>
                  <a:gd name="connsiteX1" fmla="*/ 904461 w 1152939"/>
                  <a:gd name="connsiteY1" fmla="*/ 248478 h 248478"/>
                  <a:gd name="connsiteX2" fmla="*/ 1152939 w 1152939"/>
                  <a:gd name="connsiteY2" fmla="*/ 29817 h 248478"/>
                  <a:gd name="connsiteX3" fmla="*/ 437322 w 1152939"/>
                  <a:gd name="connsiteY3" fmla="*/ 0 h 248478"/>
                  <a:gd name="connsiteX4" fmla="*/ 0 w 1152939"/>
                  <a:gd name="connsiteY4" fmla="*/ 198782 h 248478"/>
                  <a:gd name="connsiteX5" fmla="*/ 407504 w 1152939"/>
                  <a:gd name="connsiteY5" fmla="*/ 238539 h 248478"/>
                  <a:gd name="connsiteX6" fmla="*/ 407504 w 1152939"/>
                  <a:gd name="connsiteY6" fmla="*/ 238539 h 24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2939" h="248478">
                    <a:moveTo>
                      <a:pt x="298174" y="228600"/>
                    </a:moveTo>
                    <a:lnTo>
                      <a:pt x="904461" y="248478"/>
                    </a:lnTo>
                    <a:lnTo>
                      <a:pt x="1152939" y="29817"/>
                    </a:lnTo>
                    <a:lnTo>
                      <a:pt x="437322" y="0"/>
                    </a:lnTo>
                    <a:lnTo>
                      <a:pt x="0" y="198782"/>
                    </a:lnTo>
                    <a:lnTo>
                      <a:pt x="407504" y="238539"/>
                    </a:lnTo>
                    <a:lnTo>
                      <a:pt x="407504" y="238539"/>
                    </a:lnTo>
                  </a:path>
                </a:pathLst>
              </a:custGeom>
              <a:gr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sp>
          <p:nvSpPr>
            <p:cNvPr id="150" name="Oval 149"/>
            <p:cNvSpPr/>
            <p:nvPr/>
          </p:nvSpPr>
          <p:spPr>
            <a:xfrm>
              <a:off x="7543800" y="4154556"/>
              <a:ext cx="188843" cy="188843"/>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3276600" y="4876800"/>
              <a:ext cx="228600" cy="228600"/>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5406887" y="3591339"/>
              <a:ext cx="155713" cy="155712"/>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2199861" y="3617843"/>
              <a:ext cx="155713" cy="155712"/>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2885661" y="3713922"/>
              <a:ext cx="155713" cy="155712"/>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2637183" y="3561522"/>
              <a:ext cx="155713" cy="155712"/>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8305800" y="4419600"/>
              <a:ext cx="198783" cy="192155"/>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2743200" y="4114800"/>
              <a:ext cx="198783" cy="192155"/>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1762539" y="4346713"/>
              <a:ext cx="198783" cy="192155"/>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2454966" y="4562061"/>
              <a:ext cx="198783" cy="192155"/>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6274904" y="3750365"/>
              <a:ext cx="198783" cy="192155"/>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3657599" y="3816626"/>
              <a:ext cx="198783" cy="192155"/>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7225748" y="4621696"/>
              <a:ext cx="198783" cy="192155"/>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5830956" y="4717774"/>
              <a:ext cx="198783" cy="192155"/>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4379844" y="3597965"/>
              <a:ext cx="155713" cy="155712"/>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2428461" y="3816625"/>
              <a:ext cx="155713" cy="155712"/>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4462669" y="5191538"/>
              <a:ext cx="228600" cy="228600"/>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6228080" y="4043680"/>
              <a:ext cx="812800" cy="152400"/>
            </a:xfrm>
            <a:custGeom>
              <a:avLst/>
              <a:gdLst>
                <a:gd name="connsiteX0" fmla="*/ 0 w 812800"/>
                <a:gd name="connsiteY0" fmla="*/ 10160 h 152400"/>
                <a:gd name="connsiteX1" fmla="*/ 538480 w 812800"/>
                <a:gd name="connsiteY1" fmla="*/ 0 h 152400"/>
                <a:gd name="connsiteX2" fmla="*/ 812800 w 812800"/>
                <a:gd name="connsiteY2" fmla="*/ 142240 h 152400"/>
                <a:gd name="connsiteX3" fmla="*/ 172720 w 812800"/>
                <a:gd name="connsiteY3" fmla="*/ 152400 h 152400"/>
                <a:gd name="connsiteX4" fmla="*/ 0 w 812800"/>
                <a:gd name="connsiteY4" fmla="*/ 1016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 h="152400">
                  <a:moveTo>
                    <a:pt x="0" y="10160"/>
                  </a:moveTo>
                  <a:lnTo>
                    <a:pt x="538480" y="0"/>
                  </a:lnTo>
                  <a:lnTo>
                    <a:pt x="812800" y="142240"/>
                  </a:lnTo>
                  <a:lnTo>
                    <a:pt x="172720" y="152400"/>
                  </a:lnTo>
                  <a:lnTo>
                    <a:pt x="0" y="1016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p:cNvCxnSpPr>
              <a:stCxn id="130" idx="2"/>
            </p:cNvCxnSpPr>
            <p:nvPr/>
          </p:nvCxnSpPr>
          <p:spPr>
            <a:xfrm flipV="1">
              <a:off x="7040880" y="2362200"/>
              <a:ext cx="502920" cy="18237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30" idx="2"/>
            </p:cNvCxnSpPr>
            <p:nvPr/>
          </p:nvCxnSpPr>
          <p:spPr>
            <a:xfrm flipV="1">
              <a:off x="7040880" y="3429000"/>
              <a:ext cx="502920" cy="75692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srcRect/>
            <a:stretch>
              <a:fillRect/>
            </a:stretch>
          </p:blipFill>
          <p:spPr bwMode="auto">
            <a:xfrm>
              <a:off x="7543800" y="2362200"/>
              <a:ext cx="990600" cy="1083379"/>
            </a:xfrm>
            <a:prstGeom prst="rect">
              <a:avLst/>
            </a:prstGeom>
            <a:noFill/>
            <a:ln w="9525">
              <a:noFill/>
              <a:miter lim="800000"/>
              <a:headEnd/>
              <a:tailEnd/>
            </a:ln>
            <a:effectLst/>
          </p:spPr>
        </p:pic>
        <p:pic>
          <p:nvPicPr>
            <p:cNvPr id="140" name="Picture 4" descr="Thirty grams"/>
            <p:cNvPicPr>
              <a:picLocks noChangeAspect="1" noChangeArrowheads="1"/>
            </p:cNvPicPr>
            <p:nvPr/>
          </p:nvPicPr>
          <p:blipFill>
            <a:blip r:embed="rId4" cstate="print"/>
            <a:srcRect/>
            <a:stretch>
              <a:fillRect/>
            </a:stretch>
          </p:blipFill>
          <p:spPr bwMode="auto">
            <a:xfrm>
              <a:off x="7918174" y="914715"/>
              <a:ext cx="838200" cy="636895"/>
            </a:xfrm>
            <a:prstGeom prst="rect">
              <a:avLst/>
            </a:prstGeom>
            <a:noFill/>
            <a:ln w="9525">
              <a:solidFill>
                <a:schemeClr val="tx1"/>
              </a:solidFill>
              <a:miter lim="800000"/>
              <a:headEnd/>
              <a:tailEnd/>
            </a:ln>
          </p:spPr>
        </p:pic>
        <p:sp>
          <p:nvSpPr>
            <p:cNvPr id="144" name="TextBox 143"/>
            <p:cNvSpPr txBox="1"/>
            <p:nvPr/>
          </p:nvSpPr>
          <p:spPr>
            <a:xfrm>
              <a:off x="5029201" y="914400"/>
              <a:ext cx="2133600" cy="1200329"/>
            </a:xfrm>
            <a:prstGeom prst="rect">
              <a:avLst/>
            </a:prstGeom>
            <a:solidFill>
              <a:schemeClr val="bg2">
                <a:lumMod val="90000"/>
              </a:schemeClr>
            </a:solidFill>
            <a:ln>
              <a:solidFill>
                <a:schemeClr val="tx1"/>
              </a:solidFill>
            </a:ln>
          </p:spPr>
          <p:txBody>
            <a:bodyPr wrap="square" rtlCol="0">
              <a:spAutoFit/>
            </a:bodyPr>
            <a:lstStyle/>
            <a:p>
              <a:pPr algn="ctr"/>
              <a:r>
                <a:rPr lang="en-US" b="1" dirty="0" smtClean="0">
                  <a:latin typeface="Times New Roman" pitchFamily="18" charset="0"/>
                  <a:cs typeface="Times New Roman" pitchFamily="18" charset="0"/>
                </a:rPr>
                <a:t>Concentrations highly variable around any given grid point</a:t>
              </a:r>
              <a:endParaRPr lang="en-US" b="1" dirty="0">
                <a:latin typeface="Times New Roman" pitchFamily="18" charset="0"/>
                <a:cs typeface="Times New Roman" pitchFamily="18" charset="0"/>
              </a:endParaRPr>
            </a:p>
          </p:txBody>
        </p:sp>
        <p:cxnSp>
          <p:nvCxnSpPr>
            <p:cNvPr id="145" name="Straight Arrow Connector 144"/>
            <p:cNvCxnSpPr>
              <a:stCxn id="144" idx="3"/>
              <a:endCxn id="140" idx="1"/>
            </p:cNvCxnSpPr>
            <p:nvPr/>
          </p:nvCxnSpPr>
          <p:spPr>
            <a:xfrm flipV="1">
              <a:off x="7162801" y="1233163"/>
              <a:ext cx="755373" cy="2814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144" idx="3"/>
            </p:cNvCxnSpPr>
            <p:nvPr/>
          </p:nvCxnSpPr>
          <p:spPr>
            <a:xfrm>
              <a:off x="7162801" y="1514565"/>
              <a:ext cx="685799" cy="6952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5" name="TextBox 134"/>
          <p:cNvSpPr txBox="1"/>
          <p:nvPr/>
        </p:nvSpPr>
        <p:spPr>
          <a:xfrm>
            <a:off x="1457486" y="92016"/>
            <a:ext cx="5543227"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Problem </a:t>
            </a:r>
            <a:r>
              <a:rPr lang="en-US" sz="2800" b="1" i="1" dirty="0" smtClean="0">
                <a:latin typeface="Times New Roman" pitchFamily="18" charset="0"/>
                <a:cs typeface="Times New Roman" pitchFamily="18" charset="0"/>
              </a:rPr>
              <a:t>Can’t be Fixed </a:t>
            </a:r>
            <a:r>
              <a:rPr lang="en-US" sz="2800" b="1" dirty="0" smtClean="0">
                <a:latin typeface="Times New Roman" pitchFamily="18" charset="0"/>
                <a:cs typeface="Times New Roman" pitchFamily="18" charset="0"/>
              </a:rPr>
              <a:t>by Collecting More Discrete Samples</a:t>
            </a:r>
            <a:endParaRPr lang="en-US" sz="2800" b="1"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27EB08C4-B206-4098-98C3-6DC2CE1146B4}" type="slidenum">
              <a:rPr lang="en-US" smtClean="0"/>
              <a:pPr/>
              <a:t>18</a:t>
            </a:fld>
            <a:endParaRPr lang="en-US"/>
          </a:p>
        </p:txBody>
      </p:sp>
    </p:spTree>
    <p:extLst>
      <p:ext uri="{BB962C8B-B14F-4D97-AF65-F5344CB8AC3E}">
        <p14:creationId xmlns:p14="http://schemas.microsoft.com/office/powerpoint/2010/main" val="60429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000" y="4668031"/>
            <a:ext cx="8458200" cy="1885169"/>
          </a:xfrm>
          <a:prstGeom prst="rect">
            <a:avLst/>
          </a:prstGeom>
          <a:ln>
            <a:solidFill>
              <a:schemeClr val="tx1"/>
            </a:solidFill>
          </a:ln>
        </p:spPr>
        <p:txBody>
          <a:bodyPr/>
          <a:lstStyle/>
          <a:p>
            <a:pPr marR="0">
              <a:lnSpc>
                <a:spcPct val="115000"/>
              </a:lnSpc>
              <a:spcBef>
                <a:spcPts val="0"/>
              </a:spcBef>
            </a:pPr>
            <a:r>
              <a:rPr lang="en-US" sz="2400" b="1" dirty="0" smtClean="0">
                <a:latin typeface="Times New Roman"/>
                <a:ea typeface="Times New Roman"/>
                <a:cs typeface="Times New Roman"/>
              </a:rPr>
              <a:t>“When there is little distance between points it is expected that there will be SIGNIFICANT variability between points.”</a:t>
            </a:r>
            <a:endPar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1588" lvl="0" indent="-1588">
              <a:spcBef>
                <a:spcPct val="20000"/>
              </a:spcBef>
            </a:pPr>
            <a:r>
              <a:rPr lang="en-US" sz="2400" b="1" dirty="0">
                <a:latin typeface="Times New Roman" panose="02020603050405020304" pitchFamily="18" charset="0"/>
                <a:cs typeface="Times New Roman" panose="02020603050405020304" pitchFamily="18" charset="0"/>
              </a:rPr>
              <a:t>2015 update to </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USEPA 1989: </a:t>
            </a:r>
            <a:r>
              <a:rPr lang="en-US" sz="2400" b="1" i="1" dirty="0" smtClean="0">
                <a:latin typeface="Times New Roman" pitchFamily="18" charset="0"/>
                <a:cs typeface="Times New Roman" pitchFamily="18" charset="0"/>
              </a:rPr>
              <a:t>Methods for Evaluating the Attainment of Cleanup Standards</a:t>
            </a:r>
            <a:endParaRPr kumimoji="0" lang="en-US" sz="2400" b="1"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6" name="Content Placeholder 2"/>
          <p:cNvSpPr txBox="1">
            <a:spLocks/>
          </p:cNvSpPr>
          <p:nvPr/>
        </p:nvSpPr>
        <p:spPr>
          <a:xfrm>
            <a:off x="457200" y="762000"/>
            <a:ext cx="8229600" cy="3581400"/>
          </a:xfrm>
          <a:prstGeom prst="rect">
            <a:avLst/>
          </a:prstGeom>
          <a:ln>
            <a:solidFill>
              <a:schemeClr val="tx1"/>
            </a:solidFill>
          </a:ln>
        </p:spPr>
        <p:txBody>
          <a:bodyPr/>
          <a:lstStyle/>
          <a:p>
            <a:pPr>
              <a:lnSpc>
                <a:spcPct val="115000"/>
              </a:lnSpc>
            </a:pPr>
            <a:r>
              <a:rPr lang="en-US" sz="2400" b="1" i="1" dirty="0" smtClean="0">
                <a:latin typeface="Times New Roman" pitchFamily="18" charset="0"/>
                <a:ea typeface="Times New Roman"/>
                <a:cs typeface="Times New Roman" pitchFamily="18" charset="0"/>
              </a:rPr>
              <a:t>“</a:t>
            </a:r>
            <a:r>
              <a:rPr lang="en-US" sz="2400" b="1" dirty="0" smtClean="0">
                <a:latin typeface="Times New Roman" pitchFamily="18" charset="0"/>
                <a:ea typeface="Times New Roman"/>
                <a:cs typeface="Times New Roman" pitchFamily="18" charset="0"/>
              </a:rPr>
              <a:t>The implicit assumption (that…) contamination is… likely to be (uniformly) present anywhere within the sampling area IS NOT reasonable.”</a:t>
            </a:r>
          </a:p>
          <a:p>
            <a:pPr>
              <a:lnSpc>
                <a:spcPct val="115000"/>
              </a:lnSpc>
            </a:pPr>
            <a:endParaRPr lang="en-US" sz="1200" b="1" i="1" dirty="0" smtClean="0">
              <a:latin typeface="Times New Roman" pitchFamily="18" charset="0"/>
              <a:ea typeface="Times New Roman"/>
              <a:cs typeface="Times New Roman" pitchFamily="18" charset="0"/>
            </a:endParaRPr>
          </a:p>
          <a:p>
            <a:pPr>
              <a:lnSpc>
                <a:spcPct val="115000"/>
              </a:lnSpc>
            </a:pPr>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PCB level </a:t>
            </a:r>
            <a:r>
              <a:rPr lang="en-US" sz="2400" b="1" dirty="0" smtClean="0">
                <a:latin typeface="Times New Roman" pitchFamily="18" charset="0"/>
                <a:cs typeface="Times New Roman" pitchFamily="18" charset="0"/>
              </a:rPr>
              <a:t>CANNOT assumed </a:t>
            </a:r>
            <a:r>
              <a:rPr lang="en-US" sz="2400" b="1" dirty="0">
                <a:latin typeface="Times New Roman" pitchFamily="18" charset="0"/>
                <a:cs typeface="Times New Roman" pitchFamily="18" charset="0"/>
              </a:rPr>
              <a:t>to be uniform within </a:t>
            </a:r>
            <a:r>
              <a:rPr lang="en-US" sz="2400" b="1" dirty="0" smtClean="0">
                <a:latin typeface="Times New Roman" pitchFamily="18" charset="0"/>
                <a:cs typeface="Times New Roman" pitchFamily="18" charset="0"/>
              </a:rPr>
              <a:t>(a contamination zone/spill area) and zero outside </a:t>
            </a:r>
            <a:r>
              <a:rPr lang="en-US" sz="2400" b="1" dirty="0">
                <a:latin typeface="Times New Roman" pitchFamily="18" charset="0"/>
                <a:cs typeface="Times New Roman" pitchFamily="18" charset="0"/>
              </a:rPr>
              <a:t>it</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a:p>
            <a:pPr>
              <a:lnSpc>
                <a:spcPct val="115000"/>
              </a:lnSpc>
            </a:pPr>
            <a:endParaRPr kumimoji="0" lang="en-US" sz="12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a:lnSpc>
                <a:spcPct val="115000"/>
              </a:lnSpc>
            </a:pPr>
            <a:r>
              <a:rPr lang="en-US" sz="2400" b="1" dirty="0" smtClean="0">
                <a:latin typeface="Times New Roman" panose="02020603050405020304" pitchFamily="18" charset="0"/>
                <a:cs typeface="Times New Roman" panose="02020603050405020304" pitchFamily="18" charset="0"/>
              </a:rPr>
              <a:t>2015 update to </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USEPA 1985:</a:t>
            </a:r>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Verification of PCB Spill Cleanup</a:t>
            </a:r>
            <a:r>
              <a:rPr lang="en-US" sz="2400" b="1" dirty="0" smtClean="0">
                <a:latin typeface="Times New Roman" pitchFamily="18" charset="0"/>
                <a:cs typeface="Times New Roman" pitchFamily="18" charset="0"/>
              </a:rPr>
              <a:t> (basis of TSCA regulations and guidance) </a:t>
            </a:r>
            <a:endPar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27EB08C4-B206-4098-98C3-6DC2CE1146B4}" type="slidenum">
              <a:rPr lang="en-US" smtClean="0"/>
              <a:pPr/>
              <a:t>19</a:t>
            </a:fld>
            <a:endParaRPr lang="en-US" dirty="0"/>
          </a:p>
        </p:txBody>
      </p:sp>
      <p:sp>
        <p:nvSpPr>
          <p:cNvPr id="7" name="Rectangle 2"/>
          <p:cNvSpPr txBox="1">
            <a:spLocks noChangeArrowheads="1"/>
          </p:cNvSpPr>
          <p:nvPr/>
        </p:nvSpPr>
        <p:spPr>
          <a:xfrm>
            <a:off x="152400" y="76200"/>
            <a:ext cx="88392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pitchFamily="18" charset="0"/>
                <a:cs typeface="Times New Roman" pitchFamily="18" charset="0"/>
              </a:rPr>
              <a:t>Update to Original Assumptions</a:t>
            </a:r>
          </a:p>
        </p:txBody>
      </p:sp>
    </p:spTree>
    <p:extLst>
      <p:ext uri="{BB962C8B-B14F-4D97-AF65-F5344CB8AC3E}">
        <p14:creationId xmlns:p14="http://schemas.microsoft.com/office/powerpoint/2010/main" val="342091440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2220118" y="1988205"/>
            <a:ext cx="4668837" cy="523220"/>
          </a:xfrm>
          <a:prstGeom prst="rect">
            <a:avLst/>
          </a:prstGeom>
          <a:noFill/>
          <a:ln w="9525">
            <a:noFill/>
            <a:miter lim="800000"/>
            <a:headEnd/>
            <a:tailEnd/>
          </a:ln>
        </p:spPr>
        <p:txBody>
          <a:bodyPr wrap="square">
            <a:spAutoFit/>
          </a:bodyPr>
          <a:lstStyle/>
          <a:p>
            <a:pPr algn="ctr"/>
            <a:r>
              <a:rPr lang="en-US" sz="2800" b="1" dirty="0" smtClean="0">
                <a:latin typeface="Times New Roman" panose="02020603050405020304" pitchFamily="18" charset="0"/>
                <a:cs typeface="Times New Roman" panose="02020603050405020304" pitchFamily="18" charset="0"/>
              </a:rPr>
              <a:t>Too many people to count…</a:t>
            </a:r>
          </a:p>
        </p:txBody>
      </p:sp>
      <p:sp>
        <p:nvSpPr>
          <p:cNvPr id="6" name="Rectangle 2"/>
          <p:cNvSpPr txBox="1">
            <a:spLocks noChangeArrowheads="1"/>
          </p:cNvSpPr>
          <p:nvPr/>
        </p:nvSpPr>
        <p:spPr>
          <a:xfrm>
            <a:off x="381000" y="76200"/>
            <a:ext cx="8347075" cy="1060450"/>
          </a:xfrm>
          <a:prstGeom prst="rect">
            <a:avLst/>
          </a:prstGeom>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Acknowledgements</a:t>
            </a:r>
            <a:endParaRPr kumimoji="0" lang="en-US" sz="3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2" name="Slide Number Placeholder 1"/>
          <p:cNvSpPr>
            <a:spLocks noGrp="1"/>
          </p:cNvSpPr>
          <p:nvPr>
            <p:ph type="sldNum" sz="quarter" idx="12"/>
          </p:nvPr>
        </p:nvSpPr>
        <p:spPr/>
        <p:txBody>
          <a:bodyPr/>
          <a:lstStyle/>
          <a:p>
            <a:fld id="{27EB08C4-B206-4098-98C3-6DC2CE1146B4}" type="slidenum">
              <a:rPr lang="en-US" smtClean="0"/>
              <a:pPr/>
              <a:t>2</a:t>
            </a:fld>
            <a:endParaRPr lang="en-US"/>
          </a:p>
        </p:txBody>
      </p:sp>
      <p:sp>
        <p:nvSpPr>
          <p:cNvPr id="7" name="TextBox 10"/>
          <p:cNvSpPr txBox="1">
            <a:spLocks noChangeArrowheads="1"/>
          </p:cNvSpPr>
          <p:nvPr/>
        </p:nvSpPr>
        <p:spPr bwMode="auto">
          <a:xfrm>
            <a:off x="1392236" y="3886200"/>
            <a:ext cx="6608763" cy="1938992"/>
          </a:xfrm>
          <a:prstGeom prst="rect">
            <a:avLst/>
          </a:prstGeom>
          <a:noFill/>
          <a:ln w="9525">
            <a:solidFill>
              <a:schemeClr val="tx1"/>
            </a:solidFill>
            <a:miter lim="800000"/>
            <a:headEnd/>
            <a:tailEnd/>
          </a:ln>
        </p:spPr>
        <p:txBody>
          <a:bodyPr wrap="square">
            <a:spAutoFit/>
          </a:bodyPr>
          <a:lstStyle/>
          <a:p>
            <a:pPr algn="ctr"/>
            <a:r>
              <a:rPr lang="en-US" sz="2400" b="1" dirty="0" smtClean="0">
                <a:latin typeface="Times New Roman" pitchFamily="18" charset="0"/>
                <a:cs typeface="Times New Roman" pitchFamily="18" charset="0"/>
              </a:rPr>
              <a:t>The following is a compilation of experience, thoughts and ideas for new approaches based on talks with many people over the past ten years. This is an evolving field and we anticipate many more discussions and new discoveries to come.</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046817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582" y="988325"/>
            <a:ext cx="4856518" cy="2669275"/>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27EB08C4-B206-4098-98C3-6DC2CE1146B4}" type="slidenum">
              <a:rPr lang="en-US" smtClean="0"/>
              <a:pPr/>
              <a:t>20</a:t>
            </a:fld>
            <a:endParaRPr lang="en-US"/>
          </a:p>
        </p:txBody>
      </p:sp>
      <p:sp>
        <p:nvSpPr>
          <p:cNvPr id="6" name="Rectangle 2"/>
          <p:cNvSpPr txBox="1">
            <a:spLocks noChangeArrowheads="1"/>
          </p:cNvSpPr>
          <p:nvPr/>
        </p:nvSpPr>
        <p:spPr>
          <a:xfrm>
            <a:off x="381000" y="76200"/>
            <a:ext cx="8347075" cy="830282"/>
          </a:xfrm>
          <a:prstGeom prst="rect">
            <a:avLst/>
          </a:prstGeom>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Implications…</a:t>
            </a:r>
            <a:endParaRPr kumimoji="0" lang="en-US" sz="36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7" name="TextBox 6"/>
          <p:cNvSpPr txBox="1"/>
          <p:nvPr/>
        </p:nvSpPr>
        <p:spPr>
          <a:xfrm>
            <a:off x="685800" y="3810000"/>
            <a:ext cx="7696200" cy="2554545"/>
          </a:xfrm>
          <a:prstGeom prst="rect">
            <a:avLst/>
          </a:prstGeom>
          <a:solidFill>
            <a:schemeClr val="bg1">
              <a:alpha val="14000"/>
            </a:schemeClr>
          </a:solidFill>
        </p:spPr>
        <p:txBody>
          <a:bodyPr wrap="square" rtlCol="0">
            <a:spAutoFit/>
          </a:bodyPr>
          <a:lstStyle/>
          <a:p>
            <a:pPr algn="ctr"/>
            <a:r>
              <a:rPr lang="en-US" sz="2800" b="1" i="1" dirty="0" smtClean="0"/>
              <a:t>This is your last chance…</a:t>
            </a:r>
          </a:p>
          <a:p>
            <a:pPr algn="ctr"/>
            <a:r>
              <a:rPr lang="en-US" sz="2800" b="1" i="1" dirty="0" smtClean="0"/>
              <a:t> After this, there is no turning  back. </a:t>
            </a:r>
          </a:p>
          <a:p>
            <a:pPr algn="ctr"/>
            <a:endParaRPr lang="en-US" sz="1200" b="1" i="1" dirty="0" smtClean="0"/>
          </a:p>
          <a:p>
            <a:pPr algn="ctr"/>
            <a:r>
              <a:rPr lang="en-US" sz="2800" b="1" i="1" dirty="0" smtClean="0"/>
              <a:t>You take the red pill – you stay in Wonderland and (find out) how deep the rabbit hole goes.</a:t>
            </a:r>
          </a:p>
          <a:p>
            <a:pPr algn="ctr"/>
            <a:endParaRPr lang="en-US" sz="1200" b="1" dirty="0" smtClean="0"/>
          </a:p>
          <a:p>
            <a:r>
              <a:rPr lang="en-US" sz="2400" b="1" dirty="0"/>
              <a:t>Morpheus </a:t>
            </a:r>
            <a:r>
              <a:rPr lang="en-US" sz="2400" b="1" dirty="0" smtClean="0"/>
              <a:t>(starting Neo on his journey in The </a:t>
            </a:r>
            <a:r>
              <a:rPr lang="en-US" sz="2400" b="1" dirty="0"/>
              <a:t>Matrix</a:t>
            </a:r>
            <a:r>
              <a:rPr lang="en-US" sz="2400" b="1" i="1" dirty="0"/>
              <a:t> </a:t>
            </a:r>
            <a:r>
              <a:rPr lang="en-US" sz="2400" b="1" dirty="0" smtClean="0"/>
              <a:t>)</a:t>
            </a:r>
            <a:endParaRPr lang="en-US" sz="2400" b="1" dirty="0"/>
          </a:p>
        </p:txBody>
      </p:sp>
    </p:spTree>
    <p:extLst>
      <p:ext uri="{BB962C8B-B14F-4D97-AF65-F5344CB8AC3E}">
        <p14:creationId xmlns:p14="http://schemas.microsoft.com/office/powerpoint/2010/main" val="3750515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762000" y="1371600"/>
            <a:ext cx="7772400" cy="3108543"/>
          </a:xfrm>
          <a:prstGeom prst="rect">
            <a:avLst/>
          </a:prstGeom>
          <a:noFill/>
          <a:ln w="9525">
            <a:noFill/>
            <a:miter lim="800000"/>
            <a:headEnd/>
            <a:tailEnd/>
          </a:ln>
        </p:spPr>
        <p:txBody>
          <a:bodyPr wrap="square">
            <a:spAutoFit/>
          </a:bodyPr>
          <a:lstStyle/>
          <a:p>
            <a:pPr marL="1587" eaLnBrk="0" hangingPunct="0">
              <a:defRPr/>
            </a:pPr>
            <a:r>
              <a:rPr lang="en-US" sz="2800" b="1" kern="0" dirty="0" smtClean="0">
                <a:latin typeface="Times New Roman" pitchFamily="18" charset="0"/>
                <a:cs typeface="Times New Roman" pitchFamily="18" charset="0"/>
              </a:rPr>
              <a:t>Outline:</a:t>
            </a:r>
          </a:p>
          <a:p>
            <a:pPr marL="231775" indent="-230188" eaLnBrk="0" hangingPunct="0">
              <a:buFont typeface="Arial" pitchFamily="34" charset="0"/>
              <a:buChar char="•"/>
              <a:defRPr/>
            </a:pPr>
            <a:r>
              <a:rPr lang="en-US" sz="2800" b="1" kern="0" dirty="0">
                <a:solidFill>
                  <a:srgbClr val="FF0000"/>
                </a:solidFill>
                <a:latin typeface="Times New Roman" pitchFamily="18" charset="0"/>
                <a:cs typeface="Times New Roman" pitchFamily="18" charset="0"/>
              </a:rPr>
              <a:t>R</a:t>
            </a:r>
            <a:r>
              <a:rPr lang="en-US" sz="2800" b="1" kern="0" dirty="0" smtClean="0">
                <a:solidFill>
                  <a:srgbClr val="FF0000"/>
                </a:solidFill>
                <a:latin typeface="Times New Roman" pitchFamily="18" charset="0"/>
                <a:cs typeface="Times New Roman" pitchFamily="18" charset="0"/>
              </a:rPr>
              <a:t>epresentativeness of laboratory </a:t>
            </a:r>
            <a:r>
              <a:rPr lang="en-US" sz="2800" b="1" kern="0" dirty="0">
                <a:solidFill>
                  <a:srgbClr val="FF0000"/>
                </a:solidFill>
                <a:latin typeface="Times New Roman" pitchFamily="18" charset="0"/>
                <a:cs typeface="Times New Roman" pitchFamily="18" charset="0"/>
              </a:rPr>
              <a:t>data;</a:t>
            </a:r>
            <a:endParaRPr lang="en-US" sz="2800" b="1" kern="0" dirty="0" smtClean="0">
              <a:solidFill>
                <a:srgbClr val="FF0000"/>
              </a:solidFill>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solidFill>
                  <a:srgbClr val="000000"/>
                </a:solidFill>
                <a:latin typeface="Times New Roman" pitchFamily="18" charset="0"/>
                <a:cs typeface="Times New Roman" pitchFamily="18" charset="0"/>
              </a:rPr>
              <a:t>Mapping extent of contamination;</a:t>
            </a:r>
          </a:p>
          <a:p>
            <a:pPr marL="231775" indent="-230188" eaLnBrk="0" hangingPunct="0">
              <a:buFont typeface="Arial" pitchFamily="34" charset="0"/>
              <a:buChar char="•"/>
              <a:defRPr/>
            </a:pPr>
            <a:r>
              <a:rPr kumimoji="0" lang="en-US" sz="2800" b="1" i="0" strike="noStrike" kern="0" cap="none" spc="0" normalizeH="0" baseline="0" noProof="0" dirty="0" smtClean="0">
                <a:ln>
                  <a:noFill/>
                </a:ln>
                <a:solidFill>
                  <a:srgbClr val="000000"/>
                </a:solidFill>
                <a:effectLst/>
                <a:uLnTx/>
                <a:uFillTx/>
                <a:latin typeface="Times New Roman" pitchFamily="18" charset="0"/>
                <a:cs typeface="Times New Roman" pitchFamily="18" charset="0"/>
              </a:rPr>
              <a:t>Interpretation</a:t>
            </a:r>
            <a:r>
              <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rPr>
              <a:t> of i</a:t>
            </a:r>
            <a:r>
              <a:rPr kumimoji="0" lang="en-US" sz="2800" b="1" i="0" strike="noStrike" kern="0" cap="none" spc="0" normalizeH="0" baseline="0" noProof="0" dirty="0" smtClean="0">
                <a:ln>
                  <a:noFill/>
                </a:ln>
                <a:solidFill>
                  <a:srgbClr val="000000"/>
                </a:solidFill>
                <a:effectLst/>
                <a:uLnTx/>
                <a:uFillTx/>
                <a:latin typeface="Times New Roman" pitchFamily="18" charset="0"/>
                <a:cs typeface="Times New Roman" pitchFamily="18" charset="0"/>
              </a:rPr>
              <a:t>soconcentration</a:t>
            </a:r>
            <a:r>
              <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rPr>
              <a:t> maps</a:t>
            </a:r>
            <a:r>
              <a:rPr lang="en-US" sz="2800" b="1" kern="0" dirty="0" smtClean="0">
                <a:solidFill>
                  <a:srgbClr val="000000"/>
                </a:solidFill>
                <a:latin typeface="Times New Roman" pitchFamily="18" charset="0"/>
                <a:cs typeface="Times New Roman" pitchFamily="18" charset="0"/>
              </a:rPr>
              <a:t>;</a:t>
            </a:r>
            <a:endPar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Exposure concentrations and risk assessments;</a:t>
            </a: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Sampling Theory and DU-MIS investigations;</a:t>
            </a:r>
          </a:p>
          <a:p>
            <a:pPr marL="231775" indent="-230188" eaLnBrk="0" hangingPunct="0">
              <a:buFont typeface="Arial" pitchFamily="34" charset="0"/>
              <a:buChar char="•"/>
              <a:defRPr/>
            </a:pPr>
            <a:r>
              <a:rPr lang="en-US" sz="2800" b="1" kern="0" dirty="0" smtClean="0">
                <a:solidFill>
                  <a:srgbClr val="000000"/>
                </a:solidFill>
                <a:latin typeface="Times New Roman" pitchFamily="18" charset="0"/>
                <a:cs typeface="Times New Roman" pitchFamily="18" charset="0"/>
              </a:rPr>
              <a:t>Regulatory hurdles.</a:t>
            </a:r>
          </a:p>
        </p:txBody>
      </p:sp>
      <p:sp>
        <p:nvSpPr>
          <p:cNvPr id="4" name="Title 1"/>
          <p:cNvSpPr txBox="1">
            <a:spLocks/>
          </p:cNvSpPr>
          <p:nvPr/>
        </p:nvSpPr>
        <p:spPr>
          <a:xfrm>
            <a:off x="838200" y="152400"/>
            <a:ext cx="77724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panose="02020603050405020304" pitchFamily="18" charset="0"/>
                <a:cs typeface="Times New Roman" panose="02020603050405020304" pitchFamily="18" charset="0"/>
              </a:rPr>
              <a:t>Part 2 - Implications</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84799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EB08C4-B206-4098-98C3-6DC2CE1146B4}" type="slidenum">
              <a:rPr lang="en-US" smtClean="0"/>
              <a:pPr/>
              <a:t>22</a:t>
            </a:fld>
            <a:endParaRPr lang="en-US"/>
          </a:p>
        </p:txBody>
      </p:sp>
      <p:pic>
        <p:nvPicPr>
          <p:cNvPr id="5" name="Picture 4" descr="One gram"/>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8733" y="4425127"/>
            <a:ext cx="925830" cy="723423"/>
          </a:xfrm>
          <a:prstGeom prst="rect">
            <a:avLst/>
          </a:prstGeom>
          <a:noFill/>
          <a:ln w="9525">
            <a:solidFill>
              <a:schemeClr val="tx1"/>
            </a:solidFill>
            <a:miter lim="800000"/>
            <a:headEnd/>
            <a:tailEnd/>
          </a:ln>
        </p:spPr>
      </p:pic>
      <p:pic>
        <p:nvPicPr>
          <p:cNvPr id="6" name="Picture 5" descr="Bottle Cap 2"/>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69770" y="4206854"/>
            <a:ext cx="925830" cy="953769"/>
          </a:xfrm>
          <a:prstGeom prst="rect">
            <a:avLst/>
          </a:prstGeom>
          <a:noFill/>
          <a:ln w="9525">
            <a:solidFill>
              <a:schemeClr val="tx1"/>
            </a:solidFill>
            <a:miter lim="800000"/>
            <a:headEnd/>
            <a:tailEnd/>
          </a:ln>
        </p:spPr>
      </p:pic>
      <p:pic>
        <p:nvPicPr>
          <p:cNvPr id="7" name="Picture 6" descr="Thirty grams"/>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50848" y="5583507"/>
            <a:ext cx="935990" cy="723423"/>
          </a:xfrm>
          <a:prstGeom prst="rect">
            <a:avLst/>
          </a:prstGeom>
          <a:noFill/>
          <a:ln w="9525">
            <a:solidFill>
              <a:schemeClr val="tx1"/>
            </a:solidFill>
            <a:miter lim="800000"/>
            <a:headEnd/>
            <a:tailEnd/>
          </a:ln>
        </p:spPr>
      </p:pic>
      <p:sp>
        <p:nvSpPr>
          <p:cNvPr id="10" name="TextBox 9"/>
          <p:cNvSpPr txBox="1">
            <a:spLocks noChangeArrowheads="1"/>
          </p:cNvSpPr>
          <p:nvPr/>
        </p:nvSpPr>
        <p:spPr bwMode="auto">
          <a:xfrm>
            <a:off x="152400" y="5072838"/>
            <a:ext cx="1430768" cy="400110"/>
          </a:xfrm>
          <a:prstGeom prst="rect">
            <a:avLst/>
          </a:prstGeom>
          <a:noFill/>
          <a:ln w="9525">
            <a:noFill/>
            <a:miter lim="800000"/>
            <a:headEnd/>
            <a:tailEnd/>
          </a:ln>
        </p:spPr>
        <p:txBody>
          <a:bodyPr wrap="square">
            <a:spAutoFit/>
          </a:bodyPr>
          <a:lstStyle/>
          <a:p>
            <a:r>
              <a:rPr lang="en-US" sz="2000" b="1" dirty="0" smtClean="0">
                <a:latin typeface="Times New Roman" pitchFamily="18" charset="0"/>
                <a:cs typeface="Times New Roman" pitchFamily="18" charset="0"/>
              </a:rPr>
              <a:t>Metals: 1g</a:t>
            </a:r>
          </a:p>
        </p:txBody>
      </p:sp>
      <p:pic>
        <p:nvPicPr>
          <p:cNvPr id="13" name="Picture 3"/>
          <p:cNvPicPr>
            <a:picLocks noChangeAspect="1" noChangeArrowheads="1"/>
          </p:cNvPicPr>
          <p:nvPr/>
        </p:nvPicPr>
        <p:blipFill>
          <a:blip r:embed="rId5" cstate="print"/>
          <a:srcRect/>
          <a:stretch>
            <a:fillRect/>
          </a:stretch>
        </p:blipFill>
        <p:spPr bwMode="auto">
          <a:xfrm>
            <a:off x="488552" y="966670"/>
            <a:ext cx="2246798" cy="2995730"/>
          </a:xfrm>
          <a:prstGeom prst="rect">
            <a:avLst/>
          </a:prstGeom>
          <a:noFill/>
          <a:ln w="9525">
            <a:solidFill>
              <a:schemeClr val="tx1"/>
            </a:solidFill>
            <a:miter lim="800000"/>
            <a:headEnd/>
            <a:tailEnd/>
          </a:ln>
          <a:effectLst/>
        </p:spPr>
      </p:pic>
      <p:sp>
        <p:nvSpPr>
          <p:cNvPr id="14" name="TextBox 13"/>
          <p:cNvSpPr txBox="1"/>
          <p:nvPr/>
        </p:nvSpPr>
        <p:spPr>
          <a:xfrm>
            <a:off x="152400" y="152400"/>
            <a:ext cx="89154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Representativeness of Laboratory Data</a:t>
            </a:r>
          </a:p>
        </p:txBody>
      </p:sp>
      <p:sp>
        <p:nvSpPr>
          <p:cNvPr id="15" name="TextBox 14"/>
          <p:cNvSpPr txBox="1"/>
          <p:nvPr/>
        </p:nvSpPr>
        <p:spPr>
          <a:xfrm>
            <a:off x="3352800" y="3048000"/>
            <a:ext cx="5255618" cy="3416320"/>
          </a:xfrm>
          <a:prstGeom prst="rect">
            <a:avLst/>
          </a:prstGeom>
          <a:noFill/>
        </p:spPr>
        <p:txBody>
          <a:bodyPr wrap="square" rtlCol="0">
            <a:spAutoFit/>
          </a:bodyPr>
          <a:lstStyle/>
          <a:p>
            <a:pPr marL="233363" indent="-231775">
              <a:buFont typeface="Arial" panose="020B0604020202020204" pitchFamily="34" charset="0"/>
              <a:buChar char="•"/>
            </a:pPr>
            <a:r>
              <a:rPr lang="en-US" sz="2400" b="1" dirty="0" smtClean="0">
                <a:latin typeface="Times New Roman" pitchFamily="18" charset="0"/>
                <a:cs typeface="Times New Roman" pitchFamily="18" charset="0"/>
              </a:rPr>
              <a:t>No standard laboratory protocol for “homogenization” of soil samples;</a:t>
            </a:r>
          </a:p>
          <a:p>
            <a:pPr marL="233363" indent="-231775">
              <a:buFont typeface="Arial" panose="020B0604020202020204" pitchFamily="34" charset="0"/>
              <a:buChar char="•"/>
            </a:pPr>
            <a:r>
              <a:rPr lang="en-US" sz="2400" b="1" dirty="0" smtClean="0">
                <a:latin typeface="Times New Roman" pitchFamily="18" charset="0"/>
                <a:cs typeface="Times New Roman" pitchFamily="18" charset="0"/>
              </a:rPr>
              <a:t>Fines settle to bottom with stirring;</a:t>
            </a:r>
          </a:p>
          <a:p>
            <a:pPr marL="233363" indent="-231775">
              <a:buFont typeface="Arial" panose="020B0604020202020204" pitchFamily="34" charset="0"/>
              <a:buChar char="•"/>
            </a:pPr>
            <a:r>
              <a:rPr lang="en-US" sz="2400" b="1" dirty="0" smtClean="0">
                <a:latin typeface="Times New Roman" pitchFamily="18" charset="0"/>
                <a:cs typeface="Times New Roman" pitchFamily="18" charset="0"/>
              </a:rPr>
              <a:t>Bulk </a:t>
            </a:r>
            <a:r>
              <a:rPr lang="en-US" sz="2400" b="1" i="1" dirty="0" smtClean="0">
                <a:latin typeface="Times New Roman" pitchFamily="18" charset="0"/>
                <a:cs typeface="Times New Roman" pitchFamily="18" charset="0"/>
              </a:rPr>
              <a:t>soil samples can’t be efficiently “homogenized”</a:t>
            </a:r>
            <a:r>
              <a:rPr lang="en-US" sz="2400" b="1" dirty="0" smtClean="0">
                <a:latin typeface="Times New Roman" pitchFamily="18" charset="0"/>
                <a:cs typeface="Times New Roman" pitchFamily="18" charset="0"/>
              </a:rPr>
              <a:t> without grinding;</a:t>
            </a:r>
          </a:p>
          <a:p>
            <a:pPr marL="233363" indent="-231775">
              <a:buFont typeface="Arial" panose="020B0604020202020204" pitchFamily="34" charset="0"/>
              <a:buChar char="•"/>
            </a:pPr>
            <a:r>
              <a:rPr lang="en-US" sz="2400" b="1" dirty="0" smtClean="0">
                <a:latin typeface="Times New Roman" pitchFamily="18" charset="0"/>
                <a:cs typeface="Times New Roman" pitchFamily="18" charset="0"/>
              </a:rPr>
              <a:t>Single, random, 1-30g subsample </a:t>
            </a:r>
            <a:r>
              <a:rPr lang="en-US" sz="2400" b="1" i="1" dirty="0" smtClean="0">
                <a:latin typeface="Times New Roman" pitchFamily="18" charset="0"/>
                <a:cs typeface="Times New Roman" pitchFamily="18" charset="0"/>
              </a:rPr>
              <a:t>unlikely to be representative </a:t>
            </a:r>
            <a:r>
              <a:rPr lang="en-US" sz="2400" b="1" dirty="0" smtClean="0">
                <a:latin typeface="Times New Roman" pitchFamily="18" charset="0"/>
                <a:cs typeface="Times New Roman" pitchFamily="18" charset="0"/>
              </a:rPr>
              <a:t>bulk sample (if entire sample mass could be tested).</a:t>
            </a:r>
          </a:p>
        </p:txBody>
      </p:sp>
      <p:sp>
        <p:nvSpPr>
          <p:cNvPr id="16" name="TextBox 15"/>
          <p:cNvSpPr txBox="1"/>
          <p:nvPr/>
        </p:nvSpPr>
        <p:spPr>
          <a:xfrm>
            <a:off x="3415552" y="990600"/>
            <a:ext cx="5347448" cy="1938992"/>
          </a:xfrm>
          <a:prstGeom prst="rect">
            <a:avLst/>
          </a:prstGeom>
          <a:noFill/>
          <a:ln>
            <a:solidFill>
              <a:schemeClr val="tx1"/>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“…mixing </a:t>
            </a:r>
            <a:r>
              <a:rPr lang="en-US" sz="2400" b="1" dirty="0">
                <a:latin typeface="Times New Roman" panose="02020603050405020304" pitchFamily="18" charset="0"/>
                <a:cs typeface="Times New Roman" panose="02020603050405020304" pitchFamily="18" charset="0"/>
              </a:rPr>
              <a:t>should be performed as needed or feasible to homogenize the sample until the subsampling variance is less than the data quality objectives </a:t>
            </a:r>
            <a:r>
              <a:rPr lang="en-US" sz="2400" b="1" dirty="0" smtClean="0">
                <a:latin typeface="Times New Roman" panose="02020603050405020304" pitchFamily="18" charset="0"/>
                <a:cs typeface="Times New Roman" panose="02020603050405020304" pitchFamily="18" charset="0"/>
              </a:rPr>
              <a:t>(SW 846 Chapter 3, USEPA 2007).”</a:t>
            </a:r>
            <a:endParaRPr lang="en-US" sz="2400" b="1" dirty="0">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a:off x="1793501" y="5072838"/>
            <a:ext cx="1278368" cy="400110"/>
          </a:xfrm>
          <a:prstGeom prst="rect">
            <a:avLst/>
          </a:prstGeom>
          <a:noFill/>
          <a:ln w="9525">
            <a:noFill/>
            <a:miter lim="800000"/>
            <a:headEnd/>
            <a:tailEnd/>
          </a:ln>
        </p:spPr>
        <p:txBody>
          <a:bodyPr wrap="square">
            <a:spAutoFit/>
          </a:bodyPr>
          <a:lstStyle/>
          <a:p>
            <a:r>
              <a:rPr lang="en-US" sz="2000" b="1" dirty="0" smtClean="0">
                <a:latin typeface="Times New Roman" pitchFamily="18" charset="0"/>
                <a:cs typeface="Times New Roman" pitchFamily="18" charset="0"/>
              </a:rPr>
              <a:t>VOCs: 5g</a:t>
            </a:r>
            <a:endParaRPr lang="en-US" sz="2000" b="1" dirty="0">
              <a:latin typeface="Times New Roman" pitchFamily="18" charset="0"/>
              <a:cs typeface="Times New Roman" pitchFamily="18" charset="0"/>
            </a:endParaRPr>
          </a:p>
        </p:txBody>
      </p:sp>
      <p:sp>
        <p:nvSpPr>
          <p:cNvPr id="18" name="TextBox 17"/>
          <p:cNvSpPr txBox="1">
            <a:spLocks noChangeArrowheads="1"/>
          </p:cNvSpPr>
          <p:nvPr/>
        </p:nvSpPr>
        <p:spPr bwMode="auto">
          <a:xfrm>
            <a:off x="694401" y="6305490"/>
            <a:ext cx="2048884" cy="400110"/>
          </a:xfrm>
          <a:prstGeom prst="rect">
            <a:avLst/>
          </a:prstGeom>
          <a:noFill/>
          <a:ln w="9525">
            <a:noFill/>
            <a:miter lim="800000"/>
            <a:headEnd/>
            <a:tailEnd/>
          </a:ln>
        </p:spPr>
        <p:txBody>
          <a:bodyPr wrap="square">
            <a:spAutoFit/>
          </a:bodyPr>
          <a:lstStyle/>
          <a:p>
            <a:r>
              <a:rPr lang="en-US" sz="2000" b="1" dirty="0" smtClean="0">
                <a:latin typeface="Times New Roman" pitchFamily="18" charset="0"/>
                <a:cs typeface="Times New Roman" pitchFamily="18" charset="0"/>
              </a:rPr>
              <a:t>Organics: 10-30g</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831263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body" idx="4294967295"/>
          </p:nvPr>
        </p:nvSpPr>
        <p:spPr>
          <a:xfrm>
            <a:off x="3410803" y="990600"/>
            <a:ext cx="5428397" cy="4267200"/>
          </a:xfrm>
        </p:spPr>
        <p:txBody>
          <a:bodyPr>
            <a:noAutofit/>
          </a:bodyPr>
          <a:lstStyle/>
          <a:p>
            <a:pPr marL="198438" indent="-198438" eaLnBrk="1">
              <a:lnSpc>
                <a:spcPct val="93000"/>
              </a:lnSpc>
              <a:buSzPct val="45000"/>
              <a:buFont typeface="Wingdings" pitchFamily="2" charset="2"/>
              <a:buChar char=""/>
              <a:tabLst>
                <a:tab pos="5116513" algn="l"/>
                <a:tab pos="5573713" algn="l"/>
                <a:tab pos="6030913" algn="l"/>
                <a:tab pos="6488113" algn="l"/>
                <a:tab pos="6945313" algn="l"/>
                <a:tab pos="7402513" algn="l"/>
                <a:tab pos="7859713" algn="l"/>
                <a:tab pos="8316913" algn="l"/>
                <a:tab pos="8774113" algn="l"/>
                <a:tab pos="9231313" algn="l"/>
              </a:tabLst>
            </a:pPr>
            <a:r>
              <a:rPr lang="en-US" altLang="en-US" sz="2400" b="1" dirty="0" smtClean="0">
                <a:latin typeface="Times New Roman" panose="02020603050405020304" pitchFamily="18" charset="0"/>
                <a:cs typeface="Times New Roman" panose="02020603050405020304" pitchFamily="18" charset="0"/>
              </a:rPr>
              <a:t>Sample </a:t>
            </a:r>
            <a:r>
              <a:rPr lang="en-US" altLang="en-US" sz="2400" b="1" i="1" dirty="0" smtClean="0">
                <a:latin typeface="Times New Roman" panose="02020603050405020304" pitchFamily="18" charset="0"/>
                <a:cs typeface="Times New Roman" panose="02020603050405020304" pitchFamily="18" charset="0"/>
              </a:rPr>
              <a:t>air dried and sieved </a:t>
            </a:r>
            <a:r>
              <a:rPr lang="en-US" altLang="en-US" sz="2400" b="1" dirty="0" smtClean="0">
                <a:latin typeface="Times New Roman" panose="02020603050405020304" pitchFamily="18" charset="0"/>
                <a:cs typeface="Times New Roman" panose="02020603050405020304" pitchFamily="18" charset="0"/>
              </a:rPr>
              <a:t>(preserved in methanol  for VOCs);</a:t>
            </a:r>
          </a:p>
          <a:p>
            <a:pPr marL="198438" indent="-198438" eaLnBrk="1">
              <a:lnSpc>
                <a:spcPct val="93000"/>
              </a:lnSpc>
              <a:buSzPct val="45000"/>
              <a:buFont typeface="Wingdings" pitchFamily="2" charset="2"/>
              <a:buChar char=""/>
              <a:tabLst>
                <a:tab pos="5116513" algn="l"/>
                <a:tab pos="5573713" algn="l"/>
                <a:tab pos="6030913" algn="l"/>
                <a:tab pos="6488113" algn="l"/>
                <a:tab pos="6945313" algn="l"/>
                <a:tab pos="7402513" algn="l"/>
                <a:tab pos="7859713" algn="l"/>
                <a:tab pos="8316913" algn="l"/>
                <a:tab pos="8774113" algn="l"/>
                <a:tab pos="9231313" algn="l"/>
              </a:tabLst>
            </a:pPr>
            <a:r>
              <a:rPr lang="en-US" altLang="en-US" sz="2400" b="1" i="1" dirty="0" smtClean="0">
                <a:latin typeface="Times New Roman" panose="02020603050405020304" pitchFamily="18" charset="0"/>
                <a:cs typeface="Times New Roman" panose="02020603050405020304" pitchFamily="18" charset="0"/>
              </a:rPr>
              <a:t>30-50+ increment subsample </a:t>
            </a:r>
            <a:r>
              <a:rPr lang="en-US" altLang="en-US" sz="2400" b="1" dirty="0" smtClean="0">
                <a:latin typeface="Times New Roman" panose="02020603050405020304" pitchFamily="18" charset="0"/>
                <a:cs typeface="Times New Roman" panose="02020603050405020304" pitchFamily="18" charset="0"/>
              </a:rPr>
              <a:t>collected for analysis; </a:t>
            </a:r>
          </a:p>
          <a:p>
            <a:pPr marL="198438" indent="-198438" eaLnBrk="1">
              <a:lnSpc>
                <a:spcPct val="93000"/>
              </a:lnSpc>
              <a:buSzPct val="45000"/>
              <a:buFont typeface="Wingdings" pitchFamily="2" charset="2"/>
              <a:buChar char=""/>
              <a:tabLst>
                <a:tab pos="5116513" algn="l"/>
                <a:tab pos="5573713" algn="l"/>
                <a:tab pos="6030913" algn="l"/>
                <a:tab pos="6488113" algn="l"/>
                <a:tab pos="6945313" algn="l"/>
                <a:tab pos="7402513" algn="l"/>
                <a:tab pos="7859713" algn="l"/>
                <a:tab pos="8316913" algn="l"/>
                <a:tab pos="8774113" algn="l"/>
                <a:tab pos="9231313" algn="l"/>
              </a:tabLst>
            </a:pPr>
            <a:r>
              <a:rPr lang="en-US" altLang="en-US" sz="2400" b="1" i="1" dirty="0" smtClean="0">
                <a:latin typeface="Times New Roman" panose="02020603050405020304" pitchFamily="18" charset="0"/>
                <a:cs typeface="Times New Roman" panose="02020603050405020304" pitchFamily="18" charset="0"/>
              </a:rPr>
              <a:t>Preserves field representativeness </a:t>
            </a:r>
            <a:r>
              <a:rPr lang="en-US" altLang="en-US" sz="2400" b="1" dirty="0" smtClean="0">
                <a:latin typeface="Times New Roman" panose="02020603050405020304" pitchFamily="18" charset="0"/>
                <a:cs typeface="Times New Roman" panose="02020603050405020304" pitchFamily="18" charset="0"/>
              </a:rPr>
              <a:t>of original bulk sample;</a:t>
            </a:r>
          </a:p>
          <a:p>
            <a:pPr marL="198438" indent="-198438" eaLnBrk="1">
              <a:lnSpc>
                <a:spcPct val="93000"/>
              </a:lnSpc>
              <a:buSzPct val="45000"/>
              <a:buFont typeface="Wingdings" pitchFamily="2" charset="2"/>
              <a:buChar char=""/>
              <a:tabLst>
                <a:tab pos="5116513" algn="l"/>
                <a:tab pos="5573713" algn="l"/>
                <a:tab pos="6030913" algn="l"/>
                <a:tab pos="6488113" algn="l"/>
                <a:tab pos="6945313" algn="l"/>
                <a:tab pos="7402513" algn="l"/>
                <a:tab pos="7859713" algn="l"/>
                <a:tab pos="8316913" algn="l"/>
                <a:tab pos="8774113" algn="l"/>
                <a:tab pos="9231313" algn="l"/>
              </a:tabLst>
            </a:pPr>
            <a:r>
              <a:rPr lang="en-US" altLang="en-US" sz="2400" b="1" dirty="0" smtClean="0">
                <a:latin typeface="Times New Roman" panose="02020603050405020304" pitchFamily="18" charset="0"/>
                <a:cs typeface="Times New Roman" panose="02020603050405020304" pitchFamily="18" charset="0"/>
              </a:rPr>
              <a:t>Test </a:t>
            </a:r>
            <a:r>
              <a:rPr lang="en-US" altLang="en-US" sz="2400" b="1" i="1" dirty="0" smtClean="0">
                <a:latin typeface="Times New Roman" panose="02020603050405020304" pitchFamily="18" charset="0"/>
                <a:cs typeface="Times New Roman" panose="02020603050405020304" pitchFamily="18" charset="0"/>
              </a:rPr>
              <a:t>precision</a:t>
            </a:r>
            <a:r>
              <a:rPr lang="en-US" altLang="en-US" sz="2400" b="1" dirty="0" smtClean="0">
                <a:latin typeface="Times New Roman" panose="02020603050405020304" pitchFamily="18" charset="0"/>
                <a:cs typeface="Times New Roman" panose="02020603050405020304" pitchFamily="18" charset="0"/>
              </a:rPr>
              <a:t> of </a:t>
            </a:r>
            <a:r>
              <a:rPr lang="en-US" altLang="en-US" sz="2400" b="1" dirty="0" err="1" smtClean="0">
                <a:latin typeface="Times New Roman" panose="02020603050405020304" pitchFamily="18" charset="0"/>
                <a:cs typeface="Times New Roman" panose="02020603050405020304" pitchFamily="18" charset="0"/>
              </a:rPr>
              <a:t>subsampling</a:t>
            </a:r>
            <a:r>
              <a:rPr lang="en-US" altLang="en-US" sz="2400" b="1" dirty="0" smtClean="0">
                <a:latin typeface="Times New Roman" panose="02020603050405020304" pitchFamily="18" charset="0"/>
                <a:cs typeface="Times New Roman" panose="02020603050405020304" pitchFamily="18" charset="0"/>
              </a:rPr>
              <a:t> laboratory replicates;</a:t>
            </a:r>
          </a:p>
          <a:p>
            <a:pPr marL="198438" indent="-198438">
              <a:lnSpc>
                <a:spcPct val="93000"/>
              </a:lnSpc>
              <a:buSzPct val="45000"/>
              <a:buFont typeface="Wingdings" pitchFamily="2" charset="2"/>
              <a:buChar char=""/>
              <a:tabLst>
                <a:tab pos="5116513" algn="l"/>
                <a:tab pos="5573713" algn="l"/>
                <a:tab pos="6030913" algn="l"/>
                <a:tab pos="6488113" algn="l"/>
                <a:tab pos="6945313" algn="l"/>
                <a:tab pos="7402513" algn="l"/>
                <a:tab pos="7859713" algn="l"/>
                <a:tab pos="8316913" algn="l"/>
                <a:tab pos="8774113" algn="l"/>
                <a:tab pos="9231313" algn="l"/>
              </a:tabLst>
            </a:pPr>
            <a:r>
              <a:rPr lang="en-US" altLang="en-US" sz="2400" b="1" dirty="0" smtClean="0">
                <a:latin typeface="Times New Roman" panose="02020603050405020304" pitchFamily="18" charset="0"/>
                <a:cs typeface="Times New Roman" panose="02020603050405020304" pitchFamily="18" charset="0"/>
              </a:rPr>
              <a:t>Labs have been recommending this </a:t>
            </a:r>
            <a:r>
              <a:rPr lang="en-US" altLang="en-US" sz="2400" b="1" i="1" dirty="0" smtClean="0">
                <a:latin typeface="Times New Roman" panose="02020603050405020304" pitchFamily="18" charset="0"/>
                <a:cs typeface="Times New Roman" panose="02020603050405020304" pitchFamily="18" charset="0"/>
              </a:rPr>
              <a:t>for decades</a:t>
            </a:r>
            <a:r>
              <a:rPr lang="en-US" altLang="en-US" sz="2400" b="1" dirty="0" smtClean="0">
                <a:latin typeface="Times New Roman" panose="02020603050405020304" pitchFamily="18" charset="0"/>
                <a:cs typeface="Times New Roman" panose="02020603050405020304" pitchFamily="18" charset="0"/>
              </a:rPr>
              <a:t> but not pushed by regulators  (plus added cost).</a:t>
            </a:r>
            <a:endParaRPr lang="en-US" altLang="en-US" sz="2400" b="1" dirty="0">
              <a:latin typeface="Times New Roman" panose="02020603050405020304" pitchFamily="18" charset="0"/>
              <a:cs typeface="Times New Roman" panose="02020603050405020304" pitchFamily="18" charset="0"/>
            </a:endParaRPr>
          </a:p>
        </p:txBody>
      </p:sp>
      <p:pic>
        <p:nvPicPr>
          <p:cNvPr id="28676" name="Picture 3"/>
          <p:cNvPicPr>
            <a:picLocks noChangeAspect="1" noChangeArrowheads="1"/>
          </p:cNvPicPr>
          <p:nvPr/>
        </p:nvPicPr>
        <p:blipFill>
          <a:blip r:embed="rId3"/>
          <a:srcRect/>
          <a:stretch>
            <a:fillRect/>
          </a:stretch>
        </p:blipFill>
        <p:spPr bwMode="auto">
          <a:xfrm>
            <a:off x="457200" y="1143000"/>
            <a:ext cx="2848658" cy="2136775"/>
          </a:xfrm>
          <a:prstGeom prst="rect">
            <a:avLst/>
          </a:prstGeom>
          <a:noFill/>
          <a:ln w="9360">
            <a:solidFill>
              <a:srgbClr val="000000"/>
            </a:solidFill>
            <a:round/>
            <a:headEnd/>
            <a:tailEnd/>
          </a:ln>
        </p:spPr>
      </p:pic>
      <p:sp>
        <p:nvSpPr>
          <p:cNvPr id="5" name="TextBox 4"/>
          <p:cNvSpPr txBox="1"/>
          <p:nvPr/>
        </p:nvSpPr>
        <p:spPr>
          <a:xfrm>
            <a:off x="152400" y="152400"/>
            <a:ext cx="89154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Laboratory Processing and Subsampling</a:t>
            </a:r>
          </a:p>
        </p:txBody>
      </p:sp>
    </p:spTree>
    <p:extLst>
      <p:ext uri="{BB962C8B-B14F-4D97-AF65-F5344CB8AC3E}">
        <p14:creationId xmlns:p14="http://schemas.microsoft.com/office/powerpoint/2010/main" val="319414394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52400"/>
            <a:ext cx="77724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panose="02020603050405020304" pitchFamily="18" charset="0"/>
                <a:cs typeface="Times New Roman" panose="02020603050405020304" pitchFamily="18" charset="0"/>
              </a:rPr>
              <a:t>Part 2 - Implications</a:t>
            </a:r>
            <a:endParaRPr lang="en-US" sz="3200" b="1" dirty="0">
              <a:latin typeface="Times New Roman" panose="02020603050405020304" pitchFamily="18" charset="0"/>
              <a:cs typeface="Times New Roman" panose="02020603050405020304" pitchFamily="18" charset="0"/>
            </a:endParaRPr>
          </a:p>
        </p:txBody>
      </p:sp>
      <p:sp>
        <p:nvSpPr>
          <p:cNvPr id="5" name="Text Box 4"/>
          <p:cNvSpPr txBox="1">
            <a:spLocks noChangeArrowheads="1"/>
          </p:cNvSpPr>
          <p:nvPr/>
        </p:nvSpPr>
        <p:spPr bwMode="auto">
          <a:xfrm>
            <a:off x="762000" y="1371600"/>
            <a:ext cx="7772400" cy="3970318"/>
          </a:xfrm>
          <a:prstGeom prst="rect">
            <a:avLst/>
          </a:prstGeom>
          <a:noFill/>
          <a:ln w="9525">
            <a:noFill/>
            <a:miter lim="800000"/>
            <a:headEnd/>
            <a:tailEnd/>
          </a:ln>
        </p:spPr>
        <p:txBody>
          <a:bodyPr wrap="square">
            <a:spAutoFit/>
          </a:bodyPr>
          <a:lstStyle/>
          <a:p>
            <a:pPr marL="1587" eaLnBrk="0" hangingPunct="0">
              <a:defRPr/>
            </a:pPr>
            <a:r>
              <a:rPr lang="en-US" sz="2800" b="1" kern="0" dirty="0" smtClean="0">
                <a:latin typeface="Times New Roman" pitchFamily="18" charset="0"/>
                <a:cs typeface="Times New Roman" pitchFamily="18" charset="0"/>
              </a:rPr>
              <a:t>Outline:</a:t>
            </a:r>
          </a:p>
          <a:p>
            <a:pPr marL="231775" indent="-230188" eaLnBrk="0" hangingPunct="0">
              <a:buFont typeface="Arial" pitchFamily="34" charset="0"/>
              <a:buChar char="•"/>
              <a:defRPr/>
            </a:pPr>
            <a:r>
              <a:rPr lang="en-US" sz="2800" b="1" kern="0" dirty="0">
                <a:latin typeface="Times New Roman" pitchFamily="18" charset="0"/>
                <a:cs typeface="Times New Roman" pitchFamily="18" charset="0"/>
              </a:rPr>
              <a:t>R</a:t>
            </a:r>
            <a:r>
              <a:rPr lang="en-US" sz="2800" b="1" kern="0" dirty="0" smtClean="0">
                <a:latin typeface="Times New Roman" pitchFamily="18" charset="0"/>
                <a:cs typeface="Times New Roman" pitchFamily="18" charset="0"/>
              </a:rPr>
              <a:t>epresentativeness of laboratory </a:t>
            </a:r>
            <a:r>
              <a:rPr lang="en-US" sz="2800" b="1" kern="0" dirty="0">
                <a:latin typeface="Times New Roman" pitchFamily="18" charset="0"/>
                <a:cs typeface="Times New Roman" pitchFamily="18" charset="0"/>
              </a:rPr>
              <a:t>data;</a:t>
            </a:r>
            <a:endParaRPr lang="en-US" sz="2800" b="1" kern="0" dirty="0" smtClean="0">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solidFill>
                  <a:srgbClr val="FF0000"/>
                </a:solidFill>
                <a:latin typeface="Times New Roman" pitchFamily="18" charset="0"/>
                <a:cs typeface="Times New Roman" pitchFamily="18" charset="0"/>
              </a:rPr>
              <a:t>Mapping extent of contamination;</a:t>
            </a:r>
          </a:p>
          <a:p>
            <a:pPr marL="688975" lvl="1" indent="-230188" eaLnBrk="0" hangingPunct="0">
              <a:buFont typeface="Arial" pitchFamily="34" charset="0"/>
              <a:buChar char="•"/>
              <a:defRPr/>
            </a:pPr>
            <a:r>
              <a:rPr lang="en-US" sz="2800" b="1" kern="0" dirty="0">
                <a:solidFill>
                  <a:srgbClr val="FF0000"/>
                </a:solidFill>
                <a:latin typeface="Times New Roman" pitchFamily="18" charset="0"/>
                <a:cs typeface="Times New Roman" pitchFamily="18" charset="0"/>
              </a:rPr>
              <a:t>Effects of randomness in discrete data;</a:t>
            </a:r>
          </a:p>
          <a:p>
            <a:pPr marL="688975" lvl="1" indent="-230188" eaLnBrk="0" hangingPunct="0">
              <a:buFont typeface="Arial" pitchFamily="34" charset="0"/>
              <a:buChar char="•"/>
              <a:defRPr/>
            </a:pPr>
            <a:r>
              <a:rPr lang="en-US" sz="2800" b="1" kern="0" dirty="0">
                <a:latin typeface="Times New Roman" pitchFamily="18" charset="0"/>
                <a:cs typeface="Times New Roman" pitchFamily="18" charset="0"/>
              </a:rPr>
              <a:t>Examples mapping errors;</a:t>
            </a:r>
          </a:p>
          <a:p>
            <a:pPr marL="231775" indent="-230188" eaLnBrk="0" hangingPunct="0">
              <a:buFont typeface="Arial" pitchFamily="34" charset="0"/>
              <a:buChar char="•"/>
              <a:defRPr/>
            </a:pPr>
            <a:r>
              <a:rPr kumimoji="0" lang="en-US" sz="2800" b="1" i="0" strike="noStrike" kern="0" cap="none" spc="0" normalizeH="0" baseline="0" noProof="0" dirty="0" smtClean="0">
                <a:ln>
                  <a:noFill/>
                </a:ln>
                <a:solidFill>
                  <a:srgbClr val="000000"/>
                </a:solidFill>
                <a:effectLst/>
                <a:uLnTx/>
                <a:uFillTx/>
                <a:latin typeface="Times New Roman" pitchFamily="18" charset="0"/>
                <a:cs typeface="Times New Roman" pitchFamily="18" charset="0"/>
              </a:rPr>
              <a:t>Interpretation</a:t>
            </a:r>
            <a:r>
              <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rPr>
              <a:t> of i</a:t>
            </a:r>
            <a:r>
              <a:rPr kumimoji="0" lang="en-US" sz="2800" b="1" i="0" strike="noStrike" kern="0" cap="none" spc="0" normalizeH="0" baseline="0" noProof="0" dirty="0" smtClean="0">
                <a:ln>
                  <a:noFill/>
                </a:ln>
                <a:solidFill>
                  <a:srgbClr val="000000"/>
                </a:solidFill>
                <a:effectLst/>
                <a:uLnTx/>
                <a:uFillTx/>
                <a:latin typeface="Times New Roman" pitchFamily="18" charset="0"/>
                <a:cs typeface="Times New Roman" pitchFamily="18" charset="0"/>
              </a:rPr>
              <a:t>soconcentration</a:t>
            </a:r>
            <a:r>
              <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rPr>
              <a:t> maps</a:t>
            </a:r>
            <a:r>
              <a:rPr lang="en-US" sz="2800" b="1" kern="0" dirty="0" smtClean="0">
                <a:solidFill>
                  <a:srgbClr val="000000"/>
                </a:solidFill>
                <a:latin typeface="Times New Roman" pitchFamily="18" charset="0"/>
                <a:cs typeface="Times New Roman" pitchFamily="18" charset="0"/>
              </a:rPr>
              <a:t>;</a:t>
            </a:r>
            <a:endPar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Exposure concentrations and risk assessments;</a:t>
            </a: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Sampling Theory and DU-MIS investigations;</a:t>
            </a:r>
          </a:p>
          <a:p>
            <a:pPr marL="231775" indent="-230188" eaLnBrk="0" hangingPunct="0">
              <a:buFont typeface="Arial" pitchFamily="34" charset="0"/>
              <a:buChar char="•"/>
              <a:defRPr/>
            </a:pPr>
            <a:r>
              <a:rPr lang="en-US" sz="2800" b="1" kern="0" dirty="0" smtClean="0">
                <a:solidFill>
                  <a:srgbClr val="000000"/>
                </a:solidFill>
                <a:latin typeface="Times New Roman" pitchFamily="18" charset="0"/>
                <a:cs typeface="Times New Roman" pitchFamily="18" charset="0"/>
              </a:rPr>
              <a:t>Regulatory hurdles.</a:t>
            </a:r>
          </a:p>
        </p:txBody>
      </p:sp>
    </p:spTree>
    <p:extLst>
      <p:ext uri="{BB962C8B-B14F-4D97-AF65-F5344CB8AC3E}">
        <p14:creationId xmlns:p14="http://schemas.microsoft.com/office/powerpoint/2010/main" val="172684799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745" y="2239425"/>
            <a:ext cx="3503455" cy="3953521"/>
          </a:xfrm>
          <a:prstGeom prst="rect">
            <a:avLst/>
          </a:prstGeom>
          <a:ln>
            <a:solidFill>
              <a:schemeClr val="tx1"/>
            </a:solidFill>
          </a:ln>
        </p:spPr>
      </p:pic>
      <p:sp>
        <p:nvSpPr>
          <p:cNvPr id="147" name="TextBox 146"/>
          <p:cNvSpPr txBox="1"/>
          <p:nvPr/>
        </p:nvSpPr>
        <p:spPr>
          <a:xfrm>
            <a:off x="304801" y="76200"/>
            <a:ext cx="8534399"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In an Ideal World…</a:t>
            </a:r>
          </a:p>
        </p:txBody>
      </p:sp>
      <p:cxnSp>
        <p:nvCxnSpPr>
          <p:cNvPr id="113" name="Straight Arrow Connector 112"/>
          <p:cNvCxnSpPr>
            <a:stCxn id="112" idx="1"/>
          </p:cNvCxnSpPr>
          <p:nvPr/>
        </p:nvCxnSpPr>
        <p:spPr>
          <a:xfrm flipH="1" flipV="1">
            <a:off x="4876800" y="4940818"/>
            <a:ext cx="1684772" cy="93789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6561572" y="5278546"/>
            <a:ext cx="2277627" cy="1200329"/>
          </a:xfrm>
          <a:prstGeom prst="rect">
            <a:avLst/>
          </a:prstGeom>
          <a:solidFill>
            <a:schemeClr val="bg1"/>
          </a:solidFill>
          <a:ln>
            <a:solidFill>
              <a:schemeClr val="tx1"/>
            </a:solidFill>
          </a:ln>
        </p:spPr>
        <p:txBody>
          <a:bodyPr wrap="square" rtlCol="0">
            <a:spAutoFit/>
          </a:bodyPr>
          <a:lstStyle/>
          <a:p>
            <a:pPr algn="ctr"/>
            <a:r>
              <a:rPr lang="en-US" sz="2400" b="1" dirty="0" smtClean="0">
                <a:latin typeface="Times New Roman" pitchFamily="18" charset="0"/>
                <a:cs typeface="Times New Roman" pitchFamily="18" charset="0"/>
              </a:rPr>
              <a:t>Apparent</a:t>
            </a:r>
          </a:p>
          <a:p>
            <a:pPr algn="ctr"/>
            <a:r>
              <a:rPr lang="en-US" sz="2400" b="1" dirty="0" smtClean="0">
                <a:latin typeface="Times New Roman" pitchFamily="18" charset="0"/>
                <a:cs typeface="Times New Roman" pitchFamily="18" charset="0"/>
              </a:rPr>
              <a:t>“Hot Area” Identified</a:t>
            </a:r>
            <a:endParaRPr lang="en-US" sz="2400" b="1" dirty="0">
              <a:latin typeface="Times New Roman" pitchFamily="18" charset="0"/>
              <a:cs typeface="Times New Roman" pitchFamily="18" charset="0"/>
            </a:endParaRPr>
          </a:p>
        </p:txBody>
      </p:sp>
      <p:sp>
        <p:nvSpPr>
          <p:cNvPr id="134" name="TextBox 133"/>
          <p:cNvSpPr txBox="1"/>
          <p:nvPr/>
        </p:nvSpPr>
        <p:spPr>
          <a:xfrm>
            <a:off x="0" y="3491805"/>
            <a:ext cx="1626304" cy="1384995"/>
          </a:xfrm>
          <a:prstGeom prst="rect">
            <a:avLst/>
          </a:prstGeom>
          <a:solidFill>
            <a:schemeClr val="bg1"/>
          </a:solidFill>
          <a:ln>
            <a:noFill/>
          </a:ln>
        </p:spPr>
        <p:txBody>
          <a:bodyPr wrap="square" rtlCol="0">
            <a:spAutoFit/>
          </a:bodyPr>
          <a:lstStyle/>
          <a:p>
            <a:pPr algn="ctr"/>
            <a:r>
              <a:rPr lang="en-US" sz="2800" b="1" dirty="0" smtClean="0">
                <a:latin typeface="Times New Roman" pitchFamily="18" charset="0"/>
                <a:cs typeface="Times New Roman" pitchFamily="18" charset="0"/>
              </a:rPr>
              <a:t>Discrete Soil Samples</a:t>
            </a:r>
            <a:endParaRPr lang="en-US" sz="2800" b="1" dirty="0">
              <a:latin typeface="Times New Roman" pitchFamily="18" charset="0"/>
              <a:cs typeface="Times New Roman" pitchFamily="18" charset="0"/>
            </a:endParaRPr>
          </a:p>
        </p:txBody>
      </p:sp>
      <p:sp>
        <p:nvSpPr>
          <p:cNvPr id="130" name="TextBox 129"/>
          <p:cNvSpPr txBox="1"/>
          <p:nvPr/>
        </p:nvSpPr>
        <p:spPr>
          <a:xfrm>
            <a:off x="6553200" y="3373546"/>
            <a:ext cx="2057400" cy="1569660"/>
          </a:xfrm>
          <a:prstGeom prst="rect">
            <a:avLst/>
          </a:prstGeom>
          <a:solidFill>
            <a:schemeClr val="bg1"/>
          </a:solidFill>
          <a:ln>
            <a:solidFill>
              <a:schemeClr val="tx1"/>
            </a:solidFill>
          </a:ln>
        </p:spPr>
        <p:txBody>
          <a:bodyPr wrap="square" rtlCol="0">
            <a:spAutoFit/>
          </a:bodyPr>
          <a:lstStyle/>
          <a:p>
            <a:pPr algn="ctr"/>
            <a:r>
              <a:rPr lang="en-US" sz="2400" b="1" dirty="0">
                <a:latin typeface="Times New Roman" pitchFamily="18" charset="0"/>
                <a:cs typeface="Times New Roman" pitchFamily="18" charset="0"/>
              </a:rPr>
              <a:t>Subsample</a:t>
            </a:r>
          </a:p>
          <a:p>
            <a:pPr algn="ctr"/>
            <a:r>
              <a:rPr lang="en-US" sz="2400" b="1" dirty="0">
                <a:latin typeface="Times New Roman" pitchFamily="18" charset="0"/>
                <a:cs typeface="Times New Roman" pitchFamily="18" charset="0"/>
              </a:rPr>
              <a:t>Randomly Selected and Tested by Lab</a:t>
            </a:r>
          </a:p>
        </p:txBody>
      </p:sp>
      <p:grpSp>
        <p:nvGrpSpPr>
          <p:cNvPr id="2" name="Group 144"/>
          <p:cNvGrpSpPr/>
          <p:nvPr/>
        </p:nvGrpSpPr>
        <p:grpSpPr>
          <a:xfrm>
            <a:off x="7696200" y="1468547"/>
            <a:ext cx="1066799" cy="1602704"/>
            <a:chOff x="7696200" y="990601"/>
            <a:chExt cx="1066799" cy="1602704"/>
          </a:xfrm>
        </p:grpSpPr>
        <p:pic>
          <p:nvPicPr>
            <p:cNvPr id="124" name="Picture 123" descr="gumballs yellow.jpg"/>
            <p:cNvPicPr>
              <a:picLocks noChangeAspect="1"/>
            </p:cNvPicPr>
            <p:nvPr/>
          </p:nvPicPr>
          <p:blipFill>
            <a:blip r:embed="rId3" cstate="print"/>
            <a:stretch>
              <a:fillRect/>
            </a:stretch>
          </p:blipFill>
          <p:spPr>
            <a:xfrm rot="5400000">
              <a:off x="7428248" y="1258553"/>
              <a:ext cx="1602704" cy="1066799"/>
            </a:xfrm>
            <a:prstGeom prst="rect">
              <a:avLst/>
            </a:prstGeom>
            <a:ln w="15875">
              <a:solidFill>
                <a:schemeClr val="tx1"/>
              </a:solidFill>
            </a:ln>
          </p:spPr>
        </p:pic>
        <p:sp>
          <p:nvSpPr>
            <p:cNvPr id="141" name="Oval 140"/>
            <p:cNvSpPr/>
            <p:nvPr/>
          </p:nvSpPr>
          <p:spPr>
            <a:xfrm>
              <a:off x="8229600" y="1676400"/>
              <a:ext cx="337930" cy="33461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1974574" y="1686580"/>
            <a:ext cx="5194852"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What you hope is happening…</a:t>
            </a:r>
          </a:p>
        </p:txBody>
      </p:sp>
      <p:cxnSp>
        <p:nvCxnSpPr>
          <p:cNvPr id="131" name="Straight Arrow Connector 130"/>
          <p:cNvCxnSpPr>
            <a:stCxn id="130" idx="0"/>
          </p:cNvCxnSpPr>
          <p:nvPr/>
        </p:nvCxnSpPr>
        <p:spPr>
          <a:xfrm flipV="1">
            <a:off x="7581900" y="2488964"/>
            <a:ext cx="647702" cy="88458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219200" y="2391911"/>
            <a:ext cx="618672" cy="929461"/>
            <a:chOff x="1066801" y="1676400"/>
            <a:chExt cx="618672" cy="929461"/>
          </a:xfrm>
        </p:grpSpPr>
        <p:pic>
          <p:nvPicPr>
            <p:cNvPr id="49" name="Picture 48" descr="gumballs yellow.jpg"/>
            <p:cNvPicPr>
              <a:picLocks noChangeAspect="1"/>
            </p:cNvPicPr>
            <p:nvPr/>
          </p:nvPicPr>
          <p:blipFill>
            <a:blip r:embed="rId3" cstate="print"/>
            <a:stretch>
              <a:fillRect/>
            </a:stretch>
          </p:blipFill>
          <p:spPr>
            <a:xfrm rot="5400000">
              <a:off x="911406" y="1831795"/>
              <a:ext cx="929461" cy="618672"/>
            </a:xfrm>
            <a:prstGeom prst="rect">
              <a:avLst/>
            </a:prstGeom>
            <a:ln w="15875">
              <a:solidFill>
                <a:schemeClr val="tx1"/>
              </a:solidFill>
            </a:ln>
          </p:spPr>
        </p:pic>
        <p:sp>
          <p:nvSpPr>
            <p:cNvPr id="135" name="Oval 134"/>
            <p:cNvSpPr/>
            <p:nvPr/>
          </p:nvSpPr>
          <p:spPr>
            <a:xfrm>
              <a:off x="1358348" y="2064026"/>
              <a:ext cx="228600" cy="2286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8" name="Straight Arrow Connector 107"/>
          <p:cNvCxnSpPr/>
          <p:nvPr/>
        </p:nvCxnSpPr>
        <p:spPr>
          <a:xfrm>
            <a:off x="1746913" y="2920621"/>
            <a:ext cx="2367887" cy="529125"/>
          </a:xfrm>
          <a:prstGeom prst="straightConnector1">
            <a:avLst/>
          </a:prstGeom>
          <a:ln w="635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073185" y="5470874"/>
            <a:ext cx="632791" cy="950672"/>
            <a:chOff x="2034208" y="5450128"/>
            <a:chExt cx="632791" cy="950672"/>
          </a:xfrm>
        </p:grpSpPr>
        <p:pic>
          <p:nvPicPr>
            <p:cNvPr id="54" name="Picture 53" descr="gumballs red.jpg"/>
            <p:cNvPicPr>
              <a:picLocks noChangeAspect="1"/>
            </p:cNvPicPr>
            <p:nvPr/>
          </p:nvPicPr>
          <p:blipFill>
            <a:blip r:embed="rId4" cstate="print"/>
            <a:stretch>
              <a:fillRect/>
            </a:stretch>
          </p:blipFill>
          <p:spPr>
            <a:xfrm rot="5400000">
              <a:off x="1875268" y="5609068"/>
              <a:ext cx="950672" cy="632791"/>
            </a:xfrm>
            <a:prstGeom prst="rect">
              <a:avLst/>
            </a:prstGeom>
            <a:ln w="15875">
              <a:solidFill>
                <a:schemeClr val="tx1"/>
              </a:solidFill>
            </a:ln>
          </p:spPr>
        </p:pic>
        <p:sp>
          <p:nvSpPr>
            <p:cNvPr id="33" name="Oval 32"/>
            <p:cNvSpPr/>
            <p:nvPr/>
          </p:nvSpPr>
          <p:spPr>
            <a:xfrm>
              <a:off x="2249557" y="5592417"/>
              <a:ext cx="228600" cy="2286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1622612" y="3983146"/>
            <a:ext cx="637450" cy="957671"/>
            <a:chOff x="1496150" y="3581399"/>
            <a:chExt cx="637450" cy="957671"/>
          </a:xfrm>
        </p:grpSpPr>
        <p:pic>
          <p:nvPicPr>
            <p:cNvPr id="53" name="Picture 52" descr="gumballs orange.jpg"/>
            <p:cNvPicPr>
              <a:picLocks noChangeAspect="1"/>
            </p:cNvPicPr>
            <p:nvPr/>
          </p:nvPicPr>
          <p:blipFill>
            <a:blip r:embed="rId5" cstate="print"/>
            <a:stretch>
              <a:fillRect/>
            </a:stretch>
          </p:blipFill>
          <p:spPr>
            <a:xfrm rot="5400000">
              <a:off x="1336039" y="3741510"/>
              <a:ext cx="957671" cy="637450"/>
            </a:xfrm>
            <a:prstGeom prst="rect">
              <a:avLst/>
            </a:prstGeom>
            <a:ln w="15875">
              <a:solidFill>
                <a:schemeClr val="tx1"/>
              </a:solidFill>
            </a:ln>
          </p:spPr>
        </p:pic>
        <p:sp>
          <p:nvSpPr>
            <p:cNvPr id="34" name="Oval 33"/>
            <p:cNvSpPr/>
            <p:nvPr/>
          </p:nvSpPr>
          <p:spPr>
            <a:xfrm>
              <a:off x="1745028" y="3907364"/>
              <a:ext cx="228600" cy="2286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 name="Straight Arrow Connector 37"/>
          <p:cNvCxnSpPr/>
          <p:nvPr/>
        </p:nvCxnSpPr>
        <p:spPr>
          <a:xfrm flipV="1">
            <a:off x="2703444" y="5159276"/>
            <a:ext cx="1716156" cy="568187"/>
          </a:xfrm>
          <a:prstGeom prst="straightConnector1">
            <a:avLst/>
          </a:prstGeom>
          <a:ln w="635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2115403" y="4271749"/>
            <a:ext cx="2019869" cy="150126"/>
          </a:xfrm>
          <a:prstGeom prst="straightConnector1">
            <a:avLst/>
          </a:prstGeom>
          <a:ln w="635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620000" y="1066800"/>
            <a:ext cx="1143000" cy="461665"/>
          </a:xfrm>
          <a:prstGeom prst="rect">
            <a:avLst/>
          </a:prstGeom>
          <a:noFill/>
          <a:ln>
            <a:noFill/>
          </a:ln>
        </p:spPr>
        <p:txBody>
          <a:bodyPr wrap="square" rtlCol="0">
            <a:spAutoFit/>
          </a:bodyPr>
          <a:lstStyle/>
          <a:p>
            <a:pPr algn="ctr"/>
            <a:r>
              <a:rPr lang="en-US" sz="2400" b="1" dirty="0" smtClean="0">
                <a:latin typeface="Times New Roman" pitchFamily="18" charset="0"/>
                <a:cs typeface="Times New Roman" pitchFamily="18" charset="0"/>
              </a:rPr>
              <a:t>Ideal</a:t>
            </a:r>
            <a:endParaRPr lang="en-US" sz="2400" b="1" dirty="0">
              <a:latin typeface="Times New Roman" pitchFamily="18" charset="0"/>
              <a:cs typeface="Times New Roman" pitchFamily="18" charset="0"/>
            </a:endParaRPr>
          </a:p>
        </p:txBody>
      </p:sp>
      <p:sp>
        <p:nvSpPr>
          <p:cNvPr id="26" name="TextBox 25"/>
          <p:cNvSpPr txBox="1"/>
          <p:nvPr/>
        </p:nvSpPr>
        <p:spPr>
          <a:xfrm>
            <a:off x="762000" y="769203"/>
            <a:ext cx="6629400" cy="1015663"/>
          </a:xfrm>
          <a:prstGeom prst="rect">
            <a:avLst/>
          </a:prstGeom>
          <a:noFill/>
          <a:ln>
            <a:solidFill>
              <a:schemeClr val="tx1"/>
            </a:solidFill>
          </a:ln>
        </p:spPr>
        <p:txBody>
          <a:bodyPr wrap="square" rtlCol="0">
            <a:spAutoFit/>
          </a:bodyPr>
          <a:lstStyle/>
          <a:p>
            <a:pPr marL="228600" indent="-228600">
              <a:buFont typeface="Arial" pitchFamily="34" charset="0"/>
              <a:buChar char="•"/>
            </a:pPr>
            <a:r>
              <a:rPr lang="en-US" sz="2000" b="1" dirty="0" smtClean="0">
                <a:latin typeface="Times New Roman" pitchFamily="18" charset="0"/>
                <a:cs typeface="Times New Roman" pitchFamily="18" charset="0"/>
              </a:rPr>
              <a:t>Field sample and lab subsample mass not important;</a:t>
            </a:r>
          </a:p>
          <a:p>
            <a:pPr marL="228600" indent="-228600">
              <a:buFont typeface="Arial" pitchFamily="34" charset="0"/>
              <a:buChar char="•"/>
            </a:pPr>
            <a:r>
              <a:rPr lang="en-US" sz="2000" b="1" dirty="0" smtClean="0">
                <a:latin typeface="Times New Roman" pitchFamily="18" charset="0"/>
                <a:cs typeface="Times New Roman" pitchFamily="18" charset="0"/>
              </a:rPr>
              <a:t>Discrete sample are representative of surrounding area;</a:t>
            </a:r>
          </a:p>
          <a:p>
            <a:pPr marL="228600" indent="-228600">
              <a:buFont typeface="Arial" pitchFamily="34" charset="0"/>
              <a:buChar char="•"/>
            </a:pPr>
            <a:r>
              <a:rPr lang="en-US" sz="2000" b="1" dirty="0" smtClean="0">
                <a:latin typeface="Times New Roman" pitchFamily="18" charset="0"/>
                <a:cs typeface="Times New Roman" pitchFamily="18" charset="0"/>
              </a:rPr>
              <a:t>Laboratory data are representative of sample submitted.</a:t>
            </a:r>
          </a:p>
        </p:txBody>
      </p:sp>
    </p:spTree>
    <p:extLst>
      <p:ext uri="{BB962C8B-B14F-4D97-AF65-F5344CB8AC3E}">
        <p14:creationId xmlns:p14="http://schemas.microsoft.com/office/powerpoint/2010/main" val="346972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1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526" y="2234641"/>
            <a:ext cx="3507694" cy="3958305"/>
          </a:xfrm>
          <a:prstGeom prst="rect">
            <a:avLst/>
          </a:prstGeom>
          <a:ln>
            <a:solidFill>
              <a:schemeClr val="tx1"/>
            </a:solidFill>
          </a:ln>
        </p:spPr>
      </p:pic>
      <p:sp>
        <p:nvSpPr>
          <p:cNvPr id="38" name="TextBox 37"/>
          <p:cNvSpPr txBox="1"/>
          <p:nvPr/>
        </p:nvSpPr>
        <p:spPr>
          <a:xfrm>
            <a:off x="7620000" y="1066800"/>
            <a:ext cx="1143000" cy="461665"/>
          </a:xfrm>
          <a:prstGeom prst="rect">
            <a:avLst/>
          </a:prstGeom>
          <a:noFill/>
          <a:ln>
            <a:noFill/>
          </a:ln>
        </p:spPr>
        <p:txBody>
          <a:bodyPr wrap="square" rtlCol="0">
            <a:spAutoFit/>
          </a:bodyPr>
          <a:lstStyle/>
          <a:p>
            <a:pPr algn="ctr"/>
            <a:r>
              <a:rPr lang="en-US" sz="2400" b="1" dirty="0" smtClean="0">
                <a:latin typeface="Times New Roman" pitchFamily="18" charset="0"/>
                <a:cs typeface="Times New Roman" pitchFamily="18" charset="0"/>
              </a:rPr>
              <a:t>Reality</a:t>
            </a:r>
            <a:endParaRPr lang="en-US" sz="2400" b="1" dirty="0">
              <a:latin typeface="Times New Roman" pitchFamily="18" charset="0"/>
              <a:cs typeface="Times New Roman" pitchFamily="18" charset="0"/>
            </a:endParaRPr>
          </a:p>
        </p:txBody>
      </p:sp>
      <p:grpSp>
        <p:nvGrpSpPr>
          <p:cNvPr id="3" name="Group 124"/>
          <p:cNvGrpSpPr/>
          <p:nvPr/>
        </p:nvGrpSpPr>
        <p:grpSpPr>
          <a:xfrm>
            <a:off x="7639878" y="1474304"/>
            <a:ext cx="1096617" cy="1623391"/>
            <a:chOff x="969442" y="3300413"/>
            <a:chExt cx="675460" cy="1066800"/>
          </a:xfrm>
        </p:grpSpPr>
        <p:grpSp>
          <p:nvGrpSpPr>
            <p:cNvPr id="4" name="Group 29"/>
            <p:cNvGrpSpPr/>
            <p:nvPr/>
          </p:nvGrpSpPr>
          <p:grpSpPr>
            <a:xfrm>
              <a:off x="969442" y="3300413"/>
              <a:ext cx="675460" cy="1062419"/>
              <a:chOff x="969442" y="3300413"/>
              <a:chExt cx="675460" cy="1062419"/>
            </a:xfrm>
          </p:grpSpPr>
          <p:pic>
            <p:nvPicPr>
              <p:cNvPr id="128" name="Picture 127" descr="gumballs yellow.jpg"/>
              <p:cNvPicPr>
                <a:picLocks noChangeAspect="1"/>
              </p:cNvPicPr>
              <p:nvPr/>
            </p:nvPicPr>
            <p:blipFill>
              <a:blip r:embed="rId3" cstate="print"/>
              <a:stretch>
                <a:fillRect/>
              </a:stretch>
            </p:blipFill>
            <p:spPr>
              <a:xfrm rot="5400000">
                <a:off x="835205" y="3584395"/>
                <a:ext cx="929461" cy="618672"/>
              </a:xfrm>
              <a:prstGeom prst="rect">
                <a:avLst/>
              </a:prstGeom>
              <a:ln w="15875">
                <a:solidFill>
                  <a:schemeClr val="tx1"/>
                </a:solidFill>
              </a:ln>
            </p:spPr>
          </p:pic>
          <p:grpSp>
            <p:nvGrpSpPr>
              <p:cNvPr id="5" name="Group 28"/>
              <p:cNvGrpSpPr/>
              <p:nvPr/>
            </p:nvGrpSpPr>
            <p:grpSpPr>
              <a:xfrm>
                <a:off x="976312" y="3300413"/>
                <a:ext cx="668590" cy="219456"/>
                <a:chOff x="2776537" y="3886200"/>
                <a:chExt cx="668590" cy="219456"/>
              </a:xfrm>
            </p:grpSpPr>
            <p:pic>
              <p:nvPicPr>
                <p:cNvPr id="146" name="Picture 9" descr="orange ball.jpg"/>
                <p:cNvPicPr>
                  <a:picLocks noChangeAspect="1"/>
                </p:cNvPicPr>
                <p:nvPr/>
              </p:nvPicPr>
              <p:blipFill>
                <a:blip r:embed="rId4" cstate="print"/>
                <a:stretch>
                  <a:fillRect/>
                </a:stretch>
              </p:blipFill>
              <p:spPr>
                <a:xfrm>
                  <a:off x="3214688" y="3890963"/>
                  <a:ext cx="230439" cy="214129"/>
                </a:xfrm>
                <a:prstGeom prst="rect">
                  <a:avLst/>
                </a:prstGeom>
              </p:spPr>
            </p:pic>
            <p:pic>
              <p:nvPicPr>
                <p:cNvPr id="147" name="Picture 10" descr="red ball.jpg"/>
                <p:cNvPicPr>
                  <a:picLocks noChangeAspect="1"/>
                </p:cNvPicPr>
                <p:nvPr/>
              </p:nvPicPr>
              <p:blipFill>
                <a:blip r:embed="rId5" cstate="print"/>
                <a:stretch>
                  <a:fillRect/>
                </a:stretch>
              </p:blipFill>
              <p:spPr>
                <a:xfrm>
                  <a:off x="2776537" y="3886200"/>
                  <a:ext cx="216220" cy="212407"/>
                </a:xfrm>
                <a:prstGeom prst="rect">
                  <a:avLst/>
                </a:prstGeom>
              </p:spPr>
            </p:pic>
            <p:pic>
              <p:nvPicPr>
                <p:cNvPr id="148" name="Picture 147" descr="yellow ball.jpg"/>
                <p:cNvPicPr>
                  <a:picLocks noChangeAspect="1"/>
                </p:cNvPicPr>
                <p:nvPr/>
              </p:nvPicPr>
              <p:blipFill>
                <a:blip r:embed="rId6" cstate="print"/>
                <a:stretch>
                  <a:fillRect/>
                </a:stretch>
              </p:blipFill>
              <p:spPr>
                <a:xfrm>
                  <a:off x="2990850" y="3886200"/>
                  <a:ext cx="225945" cy="219456"/>
                </a:xfrm>
                <a:prstGeom prst="rect">
                  <a:avLst/>
                </a:prstGeom>
              </p:spPr>
            </p:pic>
          </p:grpSp>
          <p:grpSp>
            <p:nvGrpSpPr>
              <p:cNvPr id="6" name="Group 15"/>
              <p:cNvGrpSpPr/>
              <p:nvPr/>
            </p:nvGrpSpPr>
            <p:grpSpPr>
              <a:xfrm>
                <a:off x="974473" y="4143376"/>
                <a:ext cx="656410" cy="219456"/>
                <a:chOff x="2279398" y="4033838"/>
                <a:chExt cx="656410" cy="219456"/>
              </a:xfrm>
            </p:grpSpPr>
            <p:pic>
              <p:nvPicPr>
                <p:cNvPr id="143" name="Picture 142" descr="orange ball.jpg"/>
                <p:cNvPicPr>
                  <a:picLocks noChangeAspect="1"/>
                </p:cNvPicPr>
                <p:nvPr/>
              </p:nvPicPr>
              <p:blipFill>
                <a:blip r:embed="rId4" cstate="print"/>
                <a:stretch>
                  <a:fillRect/>
                </a:stretch>
              </p:blipFill>
              <p:spPr>
                <a:xfrm>
                  <a:off x="2279398" y="4038600"/>
                  <a:ext cx="230439" cy="214129"/>
                </a:xfrm>
                <a:prstGeom prst="rect">
                  <a:avLst/>
                </a:prstGeom>
              </p:spPr>
            </p:pic>
            <p:pic>
              <p:nvPicPr>
                <p:cNvPr id="144" name="Picture 143" descr="red ball.jpg"/>
                <p:cNvPicPr>
                  <a:picLocks noChangeAspect="1"/>
                </p:cNvPicPr>
                <p:nvPr/>
              </p:nvPicPr>
              <p:blipFill>
                <a:blip r:embed="rId5" cstate="print"/>
                <a:stretch>
                  <a:fillRect/>
                </a:stretch>
              </p:blipFill>
              <p:spPr>
                <a:xfrm>
                  <a:off x="2500312" y="4038600"/>
                  <a:ext cx="216220" cy="212407"/>
                </a:xfrm>
                <a:prstGeom prst="rect">
                  <a:avLst/>
                </a:prstGeom>
              </p:spPr>
            </p:pic>
            <p:pic>
              <p:nvPicPr>
                <p:cNvPr id="145" name="Picture 144" descr="yellow ball.jpg"/>
                <p:cNvPicPr>
                  <a:picLocks noChangeAspect="1"/>
                </p:cNvPicPr>
                <p:nvPr/>
              </p:nvPicPr>
              <p:blipFill>
                <a:blip r:embed="rId6" cstate="print"/>
                <a:stretch>
                  <a:fillRect/>
                </a:stretch>
              </p:blipFill>
              <p:spPr>
                <a:xfrm>
                  <a:off x="2709863" y="4033838"/>
                  <a:ext cx="225945" cy="219456"/>
                </a:xfrm>
                <a:prstGeom prst="rect">
                  <a:avLst/>
                </a:prstGeom>
              </p:spPr>
            </p:pic>
          </p:grpSp>
          <p:grpSp>
            <p:nvGrpSpPr>
              <p:cNvPr id="7" name="Group 19"/>
              <p:cNvGrpSpPr/>
              <p:nvPr/>
            </p:nvGrpSpPr>
            <p:grpSpPr>
              <a:xfrm>
                <a:off x="969442" y="3929063"/>
                <a:ext cx="666750" cy="219456"/>
                <a:chOff x="2383904" y="3581400"/>
                <a:chExt cx="666750" cy="219456"/>
              </a:xfrm>
            </p:grpSpPr>
            <p:pic>
              <p:nvPicPr>
                <p:cNvPr id="140" name="Picture 139" descr="orange ball.jpg"/>
                <p:cNvPicPr>
                  <a:picLocks noChangeAspect="1"/>
                </p:cNvPicPr>
                <p:nvPr/>
              </p:nvPicPr>
              <p:blipFill>
                <a:blip r:embed="rId4" cstate="print"/>
                <a:stretch>
                  <a:fillRect/>
                </a:stretch>
              </p:blipFill>
              <p:spPr>
                <a:xfrm>
                  <a:off x="2820215" y="3586162"/>
                  <a:ext cx="230439" cy="214129"/>
                </a:xfrm>
                <a:prstGeom prst="rect">
                  <a:avLst/>
                </a:prstGeom>
              </p:spPr>
            </p:pic>
            <p:pic>
              <p:nvPicPr>
                <p:cNvPr id="141" name="Picture 140" descr="red ball.jpg"/>
                <p:cNvPicPr>
                  <a:picLocks noChangeAspect="1"/>
                </p:cNvPicPr>
                <p:nvPr/>
              </p:nvPicPr>
              <p:blipFill>
                <a:blip r:embed="rId5" cstate="print"/>
                <a:stretch>
                  <a:fillRect/>
                </a:stretch>
              </p:blipFill>
              <p:spPr>
                <a:xfrm>
                  <a:off x="2383904" y="3586162"/>
                  <a:ext cx="216220" cy="212407"/>
                </a:xfrm>
                <a:prstGeom prst="rect">
                  <a:avLst/>
                </a:prstGeom>
              </p:spPr>
            </p:pic>
            <p:pic>
              <p:nvPicPr>
                <p:cNvPr id="142" name="Picture 141" descr="yellow ball.jpg"/>
                <p:cNvPicPr>
                  <a:picLocks noChangeAspect="1"/>
                </p:cNvPicPr>
                <p:nvPr/>
              </p:nvPicPr>
              <p:blipFill>
                <a:blip r:embed="rId6" cstate="print"/>
                <a:stretch>
                  <a:fillRect/>
                </a:stretch>
              </p:blipFill>
              <p:spPr>
                <a:xfrm>
                  <a:off x="2593455" y="3581400"/>
                  <a:ext cx="225945" cy="219456"/>
                </a:xfrm>
                <a:prstGeom prst="rect">
                  <a:avLst/>
                </a:prstGeom>
              </p:spPr>
            </p:pic>
          </p:grpSp>
          <p:grpSp>
            <p:nvGrpSpPr>
              <p:cNvPr id="8" name="Group 23"/>
              <p:cNvGrpSpPr/>
              <p:nvPr/>
            </p:nvGrpSpPr>
            <p:grpSpPr>
              <a:xfrm>
                <a:off x="974473" y="3724276"/>
                <a:ext cx="665734" cy="219456"/>
                <a:chOff x="2479423" y="4033838"/>
                <a:chExt cx="665734" cy="219456"/>
              </a:xfrm>
            </p:grpSpPr>
            <p:pic>
              <p:nvPicPr>
                <p:cNvPr id="137" name="Picture 136" descr="orange ball.jpg"/>
                <p:cNvPicPr>
                  <a:picLocks noChangeAspect="1"/>
                </p:cNvPicPr>
                <p:nvPr/>
              </p:nvPicPr>
              <p:blipFill>
                <a:blip r:embed="rId4" cstate="print"/>
                <a:stretch>
                  <a:fillRect/>
                </a:stretch>
              </p:blipFill>
              <p:spPr>
                <a:xfrm>
                  <a:off x="2479423" y="4038600"/>
                  <a:ext cx="230439" cy="214129"/>
                </a:xfrm>
                <a:prstGeom prst="rect">
                  <a:avLst/>
                </a:prstGeom>
              </p:spPr>
            </p:pic>
            <p:pic>
              <p:nvPicPr>
                <p:cNvPr id="138" name="Picture 137" descr="red ball.jpg"/>
                <p:cNvPicPr>
                  <a:picLocks noChangeAspect="1"/>
                </p:cNvPicPr>
                <p:nvPr/>
              </p:nvPicPr>
              <p:blipFill>
                <a:blip r:embed="rId5" cstate="print"/>
                <a:stretch>
                  <a:fillRect/>
                </a:stretch>
              </p:blipFill>
              <p:spPr>
                <a:xfrm>
                  <a:off x="2928937" y="4038600"/>
                  <a:ext cx="216220" cy="212407"/>
                </a:xfrm>
                <a:prstGeom prst="rect">
                  <a:avLst/>
                </a:prstGeom>
              </p:spPr>
            </p:pic>
            <p:pic>
              <p:nvPicPr>
                <p:cNvPr id="139" name="Picture 138" descr="yellow ball.jpg"/>
                <p:cNvPicPr>
                  <a:picLocks noChangeAspect="1"/>
                </p:cNvPicPr>
                <p:nvPr/>
              </p:nvPicPr>
              <p:blipFill>
                <a:blip r:embed="rId6" cstate="print"/>
                <a:stretch>
                  <a:fillRect/>
                </a:stretch>
              </p:blipFill>
              <p:spPr>
                <a:xfrm>
                  <a:off x="2709863" y="4033838"/>
                  <a:ext cx="225945" cy="219456"/>
                </a:xfrm>
                <a:prstGeom prst="rect">
                  <a:avLst/>
                </a:prstGeom>
              </p:spPr>
            </p:pic>
          </p:grpSp>
          <p:grpSp>
            <p:nvGrpSpPr>
              <p:cNvPr id="9" name="Group 27"/>
              <p:cNvGrpSpPr/>
              <p:nvPr/>
            </p:nvGrpSpPr>
            <p:grpSpPr>
              <a:xfrm>
                <a:off x="976313" y="3509963"/>
                <a:ext cx="661987" cy="219456"/>
                <a:chOff x="2709863" y="4033838"/>
                <a:chExt cx="661987" cy="219456"/>
              </a:xfrm>
            </p:grpSpPr>
            <p:pic>
              <p:nvPicPr>
                <p:cNvPr id="134" name="Picture 133" descr="orange ball.jpg"/>
                <p:cNvPicPr>
                  <a:picLocks noChangeAspect="1"/>
                </p:cNvPicPr>
                <p:nvPr/>
              </p:nvPicPr>
              <p:blipFill>
                <a:blip r:embed="rId4" cstate="print"/>
                <a:stretch>
                  <a:fillRect/>
                </a:stretch>
              </p:blipFill>
              <p:spPr>
                <a:xfrm>
                  <a:off x="3141411" y="4038600"/>
                  <a:ext cx="230439" cy="214129"/>
                </a:xfrm>
                <a:prstGeom prst="rect">
                  <a:avLst/>
                </a:prstGeom>
              </p:spPr>
            </p:pic>
            <p:pic>
              <p:nvPicPr>
                <p:cNvPr id="135" name="Picture 134" descr="red ball.jpg"/>
                <p:cNvPicPr>
                  <a:picLocks noChangeAspect="1"/>
                </p:cNvPicPr>
                <p:nvPr/>
              </p:nvPicPr>
              <p:blipFill>
                <a:blip r:embed="rId5" cstate="print"/>
                <a:stretch>
                  <a:fillRect/>
                </a:stretch>
              </p:blipFill>
              <p:spPr>
                <a:xfrm>
                  <a:off x="2928937" y="4038600"/>
                  <a:ext cx="216220" cy="212407"/>
                </a:xfrm>
                <a:prstGeom prst="rect">
                  <a:avLst/>
                </a:prstGeom>
              </p:spPr>
            </p:pic>
            <p:pic>
              <p:nvPicPr>
                <p:cNvPr id="136" name="Picture 135" descr="yellow ball.jpg"/>
                <p:cNvPicPr>
                  <a:picLocks noChangeAspect="1"/>
                </p:cNvPicPr>
                <p:nvPr/>
              </p:nvPicPr>
              <p:blipFill>
                <a:blip r:embed="rId6" cstate="print"/>
                <a:stretch>
                  <a:fillRect/>
                </a:stretch>
              </p:blipFill>
              <p:spPr>
                <a:xfrm>
                  <a:off x="2709863" y="4033838"/>
                  <a:ext cx="225945" cy="219456"/>
                </a:xfrm>
                <a:prstGeom prst="rect">
                  <a:avLst/>
                </a:prstGeom>
              </p:spPr>
            </p:pic>
          </p:grpSp>
        </p:grpSp>
        <p:sp>
          <p:nvSpPr>
            <p:cNvPr id="127" name="Rectangle 126"/>
            <p:cNvSpPr/>
            <p:nvPr/>
          </p:nvSpPr>
          <p:spPr>
            <a:xfrm>
              <a:off x="971550" y="3305175"/>
              <a:ext cx="661988" cy="10620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p:cNvSpPr/>
          <p:nvPr/>
        </p:nvSpPr>
        <p:spPr>
          <a:xfrm>
            <a:off x="8020878" y="2122126"/>
            <a:ext cx="337930" cy="33461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1184191" y="2339701"/>
            <a:ext cx="650636" cy="997848"/>
            <a:chOff x="1020418" y="1630018"/>
            <a:chExt cx="650636" cy="997848"/>
          </a:xfrm>
        </p:grpSpPr>
        <p:grpSp>
          <p:nvGrpSpPr>
            <p:cNvPr id="10" name="Group 27"/>
            <p:cNvGrpSpPr/>
            <p:nvPr/>
          </p:nvGrpSpPr>
          <p:grpSpPr>
            <a:xfrm>
              <a:off x="1020418" y="1630018"/>
              <a:ext cx="650636" cy="997848"/>
              <a:chOff x="969442" y="3300413"/>
              <a:chExt cx="675460" cy="1066800"/>
            </a:xfrm>
          </p:grpSpPr>
          <p:grpSp>
            <p:nvGrpSpPr>
              <p:cNvPr id="11" name="Group 29"/>
              <p:cNvGrpSpPr/>
              <p:nvPr/>
            </p:nvGrpSpPr>
            <p:grpSpPr>
              <a:xfrm>
                <a:off x="969442" y="3300413"/>
                <a:ext cx="675460" cy="1062419"/>
                <a:chOff x="969442" y="3300413"/>
                <a:chExt cx="675460" cy="1062419"/>
              </a:xfrm>
            </p:grpSpPr>
            <p:pic>
              <p:nvPicPr>
                <p:cNvPr id="35" name="Picture 34" descr="gumballs yellow.jpg"/>
                <p:cNvPicPr>
                  <a:picLocks noChangeAspect="1"/>
                </p:cNvPicPr>
                <p:nvPr/>
              </p:nvPicPr>
              <p:blipFill>
                <a:blip r:embed="rId3" cstate="print"/>
                <a:stretch>
                  <a:fillRect/>
                </a:stretch>
              </p:blipFill>
              <p:spPr>
                <a:xfrm rot="5400000">
                  <a:off x="835205" y="3584395"/>
                  <a:ext cx="929461" cy="618672"/>
                </a:xfrm>
                <a:prstGeom prst="rect">
                  <a:avLst/>
                </a:prstGeom>
                <a:ln w="15875">
                  <a:solidFill>
                    <a:schemeClr val="tx1"/>
                  </a:solidFill>
                </a:ln>
              </p:spPr>
            </p:pic>
            <p:grpSp>
              <p:nvGrpSpPr>
                <p:cNvPr id="13" name="Group 28"/>
                <p:cNvGrpSpPr/>
                <p:nvPr/>
              </p:nvGrpSpPr>
              <p:grpSpPr>
                <a:xfrm>
                  <a:off x="976312" y="3300413"/>
                  <a:ext cx="668590" cy="219456"/>
                  <a:chOff x="2776537" y="3886200"/>
                  <a:chExt cx="668590" cy="219456"/>
                </a:xfrm>
              </p:grpSpPr>
              <p:pic>
                <p:nvPicPr>
                  <p:cNvPr id="63" name="Picture 9" descr="orange ball.jpg"/>
                  <p:cNvPicPr>
                    <a:picLocks noChangeAspect="1"/>
                  </p:cNvPicPr>
                  <p:nvPr/>
                </p:nvPicPr>
                <p:blipFill>
                  <a:blip r:embed="rId7" cstate="print"/>
                  <a:stretch>
                    <a:fillRect/>
                  </a:stretch>
                </p:blipFill>
                <p:spPr>
                  <a:xfrm>
                    <a:off x="3214688" y="3890963"/>
                    <a:ext cx="230439" cy="214129"/>
                  </a:xfrm>
                  <a:prstGeom prst="rect">
                    <a:avLst/>
                  </a:prstGeom>
                </p:spPr>
              </p:pic>
              <p:pic>
                <p:nvPicPr>
                  <p:cNvPr id="64" name="Picture 10" descr="red ball.jpg"/>
                  <p:cNvPicPr>
                    <a:picLocks noChangeAspect="1"/>
                  </p:cNvPicPr>
                  <p:nvPr/>
                </p:nvPicPr>
                <p:blipFill>
                  <a:blip r:embed="rId8" cstate="print"/>
                  <a:stretch>
                    <a:fillRect/>
                  </a:stretch>
                </p:blipFill>
                <p:spPr>
                  <a:xfrm>
                    <a:off x="2776537" y="3886200"/>
                    <a:ext cx="216220" cy="212407"/>
                  </a:xfrm>
                  <a:prstGeom prst="rect">
                    <a:avLst/>
                  </a:prstGeom>
                </p:spPr>
              </p:pic>
              <p:pic>
                <p:nvPicPr>
                  <p:cNvPr id="65" name="Picture 64" descr="yellow ball.jpg"/>
                  <p:cNvPicPr>
                    <a:picLocks noChangeAspect="1"/>
                  </p:cNvPicPr>
                  <p:nvPr/>
                </p:nvPicPr>
                <p:blipFill>
                  <a:blip r:embed="rId9" cstate="print"/>
                  <a:stretch>
                    <a:fillRect/>
                  </a:stretch>
                </p:blipFill>
                <p:spPr>
                  <a:xfrm>
                    <a:off x="2990850" y="3886200"/>
                    <a:ext cx="225945" cy="219456"/>
                  </a:xfrm>
                  <a:prstGeom prst="rect">
                    <a:avLst/>
                  </a:prstGeom>
                </p:spPr>
              </p:pic>
            </p:grpSp>
            <p:grpSp>
              <p:nvGrpSpPr>
                <p:cNvPr id="14" name="Group 15"/>
                <p:cNvGrpSpPr/>
                <p:nvPr/>
              </p:nvGrpSpPr>
              <p:grpSpPr>
                <a:xfrm>
                  <a:off x="974473" y="4143376"/>
                  <a:ext cx="656410" cy="219456"/>
                  <a:chOff x="2279398" y="4033838"/>
                  <a:chExt cx="656410" cy="219456"/>
                </a:xfrm>
              </p:grpSpPr>
              <p:pic>
                <p:nvPicPr>
                  <p:cNvPr id="59" name="Picture 58" descr="orange ball.jpg"/>
                  <p:cNvPicPr>
                    <a:picLocks noChangeAspect="1"/>
                  </p:cNvPicPr>
                  <p:nvPr/>
                </p:nvPicPr>
                <p:blipFill>
                  <a:blip r:embed="rId7" cstate="print"/>
                  <a:stretch>
                    <a:fillRect/>
                  </a:stretch>
                </p:blipFill>
                <p:spPr>
                  <a:xfrm>
                    <a:off x="2279398" y="4038600"/>
                    <a:ext cx="230439" cy="214129"/>
                  </a:xfrm>
                  <a:prstGeom prst="rect">
                    <a:avLst/>
                  </a:prstGeom>
                </p:spPr>
              </p:pic>
              <p:pic>
                <p:nvPicPr>
                  <p:cNvPr id="61" name="Picture 60" descr="red ball.jpg"/>
                  <p:cNvPicPr>
                    <a:picLocks noChangeAspect="1"/>
                  </p:cNvPicPr>
                  <p:nvPr/>
                </p:nvPicPr>
                <p:blipFill>
                  <a:blip r:embed="rId8" cstate="print"/>
                  <a:stretch>
                    <a:fillRect/>
                  </a:stretch>
                </p:blipFill>
                <p:spPr>
                  <a:xfrm>
                    <a:off x="2500312" y="4038600"/>
                    <a:ext cx="216220" cy="212407"/>
                  </a:xfrm>
                  <a:prstGeom prst="rect">
                    <a:avLst/>
                  </a:prstGeom>
                </p:spPr>
              </p:pic>
              <p:pic>
                <p:nvPicPr>
                  <p:cNvPr id="62" name="Picture 61" descr="yellow ball.jpg"/>
                  <p:cNvPicPr>
                    <a:picLocks noChangeAspect="1"/>
                  </p:cNvPicPr>
                  <p:nvPr/>
                </p:nvPicPr>
                <p:blipFill>
                  <a:blip r:embed="rId9" cstate="print"/>
                  <a:stretch>
                    <a:fillRect/>
                  </a:stretch>
                </p:blipFill>
                <p:spPr>
                  <a:xfrm>
                    <a:off x="2709863" y="4033838"/>
                    <a:ext cx="225945" cy="219456"/>
                  </a:xfrm>
                  <a:prstGeom prst="rect">
                    <a:avLst/>
                  </a:prstGeom>
                </p:spPr>
              </p:pic>
            </p:grpSp>
            <p:grpSp>
              <p:nvGrpSpPr>
                <p:cNvPr id="15" name="Group 19"/>
                <p:cNvGrpSpPr/>
                <p:nvPr/>
              </p:nvGrpSpPr>
              <p:grpSpPr>
                <a:xfrm>
                  <a:off x="969442" y="3929063"/>
                  <a:ext cx="666750" cy="219456"/>
                  <a:chOff x="2383904" y="3581400"/>
                  <a:chExt cx="666750" cy="219456"/>
                </a:xfrm>
              </p:grpSpPr>
              <p:pic>
                <p:nvPicPr>
                  <p:cNvPr id="53" name="Picture 52" descr="orange ball.jpg"/>
                  <p:cNvPicPr>
                    <a:picLocks noChangeAspect="1"/>
                  </p:cNvPicPr>
                  <p:nvPr/>
                </p:nvPicPr>
                <p:blipFill>
                  <a:blip r:embed="rId7" cstate="print"/>
                  <a:stretch>
                    <a:fillRect/>
                  </a:stretch>
                </p:blipFill>
                <p:spPr>
                  <a:xfrm>
                    <a:off x="2820215" y="3586162"/>
                    <a:ext cx="230439" cy="214129"/>
                  </a:xfrm>
                  <a:prstGeom prst="rect">
                    <a:avLst/>
                  </a:prstGeom>
                </p:spPr>
              </p:pic>
              <p:pic>
                <p:nvPicPr>
                  <p:cNvPr id="54" name="Picture 53" descr="red ball.jpg"/>
                  <p:cNvPicPr>
                    <a:picLocks noChangeAspect="1"/>
                  </p:cNvPicPr>
                  <p:nvPr/>
                </p:nvPicPr>
                <p:blipFill>
                  <a:blip r:embed="rId8" cstate="print"/>
                  <a:stretch>
                    <a:fillRect/>
                  </a:stretch>
                </p:blipFill>
                <p:spPr>
                  <a:xfrm>
                    <a:off x="2383904" y="3586162"/>
                    <a:ext cx="216220" cy="212407"/>
                  </a:xfrm>
                  <a:prstGeom prst="rect">
                    <a:avLst/>
                  </a:prstGeom>
                </p:spPr>
              </p:pic>
              <p:pic>
                <p:nvPicPr>
                  <p:cNvPr id="55" name="Picture 54" descr="yellow ball.jpg"/>
                  <p:cNvPicPr>
                    <a:picLocks noChangeAspect="1"/>
                  </p:cNvPicPr>
                  <p:nvPr/>
                </p:nvPicPr>
                <p:blipFill>
                  <a:blip r:embed="rId9" cstate="print"/>
                  <a:stretch>
                    <a:fillRect/>
                  </a:stretch>
                </p:blipFill>
                <p:spPr>
                  <a:xfrm>
                    <a:off x="2593455" y="3581400"/>
                    <a:ext cx="225945" cy="219456"/>
                  </a:xfrm>
                  <a:prstGeom prst="rect">
                    <a:avLst/>
                  </a:prstGeom>
                </p:spPr>
              </p:pic>
            </p:grpSp>
            <p:grpSp>
              <p:nvGrpSpPr>
                <p:cNvPr id="16" name="Group 23"/>
                <p:cNvGrpSpPr/>
                <p:nvPr/>
              </p:nvGrpSpPr>
              <p:grpSpPr>
                <a:xfrm>
                  <a:off x="974473" y="3724276"/>
                  <a:ext cx="665734" cy="219456"/>
                  <a:chOff x="2479423" y="4033838"/>
                  <a:chExt cx="665734" cy="219456"/>
                </a:xfrm>
              </p:grpSpPr>
              <p:pic>
                <p:nvPicPr>
                  <p:cNvPr id="47" name="Picture 46" descr="orange ball.jpg"/>
                  <p:cNvPicPr>
                    <a:picLocks noChangeAspect="1"/>
                  </p:cNvPicPr>
                  <p:nvPr/>
                </p:nvPicPr>
                <p:blipFill>
                  <a:blip r:embed="rId7" cstate="print"/>
                  <a:stretch>
                    <a:fillRect/>
                  </a:stretch>
                </p:blipFill>
                <p:spPr>
                  <a:xfrm>
                    <a:off x="2479423" y="4038600"/>
                    <a:ext cx="230439" cy="214129"/>
                  </a:xfrm>
                  <a:prstGeom prst="rect">
                    <a:avLst/>
                  </a:prstGeom>
                </p:spPr>
              </p:pic>
              <p:pic>
                <p:nvPicPr>
                  <p:cNvPr id="48" name="Picture 47" descr="red ball.jpg"/>
                  <p:cNvPicPr>
                    <a:picLocks noChangeAspect="1"/>
                  </p:cNvPicPr>
                  <p:nvPr/>
                </p:nvPicPr>
                <p:blipFill>
                  <a:blip r:embed="rId8" cstate="print"/>
                  <a:stretch>
                    <a:fillRect/>
                  </a:stretch>
                </p:blipFill>
                <p:spPr>
                  <a:xfrm>
                    <a:off x="2928937" y="4038600"/>
                    <a:ext cx="216220" cy="212407"/>
                  </a:xfrm>
                  <a:prstGeom prst="rect">
                    <a:avLst/>
                  </a:prstGeom>
                </p:spPr>
              </p:pic>
              <p:pic>
                <p:nvPicPr>
                  <p:cNvPr id="49" name="Picture 48" descr="yellow ball.jpg"/>
                  <p:cNvPicPr>
                    <a:picLocks noChangeAspect="1"/>
                  </p:cNvPicPr>
                  <p:nvPr/>
                </p:nvPicPr>
                <p:blipFill>
                  <a:blip r:embed="rId9" cstate="print"/>
                  <a:stretch>
                    <a:fillRect/>
                  </a:stretch>
                </p:blipFill>
                <p:spPr>
                  <a:xfrm>
                    <a:off x="2709863" y="4033838"/>
                    <a:ext cx="225945" cy="219456"/>
                  </a:xfrm>
                  <a:prstGeom prst="rect">
                    <a:avLst/>
                  </a:prstGeom>
                </p:spPr>
              </p:pic>
            </p:grpSp>
            <p:grpSp>
              <p:nvGrpSpPr>
                <p:cNvPr id="17" name="Group 27"/>
                <p:cNvGrpSpPr/>
                <p:nvPr/>
              </p:nvGrpSpPr>
              <p:grpSpPr>
                <a:xfrm>
                  <a:off x="976313" y="3509963"/>
                  <a:ext cx="661987" cy="219456"/>
                  <a:chOff x="2709863" y="4033838"/>
                  <a:chExt cx="661987" cy="219456"/>
                </a:xfrm>
              </p:grpSpPr>
              <p:pic>
                <p:nvPicPr>
                  <p:cNvPr id="44" name="Picture 43" descr="orange ball.jpg"/>
                  <p:cNvPicPr>
                    <a:picLocks noChangeAspect="1"/>
                  </p:cNvPicPr>
                  <p:nvPr/>
                </p:nvPicPr>
                <p:blipFill>
                  <a:blip r:embed="rId7" cstate="print"/>
                  <a:stretch>
                    <a:fillRect/>
                  </a:stretch>
                </p:blipFill>
                <p:spPr>
                  <a:xfrm>
                    <a:off x="3141411" y="4038600"/>
                    <a:ext cx="230439" cy="214129"/>
                  </a:xfrm>
                  <a:prstGeom prst="rect">
                    <a:avLst/>
                  </a:prstGeom>
                </p:spPr>
              </p:pic>
              <p:pic>
                <p:nvPicPr>
                  <p:cNvPr id="45" name="Picture 44" descr="red ball.jpg"/>
                  <p:cNvPicPr>
                    <a:picLocks noChangeAspect="1"/>
                  </p:cNvPicPr>
                  <p:nvPr/>
                </p:nvPicPr>
                <p:blipFill>
                  <a:blip r:embed="rId8" cstate="print"/>
                  <a:stretch>
                    <a:fillRect/>
                  </a:stretch>
                </p:blipFill>
                <p:spPr>
                  <a:xfrm>
                    <a:off x="2928937" y="4038600"/>
                    <a:ext cx="216220" cy="212407"/>
                  </a:xfrm>
                  <a:prstGeom prst="rect">
                    <a:avLst/>
                  </a:prstGeom>
                </p:spPr>
              </p:pic>
              <p:pic>
                <p:nvPicPr>
                  <p:cNvPr id="46" name="Picture 45" descr="yellow ball.jpg"/>
                  <p:cNvPicPr>
                    <a:picLocks noChangeAspect="1"/>
                  </p:cNvPicPr>
                  <p:nvPr/>
                </p:nvPicPr>
                <p:blipFill>
                  <a:blip r:embed="rId9" cstate="print"/>
                  <a:stretch>
                    <a:fillRect/>
                  </a:stretch>
                </p:blipFill>
                <p:spPr>
                  <a:xfrm>
                    <a:off x="2709863" y="4033838"/>
                    <a:ext cx="225945" cy="219456"/>
                  </a:xfrm>
                  <a:prstGeom prst="rect">
                    <a:avLst/>
                  </a:prstGeom>
                </p:spPr>
              </p:pic>
            </p:grpSp>
          </p:grpSp>
          <p:sp>
            <p:nvSpPr>
              <p:cNvPr id="30" name="Rectangle 29"/>
              <p:cNvSpPr/>
              <p:nvPr/>
            </p:nvSpPr>
            <p:spPr>
              <a:xfrm>
                <a:off x="971550" y="3305175"/>
                <a:ext cx="661988" cy="10620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Oval 31"/>
            <p:cNvSpPr/>
            <p:nvPr/>
          </p:nvSpPr>
          <p:spPr>
            <a:xfrm>
              <a:off x="1237046" y="2004392"/>
              <a:ext cx="228600" cy="2286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1593822" y="3940119"/>
            <a:ext cx="650636" cy="997848"/>
            <a:chOff x="1470992" y="3544334"/>
            <a:chExt cx="650636" cy="997848"/>
          </a:xfrm>
        </p:grpSpPr>
        <p:grpSp>
          <p:nvGrpSpPr>
            <p:cNvPr id="18" name="Group 67"/>
            <p:cNvGrpSpPr/>
            <p:nvPr/>
          </p:nvGrpSpPr>
          <p:grpSpPr>
            <a:xfrm>
              <a:off x="1470992" y="3544334"/>
              <a:ext cx="650636" cy="997848"/>
              <a:chOff x="969442" y="3300413"/>
              <a:chExt cx="675460" cy="1066800"/>
            </a:xfrm>
          </p:grpSpPr>
          <p:grpSp>
            <p:nvGrpSpPr>
              <p:cNvPr id="19" name="Group 29"/>
              <p:cNvGrpSpPr/>
              <p:nvPr/>
            </p:nvGrpSpPr>
            <p:grpSpPr>
              <a:xfrm>
                <a:off x="969442" y="3300413"/>
                <a:ext cx="675460" cy="1062419"/>
                <a:chOff x="969442" y="3300413"/>
                <a:chExt cx="675460" cy="1062419"/>
              </a:xfrm>
            </p:grpSpPr>
            <p:pic>
              <p:nvPicPr>
                <p:cNvPr id="71" name="Picture 70" descr="gumballs yellow.jpg"/>
                <p:cNvPicPr>
                  <a:picLocks noChangeAspect="1"/>
                </p:cNvPicPr>
                <p:nvPr/>
              </p:nvPicPr>
              <p:blipFill>
                <a:blip r:embed="rId3" cstate="print"/>
                <a:stretch>
                  <a:fillRect/>
                </a:stretch>
              </p:blipFill>
              <p:spPr>
                <a:xfrm rot="5400000">
                  <a:off x="835205" y="3584395"/>
                  <a:ext cx="929461" cy="618672"/>
                </a:xfrm>
                <a:prstGeom prst="rect">
                  <a:avLst/>
                </a:prstGeom>
                <a:ln w="15875">
                  <a:solidFill>
                    <a:schemeClr val="tx1"/>
                  </a:solidFill>
                </a:ln>
              </p:spPr>
            </p:pic>
            <p:grpSp>
              <p:nvGrpSpPr>
                <p:cNvPr id="20" name="Group 28"/>
                <p:cNvGrpSpPr/>
                <p:nvPr/>
              </p:nvGrpSpPr>
              <p:grpSpPr>
                <a:xfrm>
                  <a:off x="976312" y="3300413"/>
                  <a:ext cx="668590" cy="219456"/>
                  <a:chOff x="2776537" y="3886200"/>
                  <a:chExt cx="668590" cy="219456"/>
                </a:xfrm>
              </p:grpSpPr>
              <p:pic>
                <p:nvPicPr>
                  <p:cNvPr id="89" name="Picture 9" descr="orange ball.jpg"/>
                  <p:cNvPicPr>
                    <a:picLocks noChangeAspect="1"/>
                  </p:cNvPicPr>
                  <p:nvPr/>
                </p:nvPicPr>
                <p:blipFill>
                  <a:blip r:embed="rId7" cstate="print"/>
                  <a:stretch>
                    <a:fillRect/>
                  </a:stretch>
                </p:blipFill>
                <p:spPr>
                  <a:xfrm>
                    <a:off x="3214688" y="3890963"/>
                    <a:ext cx="230439" cy="214129"/>
                  </a:xfrm>
                  <a:prstGeom prst="rect">
                    <a:avLst/>
                  </a:prstGeom>
                </p:spPr>
              </p:pic>
              <p:pic>
                <p:nvPicPr>
                  <p:cNvPr id="90" name="Picture 10" descr="red ball.jpg"/>
                  <p:cNvPicPr>
                    <a:picLocks noChangeAspect="1"/>
                  </p:cNvPicPr>
                  <p:nvPr/>
                </p:nvPicPr>
                <p:blipFill>
                  <a:blip r:embed="rId8" cstate="print"/>
                  <a:stretch>
                    <a:fillRect/>
                  </a:stretch>
                </p:blipFill>
                <p:spPr>
                  <a:xfrm>
                    <a:off x="2776537" y="3886200"/>
                    <a:ext cx="216220" cy="212407"/>
                  </a:xfrm>
                  <a:prstGeom prst="rect">
                    <a:avLst/>
                  </a:prstGeom>
                </p:spPr>
              </p:pic>
              <p:pic>
                <p:nvPicPr>
                  <p:cNvPr id="91" name="Picture 90" descr="yellow ball.jpg"/>
                  <p:cNvPicPr>
                    <a:picLocks noChangeAspect="1"/>
                  </p:cNvPicPr>
                  <p:nvPr/>
                </p:nvPicPr>
                <p:blipFill>
                  <a:blip r:embed="rId9" cstate="print"/>
                  <a:stretch>
                    <a:fillRect/>
                  </a:stretch>
                </p:blipFill>
                <p:spPr>
                  <a:xfrm>
                    <a:off x="2990850" y="3886200"/>
                    <a:ext cx="225945" cy="219456"/>
                  </a:xfrm>
                  <a:prstGeom prst="rect">
                    <a:avLst/>
                  </a:prstGeom>
                </p:spPr>
              </p:pic>
            </p:grpSp>
            <p:grpSp>
              <p:nvGrpSpPr>
                <p:cNvPr id="21" name="Group 15"/>
                <p:cNvGrpSpPr/>
                <p:nvPr/>
              </p:nvGrpSpPr>
              <p:grpSpPr>
                <a:xfrm>
                  <a:off x="974473" y="4143376"/>
                  <a:ext cx="656410" cy="219456"/>
                  <a:chOff x="2279398" y="4033838"/>
                  <a:chExt cx="656410" cy="219456"/>
                </a:xfrm>
              </p:grpSpPr>
              <p:pic>
                <p:nvPicPr>
                  <p:cNvPr id="86" name="Picture 85" descr="orange ball.jpg"/>
                  <p:cNvPicPr>
                    <a:picLocks noChangeAspect="1"/>
                  </p:cNvPicPr>
                  <p:nvPr/>
                </p:nvPicPr>
                <p:blipFill>
                  <a:blip r:embed="rId7" cstate="print"/>
                  <a:stretch>
                    <a:fillRect/>
                  </a:stretch>
                </p:blipFill>
                <p:spPr>
                  <a:xfrm>
                    <a:off x="2279398" y="4038600"/>
                    <a:ext cx="230439" cy="214129"/>
                  </a:xfrm>
                  <a:prstGeom prst="rect">
                    <a:avLst/>
                  </a:prstGeom>
                </p:spPr>
              </p:pic>
              <p:pic>
                <p:nvPicPr>
                  <p:cNvPr id="87" name="Picture 86" descr="red ball.jpg"/>
                  <p:cNvPicPr>
                    <a:picLocks noChangeAspect="1"/>
                  </p:cNvPicPr>
                  <p:nvPr/>
                </p:nvPicPr>
                <p:blipFill>
                  <a:blip r:embed="rId8" cstate="print"/>
                  <a:stretch>
                    <a:fillRect/>
                  </a:stretch>
                </p:blipFill>
                <p:spPr>
                  <a:xfrm>
                    <a:off x="2500312" y="4038600"/>
                    <a:ext cx="216220" cy="212407"/>
                  </a:xfrm>
                  <a:prstGeom prst="rect">
                    <a:avLst/>
                  </a:prstGeom>
                </p:spPr>
              </p:pic>
              <p:pic>
                <p:nvPicPr>
                  <p:cNvPr id="88" name="Picture 87" descr="yellow ball.jpg"/>
                  <p:cNvPicPr>
                    <a:picLocks noChangeAspect="1"/>
                  </p:cNvPicPr>
                  <p:nvPr/>
                </p:nvPicPr>
                <p:blipFill>
                  <a:blip r:embed="rId9" cstate="print"/>
                  <a:stretch>
                    <a:fillRect/>
                  </a:stretch>
                </p:blipFill>
                <p:spPr>
                  <a:xfrm>
                    <a:off x="2709863" y="4033838"/>
                    <a:ext cx="225945" cy="219456"/>
                  </a:xfrm>
                  <a:prstGeom prst="rect">
                    <a:avLst/>
                  </a:prstGeom>
                </p:spPr>
              </p:pic>
            </p:grpSp>
            <p:grpSp>
              <p:nvGrpSpPr>
                <p:cNvPr id="22" name="Group 19"/>
                <p:cNvGrpSpPr/>
                <p:nvPr/>
              </p:nvGrpSpPr>
              <p:grpSpPr>
                <a:xfrm>
                  <a:off x="969442" y="3929063"/>
                  <a:ext cx="666750" cy="219456"/>
                  <a:chOff x="2383904" y="3581400"/>
                  <a:chExt cx="666750" cy="219456"/>
                </a:xfrm>
              </p:grpSpPr>
              <p:pic>
                <p:nvPicPr>
                  <p:cNvPr id="83" name="Picture 82" descr="orange ball.jpg"/>
                  <p:cNvPicPr>
                    <a:picLocks noChangeAspect="1"/>
                  </p:cNvPicPr>
                  <p:nvPr/>
                </p:nvPicPr>
                <p:blipFill>
                  <a:blip r:embed="rId7" cstate="print"/>
                  <a:stretch>
                    <a:fillRect/>
                  </a:stretch>
                </p:blipFill>
                <p:spPr>
                  <a:xfrm>
                    <a:off x="2820215" y="3586162"/>
                    <a:ext cx="230439" cy="214129"/>
                  </a:xfrm>
                  <a:prstGeom prst="rect">
                    <a:avLst/>
                  </a:prstGeom>
                </p:spPr>
              </p:pic>
              <p:pic>
                <p:nvPicPr>
                  <p:cNvPr id="84" name="Picture 83" descr="red ball.jpg"/>
                  <p:cNvPicPr>
                    <a:picLocks noChangeAspect="1"/>
                  </p:cNvPicPr>
                  <p:nvPr/>
                </p:nvPicPr>
                <p:blipFill>
                  <a:blip r:embed="rId8" cstate="print"/>
                  <a:stretch>
                    <a:fillRect/>
                  </a:stretch>
                </p:blipFill>
                <p:spPr>
                  <a:xfrm>
                    <a:off x="2383904" y="3586162"/>
                    <a:ext cx="216220" cy="212407"/>
                  </a:xfrm>
                  <a:prstGeom prst="rect">
                    <a:avLst/>
                  </a:prstGeom>
                </p:spPr>
              </p:pic>
              <p:pic>
                <p:nvPicPr>
                  <p:cNvPr id="85" name="Picture 84" descr="yellow ball.jpg"/>
                  <p:cNvPicPr>
                    <a:picLocks noChangeAspect="1"/>
                  </p:cNvPicPr>
                  <p:nvPr/>
                </p:nvPicPr>
                <p:blipFill>
                  <a:blip r:embed="rId9" cstate="print"/>
                  <a:stretch>
                    <a:fillRect/>
                  </a:stretch>
                </p:blipFill>
                <p:spPr>
                  <a:xfrm>
                    <a:off x="2593455" y="3581400"/>
                    <a:ext cx="225945" cy="219456"/>
                  </a:xfrm>
                  <a:prstGeom prst="rect">
                    <a:avLst/>
                  </a:prstGeom>
                </p:spPr>
              </p:pic>
            </p:grpSp>
            <p:grpSp>
              <p:nvGrpSpPr>
                <p:cNvPr id="23" name="Group 23"/>
                <p:cNvGrpSpPr/>
                <p:nvPr/>
              </p:nvGrpSpPr>
              <p:grpSpPr>
                <a:xfrm>
                  <a:off x="974473" y="3724276"/>
                  <a:ext cx="665734" cy="219456"/>
                  <a:chOff x="2479423" y="4033838"/>
                  <a:chExt cx="665734" cy="219456"/>
                </a:xfrm>
              </p:grpSpPr>
              <p:pic>
                <p:nvPicPr>
                  <p:cNvPr id="80" name="Picture 79" descr="orange ball.jpg"/>
                  <p:cNvPicPr>
                    <a:picLocks noChangeAspect="1"/>
                  </p:cNvPicPr>
                  <p:nvPr/>
                </p:nvPicPr>
                <p:blipFill>
                  <a:blip r:embed="rId7" cstate="print"/>
                  <a:stretch>
                    <a:fillRect/>
                  </a:stretch>
                </p:blipFill>
                <p:spPr>
                  <a:xfrm>
                    <a:off x="2479423" y="4038600"/>
                    <a:ext cx="230439" cy="214129"/>
                  </a:xfrm>
                  <a:prstGeom prst="rect">
                    <a:avLst/>
                  </a:prstGeom>
                </p:spPr>
              </p:pic>
              <p:pic>
                <p:nvPicPr>
                  <p:cNvPr id="81" name="Picture 80" descr="red ball.jpg"/>
                  <p:cNvPicPr>
                    <a:picLocks noChangeAspect="1"/>
                  </p:cNvPicPr>
                  <p:nvPr/>
                </p:nvPicPr>
                <p:blipFill>
                  <a:blip r:embed="rId8" cstate="print"/>
                  <a:stretch>
                    <a:fillRect/>
                  </a:stretch>
                </p:blipFill>
                <p:spPr>
                  <a:xfrm>
                    <a:off x="2928937" y="4038600"/>
                    <a:ext cx="216220" cy="212407"/>
                  </a:xfrm>
                  <a:prstGeom prst="rect">
                    <a:avLst/>
                  </a:prstGeom>
                </p:spPr>
              </p:pic>
              <p:pic>
                <p:nvPicPr>
                  <p:cNvPr id="82" name="Picture 81" descr="yellow ball.jpg"/>
                  <p:cNvPicPr>
                    <a:picLocks noChangeAspect="1"/>
                  </p:cNvPicPr>
                  <p:nvPr/>
                </p:nvPicPr>
                <p:blipFill>
                  <a:blip r:embed="rId9" cstate="print"/>
                  <a:stretch>
                    <a:fillRect/>
                  </a:stretch>
                </p:blipFill>
                <p:spPr>
                  <a:xfrm>
                    <a:off x="2709863" y="4033838"/>
                    <a:ext cx="225945" cy="219456"/>
                  </a:xfrm>
                  <a:prstGeom prst="rect">
                    <a:avLst/>
                  </a:prstGeom>
                </p:spPr>
              </p:pic>
            </p:grpSp>
            <p:grpSp>
              <p:nvGrpSpPr>
                <p:cNvPr id="24" name="Group 27"/>
                <p:cNvGrpSpPr/>
                <p:nvPr/>
              </p:nvGrpSpPr>
              <p:grpSpPr>
                <a:xfrm>
                  <a:off x="976313" y="3509963"/>
                  <a:ext cx="661987" cy="219456"/>
                  <a:chOff x="2709863" y="4033838"/>
                  <a:chExt cx="661987" cy="219456"/>
                </a:xfrm>
              </p:grpSpPr>
              <p:pic>
                <p:nvPicPr>
                  <p:cNvPr id="77" name="Picture 76" descr="orange ball.jpg"/>
                  <p:cNvPicPr>
                    <a:picLocks noChangeAspect="1"/>
                  </p:cNvPicPr>
                  <p:nvPr/>
                </p:nvPicPr>
                <p:blipFill>
                  <a:blip r:embed="rId7" cstate="print"/>
                  <a:stretch>
                    <a:fillRect/>
                  </a:stretch>
                </p:blipFill>
                <p:spPr>
                  <a:xfrm>
                    <a:off x="3141411" y="4038600"/>
                    <a:ext cx="230439" cy="214129"/>
                  </a:xfrm>
                  <a:prstGeom prst="rect">
                    <a:avLst/>
                  </a:prstGeom>
                </p:spPr>
              </p:pic>
              <p:pic>
                <p:nvPicPr>
                  <p:cNvPr id="78" name="Picture 77" descr="red ball.jpg"/>
                  <p:cNvPicPr>
                    <a:picLocks noChangeAspect="1"/>
                  </p:cNvPicPr>
                  <p:nvPr/>
                </p:nvPicPr>
                <p:blipFill>
                  <a:blip r:embed="rId8" cstate="print"/>
                  <a:stretch>
                    <a:fillRect/>
                  </a:stretch>
                </p:blipFill>
                <p:spPr>
                  <a:xfrm>
                    <a:off x="2928937" y="4038600"/>
                    <a:ext cx="216220" cy="212407"/>
                  </a:xfrm>
                  <a:prstGeom prst="rect">
                    <a:avLst/>
                  </a:prstGeom>
                </p:spPr>
              </p:pic>
              <p:pic>
                <p:nvPicPr>
                  <p:cNvPr id="79" name="Picture 78" descr="yellow ball.jpg"/>
                  <p:cNvPicPr>
                    <a:picLocks noChangeAspect="1"/>
                  </p:cNvPicPr>
                  <p:nvPr/>
                </p:nvPicPr>
                <p:blipFill>
                  <a:blip r:embed="rId9" cstate="print"/>
                  <a:stretch>
                    <a:fillRect/>
                  </a:stretch>
                </p:blipFill>
                <p:spPr>
                  <a:xfrm>
                    <a:off x="2709863" y="4033838"/>
                    <a:ext cx="225945" cy="219456"/>
                  </a:xfrm>
                  <a:prstGeom prst="rect">
                    <a:avLst/>
                  </a:prstGeom>
                </p:spPr>
              </p:pic>
            </p:grpSp>
          </p:grpSp>
          <p:sp>
            <p:nvSpPr>
              <p:cNvPr id="70" name="Rectangle 69"/>
              <p:cNvSpPr/>
              <p:nvPr/>
            </p:nvSpPr>
            <p:spPr>
              <a:xfrm>
                <a:off x="971550" y="3305175"/>
                <a:ext cx="661988" cy="10620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1886401" y="3733800"/>
              <a:ext cx="228600" cy="2286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2086278" y="5412891"/>
            <a:ext cx="650636" cy="997848"/>
            <a:chOff x="2004392" y="5412891"/>
            <a:chExt cx="650636" cy="997848"/>
          </a:xfrm>
        </p:grpSpPr>
        <p:grpSp>
          <p:nvGrpSpPr>
            <p:cNvPr id="25" name="Group 91"/>
            <p:cNvGrpSpPr/>
            <p:nvPr/>
          </p:nvGrpSpPr>
          <p:grpSpPr>
            <a:xfrm>
              <a:off x="2004392" y="5412891"/>
              <a:ext cx="650636" cy="997848"/>
              <a:chOff x="969442" y="3300413"/>
              <a:chExt cx="675460" cy="1066800"/>
            </a:xfrm>
          </p:grpSpPr>
          <p:grpSp>
            <p:nvGrpSpPr>
              <p:cNvPr id="27" name="Group 29"/>
              <p:cNvGrpSpPr/>
              <p:nvPr/>
            </p:nvGrpSpPr>
            <p:grpSpPr>
              <a:xfrm>
                <a:off x="969442" y="3300413"/>
                <a:ext cx="675460" cy="1062419"/>
                <a:chOff x="969442" y="3300413"/>
                <a:chExt cx="675460" cy="1062419"/>
              </a:xfrm>
            </p:grpSpPr>
            <p:pic>
              <p:nvPicPr>
                <p:cNvPr id="95" name="Picture 94" descr="gumballs yellow.jpg"/>
                <p:cNvPicPr>
                  <a:picLocks noChangeAspect="1"/>
                </p:cNvPicPr>
                <p:nvPr/>
              </p:nvPicPr>
              <p:blipFill>
                <a:blip r:embed="rId3" cstate="print"/>
                <a:stretch>
                  <a:fillRect/>
                </a:stretch>
              </p:blipFill>
              <p:spPr>
                <a:xfrm rot="5400000">
                  <a:off x="835205" y="3584395"/>
                  <a:ext cx="929461" cy="618672"/>
                </a:xfrm>
                <a:prstGeom prst="rect">
                  <a:avLst/>
                </a:prstGeom>
                <a:ln w="15875">
                  <a:solidFill>
                    <a:schemeClr val="tx1"/>
                  </a:solidFill>
                </a:ln>
              </p:spPr>
            </p:pic>
            <p:grpSp>
              <p:nvGrpSpPr>
                <p:cNvPr id="28" name="Group 28"/>
                <p:cNvGrpSpPr/>
                <p:nvPr/>
              </p:nvGrpSpPr>
              <p:grpSpPr>
                <a:xfrm>
                  <a:off x="976312" y="3300413"/>
                  <a:ext cx="668590" cy="219456"/>
                  <a:chOff x="2776537" y="3886200"/>
                  <a:chExt cx="668590" cy="219456"/>
                </a:xfrm>
              </p:grpSpPr>
              <p:pic>
                <p:nvPicPr>
                  <p:cNvPr id="117" name="Picture 9" descr="orange ball.jpg"/>
                  <p:cNvPicPr>
                    <a:picLocks noChangeAspect="1"/>
                  </p:cNvPicPr>
                  <p:nvPr/>
                </p:nvPicPr>
                <p:blipFill>
                  <a:blip r:embed="rId7" cstate="print"/>
                  <a:stretch>
                    <a:fillRect/>
                  </a:stretch>
                </p:blipFill>
                <p:spPr>
                  <a:xfrm>
                    <a:off x="3214688" y="3890963"/>
                    <a:ext cx="230439" cy="214129"/>
                  </a:xfrm>
                  <a:prstGeom prst="rect">
                    <a:avLst/>
                  </a:prstGeom>
                </p:spPr>
              </p:pic>
              <p:pic>
                <p:nvPicPr>
                  <p:cNvPr id="121" name="Picture 10" descr="red ball.jpg"/>
                  <p:cNvPicPr>
                    <a:picLocks noChangeAspect="1"/>
                  </p:cNvPicPr>
                  <p:nvPr/>
                </p:nvPicPr>
                <p:blipFill>
                  <a:blip r:embed="rId8" cstate="print"/>
                  <a:stretch>
                    <a:fillRect/>
                  </a:stretch>
                </p:blipFill>
                <p:spPr>
                  <a:xfrm>
                    <a:off x="2776537" y="3886200"/>
                    <a:ext cx="216220" cy="212407"/>
                  </a:xfrm>
                  <a:prstGeom prst="rect">
                    <a:avLst/>
                  </a:prstGeom>
                </p:spPr>
              </p:pic>
              <p:pic>
                <p:nvPicPr>
                  <p:cNvPr id="122" name="Picture 121" descr="yellow ball.jpg"/>
                  <p:cNvPicPr>
                    <a:picLocks noChangeAspect="1"/>
                  </p:cNvPicPr>
                  <p:nvPr/>
                </p:nvPicPr>
                <p:blipFill>
                  <a:blip r:embed="rId9" cstate="print"/>
                  <a:stretch>
                    <a:fillRect/>
                  </a:stretch>
                </p:blipFill>
                <p:spPr>
                  <a:xfrm>
                    <a:off x="2990850" y="3886200"/>
                    <a:ext cx="225945" cy="219456"/>
                  </a:xfrm>
                  <a:prstGeom prst="rect">
                    <a:avLst/>
                  </a:prstGeom>
                </p:spPr>
              </p:pic>
            </p:grpSp>
            <p:grpSp>
              <p:nvGrpSpPr>
                <p:cNvPr id="29" name="Group 15"/>
                <p:cNvGrpSpPr/>
                <p:nvPr/>
              </p:nvGrpSpPr>
              <p:grpSpPr>
                <a:xfrm>
                  <a:off x="974473" y="4143376"/>
                  <a:ext cx="656410" cy="219456"/>
                  <a:chOff x="2279398" y="4033838"/>
                  <a:chExt cx="656410" cy="219456"/>
                </a:xfrm>
              </p:grpSpPr>
              <p:pic>
                <p:nvPicPr>
                  <p:cNvPr id="114" name="Picture 113" descr="orange ball.jpg"/>
                  <p:cNvPicPr>
                    <a:picLocks noChangeAspect="1"/>
                  </p:cNvPicPr>
                  <p:nvPr/>
                </p:nvPicPr>
                <p:blipFill>
                  <a:blip r:embed="rId7" cstate="print"/>
                  <a:stretch>
                    <a:fillRect/>
                  </a:stretch>
                </p:blipFill>
                <p:spPr>
                  <a:xfrm>
                    <a:off x="2279398" y="4038600"/>
                    <a:ext cx="230439" cy="214129"/>
                  </a:xfrm>
                  <a:prstGeom prst="rect">
                    <a:avLst/>
                  </a:prstGeom>
                </p:spPr>
              </p:pic>
              <p:pic>
                <p:nvPicPr>
                  <p:cNvPr id="115" name="Picture 114" descr="red ball.jpg"/>
                  <p:cNvPicPr>
                    <a:picLocks noChangeAspect="1"/>
                  </p:cNvPicPr>
                  <p:nvPr/>
                </p:nvPicPr>
                <p:blipFill>
                  <a:blip r:embed="rId8" cstate="print"/>
                  <a:stretch>
                    <a:fillRect/>
                  </a:stretch>
                </p:blipFill>
                <p:spPr>
                  <a:xfrm>
                    <a:off x="2500312" y="4038600"/>
                    <a:ext cx="216220" cy="212407"/>
                  </a:xfrm>
                  <a:prstGeom prst="rect">
                    <a:avLst/>
                  </a:prstGeom>
                </p:spPr>
              </p:pic>
              <p:pic>
                <p:nvPicPr>
                  <p:cNvPr id="116" name="Picture 115" descr="yellow ball.jpg"/>
                  <p:cNvPicPr>
                    <a:picLocks noChangeAspect="1"/>
                  </p:cNvPicPr>
                  <p:nvPr/>
                </p:nvPicPr>
                <p:blipFill>
                  <a:blip r:embed="rId9" cstate="print"/>
                  <a:stretch>
                    <a:fillRect/>
                  </a:stretch>
                </p:blipFill>
                <p:spPr>
                  <a:xfrm>
                    <a:off x="2709863" y="4033838"/>
                    <a:ext cx="225945" cy="219456"/>
                  </a:xfrm>
                  <a:prstGeom prst="rect">
                    <a:avLst/>
                  </a:prstGeom>
                </p:spPr>
              </p:pic>
            </p:grpSp>
            <p:grpSp>
              <p:nvGrpSpPr>
                <p:cNvPr id="34" name="Group 19"/>
                <p:cNvGrpSpPr/>
                <p:nvPr/>
              </p:nvGrpSpPr>
              <p:grpSpPr>
                <a:xfrm>
                  <a:off x="969442" y="3929063"/>
                  <a:ext cx="666750" cy="219456"/>
                  <a:chOff x="2383904" y="3581400"/>
                  <a:chExt cx="666750" cy="219456"/>
                </a:xfrm>
              </p:grpSpPr>
              <p:pic>
                <p:nvPicPr>
                  <p:cNvPr id="110" name="Picture 109" descr="orange ball.jpg"/>
                  <p:cNvPicPr>
                    <a:picLocks noChangeAspect="1"/>
                  </p:cNvPicPr>
                  <p:nvPr/>
                </p:nvPicPr>
                <p:blipFill>
                  <a:blip r:embed="rId7" cstate="print"/>
                  <a:stretch>
                    <a:fillRect/>
                  </a:stretch>
                </p:blipFill>
                <p:spPr>
                  <a:xfrm>
                    <a:off x="2820215" y="3586162"/>
                    <a:ext cx="230439" cy="214129"/>
                  </a:xfrm>
                  <a:prstGeom prst="rect">
                    <a:avLst/>
                  </a:prstGeom>
                </p:spPr>
              </p:pic>
              <p:pic>
                <p:nvPicPr>
                  <p:cNvPr id="111" name="Picture 110" descr="red ball.jpg"/>
                  <p:cNvPicPr>
                    <a:picLocks noChangeAspect="1"/>
                  </p:cNvPicPr>
                  <p:nvPr/>
                </p:nvPicPr>
                <p:blipFill>
                  <a:blip r:embed="rId8" cstate="print"/>
                  <a:stretch>
                    <a:fillRect/>
                  </a:stretch>
                </p:blipFill>
                <p:spPr>
                  <a:xfrm>
                    <a:off x="2383904" y="3586162"/>
                    <a:ext cx="216220" cy="212407"/>
                  </a:xfrm>
                  <a:prstGeom prst="rect">
                    <a:avLst/>
                  </a:prstGeom>
                </p:spPr>
              </p:pic>
              <p:pic>
                <p:nvPicPr>
                  <p:cNvPr id="113" name="Picture 112" descr="yellow ball.jpg"/>
                  <p:cNvPicPr>
                    <a:picLocks noChangeAspect="1"/>
                  </p:cNvPicPr>
                  <p:nvPr/>
                </p:nvPicPr>
                <p:blipFill>
                  <a:blip r:embed="rId9" cstate="print"/>
                  <a:stretch>
                    <a:fillRect/>
                  </a:stretch>
                </p:blipFill>
                <p:spPr>
                  <a:xfrm>
                    <a:off x="2593455" y="3581400"/>
                    <a:ext cx="225945" cy="219456"/>
                  </a:xfrm>
                  <a:prstGeom prst="rect">
                    <a:avLst/>
                  </a:prstGeom>
                </p:spPr>
              </p:pic>
            </p:grpSp>
            <p:grpSp>
              <p:nvGrpSpPr>
                <p:cNvPr id="36" name="Group 23"/>
                <p:cNvGrpSpPr/>
                <p:nvPr/>
              </p:nvGrpSpPr>
              <p:grpSpPr>
                <a:xfrm>
                  <a:off x="974473" y="3724276"/>
                  <a:ext cx="665734" cy="219456"/>
                  <a:chOff x="2479423" y="4033838"/>
                  <a:chExt cx="665734" cy="219456"/>
                </a:xfrm>
              </p:grpSpPr>
              <p:pic>
                <p:nvPicPr>
                  <p:cNvPr id="105" name="Picture 104" descr="orange ball.jpg"/>
                  <p:cNvPicPr>
                    <a:picLocks noChangeAspect="1"/>
                  </p:cNvPicPr>
                  <p:nvPr/>
                </p:nvPicPr>
                <p:blipFill>
                  <a:blip r:embed="rId7" cstate="print"/>
                  <a:stretch>
                    <a:fillRect/>
                  </a:stretch>
                </p:blipFill>
                <p:spPr>
                  <a:xfrm>
                    <a:off x="2479423" y="4038600"/>
                    <a:ext cx="230439" cy="214129"/>
                  </a:xfrm>
                  <a:prstGeom prst="rect">
                    <a:avLst/>
                  </a:prstGeom>
                </p:spPr>
              </p:pic>
              <p:pic>
                <p:nvPicPr>
                  <p:cNvPr id="107" name="Picture 106" descr="red ball.jpg"/>
                  <p:cNvPicPr>
                    <a:picLocks noChangeAspect="1"/>
                  </p:cNvPicPr>
                  <p:nvPr/>
                </p:nvPicPr>
                <p:blipFill>
                  <a:blip r:embed="rId8" cstate="print"/>
                  <a:stretch>
                    <a:fillRect/>
                  </a:stretch>
                </p:blipFill>
                <p:spPr>
                  <a:xfrm>
                    <a:off x="2928937" y="4038600"/>
                    <a:ext cx="216220" cy="212407"/>
                  </a:xfrm>
                  <a:prstGeom prst="rect">
                    <a:avLst/>
                  </a:prstGeom>
                </p:spPr>
              </p:pic>
              <p:pic>
                <p:nvPicPr>
                  <p:cNvPr id="109" name="Picture 108" descr="yellow ball.jpg"/>
                  <p:cNvPicPr>
                    <a:picLocks noChangeAspect="1"/>
                  </p:cNvPicPr>
                  <p:nvPr/>
                </p:nvPicPr>
                <p:blipFill>
                  <a:blip r:embed="rId9" cstate="print"/>
                  <a:stretch>
                    <a:fillRect/>
                  </a:stretch>
                </p:blipFill>
                <p:spPr>
                  <a:xfrm>
                    <a:off x="2709863" y="4033838"/>
                    <a:ext cx="225945" cy="219456"/>
                  </a:xfrm>
                  <a:prstGeom prst="rect">
                    <a:avLst/>
                  </a:prstGeom>
                </p:spPr>
              </p:pic>
            </p:grpSp>
            <p:grpSp>
              <p:nvGrpSpPr>
                <p:cNvPr id="37" name="Group 27"/>
                <p:cNvGrpSpPr/>
                <p:nvPr/>
              </p:nvGrpSpPr>
              <p:grpSpPr>
                <a:xfrm>
                  <a:off x="976313" y="3509963"/>
                  <a:ext cx="661987" cy="219456"/>
                  <a:chOff x="2709863" y="4033838"/>
                  <a:chExt cx="661987" cy="219456"/>
                </a:xfrm>
              </p:grpSpPr>
              <p:pic>
                <p:nvPicPr>
                  <p:cNvPr id="101" name="Picture 100" descr="orange ball.jpg"/>
                  <p:cNvPicPr>
                    <a:picLocks noChangeAspect="1"/>
                  </p:cNvPicPr>
                  <p:nvPr/>
                </p:nvPicPr>
                <p:blipFill>
                  <a:blip r:embed="rId7" cstate="print"/>
                  <a:stretch>
                    <a:fillRect/>
                  </a:stretch>
                </p:blipFill>
                <p:spPr>
                  <a:xfrm>
                    <a:off x="3141411" y="4038600"/>
                    <a:ext cx="230439" cy="214129"/>
                  </a:xfrm>
                  <a:prstGeom prst="rect">
                    <a:avLst/>
                  </a:prstGeom>
                </p:spPr>
              </p:pic>
              <p:pic>
                <p:nvPicPr>
                  <p:cNvPr id="103" name="Picture 102" descr="red ball.jpg"/>
                  <p:cNvPicPr>
                    <a:picLocks noChangeAspect="1"/>
                  </p:cNvPicPr>
                  <p:nvPr/>
                </p:nvPicPr>
                <p:blipFill>
                  <a:blip r:embed="rId8" cstate="print"/>
                  <a:stretch>
                    <a:fillRect/>
                  </a:stretch>
                </p:blipFill>
                <p:spPr>
                  <a:xfrm>
                    <a:off x="2928937" y="4038600"/>
                    <a:ext cx="216220" cy="212407"/>
                  </a:xfrm>
                  <a:prstGeom prst="rect">
                    <a:avLst/>
                  </a:prstGeom>
                </p:spPr>
              </p:pic>
              <p:pic>
                <p:nvPicPr>
                  <p:cNvPr id="104" name="Picture 103" descr="yellow ball.jpg"/>
                  <p:cNvPicPr>
                    <a:picLocks noChangeAspect="1"/>
                  </p:cNvPicPr>
                  <p:nvPr/>
                </p:nvPicPr>
                <p:blipFill>
                  <a:blip r:embed="rId9" cstate="print"/>
                  <a:stretch>
                    <a:fillRect/>
                  </a:stretch>
                </p:blipFill>
                <p:spPr>
                  <a:xfrm>
                    <a:off x="2709863" y="4033838"/>
                    <a:ext cx="225945" cy="219456"/>
                  </a:xfrm>
                  <a:prstGeom prst="rect">
                    <a:avLst/>
                  </a:prstGeom>
                </p:spPr>
              </p:pic>
            </p:grpSp>
          </p:grpSp>
          <p:sp>
            <p:nvSpPr>
              <p:cNvPr id="94" name="Rectangle 93"/>
              <p:cNvSpPr/>
              <p:nvPr/>
            </p:nvSpPr>
            <p:spPr>
              <a:xfrm>
                <a:off x="971550" y="3305175"/>
                <a:ext cx="661988" cy="10620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Oval 122"/>
            <p:cNvSpPr/>
            <p:nvPr/>
          </p:nvSpPr>
          <p:spPr>
            <a:xfrm>
              <a:off x="2229679" y="5592417"/>
              <a:ext cx="228600" cy="2286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2" name="TextBox 131"/>
          <p:cNvSpPr txBox="1"/>
          <p:nvPr/>
        </p:nvSpPr>
        <p:spPr>
          <a:xfrm>
            <a:off x="1974574" y="1676400"/>
            <a:ext cx="5194852"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What is really happening…</a:t>
            </a:r>
          </a:p>
        </p:txBody>
      </p:sp>
      <p:cxnSp>
        <p:nvCxnSpPr>
          <p:cNvPr id="154" name="Straight Arrow Connector 153"/>
          <p:cNvCxnSpPr/>
          <p:nvPr/>
        </p:nvCxnSpPr>
        <p:spPr>
          <a:xfrm flipV="1">
            <a:off x="7581900" y="2483893"/>
            <a:ext cx="538518" cy="8896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0" y="3491805"/>
            <a:ext cx="1626304" cy="1384995"/>
          </a:xfrm>
          <a:prstGeom prst="rect">
            <a:avLst/>
          </a:prstGeom>
          <a:solidFill>
            <a:schemeClr val="bg1"/>
          </a:solidFill>
          <a:ln>
            <a:noFill/>
          </a:ln>
        </p:spPr>
        <p:txBody>
          <a:bodyPr wrap="square" rtlCol="0">
            <a:spAutoFit/>
          </a:bodyPr>
          <a:lstStyle/>
          <a:p>
            <a:pPr algn="ctr"/>
            <a:r>
              <a:rPr lang="en-US" sz="2800" b="1" dirty="0" smtClean="0">
                <a:latin typeface="Times New Roman" pitchFamily="18" charset="0"/>
                <a:cs typeface="Times New Roman" pitchFamily="18" charset="0"/>
              </a:rPr>
              <a:t>Discrete Soil Samples</a:t>
            </a:r>
            <a:endParaRPr lang="en-US" sz="2800" b="1" dirty="0">
              <a:latin typeface="Times New Roman" pitchFamily="18" charset="0"/>
              <a:cs typeface="Times New Roman" pitchFamily="18" charset="0"/>
            </a:endParaRPr>
          </a:p>
        </p:txBody>
      </p:sp>
      <p:cxnSp>
        <p:nvCxnSpPr>
          <p:cNvPr id="159" name="Straight Arrow Connector 158"/>
          <p:cNvCxnSpPr/>
          <p:nvPr/>
        </p:nvCxnSpPr>
        <p:spPr>
          <a:xfrm>
            <a:off x="1610436" y="2879678"/>
            <a:ext cx="2504364" cy="570068"/>
          </a:xfrm>
          <a:prstGeom prst="straightConnector1">
            <a:avLst/>
          </a:prstGeom>
          <a:ln w="635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V="1">
            <a:off x="2524836" y="5159277"/>
            <a:ext cx="1894764" cy="531839"/>
          </a:xfrm>
          <a:prstGeom prst="straightConnector1">
            <a:avLst/>
          </a:prstGeom>
          <a:ln w="635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2183642" y="4258101"/>
            <a:ext cx="1951630" cy="13648"/>
          </a:xfrm>
          <a:prstGeom prst="straightConnector1">
            <a:avLst/>
          </a:prstGeom>
          <a:ln w="635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stCxn id="169" idx="1"/>
          </p:cNvCxnSpPr>
          <p:nvPr/>
        </p:nvCxnSpPr>
        <p:spPr>
          <a:xfrm flipH="1" flipV="1">
            <a:off x="4648200" y="4728597"/>
            <a:ext cx="1913372" cy="11616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6561572" y="5105400"/>
            <a:ext cx="2277627" cy="1569660"/>
          </a:xfrm>
          <a:prstGeom prst="rect">
            <a:avLst/>
          </a:prstGeom>
          <a:solidFill>
            <a:schemeClr val="bg1"/>
          </a:solidFill>
          <a:ln>
            <a:solidFill>
              <a:schemeClr val="tx1"/>
            </a:solidFill>
          </a:ln>
        </p:spPr>
        <p:txBody>
          <a:bodyPr wrap="square" rtlCol="0">
            <a:spAutoFit/>
          </a:bodyPr>
          <a:lstStyle/>
          <a:p>
            <a:pPr algn="ctr"/>
            <a:r>
              <a:rPr lang="en-US" sz="2400" b="1" dirty="0" smtClean="0">
                <a:latin typeface="Times New Roman" pitchFamily="18" charset="0"/>
                <a:cs typeface="Times New Roman" pitchFamily="18" charset="0"/>
              </a:rPr>
              <a:t>“Uniformly” heterogeneous contamination across area</a:t>
            </a:r>
            <a:endParaRPr lang="en-US" sz="2400" b="1" dirty="0">
              <a:latin typeface="Times New Roman" pitchFamily="18" charset="0"/>
              <a:cs typeface="Times New Roman" pitchFamily="18" charset="0"/>
            </a:endParaRPr>
          </a:p>
        </p:txBody>
      </p:sp>
      <p:sp>
        <p:nvSpPr>
          <p:cNvPr id="118" name="TextBox 117"/>
          <p:cNvSpPr txBox="1"/>
          <p:nvPr/>
        </p:nvSpPr>
        <p:spPr>
          <a:xfrm>
            <a:off x="304801" y="76200"/>
            <a:ext cx="8534399" cy="584775"/>
          </a:xfrm>
          <a:prstGeom prst="rect">
            <a:avLst/>
          </a:prstGeom>
          <a:noFill/>
        </p:spPr>
        <p:txBody>
          <a:bodyPr wrap="square" rtlCol="0">
            <a:spAutoFit/>
          </a:bodyPr>
          <a:lstStyle/>
          <a:p>
            <a:pPr marL="0" lvl="1" algn="ctr"/>
            <a:r>
              <a:rPr lang="en-US" sz="3200" b="1" kern="0" dirty="0" smtClean="0">
                <a:latin typeface="Times New Roman" pitchFamily="18" charset="0"/>
                <a:cs typeface="Times New Roman" pitchFamily="18" charset="0"/>
              </a:rPr>
              <a:t>Randomness of Discrete Sample Data;</a:t>
            </a:r>
          </a:p>
        </p:txBody>
      </p:sp>
      <p:sp>
        <p:nvSpPr>
          <p:cNvPr id="149" name="TextBox 148"/>
          <p:cNvSpPr txBox="1"/>
          <p:nvPr/>
        </p:nvSpPr>
        <p:spPr>
          <a:xfrm>
            <a:off x="6553200" y="3373546"/>
            <a:ext cx="2057400" cy="1569660"/>
          </a:xfrm>
          <a:prstGeom prst="rect">
            <a:avLst/>
          </a:prstGeom>
          <a:solidFill>
            <a:schemeClr val="bg1"/>
          </a:solidFill>
          <a:ln>
            <a:solidFill>
              <a:schemeClr val="tx1"/>
            </a:solidFill>
          </a:ln>
        </p:spPr>
        <p:txBody>
          <a:bodyPr wrap="square" rtlCol="0">
            <a:spAutoFit/>
          </a:bodyPr>
          <a:lstStyle/>
          <a:p>
            <a:pPr algn="ctr"/>
            <a:r>
              <a:rPr lang="en-US" sz="2400" b="1" dirty="0">
                <a:latin typeface="Times New Roman" pitchFamily="18" charset="0"/>
                <a:cs typeface="Times New Roman" pitchFamily="18" charset="0"/>
              </a:rPr>
              <a:t>Subsample</a:t>
            </a:r>
          </a:p>
          <a:p>
            <a:pPr algn="ctr"/>
            <a:r>
              <a:rPr lang="en-US" sz="2400" b="1" dirty="0">
                <a:latin typeface="Times New Roman" pitchFamily="18" charset="0"/>
                <a:cs typeface="Times New Roman" pitchFamily="18" charset="0"/>
              </a:rPr>
              <a:t>Randomly Selected and Tested by Lab</a:t>
            </a:r>
          </a:p>
        </p:txBody>
      </p:sp>
      <p:sp>
        <p:nvSpPr>
          <p:cNvPr id="119" name="TextBox 118"/>
          <p:cNvSpPr txBox="1"/>
          <p:nvPr/>
        </p:nvSpPr>
        <p:spPr>
          <a:xfrm>
            <a:off x="152400" y="769203"/>
            <a:ext cx="7391400" cy="1015663"/>
          </a:xfrm>
          <a:prstGeom prst="rect">
            <a:avLst/>
          </a:prstGeom>
          <a:noFill/>
          <a:ln>
            <a:solidFill>
              <a:schemeClr val="tx1"/>
            </a:solidFill>
          </a:ln>
        </p:spPr>
        <p:txBody>
          <a:bodyPr wrap="square" rtlCol="0">
            <a:spAutoFit/>
          </a:bodyPr>
          <a:lstStyle/>
          <a:p>
            <a:pPr marL="228600" indent="-228600">
              <a:buFont typeface="Arial" pitchFamily="34" charset="0"/>
              <a:buChar char="•"/>
            </a:pPr>
            <a:r>
              <a:rPr lang="en-US" sz="2000" b="1" dirty="0">
                <a:latin typeface="Times New Roman" pitchFamily="18" charset="0"/>
                <a:cs typeface="Times New Roman" pitchFamily="18" charset="0"/>
              </a:rPr>
              <a:t>Field sample and lab subsample mass </a:t>
            </a:r>
            <a:r>
              <a:rPr lang="en-US" sz="2000" b="1" i="1" dirty="0" smtClean="0">
                <a:latin typeface="Times New Roman" pitchFamily="18" charset="0"/>
                <a:cs typeface="Times New Roman" pitchFamily="18" charset="0"/>
              </a:rPr>
              <a:t>very important</a:t>
            </a:r>
            <a:r>
              <a:rPr lang="en-US" sz="2000" b="1" dirty="0">
                <a:latin typeface="Times New Roman" pitchFamily="18" charset="0"/>
                <a:cs typeface="Times New Roman" pitchFamily="18" charset="0"/>
              </a:rPr>
              <a:t>;</a:t>
            </a:r>
          </a:p>
          <a:p>
            <a:pPr marL="228600" indent="-228600">
              <a:buFont typeface="Arial" pitchFamily="34" charset="0"/>
              <a:buChar char="•"/>
            </a:pPr>
            <a:r>
              <a:rPr lang="en-US" sz="2000" b="1" dirty="0" smtClean="0">
                <a:latin typeface="Times New Roman" pitchFamily="18" charset="0"/>
                <a:cs typeface="Times New Roman" pitchFamily="18" charset="0"/>
              </a:rPr>
              <a:t>Discrete samples are random </a:t>
            </a:r>
            <a:r>
              <a:rPr lang="en-US" sz="2000" b="1" i="1" dirty="0" smtClean="0">
                <a:latin typeface="Times New Roman" pitchFamily="18" charset="0"/>
                <a:cs typeface="Times New Roman" pitchFamily="18" charset="0"/>
              </a:rPr>
              <a:t>specimens</a:t>
            </a:r>
            <a:r>
              <a:rPr lang="en-US" sz="2000" b="1" dirty="0" smtClean="0">
                <a:latin typeface="Times New Roman" pitchFamily="18" charset="0"/>
                <a:cs typeface="Times New Roman" pitchFamily="18" charset="0"/>
              </a:rPr>
              <a:t> of field heterogeneity;</a:t>
            </a:r>
          </a:p>
          <a:p>
            <a:pPr marL="228600" indent="-228600">
              <a:buFont typeface="Arial" pitchFamily="34" charset="0"/>
              <a:buChar char="•"/>
            </a:pPr>
            <a:r>
              <a:rPr lang="en-US" sz="2000" b="1" dirty="0" smtClean="0">
                <a:latin typeface="Times New Roman" pitchFamily="18" charset="0"/>
                <a:cs typeface="Times New Roman" pitchFamily="18" charset="0"/>
              </a:rPr>
              <a:t>Laboratory data are random </a:t>
            </a:r>
            <a:r>
              <a:rPr lang="en-US" sz="2000" b="1" i="1" dirty="0" smtClean="0">
                <a:latin typeface="Times New Roman" pitchFamily="18" charset="0"/>
                <a:cs typeface="Times New Roman" pitchFamily="18" charset="0"/>
              </a:rPr>
              <a:t>specimens</a:t>
            </a:r>
            <a:r>
              <a:rPr lang="en-US" sz="2000" b="1" dirty="0" smtClean="0">
                <a:latin typeface="Times New Roman" pitchFamily="18" charset="0"/>
                <a:cs typeface="Times New Roman" pitchFamily="18" charset="0"/>
              </a:rPr>
              <a:t> of sample heterogeneity.</a:t>
            </a:r>
          </a:p>
        </p:txBody>
      </p:sp>
    </p:spTree>
    <p:extLst>
      <p:ext uri="{BB962C8B-B14F-4D97-AF65-F5344CB8AC3E}">
        <p14:creationId xmlns:p14="http://schemas.microsoft.com/office/powerpoint/2010/main" val="2745832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EB08C4-B206-4098-98C3-6DC2CE1146B4}" type="slidenum">
              <a:rPr lang="en-US" smtClean="0"/>
              <a:pPr/>
              <a:t>27</a:t>
            </a:fld>
            <a:endParaRPr lang="en-US"/>
          </a:p>
        </p:txBody>
      </p:sp>
      <p:sp>
        <p:nvSpPr>
          <p:cNvPr id="3" name="TextBox 2"/>
          <p:cNvSpPr txBox="1"/>
          <p:nvPr/>
        </p:nvSpPr>
        <p:spPr>
          <a:xfrm>
            <a:off x="609600" y="1219200"/>
            <a:ext cx="8077200" cy="1754326"/>
          </a:xfrm>
          <a:prstGeom prst="rect">
            <a:avLst/>
          </a:prstGeom>
          <a:noFill/>
          <a:ln>
            <a:solidFill>
              <a:schemeClr val="tx1"/>
            </a:solidFill>
          </a:ln>
        </p:spPr>
        <p:txBody>
          <a:bodyPr wrap="square" rtlCol="0">
            <a:spAutoFit/>
          </a:bodyPr>
          <a:lstStyle/>
          <a:p>
            <a:r>
              <a:rPr lang="en-US" sz="2800" b="1" dirty="0" smtClean="0">
                <a:latin typeface="Times New Roman" pitchFamily="18" charset="0"/>
                <a:cs typeface="Times New Roman" pitchFamily="18" charset="0"/>
              </a:rPr>
              <a:t>Soil </a:t>
            </a:r>
            <a:r>
              <a:rPr lang="en-US" sz="2800" b="1" dirty="0">
                <a:latin typeface="Times New Roman" pitchFamily="18" charset="0"/>
                <a:cs typeface="Times New Roman" pitchFamily="18" charset="0"/>
              </a:rPr>
              <a:t>is a very heterogeneous material. Samples with very small support </a:t>
            </a:r>
            <a:r>
              <a:rPr lang="en-US" sz="2800" b="1" dirty="0" smtClean="0">
                <a:latin typeface="Times New Roman" pitchFamily="18" charset="0"/>
                <a:cs typeface="Times New Roman" pitchFamily="18" charset="0"/>
              </a:rPr>
              <a:t>volume… </a:t>
            </a:r>
            <a:r>
              <a:rPr lang="en-US" sz="2800" b="1" dirty="0">
                <a:latin typeface="Times New Roman" pitchFamily="18" charset="0"/>
                <a:cs typeface="Times New Roman" pitchFamily="18" charset="0"/>
              </a:rPr>
              <a:t>may vary </a:t>
            </a:r>
            <a:r>
              <a:rPr lang="en-US" sz="2800" b="1" i="1" dirty="0">
                <a:latin typeface="Times New Roman" pitchFamily="18" charset="0"/>
                <a:cs typeface="Times New Roman" pitchFamily="18" charset="0"/>
              </a:rPr>
              <a:t>from zero to very high </a:t>
            </a:r>
            <a:r>
              <a:rPr lang="en-US" sz="2800" b="1" i="1" dirty="0" smtClean="0">
                <a:latin typeface="Times New Roman" pitchFamily="18" charset="0"/>
                <a:cs typeface="Times New Roman" pitchFamily="18" charset="0"/>
              </a:rPr>
              <a:t>concentrations</a:t>
            </a:r>
            <a:r>
              <a:rPr lang="en-US" sz="2800" b="1" dirty="0" smtClean="0">
                <a:latin typeface="Times New Roman" pitchFamily="18" charset="0"/>
                <a:cs typeface="Times New Roman" pitchFamily="18" charset="0"/>
              </a:rPr>
              <a:t>.</a:t>
            </a:r>
          </a:p>
          <a:p>
            <a:r>
              <a:rPr lang="en-US" sz="2400" b="1" dirty="0" smtClean="0">
                <a:latin typeface="Times New Roman" pitchFamily="18" charset="0"/>
                <a:cs typeface="Times New Roman" pitchFamily="18" charset="0"/>
              </a:rPr>
              <a:t>USEPA 1989. </a:t>
            </a:r>
            <a:r>
              <a:rPr lang="en-US" sz="2400" b="1" i="1" dirty="0" smtClean="0">
                <a:latin typeface="Times New Roman" pitchFamily="18" charset="0"/>
                <a:cs typeface="Times New Roman" pitchFamily="18" charset="0"/>
              </a:rPr>
              <a:t>Soil Sampling Quality Assurance User’s Guide</a:t>
            </a:r>
          </a:p>
        </p:txBody>
      </p:sp>
      <p:sp>
        <p:nvSpPr>
          <p:cNvPr id="6" name="TextBox 5"/>
          <p:cNvSpPr txBox="1"/>
          <p:nvPr/>
        </p:nvSpPr>
        <p:spPr>
          <a:xfrm>
            <a:off x="609600" y="3342144"/>
            <a:ext cx="8077200" cy="2677656"/>
          </a:xfrm>
          <a:prstGeom prst="rect">
            <a:avLst/>
          </a:prstGeom>
          <a:noFill/>
          <a:ln>
            <a:solidFill>
              <a:schemeClr val="tx1"/>
            </a:solidFill>
          </a:ln>
        </p:spPr>
        <p:txBody>
          <a:bodyPr wrap="square" rtlCol="0">
            <a:spAutoFit/>
          </a:bodyPr>
          <a:lstStyle/>
          <a:p>
            <a:r>
              <a:rPr lang="en-US" sz="2800" b="1" dirty="0" smtClean="0">
                <a:latin typeface="Times New Roman" pitchFamily="18" charset="0"/>
                <a:cs typeface="Times New Roman" pitchFamily="18" charset="0"/>
              </a:rPr>
              <a:t>The </a:t>
            </a:r>
            <a:r>
              <a:rPr lang="en-US" sz="2800" b="1" dirty="0">
                <a:latin typeface="Times New Roman" pitchFamily="18" charset="0"/>
                <a:cs typeface="Times New Roman" pitchFamily="18" charset="0"/>
              </a:rPr>
              <a:t>so-called grab sample </a:t>
            </a:r>
            <a:r>
              <a:rPr lang="en-US" sz="2800" b="1" i="1" dirty="0">
                <a:latin typeface="Times New Roman" pitchFamily="18" charset="0"/>
                <a:cs typeface="Times New Roman" pitchFamily="18" charset="0"/>
              </a:rPr>
              <a:t>is not really a sample </a:t>
            </a:r>
            <a:r>
              <a:rPr lang="en-US" sz="2800" b="1" dirty="0">
                <a:latin typeface="Times New Roman" pitchFamily="18" charset="0"/>
                <a:cs typeface="Times New Roman" pitchFamily="18" charset="0"/>
              </a:rPr>
              <a:t>but a specimen of the material that may or may not be representative of the sampling unit. Great care must be exercised when interpreting the meaning of these </a:t>
            </a:r>
            <a:r>
              <a:rPr lang="en-US" sz="2800" b="1" dirty="0" smtClean="0">
                <a:latin typeface="Times New Roman" pitchFamily="18" charset="0"/>
                <a:cs typeface="Times New Roman" pitchFamily="18" charset="0"/>
              </a:rPr>
              <a:t>samples.</a:t>
            </a:r>
          </a:p>
          <a:p>
            <a:r>
              <a:rPr lang="en-US" sz="2800" b="1" dirty="0" smtClean="0">
                <a:latin typeface="Times New Roman" pitchFamily="18" charset="0"/>
                <a:cs typeface="Times New Roman" pitchFamily="18" charset="0"/>
              </a:rPr>
              <a:t>USEPA 1992, </a:t>
            </a:r>
            <a:r>
              <a:rPr lang="en-US" sz="2800" b="1" i="1" dirty="0" smtClean="0">
                <a:latin typeface="Times New Roman" pitchFamily="18" charset="0"/>
                <a:cs typeface="Times New Roman" pitchFamily="18" charset="0"/>
              </a:rPr>
              <a:t>Preparation of Soil Sampling Protocols</a:t>
            </a:r>
            <a:endParaRPr lang="en-US" sz="2800" b="1" dirty="0" smtClean="0">
              <a:latin typeface="Times New Roman" pitchFamily="18" charset="0"/>
              <a:cs typeface="Times New Roman" pitchFamily="18" charset="0"/>
            </a:endParaRPr>
          </a:p>
        </p:txBody>
      </p:sp>
      <p:sp>
        <p:nvSpPr>
          <p:cNvPr id="8" name="Rectangle 2"/>
          <p:cNvSpPr txBox="1">
            <a:spLocks noChangeArrowheads="1"/>
          </p:cNvSpPr>
          <p:nvPr/>
        </p:nvSpPr>
        <p:spPr>
          <a:xfrm>
            <a:off x="152400" y="76200"/>
            <a:ext cx="88392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pitchFamily="18" charset="0"/>
                <a:cs typeface="Times New Roman" pitchFamily="18" charset="0"/>
              </a:rPr>
              <a:t>Not a New Discovery…</a:t>
            </a:r>
          </a:p>
        </p:txBody>
      </p:sp>
    </p:spTree>
    <p:extLst>
      <p:ext uri="{BB962C8B-B14F-4D97-AF65-F5344CB8AC3E}">
        <p14:creationId xmlns:p14="http://schemas.microsoft.com/office/powerpoint/2010/main" val="31858558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52400"/>
            <a:ext cx="77724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panose="02020603050405020304" pitchFamily="18" charset="0"/>
                <a:cs typeface="Times New Roman" panose="02020603050405020304" pitchFamily="18" charset="0"/>
              </a:rPr>
              <a:t>Part 2 - Implications</a:t>
            </a:r>
            <a:endParaRPr lang="en-US" sz="3200" b="1" dirty="0">
              <a:latin typeface="Times New Roman" panose="02020603050405020304" pitchFamily="18" charset="0"/>
              <a:cs typeface="Times New Roman" panose="02020603050405020304" pitchFamily="18" charset="0"/>
            </a:endParaRPr>
          </a:p>
        </p:txBody>
      </p:sp>
      <p:sp>
        <p:nvSpPr>
          <p:cNvPr id="5" name="Text Box 4"/>
          <p:cNvSpPr txBox="1">
            <a:spLocks noChangeArrowheads="1"/>
          </p:cNvSpPr>
          <p:nvPr/>
        </p:nvSpPr>
        <p:spPr bwMode="auto">
          <a:xfrm>
            <a:off x="762000" y="1371600"/>
            <a:ext cx="7772400" cy="3970318"/>
          </a:xfrm>
          <a:prstGeom prst="rect">
            <a:avLst/>
          </a:prstGeom>
          <a:noFill/>
          <a:ln w="9525">
            <a:noFill/>
            <a:miter lim="800000"/>
            <a:headEnd/>
            <a:tailEnd/>
          </a:ln>
        </p:spPr>
        <p:txBody>
          <a:bodyPr wrap="square">
            <a:spAutoFit/>
          </a:bodyPr>
          <a:lstStyle/>
          <a:p>
            <a:pPr marL="1587" eaLnBrk="0" hangingPunct="0">
              <a:defRPr/>
            </a:pPr>
            <a:r>
              <a:rPr lang="en-US" sz="2800" b="1" kern="0" dirty="0" smtClean="0">
                <a:latin typeface="Times New Roman" pitchFamily="18" charset="0"/>
                <a:cs typeface="Times New Roman" pitchFamily="18" charset="0"/>
              </a:rPr>
              <a:t>Outline:</a:t>
            </a:r>
          </a:p>
          <a:p>
            <a:pPr marL="231775" indent="-230188" eaLnBrk="0" hangingPunct="0">
              <a:buFont typeface="Arial" pitchFamily="34" charset="0"/>
              <a:buChar char="•"/>
              <a:defRPr/>
            </a:pPr>
            <a:r>
              <a:rPr lang="en-US" sz="2800" b="1" kern="0" dirty="0">
                <a:latin typeface="Times New Roman" pitchFamily="18" charset="0"/>
                <a:cs typeface="Times New Roman" pitchFamily="18" charset="0"/>
              </a:rPr>
              <a:t>R</a:t>
            </a:r>
            <a:r>
              <a:rPr lang="en-US" sz="2800" b="1" kern="0" dirty="0" smtClean="0">
                <a:latin typeface="Times New Roman" pitchFamily="18" charset="0"/>
                <a:cs typeface="Times New Roman" pitchFamily="18" charset="0"/>
              </a:rPr>
              <a:t>epresentativeness of laboratory </a:t>
            </a:r>
            <a:r>
              <a:rPr lang="en-US" sz="2800" b="1" kern="0" dirty="0">
                <a:latin typeface="Times New Roman" pitchFamily="18" charset="0"/>
                <a:cs typeface="Times New Roman" pitchFamily="18" charset="0"/>
              </a:rPr>
              <a:t>data;</a:t>
            </a:r>
            <a:endParaRPr lang="en-US" sz="2800" b="1" kern="0" dirty="0" smtClean="0">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solidFill>
                  <a:srgbClr val="FF0000"/>
                </a:solidFill>
                <a:latin typeface="Times New Roman" pitchFamily="18" charset="0"/>
                <a:cs typeface="Times New Roman" pitchFamily="18" charset="0"/>
              </a:rPr>
              <a:t>Mapping extent of contamination;</a:t>
            </a:r>
          </a:p>
          <a:p>
            <a:pPr marL="688975" lvl="1" indent="-230188" eaLnBrk="0" hangingPunct="0">
              <a:buFont typeface="Arial" pitchFamily="34" charset="0"/>
              <a:buChar char="•"/>
              <a:defRPr/>
            </a:pPr>
            <a:r>
              <a:rPr lang="en-US" sz="2800" b="1" kern="0" dirty="0">
                <a:latin typeface="Times New Roman" pitchFamily="18" charset="0"/>
                <a:cs typeface="Times New Roman" pitchFamily="18" charset="0"/>
              </a:rPr>
              <a:t>Effects of randomness in discrete data;</a:t>
            </a:r>
          </a:p>
          <a:p>
            <a:pPr marL="688975" lvl="1" indent="-230188" eaLnBrk="0" hangingPunct="0">
              <a:buFont typeface="Arial" pitchFamily="34" charset="0"/>
              <a:buChar char="•"/>
              <a:defRPr/>
            </a:pPr>
            <a:r>
              <a:rPr lang="en-US" sz="2800" b="1" kern="0" dirty="0">
                <a:solidFill>
                  <a:srgbClr val="FF0000"/>
                </a:solidFill>
                <a:latin typeface="Times New Roman" pitchFamily="18" charset="0"/>
                <a:cs typeface="Times New Roman" pitchFamily="18" charset="0"/>
              </a:rPr>
              <a:t>Examples mapping errors;</a:t>
            </a:r>
          </a:p>
          <a:p>
            <a:pPr marL="231775" indent="-230188" eaLnBrk="0" hangingPunct="0">
              <a:buFont typeface="Arial" pitchFamily="34" charset="0"/>
              <a:buChar char="•"/>
              <a:defRPr/>
            </a:pPr>
            <a:r>
              <a:rPr kumimoji="0" lang="en-US" sz="2800" b="1" i="0" strike="noStrike" kern="0" cap="none" spc="0" normalizeH="0" baseline="0" noProof="0" dirty="0" smtClean="0">
                <a:ln>
                  <a:noFill/>
                </a:ln>
                <a:solidFill>
                  <a:srgbClr val="000000"/>
                </a:solidFill>
                <a:effectLst/>
                <a:uLnTx/>
                <a:uFillTx/>
                <a:latin typeface="Times New Roman" pitchFamily="18" charset="0"/>
                <a:cs typeface="Times New Roman" pitchFamily="18" charset="0"/>
              </a:rPr>
              <a:t>Interpretation</a:t>
            </a:r>
            <a:r>
              <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rPr>
              <a:t> of i</a:t>
            </a:r>
            <a:r>
              <a:rPr kumimoji="0" lang="en-US" sz="2800" b="1" i="0" strike="noStrike" kern="0" cap="none" spc="0" normalizeH="0" baseline="0" noProof="0" dirty="0" smtClean="0">
                <a:ln>
                  <a:noFill/>
                </a:ln>
                <a:solidFill>
                  <a:srgbClr val="000000"/>
                </a:solidFill>
                <a:effectLst/>
                <a:uLnTx/>
                <a:uFillTx/>
                <a:latin typeface="Times New Roman" pitchFamily="18" charset="0"/>
                <a:cs typeface="Times New Roman" pitchFamily="18" charset="0"/>
              </a:rPr>
              <a:t>soconcentration</a:t>
            </a:r>
            <a:r>
              <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rPr>
              <a:t> maps</a:t>
            </a:r>
            <a:r>
              <a:rPr lang="en-US" sz="2800" b="1" kern="0" dirty="0" smtClean="0">
                <a:solidFill>
                  <a:srgbClr val="000000"/>
                </a:solidFill>
                <a:latin typeface="Times New Roman" pitchFamily="18" charset="0"/>
                <a:cs typeface="Times New Roman" pitchFamily="18" charset="0"/>
              </a:rPr>
              <a:t>;</a:t>
            </a:r>
            <a:endPar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Exposure concentrations and risk assessments;</a:t>
            </a: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Sampling Theory and DU-MIS investigations;</a:t>
            </a:r>
          </a:p>
          <a:p>
            <a:pPr marL="231775" indent="-230188" eaLnBrk="0" hangingPunct="0">
              <a:buFont typeface="Arial" pitchFamily="34" charset="0"/>
              <a:buChar char="•"/>
              <a:defRPr/>
            </a:pPr>
            <a:r>
              <a:rPr lang="en-US" sz="2800" b="1" kern="0" dirty="0" smtClean="0">
                <a:solidFill>
                  <a:srgbClr val="000000"/>
                </a:solidFill>
                <a:latin typeface="Times New Roman" pitchFamily="18" charset="0"/>
                <a:cs typeface="Times New Roman" pitchFamily="18" charset="0"/>
              </a:rPr>
              <a:t>Regulatory hurdles.</a:t>
            </a:r>
          </a:p>
        </p:txBody>
      </p:sp>
    </p:spTree>
    <p:extLst>
      <p:ext uri="{BB962C8B-B14F-4D97-AF65-F5344CB8AC3E}">
        <p14:creationId xmlns:p14="http://schemas.microsoft.com/office/powerpoint/2010/main" val="168841816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p:cNvGrpSpPr/>
          <p:nvPr/>
        </p:nvGrpSpPr>
        <p:grpSpPr>
          <a:xfrm>
            <a:off x="0" y="1752600"/>
            <a:ext cx="8915400" cy="5029200"/>
            <a:chOff x="0" y="1752600"/>
            <a:chExt cx="8915400" cy="5029200"/>
          </a:xfrm>
        </p:grpSpPr>
        <p:grpSp>
          <p:nvGrpSpPr>
            <p:cNvPr id="132" name="Group 131"/>
            <p:cNvGrpSpPr/>
            <p:nvPr/>
          </p:nvGrpSpPr>
          <p:grpSpPr>
            <a:xfrm>
              <a:off x="0" y="1752600"/>
              <a:ext cx="8915400" cy="5029200"/>
              <a:chOff x="0" y="1752600"/>
              <a:chExt cx="8915400" cy="5029200"/>
            </a:xfrm>
          </p:grpSpPr>
          <p:grpSp>
            <p:nvGrpSpPr>
              <p:cNvPr id="52" name="Group 51"/>
              <p:cNvGrpSpPr/>
              <p:nvPr/>
            </p:nvGrpSpPr>
            <p:grpSpPr>
              <a:xfrm>
                <a:off x="1752600" y="1752600"/>
                <a:ext cx="7162800" cy="5029200"/>
                <a:chOff x="1828800" y="1752600"/>
                <a:chExt cx="7162800" cy="5029200"/>
              </a:xfrm>
            </p:grpSpPr>
            <p:grpSp>
              <p:nvGrpSpPr>
                <p:cNvPr id="41" name="Group 40"/>
                <p:cNvGrpSpPr/>
                <p:nvPr/>
              </p:nvGrpSpPr>
              <p:grpSpPr>
                <a:xfrm>
                  <a:off x="1828800" y="2260599"/>
                  <a:ext cx="5410200" cy="4521201"/>
                  <a:chOff x="1783160" y="2260599"/>
                  <a:chExt cx="5410200" cy="4521201"/>
                </a:xfrm>
              </p:grpSpPr>
              <p:sp>
                <p:nvSpPr>
                  <p:cNvPr id="43" name="Rectangle 2"/>
                  <p:cNvSpPr txBox="1">
                    <a:spLocks noChangeArrowheads="1"/>
                  </p:cNvSpPr>
                  <p:nvPr/>
                </p:nvSpPr>
                <p:spPr>
                  <a:xfrm>
                    <a:off x="1783160" y="5730875"/>
                    <a:ext cx="5410200" cy="1050925"/>
                  </a:xfrm>
                  <a:prstGeom prst="rect">
                    <a:avLst/>
                  </a:prstGeom>
                  <a:ln>
                    <a:solidFill>
                      <a:schemeClr val="tx1"/>
                    </a:solidFill>
                  </a:ln>
                </p:spPr>
                <p:txBody>
                  <a:bodyPr anchor="ctr"/>
                  <a:lstStyle/>
                  <a:p>
                    <a:pPr algn="ctr" eaLnBrk="0" hangingPunct="0">
                      <a:lnSpc>
                        <a:spcPct val="85000"/>
                      </a:lnSpc>
                      <a:defRPr/>
                    </a:pPr>
                    <a:r>
                      <a:rPr lang="en-US" sz="3200" b="1" dirty="0" smtClean="0">
                        <a:latin typeface="Times New Roman" panose="02020603050405020304" pitchFamily="18" charset="0"/>
                        <a:ea typeface="+mj-ea"/>
                        <a:cs typeface="Times New Roman" panose="02020603050405020304" pitchFamily="18" charset="0"/>
                      </a:rPr>
                      <a:t>Encountering False Negatives and Positives is </a:t>
                    </a:r>
                    <a:r>
                      <a:rPr lang="en-US" sz="3200" b="1" u="sng" dirty="0" smtClean="0">
                        <a:latin typeface="Times New Roman" panose="02020603050405020304" pitchFamily="18" charset="0"/>
                        <a:ea typeface="+mj-ea"/>
                        <a:cs typeface="Times New Roman" panose="02020603050405020304" pitchFamily="18" charset="0"/>
                      </a:rPr>
                      <a:t>Unavoidable</a:t>
                    </a:r>
                    <a:endParaRPr lang="en-US" sz="3200" b="1" u="sng" dirty="0">
                      <a:latin typeface="Times New Roman" panose="02020603050405020304" pitchFamily="18" charset="0"/>
                      <a:ea typeface="+mj-ea"/>
                      <a:cs typeface="Times New Roman" panose="02020603050405020304" pitchFamily="18" charset="0"/>
                    </a:endParaRPr>
                  </a:p>
                </p:txBody>
              </p:sp>
              <p:grpSp>
                <p:nvGrpSpPr>
                  <p:cNvPr id="25" name="Group 24"/>
                  <p:cNvGrpSpPr/>
                  <p:nvPr/>
                </p:nvGrpSpPr>
                <p:grpSpPr>
                  <a:xfrm>
                    <a:off x="2352386" y="2260599"/>
                    <a:ext cx="4200814" cy="3378201"/>
                    <a:chOff x="2396067" y="3174999"/>
                    <a:chExt cx="4200814" cy="3378201"/>
                  </a:xfrm>
                </p:grpSpPr>
                <p:grpSp>
                  <p:nvGrpSpPr>
                    <p:cNvPr id="18" name="Group 17"/>
                    <p:cNvGrpSpPr/>
                    <p:nvPr/>
                  </p:nvGrpSpPr>
                  <p:grpSpPr>
                    <a:xfrm>
                      <a:off x="2438400" y="3200400"/>
                      <a:ext cx="4158481" cy="3352800"/>
                      <a:chOff x="2438400" y="3200400"/>
                      <a:chExt cx="4158481" cy="3352800"/>
                    </a:xfrm>
                  </p:grpSpPr>
                  <p:pic>
                    <p:nvPicPr>
                      <p:cNvPr id="44" name="Picture 43" descr="Fading Hot Area.jpg"/>
                      <p:cNvPicPr>
                        <a:picLocks noChangeAspect="1"/>
                      </p:cNvPicPr>
                      <p:nvPr/>
                    </p:nvPicPr>
                    <p:blipFill>
                      <a:blip r:embed="rId3"/>
                      <a:stretch>
                        <a:fillRect/>
                      </a:stretch>
                    </p:blipFill>
                    <p:spPr>
                      <a:xfrm>
                        <a:off x="2438400" y="3200400"/>
                        <a:ext cx="4158481" cy="1600200"/>
                      </a:xfrm>
                      <a:prstGeom prst="rect">
                        <a:avLst/>
                      </a:prstGeom>
                    </p:spPr>
                  </p:pic>
                  <p:sp>
                    <p:nvSpPr>
                      <p:cNvPr id="84" name="Rectangle 83"/>
                      <p:cNvSpPr/>
                      <p:nvPr/>
                    </p:nvSpPr>
                    <p:spPr>
                      <a:xfrm>
                        <a:off x="2516394" y="5037294"/>
                        <a:ext cx="1310539" cy="150744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Exposure Area A</a:t>
                        </a:r>
                      </a:p>
                      <a:p>
                        <a:pPr algn="ctr"/>
                        <a:r>
                          <a:rPr lang="en-US" sz="1600" b="1" dirty="0" smtClean="0">
                            <a:solidFill>
                              <a:schemeClr val="tx1"/>
                            </a:solidFill>
                          </a:rPr>
                          <a:t>(mean fails)</a:t>
                        </a:r>
                        <a:endParaRPr lang="en-US" sz="1600" b="1" dirty="0">
                          <a:solidFill>
                            <a:schemeClr val="tx1"/>
                          </a:solidFill>
                        </a:endParaRPr>
                      </a:p>
                    </p:txBody>
                  </p:sp>
                  <p:sp>
                    <p:nvSpPr>
                      <p:cNvPr id="85" name="Rectangle 84"/>
                      <p:cNvSpPr/>
                      <p:nvPr/>
                    </p:nvSpPr>
                    <p:spPr>
                      <a:xfrm>
                        <a:off x="5164668" y="5036808"/>
                        <a:ext cx="1388532" cy="151639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Exposure Area C</a:t>
                        </a:r>
                      </a:p>
                      <a:p>
                        <a:pPr algn="ctr"/>
                        <a:r>
                          <a:rPr lang="en-US" sz="1600" b="1" dirty="0" smtClean="0">
                            <a:solidFill>
                              <a:schemeClr val="tx1"/>
                            </a:solidFill>
                          </a:rPr>
                          <a:t>(mean passes)</a:t>
                        </a:r>
                      </a:p>
                    </p:txBody>
                  </p:sp>
                  <p:sp>
                    <p:nvSpPr>
                      <p:cNvPr id="86" name="Rectangle 85"/>
                      <p:cNvSpPr/>
                      <p:nvPr/>
                    </p:nvSpPr>
                    <p:spPr>
                      <a:xfrm>
                        <a:off x="3826935" y="5045274"/>
                        <a:ext cx="1346198" cy="150792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Exposure Area B</a:t>
                        </a:r>
                      </a:p>
                      <a:p>
                        <a:pPr algn="ctr"/>
                        <a:r>
                          <a:rPr lang="en-US" sz="1600" b="1" dirty="0" smtClean="0">
                            <a:solidFill>
                              <a:schemeClr val="tx1"/>
                            </a:solidFill>
                          </a:rPr>
                          <a:t>(mean fails)</a:t>
                        </a:r>
                      </a:p>
                    </p:txBody>
                  </p:sp>
                </p:grpSp>
                <p:sp>
                  <p:nvSpPr>
                    <p:cNvPr id="22" name="Rectangle 21"/>
                    <p:cNvSpPr/>
                    <p:nvPr/>
                  </p:nvSpPr>
                  <p:spPr>
                    <a:xfrm>
                      <a:off x="2396067" y="3174999"/>
                      <a:ext cx="2777066" cy="1634067"/>
                    </a:xfrm>
                    <a:prstGeom prst="rect">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4"/>
                <p:cNvSpPr txBox="1"/>
                <p:nvPr/>
              </p:nvSpPr>
              <p:spPr>
                <a:xfrm>
                  <a:off x="6781729" y="1752600"/>
                  <a:ext cx="2209871" cy="830997"/>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What’s Really Happening…</a:t>
                  </a:r>
                  <a:endParaRPr lang="en-US" sz="2400" b="1" dirty="0">
                    <a:latin typeface="Times New Roman" panose="02020603050405020304" pitchFamily="18" charset="0"/>
                    <a:cs typeface="Times New Roman" panose="02020603050405020304" pitchFamily="18" charset="0"/>
                  </a:endParaRPr>
                </a:p>
              </p:txBody>
            </p:sp>
            <p:cxnSp>
              <p:nvCxnSpPr>
                <p:cNvPr id="46" name="Straight Arrow Connector 45"/>
                <p:cNvCxnSpPr>
                  <a:stCxn id="134" idx="1"/>
                  <a:endCxn id="64" idx="3"/>
                </p:cNvCxnSpPr>
                <p:nvPr/>
              </p:nvCxnSpPr>
              <p:spPr>
                <a:xfrm rot="10800000">
                  <a:off x="6689272" y="3132366"/>
                  <a:ext cx="397329" cy="15367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8" name="TextBox 127"/>
              <p:cNvSpPr txBox="1"/>
              <p:nvPr/>
            </p:nvSpPr>
            <p:spPr>
              <a:xfrm>
                <a:off x="0" y="3600271"/>
                <a:ext cx="2362272" cy="1200329"/>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Large Areas of Contaminated Soil Left</a:t>
                </a:r>
                <a:endParaRPr lang="en-US" sz="2400" b="1" dirty="0">
                  <a:latin typeface="Times New Roman" panose="02020603050405020304" pitchFamily="18" charset="0"/>
                  <a:cs typeface="Times New Roman" panose="02020603050405020304" pitchFamily="18" charset="0"/>
                </a:endParaRPr>
              </a:p>
            </p:txBody>
          </p:sp>
          <p:cxnSp>
            <p:nvCxnSpPr>
              <p:cNvPr id="129" name="Straight Arrow Connector 128"/>
              <p:cNvCxnSpPr/>
              <p:nvPr/>
            </p:nvCxnSpPr>
            <p:spPr>
              <a:xfrm flipV="1">
                <a:off x="1371600" y="3295471"/>
                <a:ext cx="5334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4" name="TextBox 133"/>
            <p:cNvSpPr txBox="1"/>
            <p:nvPr/>
          </p:nvSpPr>
          <p:spPr>
            <a:xfrm>
              <a:off x="7010400" y="2685871"/>
              <a:ext cx="1828800" cy="1200329"/>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Unnecessary Removal of Soil</a:t>
              </a:r>
              <a:endParaRPr lang="en-US" sz="2400" b="1" dirty="0">
                <a:latin typeface="Times New Roman" panose="02020603050405020304" pitchFamily="18" charset="0"/>
                <a:cs typeface="Times New Roman" panose="02020603050405020304" pitchFamily="18" charset="0"/>
              </a:endParaRPr>
            </a:p>
          </p:txBody>
        </p:sp>
      </p:grpSp>
      <p:sp>
        <p:nvSpPr>
          <p:cNvPr id="5" name="Rectangle 4"/>
          <p:cNvSpPr/>
          <p:nvPr/>
        </p:nvSpPr>
        <p:spPr>
          <a:xfrm>
            <a:off x="2286000" y="2252133"/>
            <a:ext cx="4250266" cy="16425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307804" y="1066800"/>
            <a:ext cx="4419671" cy="954107"/>
          </a:xfrm>
          <a:prstGeom prst="rect">
            <a:avLst/>
          </a:prstGeom>
          <a:noFill/>
        </p:spPr>
        <p:txBody>
          <a:bodyPr wrap="none" rtlCol="0">
            <a:spAutoFit/>
          </a:bodyPr>
          <a:lstStyle/>
          <a:p>
            <a:pPr algn="ctr"/>
            <a:r>
              <a:rPr lang="en-US" sz="2800" b="1" dirty="0" smtClean="0">
                <a:latin typeface="Times New Roman" panose="02020603050405020304" pitchFamily="18" charset="0"/>
                <a:cs typeface="Times New Roman" panose="02020603050405020304" pitchFamily="18" charset="0"/>
              </a:rPr>
              <a:t>Progression of Investigation</a:t>
            </a:r>
          </a:p>
          <a:p>
            <a:pPr algn="ctr"/>
            <a:r>
              <a:rPr lang="en-US" sz="2800" b="1" dirty="0" smtClean="0">
                <a:latin typeface="Times New Roman" panose="02020603050405020304" pitchFamily="18" charset="0"/>
                <a:cs typeface="Times New Roman" panose="02020603050405020304" pitchFamily="18" charset="0"/>
              </a:rPr>
              <a:t>Over Time</a:t>
            </a:r>
            <a:endParaRPr lang="en-US" sz="2800" b="1" dirty="0">
              <a:latin typeface="Times New Roman" panose="02020603050405020304" pitchFamily="18" charset="0"/>
              <a:cs typeface="Times New Roman" panose="02020603050405020304" pitchFamily="18" charset="0"/>
            </a:endParaRPr>
          </a:p>
        </p:txBody>
      </p:sp>
      <p:grpSp>
        <p:nvGrpSpPr>
          <p:cNvPr id="36" name="Group 35"/>
          <p:cNvGrpSpPr/>
          <p:nvPr/>
        </p:nvGrpSpPr>
        <p:grpSpPr>
          <a:xfrm>
            <a:off x="2438400" y="2294468"/>
            <a:ext cx="905934" cy="1591732"/>
            <a:chOff x="2438400" y="2294468"/>
            <a:chExt cx="905934" cy="1591732"/>
          </a:xfrm>
        </p:grpSpPr>
        <p:sp>
          <p:nvSpPr>
            <p:cNvPr id="4" name="Oval 3"/>
            <p:cNvSpPr/>
            <p:nvPr/>
          </p:nvSpPr>
          <p:spPr>
            <a:xfrm>
              <a:off x="2446867" y="3038677"/>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3115734" y="3047143"/>
              <a:ext cx="228600" cy="2286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2438400" y="2294468"/>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p:cNvSpPr/>
            <p:nvPr/>
          </p:nvSpPr>
          <p:spPr>
            <a:xfrm>
              <a:off x="3107267" y="2302934"/>
              <a:ext cx="228600" cy="2286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p:cNvSpPr/>
            <p:nvPr/>
          </p:nvSpPr>
          <p:spPr>
            <a:xfrm>
              <a:off x="2438400" y="3649134"/>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p:nvPr/>
          </p:nvSpPr>
          <p:spPr>
            <a:xfrm>
              <a:off x="3107267" y="36576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p:cNvGrpSpPr/>
          <p:nvPr/>
        </p:nvGrpSpPr>
        <p:grpSpPr>
          <a:xfrm>
            <a:off x="3776134" y="2294467"/>
            <a:ext cx="922867" cy="1583266"/>
            <a:chOff x="3776134" y="2294467"/>
            <a:chExt cx="922867" cy="1583266"/>
          </a:xfrm>
        </p:grpSpPr>
        <p:sp>
          <p:nvSpPr>
            <p:cNvPr id="49" name="Oval 48"/>
            <p:cNvSpPr/>
            <p:nvPr/>
          </p:nvSpPr>
          <p:spPr>
            <a:xfrm>
              <a:off x="3784601" y="3038676"/>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a:off x="4470401" y="3038676"/>
              <a:ext cx="228600" cy="2286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3776134" y="2294467"/>
              <a:ext cx="228600" cy="2286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4461934" y="2294467"/>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p:cNvSpPr/>
            <p:nvPr/>
          </p:nvSpPr>
          <p:spPr>
            <a:xfrm>
              <a:off x="3776134" y="3649133"/>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4461934" y="3649133"/>
              <a:ext cx="228600" cy="2286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6" name="Straight Arrow Connector 15"/>
          <p:cNvCxnSpPr/>
          <p:nvPr/>
        </p:nvCxnSpPr>
        <p:spPr>
          <a:xfrm>
            <a:off x="2446867" y="2058256"/>
            <a:ext cx="403013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2"/>
          <p:cNvSpPr txBox="1">
            <a:spLocks noChangeArrowheads="1"/>
          </p:cNvSpPr>
          <p:nvPr/>
        </p:nvSpPr>
        <p:spPr>
          <a:xfrm>
            <a:off x="1219200" y="92075"/>
            <a:ext cx="6781800" cy="1050925"/>
          </a:xfrm>
          <a:prstGeom prst="rect">
            <a:avLst/>
          </a:prstGeom>
        </p:spPr>
        <p:txBody>
          <a:bodyPr anchor="ctr"/>
          <a:lstStyle/>
          <a:p>
            <a:pPr algn="ctr" eaLnBrk="0" hangingPunct="0">
              <a:lnSpc>
                <a:spcPct val="85000"/>
              </a:lnSpc>
              <a:defRPr/>
            </a:pPr>
            <a:r>
              <a:rPr lang="en-US" sz="3200" b="1" dirty="0" smtClean="0">
                <a:latin typeface="Times New Roman" panose="02020603050405020304" pitchFamily="18" charset="0"/>
                <a:ea typeface="+mj-ea"/>
                <a:cs typeface="Times New Roman" panose="02020603050405020304" pitchFamily="18" charset="0"/>
              </a:rPr>
              <a:t>Inliers, Outliers and Misinterpretation of Discrete Data</a:t>
            </a:r>
            <a:endParaRPr lang="en-US" sz="3200" b="1" dirty="0">
              <a:latin typeface="Times New Roman" panose="02020603050405020304" pitchFamily="18" charset="0"/>
              <a:ea typeface="+mj-ea"/>
              <a:cs typeface="Times New Roman" panose="02020603050405020304" pitchFamily="18" charset="0"/>
            </a:endParaRPr>
          </a:p>
        </p:txBody>
      </p:sp>
      <p:grpSp>
        <p:nvGrpSpPr>
          <p:cNvPr id="67" name="Group 66"/>
          <p:cNvGrpSpPr/>
          <p:nvPr/>
        </p:nvGrpSpPr>
        <p:grpSpPr>
          <a:xfrm>
            <a:off x="2387600" y="2252133"/>
            <a:ext cx="4225471" cy="1651000"/>
            <a:chOff x="2387600" y="2252133"/>
            <a:chExt cx="4225471" cy="1651000"/>
          </a:xfrm>
        </p:grpSpPr>
        <p:sp>
          <p:nvSpPr>
            <p:cNvPr id="60" name="Oval 59"/>
            <p:cNvSpPr/>
            <p:nvPr/>
          </p:nvSpPr>
          <p:spPr>
            <a:xfrm>
              <a:off x="6248400" y="3030209"/>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6239933" y="2286000"/>
              <a:ext cx="228600" cy="2286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6239933" y="3640666"/>
              <a:ext cx="228600" cy="2286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65"/>
            <p:cNvGrpSpPr/>
            <p:nvPr/>
          </p:nvGrpSpPr>
          <p:grpSpPr>
            <a:xfrm>
              <a:off x="2387600" y="2252133"/>
              <a:ext cx="4225471" cy="1651000"/>
              <a:chOff x="2387600" y="2252133"/>
              <a:chExt cx="4225471" cy="1651000"/>
            </a:xfrm>
          </p:grpSpPr>
          <p:grpSp>
            <p:nvGrpSpPr>
              <p:cNvPr id="42" name="Group 41"/>
              <p:cNvGrpSpPr/>
              <p:nvPr/>
            </p:nvGrpSpPr>
            <p:grpSpPr>
              <a:xfrm>
                <a:off x="2387600" y="2252133"/>
                <a:ext cx="3564467" cy="1651000"/>
                <a:chOff x="2387600" y="2252133"/>
                <a:chExt cx="3564467" cy="1651000"/>
              </a:xfrm>
            </p:grpSpPr>
            <p:sp>
              <p:nvSpPr>
                <p:cNvPr id="19" name="Freeform 18"/>
                <p:cNvSpPr/>
                <p:nvPr/>
              </p:nvSpPr>
              <p:spPr>
                <a:xfrm>
                  <a:off x="2387600" y="2252133"/>
                  <a:ext cx="1896533" cy="1651000"/>
                </a:xfrm>
                <a:custGeom>
                  <a:avLst/>
                  <a:gdLst>
                    <a:gd name="connsiteX0" fmla="*/ 508000 w 1896533"/>
                    <a:gd name="connsiteY0" fmla="*/ 0 h 1651000"/>
                    <a:gd name="connsiteX1" fmla="*/ 516467 w 1896533"/>
                    <a:gd name="connsiteY1" fmla="*/ 1210734 h 1651000"/>
                    <a:gd name="connsiteX2" fmla="*/ 1193800 w 1896533"/>
                    <a:gd name="connsiteY2" fmla="*/ 1202267 h 1651000"/>
                    <a:gd name="connsiteX3" fmla="*/ 1193800 w 1896533"/>
                    <a:gd name="connsiteY3" fmla="*/ 575734 h 1651000"/>
                    <a:gd name="connsiteX4" fmla="*/ 1879600 w 1896533"/>
                    <a:gd name="connsiteY4" fmla="*/ 567267 h 1651000"/>
                    <a:gd name="connsiteX5" fmla="*/ 1896533 w 1896533"/>
                    <a:gd name="connsiteY5" fmla="*/ 1642534 h 1651000"/>
                    <a:gd name="connsiteX6" fmla="*/ 0 w 1896533"/>
                    <a:gd name="connsiteY6" fmla="*/ 1651000 h 1651000"/>
                    <a:gd name="connsiteX7" fmla="*/ 16933 w 1896533"/>
                    <a:gd name="connsiteY7" fmla="*/ 16934 h 1651000"/>
                    <a:gd name="connsiteX8" fmla="*/ 508000 w 1896533"/>
                    <a:gd name="connsiteY8"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533" h="1651000">
                      <a:moveTo>
                        <a:pt x="508000" y="0"/>
                      </a:moveTo>
                      <a:cubicBezTo>
                        <a:pt x="510822" y="403578"/>
                        <a:pt x="513645" y="807156"/>
                        <a:pt x="516467" y="1210734"/>
                      </a:cubicBezTo>
                      <a:lnTo>
                        <a:pt x="1193800" y="1202267"/>
                      </a:lnTo>
                      <a:lnTo>
                        <a:pt x="1193800" y="575734"/>
                      </a:lnTo>
                      <a:lnTo>
                        <a:pt x="1879600" y="567267"/>
                      </a:lnTo>
                      <a:lnTo>
                        <a:pt x="1896533" y="1642534"/>
                      </a:lnTo>
                      <a:lnTo>
                        <a:pt x="0" y="1651000"/>
                      </a:lnTo>
                      <a:lnTo>
                        <a:pt x="16933" y="16934"/>
                      </a:lnTo>
                      <a:lnTo>
                        <a:pt x="508000" y="0"/>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284133" y="2252133"/>
                  <a:ext cx="1202267" cy="491067"/>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5122334" y="2286000"/>
                  <a:ext cx="829733" cy="1591733"/>
                  <a:chOff x="5122334" y="2286000"/>
                  <a:chExt cx="829733" cy="1591733"/>
                </a:xfrm>
              </p:grpSpPr>
              <p:sp>
                <p:nvSpPr>
                  <p:cNvPr id="54" name="Oval 53"/>
                  <p:cNvSpPr/>
                  <p:nvPr/>
                </p:nvSpPr>
                <p:spPr>
                  <a:xfrm>
                    <a:off x="5130801" y="3038676"/>
                    <a:ext cx="228600" cy="2286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5723467" y="3030209"/>
                    <a:ext cx="228600" cy="2286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5122334" y="2294467"/>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5715000" y="2286000"/>
                    <a:ext cx="228600" cy="2286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5122334" y="3649133"/>
                    <a:ext cx="228600" cy="2286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5715000" y="3640666"/>
                    <a:ext cx="228600" cy="2286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4" name="Rectangle 63"/>
              <p:cNvSpPr/>
              <p:nvPr/>
            </p:nvSpPr>
            <p:spPr>
              <a:xfrm>
                <a:off x="6106887" y="2786743"/>
                <a:ext cx="506184" cy="69124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70" y="1447800"/>
            <a:ext cx="2088730" cy="13146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2" name="Freeform 141"/>
          <p:cNvSpPr/>
          <p:nvPr/>
        </p:nvSpPr>
        <p:spPr>
          <a:xfrm>
            <a:off x="449580" y="1981200"/>
            <a:ext cx="1447800" cy="411480"/>
          </a:xfrm>
          <a:custGeom>
            <a:avLst/>
            <a:gdLst>
              <a:gd name="connsiteX0" fmla="*/ 1303020 w 1447800"/>
              <a:gd name="connsiteY0" fmla="*/ 45720 h 411480"/>
              <a:gd name="connsiteX1" fmla="*/ 220980 w 1447800"/>
              <a:gd name="connsiteY1" fmla="*/ 0 h 411480"/>
              <a:gd name="connsiteX2" fmla="*/ 0 w 1447800"/>
              <a:gd name="connsiteY2" fmla="*/ 259080 h 411480"/>
              <a:gd name="connsiteX3" fmla="*/ 1447800 w 1447800"/>
              <a:gd name="connsiteY3" fmla="*/ 411480 h 411480"/>
              <a:gd name="connsiteX4" fmla="*/ 1303020 w 1447800"/>
              <a:gd name="connsiteY4" fmla="*/ 45720 h 411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411480">
                <a:moveTo>
                  <a:pt x="1303020" y="45720"/>
                </a:moveTo>
                <a:lnTo>
                  <a:pt x="220980" y="0"/>
                </a:lnTo>
                <a:lnTo>
                  <a:pt x="0" y="259080"/>
                </a:lnTo>
                <a:lnTo>
                  <a:pt x="1447800" y="411480"/>
                </a:lnTo>
                <a:lnTo>
                  <a:pt x="1303020" y="4572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76200" y="2743200"/>
            <a:ext cx="2133672" cy="307777"/>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Assume clean boundaries</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796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152400" y="1143000"/>
            <a:ext cx="8915400" cy="3416320"/>
          </a:xfrm>
          <a:prstGeom prst="rect">
            <a:avLst/>
          </a:prstGeom>
          <a:noFill/>
          <a:ln w="9525">
            <a:noFill/>
            <a:miter lim="800000"/>
            <a:headEnd/>
            <a:tailEnd/>
          </a:ln>
        </p:spPr>
        <p:txBody>
          <a:bodyPr wrap="square">
            <a:spAutoFit/>
          </a:bodyPr>
          <a:lstStyle/>
          <a:p>
            <a:r>
              <a:rPr lang="en-US" sz="2400" b="1" dirty="0" smtClean="0">
                <a:latin typeface="Times New Roman" pitchFamily="18" charset="0"/>
                <a:cs typeface="Times New Roman" pitchFamily="18" charset="0"/>
              </a:rPr>
              <a:t>1. *</a:t>
            </a:r>
            <a:r>
              <a:rPr lang="en-US" sz="2400" b="1" i="1" dirty="0" smtClean="0">
                <a:latin typeface="Times New Roman" pitchFamily="18" charset="0"/>
                <a:cs typeface="Times New Roman" pitchFamily="18" charset="0"/>
              </a:rPr>
              <a:t>Small-Scale </a:t>
            </a:r>
            <a:r>
              <a:rPr lang="en-US" sz="2400" b="1" i="1" dirty="0">
                <a:latin typeface="Times New Roman" pitchFamily="18" charset="0"/>
                <a:cs typeface="Times New Roman" pitchFamily="18" charset="0"/>
              </a:rPr>
              <a:t>Variability of Discrete Soil Sample </a:t>
            </a:r>
            <a:r>
              <a:rPr lang="en-US" sz="2400" b="1" i="1" dirty="0" smtClean="0">
                <a:latin typeface="Times New Roman" pitchFamily="18" charset="0"/>
                <a:cs typeface="Times New Roman" pitchFamily="18" charset="0"/>
              </a:rPr>
              <a:t>Data</a:t>
            </a:r>
            <a:r>
              <a:rPr lang="en-US" sz="2400" b="1" dirty="0" smtClean="0">
                <a:latin typeface="Times New Roman" pitchFamily="18" charset="0"/>
                <a:cs typeface="Times New Roman" pitchFamily="18" charset="0"/>
              </a:rPr>
              <a:t> (June 2015):</a:t>
            </a:r>
          </a:p>
          <a:p>
            <a:pPr marL="1317625" indent="-1317625">
              <a:tabLst>
                <a:tab pos="228600" algn="l"/>
                <a:tab pos="1317625" algn="l"/>
              </a:tabLst>
            </a:pPr>
            <a:r>
              <a:rPr lang="en-US" sz="2400" b="1" dirty="0" smtClean="0">
                <a:latin typeface="Times New Roman" pitchFamily="18" charset="0"/>
                <a:cs typeface="Times New Roman" pitchFamily="18" charset="0"/>
              </a:rPr>
              <a:t>	Part 1:	Field </a:t>
            </a:r>
            <a:r>
              <a:rPr lang="en-US" sz="2400" b="1" dirty="0">
                <a:latin typeface="Times New Roman" panose="02020603050405020304" pitchFamily="18" charset="0"/>
                <a:cs typeface="Times New Roman" panose="02020603050405020304" pitchFamily="18" charset="0"/>
              </a:rPr>
              <a:t>Investigation of Discrete Sample </a:t>
            </a:r>
            <a:r>
              <a:rPr lang="en-US" sz="2400" b="1" dirty="0" smtClean="0">
                <a:latin typeface="Times New Roman" panose="02020603050405020304" pitchFamily="18" charset="0"/>
                <a:cs typeface="Times New Roman" panose="02020603050405020304" pitchFamily="18" charset="0"/>
              </a:rPr>
              <a:t>Variability,</a:t>
            </a:r>
          </a:p>
          <a:p>
            <a:pPr marL="1317625" indent="-1317625">
              <a:tabLst>
                <a:tab pos="228600" algn="l"/>
                <a:tab pos="1317625" algn="l"/>
              </a:tabLst>
            </a:pPr>
            <a:r>
              <a:rPr lang="en-US" sz="2400" b="1" dirty="0">
                <a:latin typeface="Times New Roman" panose="02020603050405020304" pitchFamily="18" charset="0"/>
                <a:cs typeface="Times New Roman" panose="02020603050405020304" pitchFamily="18" charset="0"/>
              </a:rPr>
              <a:t>	</a:t>
            </a:r>
            <a:r>
              <a:rPr lang="en-US" sz="2400" b="1" u="sng" dirty="0" smtClean="0">
                <a:latin typeface="Times New Roman" panose="02020603050405020304" pitchFamily="18" charset="0"/>
                <a:cs typeface="Times New Roman" panose="02020603050405020304" pitchFamily="18" charset="0"/>
              </a:rPr>
              <a:t>Part 2:</a:t>
            </a:r>
            <a:r>
              <a:rPr lang="en-US" sz="2400" b="1" dirty="0" smtClean="0">
                <a:latin typeface="Times New Roman" panose="02020603050405020304" pitchFamily="18" charset="0"/>
                <a:cs typeface="Times New Roman" panose="02020603050405020304" pitchFamily="18" charset="0"/>
              </a:rPr>
              <a:t>	Causes </a:t>
            </a:r>
            <a:r>
              <a:rPr lang="en-US" sz="2400" b="1" dirty="0">
                <a:latin typeface="Times New Roman" panose="02020603050405020304" pitchFamily="18" charset="0"/>
                <a:cs typeface="Times New Roman" panose="02020603050405020304" pitchFamily="18" charset="0"/>
              </a:rPr>
              <a:t>and Implications for Use in Environmental </a:t>
            </a:r>
            <a:r>
              <a:rPr lang="en-US" sz="2400" b="1" dirty="0" smtClean="0">
                <a:latin typeface="Times New Roman" panose="02020603050405020304" pitchFamily="18" charset="0"/>
                <a:cs typeface="Times New Roman" panose="02020603050405020304" pitchFamily="18" charset="0"/>
              </a:rPr>
              <a:t>Investigations</a:t>
            </a:r>
          </a:p>
          <a:p>
            <a:pPr marL="1317625" indent="-1317625">
              <a:tabLst>
                <a:tab pos="228600" algn="l"/>
                <a:tab pos="1317625" algn="l"/>
              </a:tabLst>
            </a:pP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2.</a:t>
            </a:r>
            <a:r>
              <a:rPr lang="en-US" sz="2400" b="1" i="1" dirty="0" smtClean="0">
                <a:latin typeface="Times New Roman" pitchFamily="18" charset="0"/>
                <a:cs typeface="Times New Roman" pitchFamily="18" charset="0"/>
              </a:rPr>
              <a:t> </a:t>
            </a:r>
            <a:r>
              <a:rPr lang="en-US" sz="2400" b="1" i="1" dirty="0">
                <a:latin typeface="Times New Roman" pitchFamily="18" charset="0"/>
                <a:cs typeface="Times New Roman" pitchFamily="18" charset="0"/>
              </a:rPr>
              <a:t>Technical Guidance Manual </a:t>
            </a:r>
            <a:r>
              <a:rPr lang="en-US" sz="2400" b="1" dirty="0">
                <a:latin typeface="Times New Roman" panose="02020603050405020304" pitchFamily="18" charset="0"/>
                <a:cs typeface="Times New Roman" panose="02020603050405020304" pitchFamily="18" charset="0"/>
              </a:rPr>
              <a:t>(2009, updates in progress)</a:t>
            </a:r>
          </a:p>
          <a:p>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Hawai′i Department of Health, Hazard Evaluation and Emergency Response: http</a:t>
            </a:r>
            <a:r>
              <a:rPr lang="en-US" sz="2400" b="1" dirty="0">
                <a:latin typeface="Times New Roman" panose="02020603050405020304" pitchFamily="18" charset="0"/>
                <a:cs typeface="Times New Roman" panose="02020603050405020304" pitchFamily="18" charset="0"/>
              </a:rPr>
              <a:t>://eha-web.doh.hawaii.gov/eha-cma/Org/HEER</a:t>
            </a:r>
            <a:r>
              <a:rPr lang="en-US" sz="2400" b="1" dirty="0" smtClean="0">
                <a:latin typeface="Times New Roman" panose="02020603050405020304" pitchFamily="18" charset="0"/>
                <a:cs typeface="Times New Roman" panose="02020603050405020304" pitchFamily="18" charset="0"/>
              </a:rPr>
              <a:t>/</a:t>
            </a:r>
          </a:p>
        </p:txBody>
      </p:sp>
      <p:sp>
        <p:nvSpPr>
          <p:cNvPr id="6" name="Rectangle 2"/>
          <p:cNvSpPr txBox="1">
            <a:spLocks noChangeArrowheads="1"/>
          </p:cNvSpPr>
          <p:nvPr/>
        </p:nvSpPr>
        <p:spPr>
          <a:xfrm>
            <a:off x="381000" y="76200"/>
            <a:ext cx="8347075" cy="1060450"/>
          </a:xfrm>
          <a:prstGeom prst="rect">
            <a:avLst/>
          </a:prstGeom>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References</a:t>
            </a:r>
            <a:endParaRPr kumimoji="0" lang="en-US" sz="3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2" name="Slide Number Placeholder 1"/>
          <p:cNvSpPr>
            <a:spLocks noGrp="1"/>
          </p:cNvSpPr>
          <p:nvPr>
            <p:ph type="sldNum" sz="quarter" idx="12"/>
          </p:nvPr>
        </p:nvSpPr>
        <p:spPr/>
        <p:txBody>
          <a:bodyPr/>
          <a:lstStyle/>
          <a:p>
            <a:fld id="{27EB08C4-B206-4098-98C3-6DC2CE1146B4}" type="slidenum">
              <a:rPr lang="en-US" smtClean="0"/>
              <a:pPr/>
              <a:t>3</a:t>
            </a:fld>
            <a:endParaRPr lang="en-US"/>
          </a:p>
        </p:txBody>
      </p:sp>
      <p:sp>
        <p:nvSpPr>
          <p:cNvPr id="7" name="TextBox 10"/>
          <p:cNvSpPr txBox="1">
            <a:spLocks noChangeArrowheads="1"/>
          </p:cNvSpPr>
          <p:nvPr/>
        </p:nvSpPr>
        <p:spPr bwMode="auto">
          <a:xfrm>
            <a:off x="568326" y="5486400"/>
            <a:ext cx="7661274" cy="954107"/>
          </a:xfrm>
          <a:prstGeom prst="rect">
            <a:avLst/>
          </a:prstGeom>
          <a:noFill/>
          <a:ln w="9525">
            <a:solidFill>
              <a:schemeClr val="tx1"/>
            </a:solidFill>
            <a:miter lim="800000"/>
            <a:headEnd/>
            <a:tailEnd/>
          </a:ln>
        </p:spPr>
        <p:txBody>
          <a:bodyPr wrap="square">
            <a:spAutoFit/>
          </a:bodyPr>
          <a:lstStyle/>
          <a:p>
            <a:pPr algn="ctr"/>
            <a:r>
              <a:rPr lang="en-US" sz="2800" b="1" dirty="0" smtClean="0">
                <a:latin typeface="Times New Roman" pitchFamily="18" charset="0"/>
                <a:cs typeface="Times New Roman" pitchFamily="18" charset="0"/>
              </a:rPr>
              <a:t>*Current Posting: “What’s New” (July 2015)</a:t>
            </a:r>
          </a:p>
          <a:p>
            <a:pPr algn="ctr"/>
            <a:r>
              <a:rPr lang="en-US" sz="2800" b="1" dirty="0" smtClean="0">
                <a:latin typeface="Times New Roman" pitchFamily="18" charset="0"/>
                <a:cs typeface="Times New Roman" pitchFamily="18" charset="0"/>
              </a:rPr>
              <a:t>All data available on web page in Excel format </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064522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3" descr="PMA Aerial Compressed 2"/>
          <p:cNvPicPr>
            <a:picLocks noChangeAspect="1" noChangeArrowheads="1"/>
          </p:cNvPicPr>
          <p:nvPr/>
        </p:nvPicPr>
        <p:blipFill>
          <a:blip r:embed="rId3"/>
          <a:srcRect/>
          <a:stretch>
            <a:fillRect/>
          </a:stretch>
        </p:blipFill>
        <p:spPr bwMode="auto">
          <a:xfrm>
            <a:off x="609600" y="1295400"/>
            <a:ext cx="7272775" cy="4419600"/>
          </a:xfrm>
          <a:prstGeom prst="rect">
            <a:avLst/>
          </a:prstGeom>
          <a:noFill/>
          <a:ln w="9525">
            <a:solidFill>
              <a:schemeClr val="tx1"/>
            </a:solidFill>
            <a:miter lim="800000"/>
            <a:headEnd/>
            <a:tailEnd/>
          </a:ln>
        </p:spPr>
      </p:pic>
      <p:sp>
        <p:nvSpPr>
          <p:cNvPr id="39943" name="Freeform 4"/>
          <p:cNvSpPr>
            <a:spLocks/>
          </p:cNvSpPr>
          <p:nvPr/>
        </p:nvSpPr>
        <p:spPr bwMode="auto">
          <a:xfrm>
            <a:off x="1035361" y="2029425"/>
            <a:ext cx="6386406" cy="2767659"/>
          </a:xfrm>
          <a:custGeom>
            <a:avLst/>
            <a:gdLst>
              <a:gd name="T0" fmla="*/ 2147483647 w 4215"/>
              <a:gd name="T1" fmla="*/ 2147483647 h 1791"/>
              <a:gd name="T2" fmla="*/ 2147483647 w 4215"/>
              <a:gd name="T3" fmla="*/ 2147483647 h 1791"/>
              <a:gd name="T4" fmla="*/ 2147483647 w 4215"/>
              <a:gd name="T5" fmla="*/ 2147483647 h 1791"/>
              <a:gd name="T6" fmla="*/ 2147483647 w 4215"/>
              <a:gd name="T7" fmla="*/ 0 h 1791"/>
              <a:gd name="T8" fmla="*/ 2147483647 w 4215"/>
              <a:gd name="T9" fmla="*/ 2147483647 h 1791"/>
              <a:gd name="T10" fmla="*/ 2147483647 w 4215"/>
              <a:gd name="T11" fmla="*/ 2147483647 h 1791"/>
              <a:gd name="T12" fmla="*/ 2147483647 w 4215"/>
              <a:gd name="T13" fmla="*/ 2147483647 h 1791"/>
              <a:gd name="T14" fmla="*/ 2147483647 w 4215"/>
              <a:gd name="T15" fmla="*/ 2147483647 h 1791"/>
              <a:gd name="T16" fmla="*/ 2147483647 w 4215"/>
              <a:gd name="T17" fmla="*/ 2147483647 h 1791"/>
              <a:gd name="T18" fmla="*/ 2147483647 w 4215"/>
              <a:gd name="T19" fmla="*/ 2147483647 h 1791"/>
              <a:gd name="T20" fmla="*/ 0 w 4215"/>
              <a:gd name="T21" fmla="*/ 2147483647 h 1791"/>
              <a:gd name="T22" fmla="*/ 2147483647 w 4215"/>
              <a:gd name="T23" fmla="*/ 2147483647 h 1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15"/>
              <a:gd name="T37" fmla="*/ 0 h 1791"/>
              <a:gd name="T38" fmla="*/ 4215 w 4215"/>
              <a:gd name="T39" fmla="*/ 1791 h 1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15" h="1791">
                <a:moveTo>
                  <a:pt x="196" y="253"/>
                </a:moveTo>
                <a:cubicBezTo>
                  <a:pt x="231" y="242"/>
                  <a:pt x="208" y="247"/>
                  <a:pt x="265" y="247"/>
                </a:cubicBezTo>
                <a:lnTo>
                  <a:pt x="1975" y="5"/>
                </a:lnTo>
                <a:lnTo>
                  <a:pt x="3139" y="0"/>
                </a:lnTo>
                <a:lnTo>
                  <a:pt x="4215" y="88"/>
                </a:lnTo>
                <a:lnTo>
                  <a:pt x="4032" y="569"/>
                </a:lnTo>
                <a:lnTo>
                  <a:pt x="3620" y="1430"/>
                </a:lnTo>
                <a:lnTo>
                  <a:pt x="3380" y="1620"/>
                </a:lnTo>
                <a:lnTo>
                  <a:pt x="2082" y="1791"/>
                </a:lnTo>
                <a:lnTo>
                  <a:pt x="1335" y="1772"/>
                </a:lnTo>
                <a:lnTo>
                  <a:pt x="0" y="1000"/>
                </a:lnTo>
                <a:lnTo>
                  <a:pt x="196" y="253"/>
                </a:lnTo>
                <a:close/>
              </a:path>
            </a:pathLst>
          </a:custGeom>
          <a:noFill/>
          <a:ln w="63500">
            <a:solidFill>
              <a:srgbClr val="FFFF00"/>
            </a:solidFill>
            <a:round/>
            <a:headEnd/>
            <a:tailEnd/>
          </a:ln>
        </p:spPr>
        <p:txBody>
          <a:bodyPr/>
          <a:lstStyle/>
          <a:p>
            <a:endParaRPr lang="en-US"/>
          </a:p>
        </p:txBody>
      </p:sp>
      <p:sp>
        <p:nvSpPr>
          <p:cNvPr id="63" name="Freeform 72"/>
          <p:cNvSpPr>
            <a:spLocks/>
          </p:cNvSpPr>
          <p:nvPr/>
        </p:nvSpPr>
        <p:spPr bwMode="auto">
          <a:xfrm>
            <a:off x="1447800" y="2286000"/>
            <a:ext cx="6151563" cy="2346325"/>
          </a:xfrm>
          <a:custGeom>
            <a:avLst/>
            <a:gdLst>
              <a:gd name="T0" fmla="*/ 482 w 3875"/>
              <a:gd name="T1" fmla="*/ 139 h 1478"/>
              <a:gd name="T2" fmla="*/ 343 w 3875"/>
              <a:gd name="T3" fmla="*/ 177 h 1478"/>
              <a:gd name="T4" fmla="*/ 280 w 3875"/>
              <a:gd name="T5" fmla="*/ 234 h 1478"/>
              <a:gd name="T6" fmla="*/ 166 w 3875"/>
              <a:gd name="T7" fmla="*/ 304 h 1478"/>
              <a:gd name="T8" fmla="*/ 121 w 3875"/>
              <a:gd name="T9" fmla="*/ 348 h 1478"/>
              <a:gd name="T10" fmla="*/ 64 w 3875"/>
              <a:gd name="T11" fmla="*/ 488 h 1478"/>
              <a:gd name="T12" fmla="*/ 14 w 3875"/>
              <a:gd name="T13" fmla="*/ 652 h 1478"/>
              <a:gd name="T14" fmla="*/ 115 w 3875"/>
              <a:gd name="T15" fmla="*/ 918 h 1478"/>
              <a:gd name="T16" fmla="*/ 191 w 3875"/>
              <a:gd name="T17" fmla="*/ 981 h 1478"/>
              <a:gd name="T18" fmla="*/ 311 w 3875"/>
              <a:gd name="T19" fmla="*/ 1108 h 1478"/>
              <a:gd name="T20" fmla="*/ 356 w 3875"/>
              <a:gd name="T21" fmla="*/ 1140 h 1478"/>
              <a:gd name="T22" fmla="*/ 476 w 3875"/>
              <a:gd name="T23" fmla="*/ 1222 h 1478"/>
              <a:gd name="T24" fmla="*/ 621 w 3875"/>
              <a:gd name="T25" fmla="*/ 1266 h 1478"/>
              <a:gd name="T26" fmla="*/ 970 w 3875"/>
              <a:gd name="T27" fmla="*/ 1323 h 1478"/>
              <a:gd name="T28" fmla="*/ 1020 w 3875"/>
              <a:gd name="T29" fmla="*/ 1279 h 1478"/>
              <a:gd name="T30" fmla="*/ 1090 w 3875"/>
              <a:gd name="T31" fmla="*/ 1190 h 1478"/>
              <a:gd name="T32" fmla="*/ 1115 w 3875"/>
              <a:gd name="T33" fmla="*/ 1158 h 1478"/>
              <a:gd name="T34" fmla="*/ 1539 w 3875"/>
              <a:gd name="T35" fmla="*/ 1146 h 1478"/>
              <a:gd name="T36" fmla="*/ 1640 w 3875"/>
              <a:gd name="T37" fmla="*/ 1228 h 1478"/>
              <a:gd name="T38" fmla="*/ 1672 w 3875"/>
              <a:gd name="T39" fmla="*/ 1260 h 1478"/>
              <a:gd name="T40" fmla="*/ 1837 w 3875"/>
              <a:gd name="T41" fmla="*/ 1323 h 1478"/>
              <a:gd name="T42" fmla="*/ 1970 w 3875"/>
              <a:gd name="T43" fmla="*/ 1405 h 1478"/>
              <a:gd name="T44" fmla="*/ 2394 w 3875"/>
              <a:gd name="T45" fmla="*/ 1443 h 1478"/>
              <a:gd name="T46" fmla="*/ 2805 w 3875"/>
              <a:gd name="T47" fmla="*/ 1424 h 1478"/>
              <a:gd name="T48" fmla="*/ 3008 w 3875"/>
              <a:gd name="T49" fmla="*/ 1355 h 1478"/>
              <a:gd name="T50" fmla="*/ 3185 w 3875"/>
              <a:gd name="T51" fmla="*/ 1234 h 1478"/>
              <a:gd name="T52" fmla="*/ 3255 w 3875"/>
              <a:gd name="T53" fmla="*/ 1165 h 1478"/>
              <a:gd name="T54" fmla="*/ 3331 w 3875"/>
              <a:gd name="T55" fmla="*/ 1121 h 1478"/>
              <a:gd name="T56" fmla="*/ 3419 w 3875"/>
              <a:gd name="T57" fmla="*/ 1000 h 1478"/>
              <a:gd name="T58" fmla="*/ 3514 w 3875"/>
              <a:gd name="T59" fmla="*/ 785 h 1478"/>
              <a:gd name="T60" fmla="*/ 3647 w 3875"/>
              <a:gd name="T61" fmla="*/ 646 h 1478"/>
              <a:gd name="T62" fmla="*/ 3805 w 3875"/>
              <a:gd name="T63" fmla="*/ 570 h 1478"/>
              <a:gd name="T64" fmla="*/ 3653 w 3875"/>
              <a:gd name="T65" fmla="*/ 57 h 1478"/>
              <a:gd name="T66" fmla="*/ 3103 w 3875"/>
              <a:gd name="T67" fmla="*/ 57 h 1478"/>
              <a:gd name="T68" fmla="*/ 2913 w 3875"/>
              <a:gd name="T69" fmla="*/ 152 h 1478"/>
              <a:gd name="T70" fmla="*/ 2805 w 3875"/>
              <a:gd name="T71" fmla="*/ 215 h 1478"/>
              <a:gd name="T72" fmla="*/ 2666 w 3875"/>
              <a:gd name="T73" fmla="*/ 279 h 1478"/>
              <a:gd name="T74" fmla="*/ 2349 w 3875"/>
              <a:gd name="T75" fmla="*/ 95 h 1478"/>
              <a:gd name="T76" fmla="*/ 2318 w 3875"/>
              <a:gd name="T77" fmla="*/ 63 h 1478"/>
              <a:gd name="T78" fmla="*/ 2198 w 3875"/>
              <a:gd name="T79" fmla="*/ 0 h 1478"/>
              <a:gd name="T80" fmla="*/ 1913 w 3875"/>
              <a:gd name="T81" fmla="*/ 51 h 1478"/>
              <a:gd name="T82" fmla="*/ 1792 w 3875"/>
              <a:gd name="T83" fmla="*/ 95 h 1478"/>
              <a:gd name="T84" fmla="*/ 1716 w 3875"/>
              <a:gd name="T85" fmla="*/ 203 h 1478"/>
              <a:gd name="T86" fmla="*/ 1678 w 3875"/>
              <a:gd name="T87" fmla="*/ 367 h 1478"/>
              <a:gd name="T88" fmla="*/ 1628 w 3875"/>
              <a:gd name="T89" fmla="*/ 443 h 1478"/>
              <a:gd name="T90" fmla="*/ 1546 w 3875"/>
              <a:gd name="T91" fmla="*/ 608 h 1478"/>
              <a:gd name="T92" fmla="*/ 1514 w 3875"/>
              <a:gd name="T93" fmla="*/ 715 h 1478"/>
              <a:gd name="T94" fmla="*/ 1305 w 3875"/>
              <a:gd name="T95" fmla="*/ 747 h 1478"/>
              <a:gd name="T96" fmla="*/ 1166 w 3875"/>
              <a:gd name="T97" fmla="*/ 703 h 1478"/>
              <a:gd name="T98" fmla="*/ 1046 w 3875"/>
              <a:gd name="T99" fmla="*/ 595 h 1478"/>
              <a:gd name="T100" fmla="*/ 970 w 3875"/>
              <a:gd name="T101" fmla="*/ 507 h 1478"/>
              <a:gd name="T102" fmla="*/ 925 w 3875"/>
              <a:gd name="T103" fmla="*/ 437 h 1478"/>
              <a:gd name="T104" fmla="*/ 862 w 3875"/>
              <a:gd name="T105" fmla="*/ 323 h 1478"/>
              <a:gd name="T106" fmla="*/ 773 w 3875"/>
              <a:gd name="T107" fmla="*/ 177 h 14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75"/>
              <a:gd name="T163" fmla="*/ 0 h 1478"/>
              <a:gd name="T164" fmla="*/ 3875 w 3875"/>
              <a:gd name="T165" fmla="*/ 1478 h 14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75" h="1478">
                <a:moveTo>
                  <a:pt x="729" y="127"/>
                </a:moveTo>
                <a:cubicBezTo>
                  <a:pt x="592" y="143"/>
                  <a:pt x="774" y="123"/>
                  <a:pt x="482" y="139"/>
                </a:cubicBezTo>
                <a:cubicBezTo>
                  <a:pt x="446" y="141"/>
                  <a:pt x="414" y="154"/>
                  <a:pt x="381" y="165"/>
                </a:cubicBezTo>
                <a:cubicBezTo>
                  <a:pt x="368" y="169"/>
                  <a:pt x="343" y="177"/>
                  <a:pt x="343" y="177"/>
                </a:cubicBezTo>
                <a:cubicBezTo>
                  <a:pt x="330" y="186"/>
                  <a:pt x="314" y="195"/>
                  <a:pt x="305" y="209"/>
                </a:cubicBezTo>
                <a:cubicBezTo>
                  <a:pt x="286" y="238"/>
                  <a:pt x="316" y="223"/>
                  <a:pt x="280" y="234"/>
                </a:cubicBezTo>
                <a:cubicBezTo>
                  <a:pt x="250" y="255"/>
                  <a:pt x="220" y="280"/>
                  <a:pt x="185" y="291"/>
                </a:cubicBezTo>
                <a:cubicBezTo>
                  <a:pt x="179" y="295"/>
                  <a:pt x="171" y="298"/>
                  <a:pt x="166" y="304"/>
                </a:cubicBezTo>
                <a:cubicBezTo>
                  <a:pt x="162" y="309"/>
                  <a:pt x="164" y="318"/>
                  <a:pt x="159" y="323"/>
                </a:cubicBezTo>
                <a:cubicBezTo>
                  <a:pt x="148" y="334"/>
                  <a:pt x="121" y="348"/>
                  <a:pt x="121" y="348"/>
                </a:cubicBezTo>
                <a:cubicBezTo>
                  <a:pt x="113" y="372"/>
                  <a:pt x="106" y="400"/>
                  <a:pt x="96" y="424"/>
                </a:cubicBezTo>
                <a:cubicBezTo>
                  <a:pt x="86" y="447"/>
                  <a:pt x="72" y="465"/>
                  <a:pt x="64" y="488"/>
                </a:cubicBezTo>
                <a:cubicBezTo>
                  <a:pt x="60" y="539"/>
                  <a:pt x="64" y="558"/>
                  <a:pt x="39" y="595"/>
                </a:cubicBezTo>
                <a:cubicBezTo>
                  <a:pt x="32" y="616"/>
                  <a:pt x="21" y="631"/>
                  <a:pt x="14" y="652"/>
                </a:cubicBezTo>
                <a:cubicBezTo>
                  <a:pt x="17" y="719"/>
                  <a:pt x="0" y="791"/>
                  <a:pt x="39" y="848"/>
                </a:cubicBezTo>
                <a:cubicBezTo>
                  <a:pt x="52" y="890"/>
                  <a:pt x="79" y="894"/>
                  <a:pt x="115" y="918"/>
                </a:cubicBezTo>
                <a:cubicBezTo>
                  <a:pt x="130" y="928"/>
                  <a:pt x="140" y="943"/>
                  <a:pt x="153" y="956"/>
                </a:cubicBezTo>
                <a:cubicBezTo>
                  <a:pt x="164" y="967"/>
                  <a:pt x="191" y="981"/>
                  <a:pt x="191" y="981"/>
                </a:cubicBezTo>
                <a:cubicBezTo>
                  <a:pt x="228" y="1033"/>
                  <a:pt x="210" y="1013"/>
                  <a:pt x="242" y="1045"/>
                </a:cubicBezTo>
                <a:cubicBezTo>
                  <a:pt x="254" y="1082"/>
                  <a:pt x="275" y="1101"/>
                  <a:pt x="311" y="1108"/>
                </a:cubicBezTo>
                <a:cubicBezTo>
                  <a:pt x="320" y="1112"/>
                  <a:pt x="329" y="1115"/>
                  <a:pt x="337" y="1121"/>
                </a:cubicBezTo>
                <a:cubicBezTo>
                  <a:pt x="344" y="1126"/>
                  <a:pt x="348" y="1136"/>
                  <a:pt x="356" y="1140"/>
                </a:cubicBezTo>
                <a:cubicBezTo>
                  <a:pt x="368" y="1146"/>
                  <a:pt x="403" y="1154"/>
                  <a:pt x="419" y="1158"/>
                </a:cubicBezTo>
                <a:cubicBezTo>
                  <a:pt x="425" y="1177"/>
                  <a:pt x="457" y="1214"/>
                  <a:pt x="476" y="1222"/>
                </a:cubicBezTo>
                <a:cubicBezTo>
                  <a:pt x="488" y="1227"/>
                  <a:pt x="514" y="1234"/>
                  <a:pt x="514" y="1234"/>
                </a:cubicBezTo>
                <a:cubicBezTo>
                  <a:pt x="548" y="1257"/>
                  <a:pt x="580" y="1261"/>
                  <a:pt x="621" y="1266"/>
                </a:cubicBezTo>
                <a:cubicBezTo>
                  <a:pt x="672" y="1282"/>
                  <a:pt x="708" y="1317"/>
                  <a:pt x="761" y="1329"/>
                </a:cubicBezTo>
                <a:cubicBezTo>
                  <a:pt x="831" y="1327"/>
                  <a:pt x="900" y="1327"/>
                  <a:pt x="970" y="1323"/>
                </a:cubicBezTo>
                <a:cubicBezTo>
                  <a:pt x="979" y="1323"/>
                  <a:pt x="988" y="1322"/>
                  <a:pt x="995" y="1317"/>
                </a:cubicBezTo>
                <a:cubicBezTo>
                  <a:pt x="1007" y="1307"/>
                  <a:pt x="1009" y="1290"/>
                  <a:pt x="1020" y="1279"/>
                </a:cubicBezTo>
                <a:cubicBezTo>
                  <a:pt x="1030" y="1251"/>
                  <a:pt x="1053" y="1226"/>
                  <a:pt x="1077" y="1209"/>
                </a:cubicBezTo>
                <a:cubicBezTo>
                  <a:pt x="1081" y="1203"/>
                  <a:pt x="1085" y="1195"/>
                  <a:pt x="1090" y="1190"/>
                </a:cubicBezTo>
                <a:cubicBezTo>
                  <a:pt x="1095" y="1185"/>
                  <a:pt x="1104" y="1183"/>
                  <a:pt x="1109" y="1177"/>
                </a:cubicBezTo>
                <a:cubicBezTo>
                  <a:pt x="1113" y="1172"/>
                  <a:pt x="1110" y="1163"/>
                  <a:pt x="1115" y="1158"/>
                </a:cubicBezTo>
                <a:cubicBezTo>
                  <a:pt x="1122" y="1151"/>
                  <a:pt x="1148" y="1143"/>
                  <a:pt x="1159" y="1140"/>
                </a:cubicBezTo>
                <a:cubicBezTo>
                  <a:pt x="1286" y="1142"/>
                  <a:pt x="1413" y="1132"/>
                  <a:pt x="1539" y="1146"/>
                </a:cubicBezTo>
                <a:cubicBezTo>
                  <a:pt x="1560" y="1148"/>
                  <a:pt x="1564" y="1184"/>
                  <a:pt x="1584" y="1190"/>
                </a:cubicBezTo>
                <a:cubicBezTo>
                  <a:pt x="1600" y="1216"/>
                  <a:pt x="1611" y="1221"/>
                  <a:pt x="1640" y="1228"/>
                </a:cubicBezTo>
                <a:cubicBezTo>
                  <a:pt x="1646" y="1232"/>
                  <a:pt x="1654" y="1236"/>
                  <a:pt x="1659" y="1241"/>
                </a:cubicBezTo>
                <a:cubicBezTo>
                  <a:pt x="1664" y="1246"/>
                  <a:pt x="1666" y="1255"/>
                  <a:pt x="1672" y="1260"/>
                </a:cubicBezTo>
                <a:cubicBezTo>
                  <a:pt x="1676" y="1263"/>
                  <a:pt x="1715" y="1272"/>
                  <a:pt x="1716" y="1272"/>
                </a:cubicBezTo>
                <a:cubicBezTo>
                  <a:pt x="1747" y="1303"/>
                  <a:pt x="1795" y="1313"/>
                  <a:pt x="1837" y="1323"/>
                </a:cubicBezTo>
                <a:cubicBezTo>
                  <a:pt x="1863" y="1340"/>
                  <a:pt x="1884" y="1358"/>
                  <a:pt x="1913" y="1367"/>
                </a:cubicBezTo>
                <a:cubicBezTo>
                  <a:pt x="1934" y="1381"/>
                  <a:pt x="1946" y="1397"/>
                  <a:pt x="1970" y="1405"/>
                </a:cubicBezTo>
                <a:cubicBezTo>
                  <a:pt x="2076" y="1478"/>
                  <a:pt x="1990" y="1429"/>
                  <a:pt x="2254" y="1437"/>
                </a:cubicBezTo>
                <a:cubicBezTo>
                  <a:pt x="2301" y="1438"/>
                  <a:pt x="2347" y="1441"/>
                  <a:pt x="2394" y="1443"/>
                </a:cubicBezTo>
                <a:cubicBezTo>
                  <a:pt x="2459" y="1467"/>
                  <a:pt x="2657" y="1439"/>
                  <a:pt x="2723" y="1437"/>
                </a:cubicBezTo>
                <a:cubicBezTo>
                  <a:pt x="2750" y="1433"/>
                  <a:pt x="2779" y="1432"/>
                  <a:pt x="2805" y="1424"/>
                </a:cubicBezTo>
                <a:cubicBezTo>
                  <a:pt x="2818" y="1420"/>
                  <a:pt x="2843" y="1412"/>
                  <a:pt x="2843" y="1412"/>
                </a:cubicBezTo>
                <a:cubicBezTo>
                  <a:pt x="2879" y="1359"/>
                  <a:pt x="2950" y="1360"/>
                  <a:pt x="3008" y="1355"/>
                </a:cubicBezTo>
                <a:cubicBezTo>
                  <a:pt x="3041" y="1343"/>
                  <a:pt x="3073" y="1336"/>
                  <a:pt x="3103" y="1317"/>
                </a:cubicBezTo>
                <a:cubicBezTo>
                  <a:pt x="3134" y="1269"/>
                  <a:pt x="3120" y="1252"/>
                  <a:pt x="3185" y="1234"/>
                </a:cubicBezTo>
                <a:cubicBezTo>
                  <a:pt x="3187" y="1228"/>
                  <a:pt x="3208" y="1179"/>
                  <a:pt x="3210" y="1177"/>
                </a:cubicBezTo>
                <a:cubicBezTo>
                  <a:pt x="3222" y="1167"/>
                  <a:pt x="3240" y="1170"/>
                  <a:pt x="3255" y="1165"/>
                </a:cubicBezTo>
                <a:cubicBezTo>
                  <a:pt x="3269" y="1156"/>
                  <a:pt x="3278" y="1141"/>
                  <a:pt x="3293" y="1133"/>
                </a:cubicBezTo>
                <a:cubicBezTo>
                  <a:pt x="3305" y="1127"/>
                  <a:pt x="3331" y="1121"/>
                  <a:pt x="3331" y="1121"/>
                </a:cubicBezTo>
                <a:cubicBezTo>
                  <a:pt x="3352" y="1107"/>
                  <a:pt x="3360" y="1090"/>
                  <a:pt x="3381" y="1076"/>
                </a:cubicBezTo>
                <a:cubicBezTo>
                  <a:pt x="3389" y="1050"/>
                  <a:pt x="3404" y="1023"/>
                  <a:pt x="3419" y="1000"/>
                </a:cubicBezTo>
                <a:cubicBezTo>
                  <a:pt x="3432" y="958"/>
                  <a:pt x="3451" y="917"/>
                  <a:pt x="3482" y="886"/>
                </a:cubicBezTo>
                <a:cubicBezTo>
                  <a:pt x="3488" y="834"/>
                  <a:pt x="3481" y="818"/>
                  <a:pt x="3514" y="785"/>
                </a:cubicBezTo>
                <a:cubicBezTo>
                  <a:pt x="3528" y="742"/>
                  <a:pt x="3535" y="718"/>
                  <a:pt x="3577" y="696"/>
                </a:cubicBezTo>
                <a:cubicBezTo>
                  <a:pt x="3595" y="670"/>
                  <a:pt x="3617" y="655"/>
                  <a:pt x="3647" y="646"/>
                </a:cubicBezTo>
                <a:cubicBezTo>
                  <a:pt x="3659" y="607"/>
                  <a:pt x="3713" y="612"/>
                  <a:pt x="3748" y="608"/>
                </a:cubicBezTo>
                <a:cubicBezTo>
                  <a:pt x="3772" y="592"/>
                  <a:pt x="3789" y="595"/>
                  <a:pt x="3805" y="570"/>
                </a:cubicBezTo>
                <a:cubicBezTo>
                  <a:pt x="3803" y="451"/>
                  <a:pt x="3875" y="215"/>
                  <a:pt x="3736" y="127"/>
                </a:cubicBezTo>
                <a:cubicBezTo>
                  <a:pt x="3728" y="104"/>
                  <a:pt x="3679" y="65"/>
                  <a:pt x="3653" y="57"/>
                </a:cubicBezTo>
                <a:cubicBezTo>
                  <a:pt x="3591" y="15"/>
                  <a:pt x="3647" y="47"/>
                  <a:pt x="3482" y="51"/>
                </a:cubicBezTo>
                <a:cubicBezTo>
                  <a:pt x="3356" y="54"/>
                  <a:pt x="3229" y="55"/>
                  <a:pt x="3103" y="57"/>
                </a:cubicBezTo>
                <a:cubicBezTo>
                  <a:pt x="3059" y="71"/>
                  <a:pt x="3011" y="85"/>
                  <a:pt x="2970" y="108"/>
                </a:cubicBezTo>
                <a:cubicBezTo>
                  <a:pt x="2949" y="120"/>
                  <a:pt x="2933" y="138"/>
                  <a:pt x="2913" y="152"/>
                </a:cubicBezTo>
                <a:cubicBezTo>
                  <a:pt x="2895" y="178"/>
                  <a:pt x="2872" y="193"/>
                  <a:pt x="2843" y="203"/>
                </a:cubicBezTo>
                <a:cubicBezTo>
                  <a:pt x="2830" y="207"/>
                  <a:pt x="2805" y="215"/>
                  <a:pt x="2805" y="215"/>
                </a:cubicBezTo>
                <a:cubicBezTo>
                  <a:pt x="2786" y="228"/>
                  <a:pt x="2768" y="231"/>
                  <a:pt x="2748" y="241"/>
                </a:cubicBezTo>
                <a:cubicBezTo>
                  <a:pt x="2720" y="255"/>
                  <a:pt x="2696" y="271"/>
                  <a:pt x="2666" y="279"/>
                </a:cubicBezTo>
                <a:cubicBezTo>
                  <a:pt x="2402" y="267"/>
                  <a:pt x="2574" y="291"/>
                  <a:pt x="2470" y="241"/>
                </a:cubicBezTo>
                <a:cubicBezTo>
                  <a:pt x="2431" y="185"/>
                  <a:pt x="2408" y="135"/>
                  <a:pt x="2349" y="95"/>
                </a:cubicBezTo>
                <a:cubicBezTo>
                  <a:pt x="2345" y="89"/>
                  <a:pt x="2342" y="81"/>
                  <a:pt x="2337" y="76"/>
                </a:cubicBezTo>
                <a:cubicBezTo>
                  <a:pt x="2332" y="70"/>
                  <a:pt x="2323" y="69"/>
                  <a:pt x="2318" y="63"/>
                </a:cubicBezTo>
                <a:cubicBezTo>
                  <a:pt x="2314" y="58"/>
                  <a:pt x="2316" y="49"/>
                  <a:pt x="2311" y="44"/>
                </a:cubicBezTo>
                <a:cubicBezTo>
                  <a:pt x="2281" y="14"/>
                  <a:pt x="2237" y="6"/>
                  <a:pt x="2198" y="0"/>
                </a:cubicBezTo>
                <a:cubicBezTo>
                  <a:pt x="2029" y="5"/>
                  <a:pt x="2051" y="0"/>
                  <a:pt x="1951" y="19"/>
                </a:cubicBezTo>
                <a:cubicBezTo>
                  <a:pt x="1937" y="28"/>
                  <a:pt x="1927" y="42"/>
                  <a:pt x="1913" y="51"/>
                </a:cubicBezTo>
                <a:cubicBezTo>
                  <a:pt x="1891" y="65"/>
                  <a:pt x="1855" y="63"/>
                  <a:pt x="1830" y="70"/>
                </a:cubicBezTo>
                <a:cubicBezTo>
                  <a:pt x="1817" y="78"/>
                  <a:pt x="1803" y="84"/>
                  <a:pt x="1792" y="95"/>
                </a:cubicBezTo>
                <a:cubicBezTo>
                  <a:pt x="1774" y="113"/>
                  <a:pt x="1763" y="131"/>
                  <a:pt x="1742" y="146"/>
                </a:cubicBezTo>
                <a:cubicBezTo>
                  <a:pt x="1734" y="167"/>
                  <a:pt x="1729" y="184"/>
                  <a:pt x="1716" y="203"/>
                </a:cubicBezTo>
                <a:cubicBezTo>
                  <a:pt x="1703" y="245"/>
                  <a:pt x="1695" y="286"/>
                  <a:pt x="1685" y="329"/>
                </a:cubicBezTo>
                <a:cubicBezTo>
                  <a:pt x="1682" y="342"/>
                  <a:pt x="1683" y="355"/>
                  <a:pt x="1678" y="367"/>
                </a:cubicBezTo>
                <a:cubicBezTo>
                  <a:pt x="1674" y="375"/>
                  <a:pt x="1665" y="379"/>
                  <a:pt x="1659" y="386"/>
                </a:cubicBezTo>
                <a:cubicBezTo>
                  <a:pt x="1645" y="403"/>
                  <a:pt x="1640" y="425"/>
                  <a:pt x="1628" y="443"/>
                </a:cubicBezTo>
                <a:cubicBezTo>
                  <a:pt x="1620" y="508"/>
                  <a:pt x="1606" y="539"/>
                  <a:pt x="1565" y="589"/>
                </a:cubicBezTo>
                <a:cubicBezTo>
                  <a:pt x="1559" y="596"/>
                  <a:pt x="1552" y="601"/>
                  <a:pt x="1546" y="608"/>
                </a:cubicBezTo>
                <a:cubicBezTo>
                  <a:pt x="1536" y="620"/>
                  <a:pt x="1520" y="646"/>
                  <a:pt x="1520" y="646"/>
                </a:cubicBezTo>
                <a:cubicBezTo>
                  <a:pt x="1518" y="669"/>
                  <a:pt x="1520" y="693"/>
                  <a:pt x="1514" y="715"/>
                </a:cubicBezTo>
                <a:cubicBezTo>
                  <a:pt x="1506" y="744"/>
                  <a:pt x="1431" y="775"/>
                  <a:pt x="1400" y="785"/>
                </a:cubicBezTo>
                <a:cubicBezTo>
                  <a:pt x="1354" y="778"/>
                  <a:pt x="1345" y="773"/>
                  <a:pt x="1305" y="747"/>
                </a:cubicBezTo>
                <a:cubicBezTo>
                  <a:pt x="1284" y="733"/>
                  <a:pt x="1230" y="727"/>
                  <a:pt x="1210" y="722"/>
                </a:cubicBezTo>
                <a:cubicBezTo>
                  <a:pt x="1200" y="720"/>
                  <a:pt x="1173" y="707"/>
                  <a:pt x="1166" y="703"/>
                </a:cubicBezTo>
                <a:cubicBezTo>
                  <a:pt x="1153" y="695"/>
                  <a:pt x="1128" y="677"/>
                  <a:pt x="1128" y="677"/>
                </a:cubicBezTo>
                <a:cubicBezTo>
                  <a:pt x="1106" y="644"/>
                  <a:pt x="1071" y="626"/>
                  <a:pt x="1046" y="595"/>
                </a:cubicBezTo>
                <a:cubicBezTo>
                  <a:pt x="1026" y="570"/>
                  <a:pt x="1009" y="543"/>
                  <a:pt x="982" y="526"/>
                </a:cubicBezTo>
                <a:cubicBezTo>
                  <a:pt x="978" y="520"/>
                  <a:pt x="975" y="512"/>
                  <a:pt x="970" y="507"/>
                </a:cubicBezTo>
                <a:cubicBezTo>
                  <a:pt x="965" y="501"/>
                  <a:pt x="956" y="500"/>
                  <a:pt x="951" y="494"/>
                </a:cubicBezTo>
                <a:cubicBezTo>
                  <a:pt x="939" y="479"/>
                  <a:pt x="936" y="454"/>
                  <a:pt x="925" y="437"/>
                </a:cubicBezTo>
                <a:cubicBezTo>
                  <a:pt x="911" y="392"/>
                  <a:pt x="921" y="410"/>
                  <a:pt x="900" y="380"/>
                </a:cubicBezTo>
                <a:cubicBezTo>
                  <a:pt x="892" y="356"/>
                  <a:pt x="876" y="344"/>
                  <a:pt x="862" y="323"/>
                </a:cubicBezTo>
                <a:cubicBezTo>
                  <a:pt x="852" y="283"/>
                  <a:pt x="847" y="231"/>
                  <a:pt x="805" y="215"/>
                </a:cubicBezTo>
                <a:cubicBezTo>
                  <a:pt x="794" y="199"/>
                  <a:pt x="789" y="190"/>
                  <a:pt x="773" y="177"/>
                </a:cubicBezTo>
                <a:cubicBezTo>
                  <a:pt x="738" y="150"/>
                  <a:pt x="699" y="154"/>
                  <a:pt x="729" y="127"/>
                </a:cubicBezTo>
                <a:close/>
              </a:path>
            </a:pathLst>
          </a:custGeom>
          <a:solidFill>
            <a:srgbClr val="FFFF00">
              <a:alpha val="74901"/>
            </a:srgbClr>
          </a:solidFill>
          <a:ln w="9525">
            <a:solidFill>
              <a:schemeClr val="tx1"/>
            </a:solidFill>
            <a:round/>
            <a:headEnd/>
            <a:tailEnd/>
          </a:ln>
        </p:spPr>
        <p:txBody>
          <a:bodyPr/>
          <a:lstStyle/>
          <a:p>
            <a:endParaRPr lang="en-US"/>
          </a:p>
        </p:txBody>
      </p:sp>
      <p:sp>
        <p:nvSpPr>
          <p:cNvPr id="64" name="Freeform 73" descr="Small grid"/>
          <p:cNvSpPr>
            <a:spLocks/>
          </p:cNvSpPr>
          <p:nvPr/>
        </p:nvSpPr>
        <p:spPr bwMode="auto">
          <a:xfrm>
            <a:off x="4222750" y="2341563"/>
            <a:ext cx="2381250" cy="1868487"/>
          </a:xfrm>
          <a:custGeom>
            <a:avLst/>
            <a:gdLst>
              <a:gd name="T0" fmla="*/ 799 w 1500"/>
              <a:gd name="T1" fmla="*/ 310 h 1177"/>
              <a:gd name="T2" fmla="*/ 640 w 1500"/>
              <a:gd name="T3" fmla="*/ 278 h 1177"/>
              <a:gd name="T4" fmla="*/ 602 w 1500"/>
              <a:gd name="T5" fmla="*/ 228 h 1177"/>
              <a:gd name="T6" fmla="*/ 564 w 1500"/>
              <a:gd name="T7" fmla="*/ 171 h 1177"/>
              <a:gd name="T8" fmla="*/ 533 w 1500"/>
              <a:gd name="T9" fmla="*/ 114 h 1177"/>
              <a:gd name="T10" fmla="*/ 463 w 1500"/>
              <a:gd name="T11" fmla="*/ 44 h 1177"/>
              <a:gd name="T12" fmla="*/ 451 w 1500"/>
              <a:gd name="T13" fmla="*/ 25 h 1177"/>
              <a:gd name="T14" fmla="*/ 413 w 1500"/>
              <a:gd name="T15" fmla="*/ 0 h 1177"/>
              <a:gd name="T16" fmla="*/ 324 w 1500"/>
              <a:gd name="T17" fmla="*/ 19 h 1177"/>
              <a:gd name="T18" fmla="*/ 267 w 1500"/>
              <a:gd name="T19" fmla="*/ 44 h 1177"/>
              <a:gd name="T20" fmla="*/ 153 w 1500"/>
              <a:gd name="T21" fmla="*/ 101 h 1177"/>
              <a:gd name="T22" fmla="*/ 115 w 1500"/>
              <a:gd name="T23" fmla="*/ 126 h 1177"/>
              <a:gd name="T24" fmla="*/ 109 w 1500"/>
              <a:gd name="T25" fmla="*/ 145 h 1177"/>
              <a:gd name="T26" fmla="*/ 90 w 1500"/>
              <a:gd name="T27" fmla="*/ 158 h 1177"/>
              <a:gd name="T28" fmla="*/ 58 w 1500"/>
              <a:gd name="T29" fmla="*/ 297 h 1177"/>
              <a:gd name="T30" fmla="*/ 128 w 1500"/>
              <a:gd name="T31" fmla="*/ 740 h 1177"/>
              <a:gd name="T32" fmla="*/ 318 w 1500"/>
              <a:gd name="T33" fmla="*/ 778 h 1177"/>
              <a:gd name="T34" fmla="*/ 463 w 1500"/>
              <a:gd name="T35" fmla="*/ 778 h 1177"/>
              <a:gd name="T36" fmla="*/ 590 w 1500"/>
              <a:gd name="T37" fmla="*/ 791 h 1177"/>
              <a:gd name="T38" fmla="*/ 602 w 1500"/>
              <a:gd name="T39" fmla="*/ 810 h 1177"/>
              <a:gd name="T40" fmla="*/ 640 w 1500"/>
              <a:gd name="T41" fmla="*/ 835 h 1177"/>
              <a:gd name="T42" fmla="*/ 685 w 1500"/>
              <a:gd name="T43" fmla="*/ 911 h 1177"/>
              <a:gd name="T44" fmla="*/ 710 w 1500"/>
              <a:gd name="T45" fmla="*/ 987 h 1177"/>
              <a:gd name="T46" fmla="*/ 735 w 1500"/>
              <a:gd name="T47" fmla="*/ 1013 h 1177"/>
              <a:gd name="T48" fmla="*/ 799 w 1500"/>
              <a:gd name="T49" fmla="*/ 1057 h 1177"/>
              <a:gd name="T50" fmla="*/ 875 w 1500"/>
              <a:gd name="T51" fmla="*/ 1108 h 1177"/>
              <a:gd name="T52" fmla="*/ 913 w 1500"/>
              <a:gd name="T53" fmla="*/ 1120 h 1177"/>
              <a:gd name="T54" fmla="*/ 1280 w 1500"/>
              <a:gd name="T55" fmla="*/ 1108 h 1177"/>
              <a:gd name="T56" fmla="*/ 1299 w 1500"/>
              <a:gd name="T57" fmla="*/ 1095 h 1177"/>
              <a:gd name="T58" fmla="*/ 1324 w 1500"/>
              <a:gd name="T59" fmla="*/ 1089 h 1177"/>
              <a:gd name="T60" fmla="*/ 1368 w 1500"/>
              <a:gd name="T61" fmla="*/ 1044 h 1177"/>
              <a:gd name="T62" fmla="*/ 1419 w 1500"/>
              <a:gd name="T63" fmla="*/ 1019 h 1177"/>
              <a:gd name="T64" fmla="*/ 1432 w 1500"/>
              <a:gd name="T65" fmla="*/ 975 h 1177"/>
              <a:gd name="T66" fmla="*/ 1470 w 1500"/>
              <a:gd name="T67" fmla="*/ 880 h 1177"/>
              <a:gd name="T68" fmla="*/ 1470 w 1500"/>
              <a:gd name="T69" fmla="*/ 740 h 1177"/>
              <a:gd name="T70" fmla="*/ 1432 w 1500"/>
              <a:gd name="T71" fmla="*/ 709 h 1177"/>
              <a:gd name="T72" fmla="*/ 1400 w 1500"/>
              <a:gd name="T73" fmla="*/ 677 h 1177"/>
              <a:gd name="T74" fmla="*/ 1178 w 1500"/>
              <a:gd name="T75" fmla="*/ 671 h 1177"/>
              <a:gd name="T76" fmla="*/ 1083 w 1500"/>
              <a:gd name="T77" fmla="*/ 658 h 1177"/>
              <a:gd name="T78" fmla="*/ 1008 w 1500"/>
              <a:gd name="T79" fmla="*/ 601 h 1177"/>
              <a:gd name="T80" fmla="*/ 932 w 1500"/>
              <a:gd name="T81" fmla="*/ 481 h 1177"/>
              <a:gd name="T82" fmla="*/ 919 w 1500"/>
              <a:gd name="T83" fmla="*/ 462 h 1177"/>
              <a:gd name="T84" fmla="*/ 900 w 1500"/>
              <a:gd name="T85" fmla="*/ 449 h 1177"/>
              <a:gd name="T86" fmla="*/ 849 w 1500"/>
              <a:gd name="T87" fmla="*/ 386 h 1177"/>
              <a:gd name="T88" fmla="*/ 799 w 1500"/>
              <a:gd name="T89" fmla="*/ 310 h 11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00"/>
              <a:gd name="T136" fmla="*/ 0 h 1177"/>
              <a:gd name="T137" fmla="*/ 1500 w 1500"/>
              <a:gd name="T138" fmla="*/ 1177 h 11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00" h="1177">
                <a:moveTo>
                  <a:pt x="799" y="310"/>
                </a:moveTo>
                <a:cubicBezTo>
                  <a:pt x="734" y="307"/>
                  <a:pt x="675" y="330"/>
                  <a:pt x="640" y="278"/>
                </a:cubicBezTo>
                <a:cubicBezTo>
                  <a:pt x="632" y="253"/>
                  <a:pt x="625" y="242"/>
                  <a:pt x="602" y="228"/>
                </a:cubicBezTo>
                <a:cubicBezTo>
                  <a:pt x="594" y="201"/>
                  <a:pt x="581" y="192"/>
                  <a:pt x="564" y="171"/>
                </a:cubicBezTo>
                <a:cubicBezTo>
                  <a:pt x="550" y="153"/>
                  <a:pt x="548" y="131"/>
                  <a:pt x="533" y="114"/>
                </a:cubicBezTo>
                <a:cubicBezTo>
                  <a:pt x="516" y="94"/>
                  <a:pt x="486" y="60"/>
                  <a:pt x="463" y="44"/>
                </a:cubicBezTo>
                <a:cubicBezTo>
                  <a:pt x="459" y="38"/>
                  <a:pt x="457" y="30"/>
                  <a:pt x="451" y="25"/>
                </a:cubicBezTo>
                <a:cubicBezTo>
                  <a:pt x="440" y="15"/>
                  <a:pt x="413" y="0"/>
                  <a:pt x="413" y="0"/>
                </a:cubicBezTo>
                <a:cubicBezTo>
                  <a:pt x="349" y="15"/>
                  <a:pt x="379" y="9"/>
                  <a:pt x="324" y="19"/>
                </a:cubicBezTo>
                <a:cubicBezTo>
                  <a:pt x="305" y="31"/>
                  <a:pt x="288" y="37"/>
                  <a:pt x="267" y="44"/>
                </a:cubicBezTo>
                <a:cubicBezTo>
                  <a:pt x="232" y="68"/>
                  <a:pt x="194" y="88"/>
                  <a:pt x="153" y="101"/>
                </a:cubicBezTo>
                <a:cubicBezTo>
                  <a:pt x="140" y="109"/>
                  <a:pt x="128" y="118"/>
                  <a:pt x="115" y="126"/>
                </a:cubicBezTo>
                <a:cubicBezTo>
                  <a:pt x="109" y="130"/>
                  <a:pt x="113" y="140"/>
                  <a:pt x="109" y="145"/>
                </a:cubicBezTo>
                <a:cubicBezTo>
                  <a:pt x="104" y="151"/>
                  <a:pt x="96" y="154"/>
                  <a:pt x="90" y="158"/>
                </a:cubicBezTo>
                <a:cubicBezTo>
                  <a:pt x="77" y="204"/>
                  <a:pt x="72" y="252"/>
                  <a:pt x="58" y="297"/>
                </a:cubicBezTo>
                <a:cubicBezTo>
                  <a:pt x="60" y="406"/>
                  <a:pt x="0" y="647"/>
                  <a:pt x="128" y="740"/>
                </a:cubicBezTo>
                <a:cubicBezTo>
                  <a:pt x="162" y="794"/>
                  <a:pt x="274" y="776"/>
                  <a:pt x="318" y="778"/>
                </a:cubicBezTo>
                <a:cubicBezTo>
                  <a:pt x="387" y="797"/>
                  <a:pt x="308" y="778"/>
                  <a:pt x="463" y="778"/>
                </a:cubicBezTo>
                <a:cubicBezTo>
                  <a:pt x="506" y="778"/>
                  <a:pt x="548" y="789"/>
                  <a:pt x="590" y="791"/>
                </a:cubicBezTo>
                <a:cubicBezTo>
                  <a:pt x="594" y="797"/>
                  <a:pt x="596" y="805"/>
                  <a:pt x="602" y="810"/>
                </a:cubicBezTo>
                <a:cubicBezTo>
                  <a:pt x="613" y="820"/>
                  <a:pt x="640" y="835"/>
                  <a:pt x="640" y="835"/>
                </a:cubicBezTo>
                <a:cubicBezTo>
                  <a:pt x="651" y="864"/>
                  <a:pt x="674" y="881"/>
                  <a:pt x="685" y="911"/>
                </a:cubicBezTo>
                <a:cubicBezTo>
                  <a:pt x="696" y="1020"/>
                  <a:pt x="675" y="934"/>
                  <a:pt x="710" y="987"/>
                </a:cubicBezTo>
                <a:cubicBezTo>
                  <a:pt x="730" y="1017"/>
                  <a:pt x="698" y="999"/>
                  <a:pt x="735" y="1013"/>
                </a:cubicBezTo>
                <a:cubicBezTo>
                  <a:pt x="755" y="1033"/>
                  <a:pt x="772" y="1048"/>
                  <a:pt x="799" y="1057"/>
                </a:cubicBezTo>
                <a:cubicBezTo>
                  <a:pt x="814" y="1081"/>
                  <a:pt x="849" y="1096"/>
                  <a:pt x="875" y="1108"/>
                </a:cubicBezTo>
                <a:cubicBezTo>
                  <a:pt x="887" y="1113"/>
                  <a:pt x="913" y="1120"/>
                  <a:pt x="913" y="1120"/>
                </a:cubicBezTo>
                <a:cubicBezTo>
                  <a:pt x="1035" y="1116"/>
                  <a:pt x="1179" y="1177"/>
                  <a:pt x="1280" y="1108"/>
                </a:cubicBezTo>
                <a:cubicBezTo>
                  <a:pt x="1286" y="1104"/>
                  <a:pt x="1292" y="1098"/>
                  <a:pt x="1299" y="1095"/>
                </a:cubicBezTo>
                <a:cubicBezTo>
                  <a:pt x="1307" y="1092"/>
                  <a:pt x="1316" y="1091"/>
                  <a:pt x="1324" y="1089"/>
                </a:cubicBezTo>
                <a:cubicBezTo>
                  <a:pt x="1353" y="1045"/>
                  <a:pt x="1335" y="1056"/>
                  <a:pt x="1368" y="1044"/>
                </a:cubicBezTo>
                <a:cubicBezTo>
                  <a:pt x="1401" y="996"/>
                  <a:pt x="1352" y="1057"/>
                  <a:pt x="1419" y="1019"/>
                </a:cubicBezTo>
                <a:cubicBezTo>
                  <a:pt x="1432" y="1011"/>
                  <a:pt x="1428" y="990"/>
                  <a:pt x="1432" y="975"/>
                </a:cubicBezTo>
                <a:cubicBezTo>
                  <a:pt x="1442" y="942"/>
                  <a:pt x="1451" y="908"/>
                  <a:pt x="1470" y="880"/>
                </a:cubicBezTo>
                <a:cubicBezTo>
                  <a:pt x="1480" y="838"/>
                  <a:pt x="1500" y="777"/>
                  <a:pt x="1470" y="740"/>
                </a:cubicBezTo>
                <a:cubicBezTo>
                  <a:pt x="1460" y="727"/>
                  <a:pt x="1443" y="722"/>
                  <a:pt x="1432" y="709"/>
                </a:cubicBezTo>
                <a:cubicBezTo>
                  <a:pt x="1424" y="700"/>
                  <a:pt x="1416" y="678"/>
                  <a:pt x="1400" y="677"/>
                </a:cubicBezTo>
                <a:cubicBezTo>
                  <a:pt x="1326" y="671"/>
                  <a:pt x="1252" y="673"/>
                  <a:pt x="1178" y="671"/>
                </a:cubicBezTo>
                <a:cubicBezTo>
                  <a:pt x="1146" y="667"/>
                  <a:pt x="1112" y="671"/>
                  <a:pt x="1083" y="658"/>
                </a:cubicBezTo>
                <a:cubicBezTo>
                  <a:pt x="1052" y="644"/>
                  <a:pt x="1035" y="620"/>
                  <a:pt x="1008" y="601"/>
                </a:cubicBezTo>
                <a:cubicBezTo>
                  <a:pt x="972" y="548"/>
                  <a:pt x="997" y="525"/>
                  <a:pt x="932" y="481"/>
                </a:cubicBezTo>
                <a:cubicBezTo>
                  <a:pt x="928" y="475"/>
                  <a:pt x="924" y="467"/>
                  <a:pt x="919" y="462"/>
                </a:cubicBezTo>
                <a:cubicBezTo>
                  <a:pt x="914" y="457"/>
                  <a:pt x="905" y="455"/>
                  <a:pt x="900" y="449"/>
                </a:cubicBezTo>
                <a:cubicBezTo>
                  <a:pt x="880" y="423"/>
                  <a:pt x="891" y="399"/>
                  <a:pt x="849" y="386"/>
                </a:cubicBezTo>
                <a:cubicBezTo>
                  <a:pt x="834" y="363"/>
                  <a:pt x="807" y="336"/>
                  <a:pt x="799" y="310"/>
                </a:cubicBezTo>
                <a:close/>
              </a:path>
            </a:pathLst>
          </a:custGeom>
          <a:solidFill>
            <a:srgbClr val="FF9900">
              <a:alpha val="75000"/>
            </a:srgbClr>
          </a:solidFill>
          <a:ln w="9525">
            <a:solidFill>
              <a:schemeClr val="tx1"/>
            </a:solidFill>
            <a:round/>
            <a:headEnd/>
            <a:tailEnd/>
          </a:ln>
        </p:spPr>
        <p:txBody>
          <a:bodyPr/>
          <a:lstStyle/>
          <a:p>
            <a:endParaRPr lang="en-US"/>
          </a:p>
        </p:txBody>
      </p:sp>
      <p:sp>
        <p:nvSpPr>
          <p:cNvPr id="65" name="Oval 74" descr="Small grid"/>
          <p:cNvSpPr>
            <a:spLocks noChangeArrowheads="1"/>
          </p:cNvSpPr>
          <p:nvPr/>
        </p:nvSpPr>
        <p:spPr bwMode="auto">
          <a:xfrm>
            <a:off x="6858000" y="2895600"/>
            <a:ext cx="457200" cy="457200"/>
          </a:xfrm>
          <a:prstGeom prst="ellipse">
            <a:avLst/>
          </a:prstGeom>
          <a:solidFill>
            <a:srgbClr val="FF9900">
              <a:alpha val="75000"/>
            </a:srgbClr>
          </a:solidFill>
          <a:ln w="9525">
            <a:solidFill>
              <a:schemeClr val="tx1"/>
            </a:solidFill>
            <a:round/>
            <a:headEnd/>
            <a:tailEnd/>
          </a:ln>
        </p:spPr>
        <p:txBody>
          <a:bodyPr/>
          <a:lstStyle/>
          <a:p>
            <a:endParaRPr lang="en-US"/>
          </a:p>
        </p:txBody>
      </p:sp>
      <p:grpSp>
        <p:nvGrpSpPr>
          <p:cNvPr id="3" name="Group 61"/>
          <p:cNvGrpSpPr>
            <a:grpSpLocks/>
          </p:cNvGrpSpPr>
          <p:nvPr/>
        </p:nvGrpSpPr>
        <p:grpSpPr bwMode="auto">
          <a:xfrm>
            <a:off x="650510" y="1857895"/>
            <a:ext cx="7274290" cy="3735026"/>
            <a:chOff x="652463" y="1752600"/>
            <a:chExt cx="7621587" cy="3836988"/>
          </a:xfrm>
        </p:grpSpPr>
        <p:sp>
          <p:nvSpPr>
            <p:cNvPr id="39945" name="Oval 12"/>
            <p:cNvSpPr>
              <a:spLocks noChangeArrowheads="1"/>
            </p:cNvSpPr>
            <p:nvPr/>
          </p:nvSpPr>
          <p:spPr bwMode="auto">
            <a:xfrm>
              <a:off x="2971800" y="1981200"/>
              <a:ext cx="228600" cy="228600"/>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46" name="Oval 14"/>
            <p:cNvSpPr>
              <a:spLocks noChangeArrowheads="1"/>
            </p:cNvSpPr>
            <p:nvPr/>
          </p:nvSpPr>
          <p:spPr bwMode="auto">
            <a:xfrm>
              <a:off x="1371600" y="2362200"/>
              <a:ext cx="228600" cy="228600"/>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47" name="Oval 17"/>
            <p:cNvSpPr>
              <a:spLocks noChangeArrowheads="1"/>
            </p:cNvSpPr>
            <p:nvPr/>
          </p:nvSpPr>
          <p:spPr bwMode="auto">
            <a:xfrm>
              <a:off x="6705600" y="1981200"/>
              <a:ext cx="228600" cy="228600"/>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48" name="Oval 18"/>
            <p:cNvSpPr>
              <a:spLocks noChangeArrowheads="1"/>
            </p:cNvSpPr>
            <p:nvPr/>
          </p:nvSpPr>
          <p:spPr bwMode="auto">
            <a:xfrm>
              <a:off x="3581400" y="4267200"/>
              <a:ext cx="228600" cy="228600"/>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49" name="Oval 19"/>
            <p:cNvSpPr>
              <a:spLocks noChangeArrowheads="1"/>
            </p:cNvSpPr>
            <p:nvPr/>
          </p:nvSpPr>
          <p:spPr bwMode="auto">
            <a:xfrm>
              <a:off x="4495800" y="1981200"/>
              <a:ext cx="228600" cy="228600"/>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50" name="Oval 20"/>
            <p:cNvSpPr>
              <a:spLocks noChangeArrowheads="1"/>
            </p:cNvSpPr>
            <p:nvPr/>
          </p:nvSpPr>
          <p:spPr bwMode="auto">
            <a:xfrm>
              <a:off x="2209800" y="2819400"/>
              <a:ext cx="228600" cy="228600"/>
            </a:xfrm>
            <a:prstGeom prst="ellipse">
              <a:avLst/>
            </a:prstGeom>
            <a:solidFill>
              <a:srgbClr val="FF00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51" name="Oval 21"/>
            <p:cNvSpPr>
              <a:spLocks noChangeArrowheads="1"/>
            </p:cNvSpPr>
            <p:nvPr/>
          </p:nvSpPr>
          <p:spPr bwMode="auto">
            <a:xfrm>
              <a:off x="7315200" y="2971800"/>
              <a:ext cx="228600" cy="228600"/>
            </a:xfrm>
            <a:prstGeom prst="ellipse">
              <a:avLst/>
            </a:prstGeom>
            <a:solidFill>
              <a:srgbClr val="FF00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52" name="Oval 22"/>
            <p:cNvSpPr>
              <a:spLocks noChangeArrowheads="1"/>
            </p:cNvSpPr>
            <p:nvPr/>
          </p:nvSpPr>
          <p:spPr bwMode="auto">
            <a:xfrm>
              <a:off x="6324600" y="3581400"/>
              <a:ext cx="228600" cy="228600"/>
            </a:xfrm>
            <a:prstGeom prst="ellipse">
              <a:avLst/>
            </a:prstGeom>
            <a:solidFill>
              <a:srgbClr val="FF00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53" name="Oval 23"/>
            <p:cNvSpPr>
              <a:spLocks noChangeArrowheads="1"/>
            </p:cNvSpPr>
            <p:nvPr/>
          </p:nvSpPr>
          <p:spPr bwMode="auto">
            <a:xfrm>
              <a:off x="6400800" y="2819400"/>
              <a:ext cx="228600" cy="228600"/>
            </a:xfrm>
            <a:prstGeom prst="ellipse">
              <a:avLst/>
            </a:prstGeom>
            <a:solidFill>
              <a:srgbClr val="FF00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54" name="Oval 24"/>
            <p:cNvSpPr>
              <a:spLocks noChangeArrowheads="1"/>
            </p:cNvSpPr>
            <p:nvPr/>
          </p:nvSpPr>
          <p:spPr bwMode="auto">
            <a:xfrm>
              <a:off x="5029200" y="3200400"/>
              <a:ext cx="228600" cy="228600"/>
            </a:xfrm>
            <a:prstGeom prst="ellipse">
              <a:avLst/>
            </a:prstGeom>
            <a:solidFill>
              <a:srgbClr val="FF00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55" name="Oval 25"/>
            <p:cNvSpPr>
              <a:spLocks noChangeArrowheads="1"/>
            </p:cNvSpPr>
            <p:nvPr/>
          </p:nvSpPr>
          <p:spPr bwMode="auto">
            <a:xfrm>
              <a:off x="2819400" y="3429000"/>
              <a:ext cx="228600" cy="228600"/>
            </a:xfrm>
            <a:prstGeom prst="ellipse">
              <a:avLst/>
            </a:prstGeom>
            <a:solidFill>
              <a:srgbClr val="FF00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56" name="Oval 26"/>
            <p:cNvSpPr>
              <a:spLocks noChangeArrowheads="1"/>
            </p:cNvSpPr>
            <p:nvPr/>
          </p:nvSpPr>
          <p:spPr bwMode="auto">
            <a:xfrm>
              <a:off x="4038600" y="3733800"/>
              <a:ext cx="228600" cy="228600"/>
            </a:xfrm>
            <a:prstGeom prst="ellipse">
              <a:avLst/>
            </a:prstGeom>
            <a:solidFill>
              <a:srgbClr val="FF00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57" name="Oval 27"/>
            <p:cNvSpPr>
              <a:spLocks noChangeArrowheads="1"/>
            </p:cNvSpPr>
            <p:nvPr/>
          </p:nvSpPr>
          <p:spPr bwMode="auto">
            <a:xfrm>
              <a:off x="2514600" y="4038600"/>
              <a:ext cx="228600" cy="228600"/>
            </a:xfrm>
            <a:prstGeom prst="ellipse">
              <a:avLst/>
            </a:prstGeom>
            <a:solidFill>
              <a:srgbClr val="FF00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58" name="Oval 28"/>
            <p:cNvSpPr>
              <a:spLocks noChangeArrowheads="1"/>
            </p:cNvSpPr>
            <p:nvPr/>
          </p:nvSpPr>
          <p:spPr bwMode="auto">
            <a:xfrm>
              <a:off x="1981200" y="3276600"/>
              <a:ext cx="228600" cy="228600"/>
            </a:xfrm>
            <a:prstGeom prst="ellipse">
              <a:avLst/>
            </a:prstGeom>
            <a:solidFill>
              <a:srgbClr val="FF00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59" name="Oval 29"/>
            <p:cNvSpPr>
              <a:spLocks noChangeArrowheads="1"/>
            </p:cNvSpPr>
            <p:nvPr/>
          </p:nvSpPr>
          <p:spPr bwMode="auto">
            <a:xfrm>
              <a:off x="6858000" y="2514600"/>
              <a:ext cx="228600" cy="228600"/>
            </a:xfrm>
            <a:prstGeom prst="ellipse">
              <a:avLst/>
            </a:prstGeom>
            <a:solidFill>
              <a:srgbClr val="FF00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60" name="Oval 30"/>
            <p:cNvSpPr>
              <a:spLocks noChangeArrowheads="1"/>
            </p:cNvSpPr>
            <p:nvPr/>
          </p:nvSpPr>
          <p:spPr bwMode="auto">
            <a:xfrm>
              <a:off x="4572000" y="2819400"/>
              <a:ext cx="228600" cy="228600"/>
            </a:xfrm>
            <a:prstGeom prst="ellipse">
              <a:avLst/>
            </a:prstGeom>
            <a:solidFill>
              <a:srgbClr val="FF00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61" name="Oval 31"/>
            <p:cNvSpPr>
              <a:spLocks noChangeArrowheads="1"/>
            </p:cNvSpPr>
            <p:nvPr/>
          </p:nvSpPr>
          <p:spPr bwMode="auto">
            <a:xfrm>
              <a:off x="4876800" y="2438400"/>
              <a:ext cx="228600" cy="228600"/>
            </a:xfrm>
            <a:prstGeom prst="ellipse">
              <a:avLst/>
            </a:prstGeom>
            <a:solidFill>
              <a:srgbClr val="FF00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62" name="Oval 34"/>
            <p:cNvSpPr>
              <a:spLocks noChangeArrowheads="1"/>
            </p:cNvSpPr>
            <p:nvPr/>
          </p:nvSpPr>
          <p:spPr bwMode="auto">
            <a:xfrm>
              <a:off x="5334000" y="3124200"/>
              <a:ext cx="228600" cy="228600"/>
            </a:xfrm>
            <a:prstGeom prst="ellipse">
              <a:avLst/>
            </a:prstGeom>
            <a:solidFill>
              <a:srgbClr val="FF00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63" name="Oval 35"/>
            <p:cNvSpPr>
              <a:spLocks noChangeArrowheads="1"/>
            </p:cNvSpPr>
            <p:nvPr/>
          </p:nvSpPr>
          <p:spPr bwMode="auto">
            <a:xfrm>
              <a:off x="5029200" y="2895600"/>
              <a:ext cx="228600" cy="228600"/>
            </a:xfrm>
            <a:prstGeom prst="ellipse">
              <a:avLst/>
            </a:prstGeom>
            <a:solidFill>
              <a:srgbClr val="FF00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64" name="Oval 36"/>
            <p:cNvSpPr>
              <a:spLocks noChangeArrowheads="1"/>
            </p:cNvSpPr>
            <p:nvPr/>
          </p:nvSpPr>
          <p:spPr bwMode="auto">
            <a:xfrm>
              <a:off x="6781800" y="3657600"/>
              <a:ext cx="228600" cy="228600"/>
            </a:xfrm>
            <a:prstGeom prst="ellipse">
              <a:avLst/>
            </a:prstGeom>
            <a:solidFill>
              <a:srgbClr val="FF00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65" name="Oval 38"/>
            <p:cNvSpPr>
              <a:spLocks noChangeArrowheads="1"/>
            </p:cNvSpPr>
            <p:nvPr/>
          </p:nvSpPr>
          <p:spPr bwMode="auto">
            <a:xfrm rot="2252463">
              <a:off x="7888288" y="3292475"/>
              <a:ext cx="238125" cy="239713"/>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66" name="Oval 39"/>
            <p:cNvSpPr>
              <a:spLocks noChangeArrowheads="1"/>
            </p:cNvSpPr>
            <p:nvPr/>
          </p:nvSpPr>
          <p:spPr bwMode="auto">
            <a:xfrm rot="2252463">
              <a:off x="6427788" y="4632325"/>
              <a:ext cx="238125" cy="239713"/>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67" name="Oval 40"/>
            <p:cNvSpPr>
              <a:spLocks noChangeArrowheads="1"/>
            </p:cNvSpPr>
            <p:nvPr/>
          </p:nvSpPr>
          <p:spPr bwMode="auto">
            <a:xfrm rot="2252463">
              <a:off x="5068888" y="5349875"/>
              <a:ext cx="238125" cy="239713"/>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68" name="Oval 41"/>
            <p:cNvSpPr>
              <a:spLocks noChangeArrowheads="1"/>
            </p:cNvSpPr>
            <p:nvPr/>
          </p:nvSpPr>
          <p:spPr bwMode="auto">
            <a:xfrm rot="2252463">
              <a:off x="4002088" y="5349875"/>
              <a:ext cx="238125" cy="239713"/>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69" name="Oval 42"/>
            <p:cNvSpPr>
              <a:spLocks noChangeArrowheads="1"/>
            </p:cNvSpPr>
            <p:nvPr/>
          </p:nvSpPr>
          <p:spPr bwMode="auto">
            <a:xfrm rot="2252463">
              <a:off x="2859088" y="5121275"/>
              <a:ext cx="238125" cy="239713"/>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70" name="Oval 44"/>
            <p:cNvSpPr>
              <a:spLocks noChangeArrowheads="1"/>
            </p:cNvSpPr>
            <p:nvPr/>
          </p:nvSpPr>
          <p:spPr bwMode="auto">
            <a:xfrm rot="2252463">
              <a:off x="2401888" y="4511675"/>
              <a:ext cx="238125" cy="239713"/>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71" name="Oval 45"/>
            <p:cNvSpPr>
              <a:spLocks noChangeArrowheads="1"/>
            </p:cNvSpPr>
            <p:nvPr/>
          </p:nvSpPr>
          <p:spPr bwMode="auto">
            <a:xfrm rot="2252463">
              <a:off x="1944688" y="4283075"/>
              <a:ext cx="238125" cy="239713"/>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72" name="Oval 46"/>
            <p:cNvSpPr>
              <a:spLocks noChangeArrowheads="1"/>
            </p:cNvSpPr>
            <p:nvPr/>
          </p:nvSpPr>
          <p:spPr bwMode="auto">
            <a:xfrm rot="2252463">
              <a:off x="652463" y="3290888"/>
              <a:ext cx="227012" cy="230188"/>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73" name="Oval 47"/>
            <p:cNvSpPr>
              <a:spLocks noChangeArrowheads="1"/>
            </p:cNvSpPr>
            <p:nvPr/>
          </p:nvSpPr>
          <p:spPr bwMode="auto">
            <a:xfrm rot="2252463">
              <a:off x="728663" y="3824288"/>
              <a:ext cx="227012" cy="230188"/>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74" name="Oval 49"/>
            <p:cNvSpPr>
              <a:spLocks noChangeArrowheads="1"/>
            </p:cNvSpPr>
            <p:nvPr/>
          </p:nvSpPr>
          <p:spPr bwMode="auto">
            <a:xfrm rot="2252463">
              <a:off x="1109663" y="4357688"/>
              <a:ext cx="227012" cy="230188"/>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75" name="Oval 50"/>
            <p:cNvSpPr>
              <a:spLocks noChangeArrowheads="1"/>
            </p:cNvSpPr>
            <p:nvPr/>
          </p:nvSpPr>
          <p:spPr bwMode="auto">
            <a:xfrm rot="2252463">
              <a:off x="2325688" y="4816475"/>
              <a:ext cx="238125" cy="239713"/>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76" name="Oval 51"/>
            <p:cNvSpPr>
              <a:spLocks noChangeArrowheads="1"/>
            </p:cNvSpPr>
            <p:nvPr/>
          </p:nvSpPr>
          <p:spPr bwMode="auto">
            <a:xfrm rot="2252463">
              <a:off x="3011488" y="4816475"/>
              <a:ext cx="238125" cy="239713"/>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77" name="Oval 52"/>
            <p:cNvSpPr>
              <a:spLocks noChangeArrowheads="1"/>
            </p:cNvSpPr>
            <p:nvPr/>
          </p:nvSpPr>
          <p:spPr bwMode="auto">
            <a:xfrm rot="2252463">
              <a:off x="1797050" y="4586288"/>
              <a:ext cx="228600" cy="228600"/>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78" name="Oval 53"/>
            <p:cNvSpPr>
              <a:spLocks noChangeArrowheads="1"/>
            </p:cNvSpPr>
            <p:nvPr/>
          </p:nvSpPr>
          <p:spPr bwMode="auto">
            <a:xfrm rot="2252463">
              <a:off x="6516688" y="4892675"/>
              <a:ext cx="238125" cy="239713"/>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79" name="Oval 54"/>
            <p:cNvSpPr>
              <a:spLocks noChangeArrowheads="1"/>
            </p:cNvSpPr>
            <p:nvPr/>
          </p:nvSpPr>
          <p:spPr bwMode="auto">
            <a:xfrm rot="2252463">
              <a:off x="7202488" y="4130675"/>
              <a:ext cx="238125" cy="239713"/>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80" name="Oval 55"/>
            <p:cNvSpPr>
              <a:spLocks noChangeArrowheads="1"/>
            </p:cNvSpPr>
            <p:nvPr/>
          </p:nvSpPr>
          <p:spPr bwMode="auto">
            <a:xfrm rot="2252463">
              <a:off x="6961188" y="3944938"/>
              <a:ext cx="238125" cy="239713"/>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81" name="Oval 56"/>
            <p:cNvSpPr>
              <a:spLocks noChangeArrowheads="1"/>
            </p:cNvSpPr>
            <p:nvPr/>
          </p:nvSpPr>
          <p:spPr bwMode="auto">
            <a:xfrm rot="2252463">
              <a:off x="7507288" y="3063875"/>
              <a:ext cx="238125" cy="239713"/>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82" name="Oval 57"/>
            <p:cNvSpPr>
              <a:spLocks noChangeArrowheads="1"/>
            </p:cNvSpPr>
            <p:nvPr/>
          </p:nvSpPr>
          <p:spPr bwMode="auto">
            <a:xfrm rot="2252463">
              <a:off x="7659688" y="2073275"/>
              <a:ext cx="238125" cy="239713"/>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83" name="Oval 58"/>
            <p:cNvSpPr>
              <a:spLocks noChangeArrowheads="1"/>
            </p:cNvSpPr>
            <p:nvPr/>
          </p:nvSpPr>
          <p:spPr bwMode="auto">
            <a:xfrm rot="2252463">
              <a:off x="8045450" y="2300288"/>
              <a:ext cx="228600" cy="228600"/>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84" name="Oval 59"/>
            <p:cNvSpPr>
              <a:spLocks noChangeArrowheads="1"/>
            </p:cNvSpPr>
            <p:nvPr/>
          </p:nvSpPr>
          <p:spPr bwMode="auto">
            <a:xfrm rot="2252463">
              <a:off x="4992688" y="4816475"/>
              <a:ext cx="238125" cy="239713"/>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85" name="Oval 61"/>
            <p:cNvSpPr>
              <a:spLocks noChangeArrowheads="1"/>
            </p:cNvSpPr>
            <p:nvPr/>
          </p:nvSpPr>
          <p:spPr bwMode="auto">
            <a:xfrm rot="2252463">
              <a:off x="3352800" y="3048000"/>
              <a:ext cx="227012" cy="230188"/>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86" name="Oval 62"/>
            <p:cNvSpPr>
              <a:spLocks noChangeArrowheads="1"/>
            </p:cNvSpPr>
            <p:nvPr/>
          </p:nvSpPr>
          <p:spPr bwMode="auto">
            <a:xfrm>
              <a:off x="4953000" y="1752600"/>
              <a:ext cx="228600" cy="228600"/>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87" name="Oval 63"/>
            <p:cNvSpPr>
              <a:spLocks noChangeArrowheads="1"/>
            </p:cNvSpPr>
            <p:nvPr/>
          </p:nvSpPr>
          <p:spPr bwMode="auto">
            <a:xfrm>
              <a:off x="5257800" y="2667000"/>
              <a:ext cx="228600" cy="228600"/>
            </a:xfrm>
            <a:prstGeom prst="ellipse">
              <a:avLst/>
            </a:prstGeom>
            <a:solidFill>
              <a:srgbClr val="00FF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sp>
          <p:nvSpPr>
            <p:cNvPr id="39988" name="Oval 64"/>
            <p:cNvSpPr>
              <a:spLocks noChangeArrowheads="1"/>
            </p:cNvSpPr>
            <p:nvPr/>
          </p:nvSpPr>
          <p:spPr bwMode="auto">
            <a:xfrm>
              <a:off x="6172200" y="3657600"/>
              <a:ext cx="228600" cy="228600"/>
            </a:xfrm>
            <a:prstGeom prst="ellipse">
              <a:avLst/>
            </a:prstGeom>
            <a:solidFill>
              <a:srgbClr val="FF0000"/>
            </a:solidFill>
            <a:ln w="9525">
              <a:solidFill>
                <a:schemeClr val="tx1"/>
              </a:solidFill>
              <a:round/>
              <a:headEnd/>
              <a:tailEnd/>
            </a:ln>
          </p:spPr>
          <p:txBody>
            <a:bodyPr wrap="none" anchor="ctr"/>
            <a:lstStyle/>
            <a:p>
              <a:pPr eaLnBrk="1" hangingPunct="1"/>
              <a:endParaRPr lang="en-US" altLang="en-US">
                <a:latin typeface="Calibri" pitchFamily="34" charset="0"/>
              </a:endParaRPr>
            </a:p>
          </p:txBody>
        </p:sp>
        <p:grpSp>
          <p:nvGrpSpPr>
            <p:cNvPr id="4" name="Group 68"/>
            <p:cNvGrpSpPr>
              <a:grpSpLocks/>
            </p:cNvGrpSpPr>
            <p:nvPr/>
          </p:nvGrpSpPr>
          <p:grpSpPr bwMode="auto">
            <a:xfrm>
              <a:off x="7086600" y="4814888"/>
              <a:ext cx="762000" cy="366713"/>
              <a:chOff x="4464" y="3033"/>
              <a:chExt cx="480" cy="231"/>
            </a:xfrm>
          </p:grpSpPr>
          <p:sp>
            <p:nvSpPr>
              <p:cNvPr id="39990" name="Line 69"/>
              <p:cNvSpPr>
                <a:spLocks noChangeShapeType="1"/>
              </p:cNvSpPr>
              <p:nvPr/>
            </p:nvSpPr>
            <p:spPr bwMode="auto">
              <a:xfrm>
                <a:off x="4464" y="3264"/>
                <a:ext cx="480" cy="0"/>
              </a:xfrm>
              <a:prstGeom prst="line">
                <a:avLst/>
              </a:prstGeom>
              <a:noFill/>
              <a:ln w="63500">
                <a:solidFill>
                  <a:schemeClr val="tx1"/>
                </a:solidFill>
                <a:round/>
                <a:headEnd/>
                <a:tailEnd/>
              </a:ln>
            </p:spPr>
            <p:txBody>
              <a:bodyPr/>
              <a:lstStyle/>
              <a:p>
                <a:endParaRPr lang="en-US"/>
              </a:p>
            </p:txBody>
          </p:sp>
          <p:sp>
            <p:nvSpPr>
              <p:cNvPr id="39991" name="Text Box 70"/>
              <p:cNvSpPr txBox="1">
                <a:spLocks noChangeArrowheads="1"/>
              </p:cNvSpPr>
              <p:nvPr/>
            </p:nvSpPr>
            <p:spPr bwMode="auto">
              <a:xfrm>
                <a:off x="4556" y="3033"/>
                <a:ext cx="340" cy="231"/>
              </a:xfrm>
              <a:prstGeom prst="rect">
                <a:avLst/>
              </a:prstGeom>
              <a:noFill/>
              <a:ln w="9525">
                <a:noFill/>
                <a:miter lim="800000"/>
                <a:headEnd/>
                <a:tailEnd/>
              </a:ln>
            </p:spPr>
            <p:txBody>
              <a:bodyPr wrap="none">
                <a:spAutoFit/>
              </a:bodyPr>
              <a:lstStyle/>
              <a:p>
                <a:pPr eaLnBrk="1" hangingPunct="1"/>
                <a:r>
                  <a:rPr lang="en-US" altLang="en-US" b="1" dirty="0">
                    <a:latin typeface="Tahoma" pitchFamily="34" charset="0"/>
                  </a:rPr>
                  <a:t>50’</a:t>
                </a:r>
              </a:p>
            </p:txBody>
          </p:sp>
        </p:grpSp>
      </p:grpSp>
      <p:sp>
        <p:nvSpPr>
          <p:cNvPr id="57" name="Rectangle 2"/>
          <p:cNvSpPr>
            <a:spLocks noGrp="1" noChangeArrowheads="1"/>
          </p:cNvSpPr>
          <p:nvPr>
            <p:ph type="title" idx="4294967295"/>
          </p:nvPr>
        </p:nvSpPr>
        <p:spPr>
          <a:xfrm>
            <a:off x="152400" y="76200"/>
            <a:ext cx="8839200" cy="990600"/>
          </a:xfrm>
          <a:noFill/>
        </p:spPr>
        <p:txBody>
          <a:bodyPr>
            <a:normAutofit fontScale="90000"/>
          </a:bodyPr>
          <a:lstStyle/>
          <a:p>
            <a:pPr algn="ctr" eaLnBrk="1" hangingPunct="1"/>
            <a:r>
              <a:rPr lang="en-US" sz="3600" b="1" dirty="0" smtClean="0">
                <a:solidFill>
                  <a:schemeClr val="tx1"/>
                </a:solidFill>
                <a:latin typeface="Times New Roman" pitchFamily="18" charset="0"/>
                <a:cs typeface="Times New Roman" pitchFamily="18" charset="0"/>
              </a:rPr>
              <a:t>Former Pesticide Mixing Area</a:t>
            </a:r>
            <a:br>
              <a:rPr lang="en-US" sz="3600" b="1" dirty="0" smtClean="0">
                <a:solidFill>
                  <a:schemeClr val="tx1"/>
                </a:solidFill>
                <a:latin typeface="Times New Roman" pitchFamily="18" charset="0"/>
                <a:cs typeface="Times New Roman" pitchFamily="18" charset="0"/>
              </a:rPr>
            </a:br>
            <a:r>
              <a:rPr lang="en-US" sz="3600" b="1" dirty="0" smtClean="0">
                <a:solidFill>
                  <a:schemeClr val="tx1"/>
                </a:solidFill>
                <a:latin typeface="Times New Roman" pitchFamily="18" charset="0"/>
                <a:cs typeface="Times New Roman" pitchFamily="18" charset="0"/>
              </a:rPr>
              <a:t>Discreet Sample Data (&gt;100 *samples)</a:t>
            </a:r>
          </a:p>
        </p:txBody>
      </p:sp>
      <p:sp>
        <p:nvSpPr>
          <p:cNvPr id="58" name="Text Box 75"/>
          <p:cNvSpPr txBox="1">
            <a:spLocks noChangeArrowheads="1"/>
          </p:cNvSpPr>
          <p:nvPr/>
        </p:nvSpPr>
        <p:spPr bwMode="auto">
          <a:xfrm>
            <a:off x="1676400" y="5943600"/>
            <a:ext cx="7391400" cy="707886"/>
          </a:xfrm>
          <a:prstGeom prst="rect">
            <a:avLst/>
          </a:prstGeom>
          <a:noFill/>
          <a:ln w="9525">
            <a:noFill/>
            <a:miter lim="800000"/>
            <a:headEnd/>
            <a:tailEnd/>
          </a:ln>
        </p:spPr>
        <p:txBody>
          <a:bodyPr>
            <a:spAutoFit/>
          </a:bodyPr>
          <a:lstStyle/>
          <a:p>
            <a:r>
              <a:rPr lang="en-US" sz="2000" b="1" dirty="0"/>
              <a:t>Contamination </a:t>
            </a:r>
            <a:r>
              <a:rPr lang="en-US" sz="2000" b="1" u="sng" dirty="0"/>
              <a:t>&lt;</a:t>
            </a:r>
            <a:r>
              <a:rPr lang="en-US" sz="2000" b="1" dirty="0"/>
              <a:t>3’bgs (</a:t>
            </a:r>
            <a:r>
              <a:rPr lang="en-US" sz="2000" b="1" dirty="0" err="1"/>
              <a:t>ave</a:t>
            </a:r>
            <a:r>
              <a:rPr lang="en-US" sz="2000" b="1" dirty="0"/>
              <a:t>. 1.5’ </a:t>
            </a:r>
            <a:r>
              <a:rPr lang="en-US" sz="2000" b="1" dirty="0" err="1"/>
              <a:t>bgs</a:t>
            </a:r>
            <a:r>
              <a:rPr lang="en-US" sz="2000" b="1" dirty="0"/>
              <a:t>; est. 1,300 yds</a:t>
            </a:r>
            <a:r>
              <a:rPr lang="en-US" sz="2000" b="1" baseline="30000" dirty="0"/>
              <a:t>3</a:t>
            </a:r>
            <a:r>
              <a:rPr lang="en-US" sz="2000" b="1" dirty="0"/>
              <a:t>)</a:t>
            </a:r>
          </a:p>
          <a:p>
            <a:r>
              <a:rPr lang="en-US" sz="2000" b="1" dirty="0"/>
              <a:t>Contamination &gt;3’-10’bgs (est. 2,000 yds</a:t>
            </a:r>
            <a:r>
              <a:rPr lang="en-US" sz="2000" b="1" baseline="30000" dirty="0"/>
              <a:t>3</a:t>
            </a:r>
            <a:r>
              <a:rPr lang="en-US" sz="2000" b="1" dirty="0"/>
              <a:t>)</a:t>
            </a:r>
          </a:p>
        </p:txBody>
      </p:sp>
      <p:sp>
        <p:nvSpPr>
          <p:cNvPr id="59" name="Rectangle 76"/>
          <p:cNvSpPr>
            <a:spLocks noChangeArrowheads="1"/>
          </p:cNvSpPr>
          <p:nvPr/>
        </p:nvSpPr>
        <p:spPr bwMode="auto">
          <a:xfrm>
            <a:off x="1219200" y="6019800"/>
            <a:ext cx="381000" cy="228600"/>
          </a:xfrm>
          <a:prstGeom prst="rect">
            <a:avLst/>
          </a:prstGeom>
          <a:solidFill>
            <a:srgbClr val="FFFF00">
              <a:alpha val="74901"/>
            </a:srgbClr>
          </a:solidFill>
          <a:ln w="9525" algn="ctr">
            <a:solidFill>
              <a:schemeClr val="tx1"/>
            </a:solidFill>
            <a:miter lim="800000"/>
            <a:headEnd/>
            <a:tailEnd/>
          </a:ln>
        </p:spPr>
        <p:txBody>
          <a:bodyPr/>
          <a:lstStyle/>
          <a:p>
            <a:endParaRPr lang="en-US"/>
          </a:p>
        </p:txBody>
      </p:sp>
      <p:sp>
        <p:nvSpPr>
          <p:cNvPr id="60" name="Rectangle 77" descr="Small grid"/>
          <p:cNvSpPr>
            <a:spLocks noChangeArrowheads="1"/>
          </p:cNvSpPr>
          <p:nvPr/>
        </p:nvSpPr>
        <p:spPr bwMode="auto">
          <a:xfrm>
            <a:off x="1230313" y="6354763"/>
            <a:ext cx="381000" cy="228600"/>
          </a:xfrm>
          <a:prstGeom prst="rect">
            <a:avLst/>
          </a:prstGeom>
          <a:solidFill>
            <a:srgbClr val="FF9900"/>
          </a:solidFill>
          <a:ln w="9525">
            <a:solidFill>
              <a:schemeClr val="tx1"/>
            </a:solidFill>
            <a:round/>
            <a:headEnd/>
            <a:tailEnd/>
          </a:ln>
        </p:spPr>
        <p:txBody>
          <a:bodyPr/>
          <a:lstStyle/>
          <a:p>
            <a:endParaRPr lang="en-US"/>
          </a:p>
        </p:txBody>
      </p:sp>
      <p:sp>
        <p:nvSpPr>
          <p:cNvPr id="61" name="Text Box 78"/>
          <p:cNvSpPr txBox="1">
            <a:spLocks noChangeArrowheads="1"/>
          </p:cNvSpPr>
          <p:nvPr/>
        </p:nvSpPr>
        <p:spPr bwMode="auto">
          <a:xfrm>
            <a:off x="685800" y="5334000"/>
            <a:ext cx="3041650" cy="366713"/>
          </a:xfrm>
          <a:prstGeom prst="rect">
            <a:avLst/>
          </a:prstGeom>
          <a:noFill/>
          <a:ln w="9525">
            <a:noFill/>
            <a:miter lim="800000"/>
            <a:headEnd/>
            <a:tailEnd/>
          </a:ln>
        </p:spPr>
        <p:txBody>
          <a:bodyPr wrap="none">
            <a:spAutoFit/>
          </a:bodyPr>
          <a:lstStyle/>
          <a:p>
            <a:r>
              <a:rPr lang="en-US" b="1" dirty="0"/>
              <a:t>*All sample points not shown</a:t>
            </a:r>
          </a:p>
        </p:txBody>
      </p:sp>
      <p:sp>
        <p:nvSpPr>
          <p:cNvPr id="62" name="Text Box 87"/>
          <p:cNvSpPr txBox="1">
            <a:spLocks noChangeArrowheads="1"/>
          </p:cNvSpPr>
          <p:nvPr/>
        </p:nvSpPr>
        <p:spPr bwMode="auto">
          <a:xfrm>
            <a:off x="762000" y="1295400"/>
            <a:ext cx="3352800" cy="461665"/>
          </a:xfrm>
          <a:prstGeom prst="rect">
            <a:avLst/>
          </a:prstGeom>
          <a:noFill/>
          <a:ln w="9525">
            <a:noFill/>
            <a:miter lim="800000"/>
            <a:headEnd/>
            <a:tailEnd/>
          </a:ln>
        </p:spPr>
        <p:txBody>
          <a:bodyPr wrap="square">
            <a:spAutoFit/>
          </a:bodyPr>
          <a:lstStyle/>
          <a:p>
            <a:pPr fontAlgn="base">
              <a:spcBef>
                <a:spcPct val="0"/>
              </a:spcBef>
              <a:spcAft>
                <a:spcPct val="0"/>
              </a:spcAft>
            </a:pPr>
            <a:r>
              <a:rPr lang="en-US" altLang="en-US" sz="2400" b="1" dirty="0" smtClean="0">
                <a:solidFill>
                  <a:srgbClr val="000000"/>
                </a:solidFill>
                <a:cs typeface="Arial" charset="0"/>
              </a:rPr>
              <a:t>Dioxins and Arsenic</a:t>
            </a:r>
            <a:endParaRPr lang="en-US" altLang="en-US" sz="2400" b="1" dirty="0">
              <a:solidFill>
                <a:srgbClr val="000000"/>
              </a:solidFill>
              <a:cs typeface="Arial" charset="0"/>
            </a:endParaRPr>
          </a:p>
        </p:txBody>
      </p:sp>
      <p:sp>
        <p:nvSpPr>
          <p:cNvPr id="66" name="Text Box 87"/>
          <p:cNvSpPr txBox="1">
            <a:spLocks noChangeArrowheads="1"/>
          </p:cNvSpPr>
          <p:nvPr/>
        </p:nvSpPr>
        <p:spPr bwMode="auto">
          <a:xfrm>
            <a:off x="7315200" y="6400800"/>
            <a:ext cx="1752600" cy="307777"/>
          </a:xfrm>
          <a:prstGeom prst="rect">
            <a:avLst/>
          </a:prstGeom>
          <a:noFill/>
          <a:ln w="9525">
            <a:noFill/>
            <a:miter lim="800000"/>
            <a:headEnd/>
            <a:tailEnd/>
          </a:ln>
        </p:spPr>
        <p:txBody>
          <a:bodyPr wrap="square">
            <a:spAutoFit/>
          </a:bodyPr>
          <a:lstStyle/>
          <a:p>
            <a:pPr fontAlgn="base">
              <a:spcBef>
                <a:spcPct val="0"/>
              </a:spcBef>
              <a:spcAft>
                <a:spcPct val="0"/>
              </a:spcAft>
            </a:pPr>
            <a:r>
              <a:rPr lang="en-US" altLang="en-US" sz="1400" b="1" dirty="0" smtClean="0">
                <a:solidFill>
                  <a:srgbClr val="000000"/>
                </a:solidFill>
                <a:cs typeface="Arial" charset="0"/>
              </a:rPr>
              <a:t>After ITRC (2014)</a:t>
            </a:r>
            <a:endParaRPr lang="en-US" altLang="en-US" sz="1400" b="1" dirty="0">
              <a:solidFill>
                <a:srgbClr val="000000"/>
              </a:solidFill>
              <a:cs typeface="Arial" charset="0"/>
            </a:endParaRPr>
          </a:p>
        </p:txBody>
      </p:sp>
      <p:sp>
        <p:nvSpPr>
          <p:cNvPr id="68" name="Text Box 65"/>
          <p:cNvSpPr txBox="1">
            <a:spLocks noChangeArrowheads="1"/>
          </p:cNvSpPr>
          <p:nvPr/>
        </p:nvSpPr>
        <p:spPr bwMode="auto">
          <a:xfrm>
            <a:off x="5854258" y="5388680"/>
            <a:ext cx="2146742" cy="369332"/>
          </a:xfrm>
          <a:prstGeom prst="rect">
            <a:avLst/>
          </a:prstGeom>
          <a:noFill/>
          <a:ln w="9525">
            <a:noFill/>
            <a:miter lim="800000"/>
            <a:headEnd/>
            <a:tailEnd/>
          </a:ln>
        </p:spPr>
        <p:txBody>
          <a:bodyPr wrap="none">
            <a:spAutoFit/>
          </a:bodyPr>
          <a:lstStyle/>
          <a:p>
            <a:r>
              <a:rPr lang="en-US" b="1" dirty="0" smtClean="0"/>
              <a:t>For Example Only</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366215" y="1208314"/>
            <a:ext cx="7529568" cy="4567595"/>
            <a:chOff x="366215" y="931863"/>
            <a:chExt cx="7909105" cy="4540250"/>
          </a:xfrm>
        </p:grpSpPr>
        <p:pic>
          <p:nvPicPr>
            <p:cNvPr id="45067" name="Picture 4" descr="PMA Aerial Compressed 2"/>
            <p:cNvPicPr>
              <a:picLocks noChangeAspect="1" noChangeArrowheads="1"/>
            </p:cNvPicPr>
            <p:nvPr/>
          </p:nvPicPr>
          <p:blipFill>
            <a:blip r:embed="rId3"/>
            <a:srcRect/>
            <a:stretch>
              <a:fillRect/>
            </a:stretch>
          </p:blipFill>
          <p:spPr bwMode="auto">
            <a:xfrm>
              <a:off x="609600" y="931863"/>
              <a:ext cx="7620000" cy="4540250"/>
            </a:xfrm>
            <a:prstGeom prst="rect">
              <a:avLst/>
            </a:prstGeom>
            <a:noFill/>
            <a:ln w="9525">
              <a:solidFill>
                <a:schemeClr val="tx1"/>
              </a:solidFill>
              <a:miter lim="800000"/>
              <a:headEnd/>
              <a:tailEnd/>
            </a:ln>
          </p:spPr>
        </p:pic>
        <p:sp>
          <p:nvSpPr>
            <p:cNvPr id="65" name="Freeform 64"/>
            <p:cNvSpPr/>
            <p:nvPr/>
          </p:nvSpPr>
          <p:spPr>
            <a:xfrm>
              <a:off x="563880" y="1234440"/>
              <a:ext cx="7711440" cy="3749040"/>
            </a:xfrm>
            <a:custGeom>
              <a:avLst/>
              <a:gdLst>
                <a:gd name="connsiteX0" fmla="*/ 15240 w 7711440"/>
                <a:gd name="connsiteY0" fmla="*/ 2118360 h 3749040"/>
                <a:gd name="connsiteX1" fmla="*/ 182880 w 7711440"/>
                <a:gd name="connsiteY1" fmla="*/ 1051560 h 3749040"/>
                <a:gd name="connsiteX2" fmla="*/ 518160 w 7711440"/>
                <a:gd name="connsiteY2" fmla="*/ 411480 h 3749040"/>
                <a:gd name="connsiteX3" fmla="*/ 2331720 w 7711440"/>
                <a:gd name="connsiteY3" fmla="*/ 137160 h 3749040"/>
                <a:gd name="connsiteX4" fmla="*/ 3566160 w 7711440"/>
                <a:gd name="connsiteY4" fmla="*/ 45720 h 3749040"/>
                <a:gd name="connsiteX5" fmla="*/ 4709160 w 7711440"/>
                <a:gd name="connsiteY5" fmla="*/ 0 h 3749040"/>
                <a:gd name="connsiteX6" fmla="*/ 6080760 w 7711440"/>
                <a:gd name="connsiteY6" fmla="*/ 0 h 3749040"/>
                <a:gd name="connsiteX7" fmla="*/ 7711440 w 7711440"/>
                <a:gd name="connsiteY7" fmla="*/ 213360 h 3749040"/>
                <a:gd name="connsiteX8" fmla="*/ 7391400 w 7711440"/>
                <a:gd name="connsiteY8" fmla="*/ 1630680 h 3749040"/>
                <a:gd name="connsiteX9" fmla="*/ 6873240 w 7711440"/>
                <a:gd name="connsiteY9" fmla="*/ 2743200 h 3749040"/>
                <a:gd name="connsiteX10" fmla="*/ 6187440 w 7711440"/>
                <a:gd name="connsiteY10" fmla="*/ 3291840 h 3749040"/>
                <a:gd name="connsiteX11" fmla="*/ 5120640 w 7711440"/>
                <a:gd name="connsiteY11" fmla="*/ 3581400 h 3749040"/>
                <a:gd name="connsiteX12" fmla="*/ 3764280 w 7711440"/>
                <a:gd name="connsiteY12" fmla="*/ 3703320 h 3749040"/>
                <a:gd name="connsiteX13" fmla="*/ 2438400 w 7711440"/>
                <a:gd name="connsiteY13" fmla="*/ 3749040 h 3749040"/>
                <a:gd name="connsiteX14" fmla="*/ 2651760 w 7711440"/>
                <a:gd name="connsiteY14" fmla="*/ 3261360 h 3749040"/>
                <a:gd name="connsiteX15" fmla="*/ 3794760 w 7711440"/>
                <a:gd name="connsiteY15" fmla="*/ 3261360 h 3749040"/>
                <a:gd name="connsiteX16" fmla="*/ 5074920 w 7711440"/>
                <a:gd name="connsiteY16" fmla="*/ 3093720 h 3749040"/>
                <a:gd name="connsiteX17" fmla="*/ 5882640 w 7711440"/>
                <a:gd name="connsiteY17" fmla="*/ 2987040 h 3749040"/>
                <a:gd name="connsiteX18" fmla="*/ 5867400 w 7711440"/>
                <a:gd name="connsiteY18" fmla="*/ 2941320 h 3749040"/>
                <a:gd name="connsiteX19" fmla="*/ 6294120 w 7711440"/>
                <a:gd name="connsiteY19" fmla="*/ 2682240 h 3749040"/>
                <a:gd name="connsiteX20" fmla="*/ 6888480 w 7711440"/>
                <a:gd name="connsiteY20" fmla="*/ 1356360 h 3749040"/>
                <a:gd name="connsiteX21" fmla="*/ 7178040 w 7711440"/>
                <a:gd name="connsiteY21" fmla="*/ 548640 h 3749040"/>
                <a:gd name="connsiteX22" fmla="*/ 5379720 w 7711440"/>
                <a:gd name="connsiteY22" fmla="*/ 411480 h 3749040"/>
                <a:gd name="connsiteX23" fmla="*/ 3535680 w 7711440"/>
                <a:gd name="connsiteY23" fmla="*/ 487680 h 3749040"/>
                <a:gd name="connsiteX24" fmla="*/ 1645920 w 7711440"/>
                <a:gd name="connsiteY24" fmla="*/ 716280 h 3749040"/>
                <a:gd name="connsiteX25" fmla="*/ 792480 w 7711440"/>
                <a:gd name="connsiteY25" fmla="*/ 838200 h 3749040"/>
                <a:gd name="connsiteX26" fmla="*/ 472440 w 7711440"/>
                <a:gd name="connsiteY26" fmla="*/ 2072640 h 3749040"/>
                <a:gd name="connsiteX27" fmla="*/ 0 w 7711440"/>
                <a:gd name="connsiteY27" fmla="*/ 217932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11440" h="3749040">
                  <a:moveTo>
                    <a:pt x="15240" y="2118360"/>
                  </a:moveTo>
                  <a:lnTo>
                    <a:pt x="182880" y="1051560"/>
                  </a:lnTo>
                  <a:lnTo>
                    <a:pt x="518160" y="411480"/>
                  </a:lnTo>
                  <a:lnTo>
                    <a:pt x="2331720" y="137160"/>
                  </a:lnTo>
                  <a:lnTo>
                    <a:pt x="3566160" y="45720"/>
                  </a:lnTo>
                  <a:lnTo>
                    <a:pt x="4709160" y="0"/>
                  </a:lnTo>
                  <a:lnTo>
                    <a:pt x="6080760" y="0"/>
                  </a:lnTo>
                  <a:lnTo>
                    <a:pt x="7711440" y="213360"/>
                  </a:lnTo>
                  <a:lnTo>
                    <a:pt x="7391400" y="1630680"/>
                  </a:lnTo>
                  <a:lnTo>
                    <a:pt x="6873240" y="2743200"/>
                  </a:lnTo>
                  <a:lnTo>
                    <a:pt x="6187440" y="3291840"/>
                  </a:lnTo>
                  <a:lnTo>
                    <a:pt x="5120640" y="3581400"/>
                  </a:lnTo>
                  <a:lnTo>
                    <a:pt x="3764280" y="3703320"/>
                  </a:lnTo>
                  <a:lnTo>
                    <a:pt x="2438400" y="3749040"/>
                  </a:lnTo>
                  <a:lnTo>
                    <a:pt x="2651760" y="3261360"/>
                  </a:lnTo>
                  <a:lnTo>
                    <a:pt x="3794760" y="3261360"/>
                  </a:lnTo>
                  <a:lnTo>
                    <a:pt x="5074920" y="3093720"/>
                  </a:lnTo>
                  <a:cubicBezTo>
                    <a:pt x="5344160" y="3058160"/>
                    <a:pt x="5615949" y="3038327"/>
                    <a:pt x="5882640" y="2987040"/>
                  </a:cubicBezTo>
                  <a:cubicBezTo>
                    <a:pt x="5898415" y="2984006"/>
                    <a:pt x="5867400" y="2941320"/>
                    <a:pt x="5867400" y="2941320"/>
                  </a:cubicBezTo>
                  <a:cubicBezTo>
                    <a:pt x="6298531" y="2694960"/>
                    <a:pt x="6294120" y="2861305"/>
                    <a:pt x="6294120" y="2682240"/>
                  </a:cubicBezTo>
                  <a:lnTo>
                    <a:pt x="6888480" y="1356360"/>
                  </a:lnTo>
                  <a:lnTo>
                    <a:pt x="7178040" y="548640"/>
                  </a:lnTo>
                  <a:cubicBezTo>
                    <a:pt x="6578630" y="502532"/>
                    <a:pt x="5980901" y="411480"/>
                    <a:pt x="5379720" y="411480"/>
                  </a:cubicBezTo>
                  <a:lnTo>
                    <a:pt x="3535680" y="487680"/>
                  </a:lnTo>
                  <a:lnTo>
                    <a:pt x="1645920" y="716280"/>
                  </a:lnTo>
                  <a:lnTo>
                    <a:pt x="792480" y="838200"/>
                  </a:lnTo>
                  <a:lnTo>
                    <a:pt x="472440" y="2072640"/>
                  </a:lnTo>
                  <a:lnTo>
                    <a:pt x="0" y="2179320"/>
                  </a:lnTo>
                </a:path>
              </a:pathLst>
            </a:custGeom>
            <a:solidFill>
              <a:srgbClr val="00B050">
                <a:alpha val="80000"/>
              </a:srgbClr>
            </a:solidFill>
            <a:ln w="635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594360" y="3274223"/>
              <a:ext cx="2560320" cy="1709257"/>
            </a:xfrm>
            <a:custGeom>
              <a:avLst/>
              <a:gdLst>
                <a:gd name="connsiteX0" fmla="*/ 472440 w 2560320"/>
                <a:gd name="connsiteY0" fmla="*/ 2377 h 1709257"/>
                <a:gd name="connsiteX1" fmla="*/ 0 w 2560320"/>
                <a:gd name="connsiteY1" fmla="*/ 139537 h 1709257"/>
                <a:gd name="connsiteX2" fmla="*/ 1264920 w 2560320"/>
                <a:gd name="connsiteY2" fmla="*/ 977737 h 1709257"/>
                <a:gd name="connsiteX3" fmla="*/ 2392680 w 2560320"/>
                <a:gd name="connsiteY3" fmla="*/ 1709257 h 1709257"/>
                <a:gd name="connsiteX4" fmla="*/ 2560320 w 2560320"/>
                <a:gd name="connsiteY4" fmla="*/ 1236817 h 1709257"/>
                <a:gd name="connsiteX5" fmla="*/ 1463040 w 2560320"/>
                <a:gd name="connsiteY5" fmla="*/ 566257 h 1709257"/>
                <a:gd name="connsiteX6" fmla="*/ 426720 w 2560320"/>
                <a:gd name="connsiteY6" fmla="*/ 2377 h 1709257"/>
                <a:gd name="connsiteX7" fmla="*/ 472440 w 2560320"/>
                <a:gd name="connsiteY7" fmla="*/ 2377 h 170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320" h="1709257">
                  <a:moveTo>
                    <a:pt x="472440" y="2377"/>
                  </a:moveTo>
                  <a:lnTo>
                    <a:pt x="0" y="139537"/>
                  </a:lnTo>
                  <a:lnTo>
                    <a:pt x="1264920" y="977737"/>
                  </a:lnTo>
                  <a:lnTo>
                    <a:pt x="2392680" y="1709257"/>
                  </a:lnTo>
                  <a:lnTo>
                    <a:pt x="2560320" y="1236817"/>
                  </a:lnTo>
                  <a:lnTo>
                    <a:pt x="1463040" y="566257"/>
                  </a:lnTo>
                  <a:lnTo>
                    <a:pt x="426720" y="2377"/>
                  </a:lnTo>
                  <a:cubicBezTo>
                    <a:pt x="422230" y="0"/>
                    <a:pt x="426720" y="12537"/>
                    <a:pt x="472440" y="2377"/>
                  </a:cubicBezTo>
                  <a:close/>
                </a:path>
              </a:pathLst>
            </a:custGeom>
            <a:solidFill>
              <a:schemeClr val="accent6">
                <a:lumMod val="75000"/>
                <a:alpha val="75000"/>
              </a:schemeClr>
            </a:solidFill>
            <a:ln w="63500" cap="flat" cmpd="sng">
              <a:solidFill>
                <a:srgbClr val="0000FF"/>
              </a:solidFill>
              <a:prstDash val="solid"/>
              <a:round/>
              <a:headEnd type="none" w="med" len="med"/>
              <a:tailEnd type="none" w="med" len="med"/>
            </a:ln>
          </p:spPr>
          <p:txBody>
            <a:bodyPr/>
            <a:lstStyle/>
            <a:p>
              <a:endParaRPr lang="en-US">
                <a:solidFill>
                  <a:schemeClr val="tx1"/>
                </a:solidFill>
              </a:endParaRPr>
            </a:p>
          </p:txBody>
        </p:sp>
        <p:sp>
          <p:nvSpPr>
            <p:cNvPr id="45068" name="Freeform 5"/>
            <p:cNvSpPr>
              <a:spLocks/>
            </p:cNvSpPr>
            <p:nvPr/>
          </p:nvSpPr>
          <p:spPr bwMode="auto">
            <a:xfrm>
              <a:off x="1066800" y="1981200"/>
              <a:ext cx="1143000" cy="1905000"/>
            </a:xfrm>
            <a:custGeom>
              <a:avLst/>
              <a:gdLst>
                <a:gd name="T0" fmla="*/ 189 w 720"/>
                <a:gd name="T1" fmla="*/ 56 h 1200"/>
                <a:gd name="T2" fmla="*/ 189 w 720"/>
                <a:gd name="T3" fmla="*/ 126 h 1200"/>
                <a:gd name="T4" fmla="*/ 0 w 720"/>
                <a:gd name="T5" fmla="*/ 816 h 1200"/>
                <a:gd name="T6" fmla="*/ 720 w 720"/>
                <a:gd name="T7" fmla="*/ 1200 h 1200"/>
                <a:gd name="T8" fmla="*/ 720 w 720"/>
                <a:gd name="T9" fmla="*/ 0 h 1200"/>
                <a:gd name="T10" fmla="*/ 189 w 720"/>
                <a:gd name="T11" fmla="*/ 56 h 1200"/>
                <a:gd name="T12" fmla="*/ 0 60000 65536"/>
                <a:gd name="T13" fmla="*/ 0 60000 65536"/>
                <a:gd name="T14" fmla="*/ 0 60000 65536"/>
                <a:gd name="T15" fmla="*/ 0 60000 65536"/>
                <a:gd name="T16" fmla="*/ 0 60000 65536"/>
                <a:gd name="T17" fmla="*/ 0 60000 65536"/>
                <a:gd name="T18" fmla="*/ 0 w 720"/>
                <a:gd name="T19" fmla="*/ 0 h 1200"/>
                <a:gd name="T20" fmla="*/ 720 w 720"/>
                <a:gd name="T21" fmla="*/ 1200 h 1200"/>
              </a:gdLst>
              <a:ahLst/>
              <a:cxnLst>
                <a:cxn ang="T12">
                  <a:pos x="T0" y="T1"/>
                </a:cxn>
                <a:cxn ang="T13">
                  <a:pos x="T2" y="T3"/>
                </a:cxn>
                <a:cxn ang="T14">
                  <a:pos x="T4" y="T5"/>
                </a:cxn>
                <a:cxn ang="T15">
                  <a:pos x="T6" y="T7"/>
                </a:cxn>
                <a:cxn ang="T16">
                  <a:pos x="T8" y="T9"/>
                </a:cxn>
                <a:cxn ang="T17">
                  <a:pos x="T10" y="T11"/>
                </a:cxn>
              </a:cxnLst>
              <a:rect l="T18" t="T19" r="T20" b="T21"/>
              <a:pathLst>
                <a:path w="720" h="1200">
                  <a:moveTo>
                    <a:pt x="189" y="56"/>
                  </a:moveTo>
                  <a:cubicBezTo>
                    <a:pt x="189" y="79"/>
                    <a:pt x="189" y="103"/>
                    <a:pt x="189" y="126"/>
                  </a:cubicBezTo>
                  <a:lnTo>
                    <a:pt x="0" y="816"/>
                  </a:lnTo>
                  <a:lnTo>
                    <a:pt x="720" y="1200"/>
                  </a:lnTo>
                  <a:lnTo>
                    <a:pt x="720" y="0"/>
                  </a:lnTo>
                  <a:lnTo>
                    <a:pt x="189" y="56"/>
                  </a:lnTo>
                  <a:close/>
                </a:path>
              </a:pathLst>
            </a:custGeom>
            <a:solidFill>
              <a:schemeClr val="accent6">
                <a:lumMod val="75000"/>
                <a:alpha val="75000"/>
              </a:schemeClr>
            </a:solidFill>
            <a:ln w="63500" cap="flat" cmpd="sng">
              <a:solidFill>
                <a:srgbClr val="0000FF"/>
              </a:solidFill>
              <a:prstDash val="solid"/>
              <a:round/>
              <a:headEnd type="none" w="med" len="med"/>
              <a:tailEnd type="none" w="med" len="med"/>
            </a:ln>
          </p:spPr>
          <p:txBody>
            <a:bodyPr/>
            <a:lstStyle/>
            <a:p>
              <a:endParaRPr lang="en-US"/>
            </a:p>
          </p:txBody>
        </p:sp>
        <p:sp>
          <p:nvSpPr>
            <p:cNvPr id="45069" name="Freeform 6" descr="Small grid"/>
            <p:cNvSpPr>
              <a:spLocks/>
            </p:cNvSpPr>
            <p:nvPr/>
          </p:nvSpPr>
          <p:spPr bwMode="auto">
            <a:xfrm>
              <a:off x="2190750" y="1752600"/>
              <a:ext cx="2000250" cy="939800"/>
            </a:xfrm>
            <a:custGeom>
              <a:avLst/>
              <a:gdLst>
                <a:gd name="T0" fmla="*/ 13 w 1120"/>
                <a:gd name="T1" fmla="*/ 130 h 630"/>
                <a:gd name="T2" fmla="*/ 95 w 1120"/>
                <a:gd name="T3" fmla="*/ 124 h 630"/>
                <a:gd name="T4" fmla="*/ 1068 w 1120"/>
                <a:gd name="T5" fmla="*/ 0 h 630"/>
                <a:gd name="T6" fmla="*/ 1120 w 1120"/>
                <a:gd name="T7" fmla="*/ 504 h 630"/>
                <a:gd name="T8" fmla="*/ 0 w 1120"/>
                <a:gd name="T9" fmla="*/ 630 h 630"/>
                <a:gd name="T10" fmla="*/ 13 w 1120"/>
                <a:gd name="T11" fmla="*/ 130 h 630"/>
                <a:gd name="T12" fmla="*/ 0 60000 65536"/>
                <a:gd name="T13" fmla="*/ 0 60000 65536"/>
                <a:gd name="T14" fmla="*/ 0 60000 65536"/>
                <a:gd name="T15" fmla="*/ 0 60000 65536"/>
                <a:gd name="T16" fmla="*/ 0 60000 65536"/>
                <a:gd name="T17" fmla="*/ 0 60000 65536"/>
                <a:gd name="T18" fmla="*/ 0 w 1120"/>
                <a:gd name="T19" fmla="*/ 0 h 630"/>
                <a:gd name="T20" fmla="*/ 1120 w 1120"/>
                <a:gd name="T21" fmla="*/ 630 h 630"/>
              </a:gdLst>
              <a:ahLst/>
              <a:cxnLst>
                <a:cxn ang="T12">
                  <a:pos x="T0" y="T1"/>
                </a:cxn>
                <a:cxn ang="T13">
                  <a:pos x="T2" y="T3"/>
                </a:cxn>
                <a:cxn ang="T14">
                  <a:pos x="T4" y="T5"/>
                </a:cxn>
                <a:cxn ang="T15">
                  <a:pos x="T6" y="T7"/>
                </a:cxn>
                <a:cxn ang="T16">
                  <a:pos x="T8" y="T9"/>
                </a:cxn>
                <a:cxn ang="T17">
                  <a:pos x="T10" y="T11"/>
                </a:cxn>
              </a:cxnLst>
              <a:rect l="T18" t="T19" r="T20" b="T21"/>
              <a:pathLst>
                <a:path w="1120" h="630">
                  <a:moveTo>
                    <a:pt x="13" y="130"/>
                  </a:moveTo>
                  <a:cubicBezTo>
                    <a:pt x="52" y="118"/>
                    <a:pt x="25" y="124"/>
                    <a:pt x="95" y="124"/>
                  </a:cubicBezTo>
                  <a:lnTo>
                    <a:pt x="1068" y="0"/>
                  </a:lnTo>
                  <a:lnTo>
                    <a:pt x="1120" y="504"/>
                  </a:lnTo>
                  <a:lnTo>
                    <a:pt x="0" y="630"/>
                  </a:lnTo>
                  <a:lnTo>
                    <a:pt x="13" y="130"/>
                  </a:lnTo>
                  <a:close/>
                </a:path>
              </a:pathLst>
            </a:custGeom>
            <a:solidFill>
              <a:schemeClr val="accent6">
                <a:lumMod val="75000"/>
                <a:alpha val="75000"/>
              </a:schemeClr>
            </a:solidFill>
            <a:ln w="63500" cap="flat" cmpd="sng">
              <a:solidFill>
                <a:srgbClr val="0000FF"/>
              </a:solidFill>
              <a:prstDash val="solid"/>
              <a:round/>
              <a:headEnd/>
              <a:tailEnd/>
            </a:ln>
          </p:spPr>
          <p:txBody>
            <a:bodyPr/>
            <a:lstStyle/>
            <a:p>
              <a:endParaRPr lang="en-US"/>
            </a:p>
          </p:txBody>
        </p:sp>
        <p:sp>
          <p:nvSpPr>
            <p:cNvPr id="45070" name="Freeform 7"/>
            <p:cNvSpPr>
              <a:spLocks/>
            </p:cNvSpPr>
            <p:nvPr/>
          </p:nvSpPr>
          <p:spPr bwMode="auto">
            <a:xfrm>
              <a:off x="4110038" y="1676400"/>
              <a:ext cx="1909762" cy="815975"/>
            </a:xfrm>
            <a:custGeom>
              <a:avLst/>
              <a:gdLst>
                <a:gd name="T0" fmla="*/ 0 w 1203"/>
                <a:gd name="T1" fmla="*/ 45 h 514"/>
                <a:gd name="T2" fmla="*/ 44 w 1203"/>
                <a:gd name="T3" fmla="*/ 26 h 514"/>
                <a:gd name="T4" fmla="*/ 152 w 1203"/>
                <a:gd name="T5" fmla="*/ 20 h 514"/>
                <a:gd name="T6" fmla="*/ 1203 w 1203"/>
                <a:gd name="T7" fmla="*/ 0 h 514"/>
                <a:gd name="T8" fmla="*/ 1155 w 1203"/>
                <a:gd name="T9" fmla="*/ 480 h 514"/>
                <a:gd name="T10" fmla="*/ 50 w 1203"/>
                <a:gd name="T11" fmla="*/ 514 h 514"/>
                <a:gd name="T12" fmla="*/ 0 w 1203"/>
                <a:gd name="T13" fmla="*/ 45 h 514"/>
                <a:gd name="T14" fmla="*/ 0 60000 65536"/>
                <a:gd name="T15" fmla="*/ 0 60000 65536"/>
                <a:gd name="T16" fmla="*/ 0 60000 65536"/>
                <a:gd name="T17" fmla="*/ 0 60000 65536"/>
                <a:gd name="T18" fmla="*/ 0 60000 65536"/>
                <a:gd name="T19" fmla="*/ 0 60000 65536"/>
                <a:gd name="T20" fmla="*/ 0 60000 65536"/>
                <a:gd name="T21" fmla="*/ 0 w 1203"/>
                <a:gd name="T22" fmla="*/ 0 h 514"/>
                <a:gd name="T23" fmla="*/ 1203 w 1203"/>
                <a:gd name="T24" fmla="*/ 514 h 5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3" h="514">
                  <a:moveTo>
                    <a:pt x="0" y="45"/>
                  </a:moveTo>
                  <a:cubicBezTo>
                    <a:pt x="15" y="40"/>
                    <a:pt x="28" y="29"/>
                    <a:pt x="44" y="26"/>
                  </a:cubicBezTo>
                  <a:cubicBezTo>
                    <a:pt x="78" y="19"/>
                    <a:pt x="117" y="20"/>
                    <a:pt x="152" y="20"/>
                  </a:cubicBezTo>
                  <a:lnTo>
                    <a:pt x="1203" y="0"/>
                  </a:lnTo>
                  <a:lnTo>
                    <a:pt x="1155" y="480"/>
                  </a:lnTo>
                  <a:lnTo>
                    <a:pt x="50" y="514"/>
                  </a:lnTo>
                  <a:lnTo>
                    <a:pt x="0" y="45"/>
                  </a:lnTo>
                  <a:close/>
                </a:path>
              </a:pathLst>
            </a:custGeom>
            <a:solidFill>
              <a:schemeClr val="accent6">
                <a:lumMod val="75000"/>
                <a:alpha val="75000"/>
              </a:schemeClr>
            </a:solidFill>
            <a:ln w="63500" cap="flat" cmpd="sng">
              <a:solidFill>
                <a:srgbClr val="0000FF"/>
              </a:solidFill>
              <a:prstDash val="solid"/>
              <a:round/>
              <a:headEnd type="none" w="med" len="med"/>
              <a:tailEnd type="none" w="med" len="med"/>
            </a:ln>
          </p:spPr>
          <p:txBody>
            <a:bodyPr/>
            <a:lstStyle/>
            <a:p>
              <a:endParaRPr lang="en-US"/>
            </a:p>
          </p:txBody>
        </p:sp>
        <p:sp>
          <p:nvSpPr>
            <p:cNvPr id="45072" name="Freeform 9" descr="Small grid"/>
            <p:cNvSpPr>
              <a:spLocks/>
            </p:cNvSpPr>
            <p:nvPr/>
          </p:nvSpPr>
          <p:spPr bwMode="auto">
            <a:xfrm>
              <a:off x="2181225" y="2582863"/>
              <a:ext cx="1063625" cy="1898650"/>
            </a:xfrm>
            <a:custGeom>
              <a:avLst/>
              <a:gdLst>
                <a:gd name="T0" fmla="*/ 12 w 670"/>
                <a:gd name="T1" fmla="*/ 57 h 1196"/>
                <a:gd name="T2" fmla="*/ 69 w 670"/>
                <a:gd name="T3" fmla="*/ 57 h 1196"/>
                <a:gd name="T4" fmla="*/ 670 w 670"/>
                <a:gd name="T5" fmla="*/ 0 h 1196"/>
                <a:gd name="T6" fmla="*/ 633 w 670"/>
                <a:gd name="T7" fmla="*/ 1196 h 1196"/>
                <a:gd name="T8" fmla="*/ 0 w 670"/>
                <a:gd name="T9" fmla="*/ 823 h 1196"/>
                <a:gd name="T10" fmla="*/ 12 w 670"/>
                <a:gd name="T11" fmla="*/ 57 h 1196"/>
                <a:gd name="T12" fmla="*/ 0 60000 65536"/>
                <a:gd name="T13" fmla="*/ 0 60000 65536"/>
                <a:gd name="T14" fmla="*/ 0 60000 65536"/>
                <a:gd name="T15" fmla="*/ 0 60000 65536"/>
                <a:gd name="T16" fmla="*/ 0 60000 65536"/>
                <a:gd name="T17" fmla="*/ 0 60000 65536"/>
                <a:gd name="T18" fmla="*/ 0 w 670"/>
                <a:gd name="T19" fmla="*/ 0 h 1196"/>
                <a:gd name="T20" fmla="*/ 670 w 670"/>
                <a:gd name="T21" fmla="*/ 1196 h 1196"/>
              </a:gdLst>
              <a:ahLst/>
              <a:cxnLst>
                <a:cxn ang="T12">
                  <a:pos x="T0" y="T1"/>
                </a:cxn>
                <a:cxn ang="T13">
                  <a:pos x="T2" y="T3"/>
                </a:cxn>
                <a:cxn ang="T14">
                  <a:pos x="T4" y="T5"/>
                </a:cxn>
                <a:cxn ang="T15">
                  <a:pos x="T6" y="T7"/>
                </a:cxn>
                <a:cxn ang="T16">
                  <a:pos x="T8" y="T9"/>
                </a:cxn>
                <a:cxn ang="T17">
                  <a:pos x="T10" y="T11"/>
                </a:cxn>
              </a:cxnLst>
              <a:rect l="T18" t="T19" r="T20" b="T21"/>
              <a:pathLst>
                <a:path w="670" h="1196">
                  <a:moveTo>
                    <a:pt x="12" y="57"/>
                  </a:moveTo>
                  <a:cubicBezTo>
                    <a:pt x="31" y="57"/>
                    <a:pt x="50" y="57"/>
                    <a:pt x="69" y="57"/>
                  </a:cubicBezTo>
                  <a:lnTo>
                    <a:pt x="670" y="0"/>
                  </a:lnTo>
                  <a:lnTo>
                    <a:pt x="633" y="1196"/>
                  </a:lnTo>
                  <a:lnTo>
                    <a:pt x="0" y="823"/>
                  </a:lnTo>
                  <a:lnTo>
                    <a:pt x="12" y="57"/>
                  </a:lnTo>
                  <a:close/>
                </a:path>
              </a:pathLst>
            </a:custGeom>
            <a:solidFill>
              <a:schemeClr val="accent6">
                <a:lumMod val="75000"/>
                <a:alpha val="75000"/>
              </a:schemeClr>
            </a:solidFill>
            <a:ln w="63500" cap="flat" cmpd="sng">
              <a:solidFill>
                <a:srgbClr val="0000FF"/>
              </a:solidFill>
              <a:prstDash val="solid"/>
              <a:round/>
              <a:headEnd type="none" w="med" len="med"/>
              <a:tailEnd type="none" w="med" len="med"/>
            </a:ln>
          </p:spPr>
          <p:txBody>
            <a:bodyPr/>
            <a:lstStyle/>
            <a:p>
              <a:endParaRPr lang="en-US"/>
            </a:p>
          </p:txBody>
        </p:sp>
        <p:sp>
          <p:nvSpPr>
            <p:cNvPr id="45073" name="Freeform 10" descr="Small grid"/>
            <p:cNvSpPr>
              <a:spLocks/>
            </p:cNvSpPr>
            <p:nvPr/>
          </p:nvSpPr>
          <p:spPr bwMode="auto">
            <a:xfrm>
              <a:off x="3175000" y="2501900"/>
              <a:ext cx="1185863" cy="1989138"/>
            </a:xfrm>
            <a:custGeom>
              <a:avLst/>
              <a:gdLst>
                <a:gd name="T0" fmla="*/ 51 w 747"/>
                <a:gd name="T1" fmla="*/ 57 h 1253"/>
                <a:gd name="T2" fmla="*/ 101 w 747"/>
                <a:gd name="T3" fmla="*/ 57 h 1253"/>
                <a:gd name="T4" fmla="*/ 646 w 747"/>
                <a:gd name="T5" fmla="*/ 0 h 1253"/>
                <a:gd name="T6" fmla="*/ 747 w 747"/>
                <a:gd name="T7" fmla="*/ 1253 h 1253"/>
                <a:gd name="T8" fmla="*/ 0 w 747"/>
                <a:gd name="T9" fmla="*/ 1247 h 1253"/>
                <a:gd name="T10" fmla="*/ 51 w 747"/>
                <a:gd name="T11" fmla="*/ 57 h 1253"/>
                <a:gd name="T12" fmla="*/ 0 60000 65536"/>
                <a:gd name="T13" fmla="*/ 0 60000 65536"/>
                <a:gd name="T14" fmla="*/ 0 60000 65536"/>
                <a:gd name="T15" fmla="*/ 0 60000 65536"/>
                <a:gd name="T16" fmla="*/ 0 60000 65536"/>
                <a:gd name="T17" fmla="*/ 0 60000 65536"/>
                <a:gd name="T18" fmla="*/ 0 w 747"/>
                <a:gd name="T19" fmla="*/ 0 h 1253"/>
                <a:gd name="T20" fmla="*/ 747 w 747"/>
                <a:gd name="T21" fmla="*/ 1253 h 1253"/>
              </a:gdLst>
              <a:ahLst/>
              <a:cxnLst>
                <a:cxn ang="T12">
                  <a:pos x="T0" y="T1"/>
                </a:cxn>
                <a:cxn ang="T13">
                  <a:pos x="T2" y="T3"/>
                </a:cxn>
                <a:cxn ang="T14">
                  <a:pos x="T4" y="T5"/>
                </a:cxn>
                <a:cxn ang="T15">
                  <a:pos x="T6" y="T7"/>
                </a:cxn>
                <a:cxn ang="T16">
                  <a:pos x="T8" y="T9"/>
                </a:cxn>
                <a:cxn ang="T17">
                  <a:pos x="T10" y="T11"/>
                </a:cxn>
              </a:cxnLst>
              <a:rect l="T18" t="T19" r="T20" b="T21"/>
              <a:pathLst>
                <a:path w="747" h="1253">
                  <a:moveTo>
                    <a:pt x="51" y="57"/>
                  </a:moveTo>
                  <a:cubicBezTo>
                    <a:pt x="68" y="57"/>
                    <a:pt x="84" y="57"/>
                    <a:pt x="101" y="57"/>
                  </a:cubicBezTo>
                  <a:lnTo>
                    <a:pt x="646" y="0"/>
                  </a:lnTo>
                  <a:lnTo>
                    <a:pt x="747" y="1253"/>
                  </a:lnTo>
                  <a:lnTo>
                    <a:pt x="0" y="1247"/>
                  </a:lnTo>
                  <a:lnTo>
                    <a:pt x="51" y="57"/>
                  </a:lnTo>
                  <a:close/>
                </a:path>
              </a:pathLst>
            </a:custGeom>
            <a:solidFill>
              <a:schemeClr val="accent6">
                <a:lumMod val="75000"/>
                <a:alpha val="75000"/>
              </a:schemeClr>
            </a:solidFill>
            <a:ln w="63500" cap="flat" cmpd="sng">
              <a:solidFill>
                <a:srgbClr val="0000FF"/>
              </a:solidFill>
              <a:prstDash val="solid"/>
              <a:round/>
              <a:headEnd type="none" w="med" len="med"/>
              <a:tailEnd type="none" w="med" len="med"/>
            </a:ln>
          </p:spPr>
          <p:txBody>
            <a:bodyPr/>
            <a:lstStyle/>
            <a:p>
              <a:endParaRPr lang="en-US"/>
            </a:p>
          </p:txBody>
        </p:sp>
        <p:sp>
          <p:nvSpPr>
            <p:cNvPr id="45074" name="Freeform 11" descr="Small grid"/>
            <p:cNvSpPr>
              <a:spLocks/>
            </p:cNvSpPr>
            <p:nvPr/>
          </p:nvSpPr>
          <p:spPr bwMode="auto">
            <a:xfrm>
              <a:off x="4200525" y="2420938"/>
              <a:ext cx="2390775" cy="523875"/>
            </a:xfrm>
            <a:custGeom>
              <a:avLst/>
              <a:gdLst>
                <a:gd name="T0" fmla="*/ 0 w 1506"/>
                <a:gd name="T1" fmla="*/ 32 h 330"/>
                <a:gd name="T2" fmla="*/ 6 w 1506"/>
                <a:gd name="T3" fmla="*/ 121 h 330"/>
                <a:gd name="T4" fmla="*/ 19 w 1506"/>
                <a:gd name="T5" fmla="*/ 171 h 330"/>
                <a:gd name="T6" fmla="*/ 1019 w 1506"/>
                <a:gd name="T7" fmla="*/ 108 h 330"/>
                <a:gd name="T8" fmla="*/ 1013 w 1506"/>
                <a:gd name="T9" fmla="*/ 330 h 330"/>
                <a:gd name="T10" fmla="*/ 1475 w 1506"/>
                <a:gd name="T11" fmla="*/ 298 h 330"/>
                <a:gd name="T12" fmla="*/ 1506 w 1506"/>
                <a:gd name="T13" fmla="*/ 32 h 330"/>
                <a:gd name="T14" fmla="*/ 1082 w 1506"/>
                <a:gd name="T15" fmla="*/ 0 h 330"/>
                <a:gd name="T16" fmla="*/ 0 w 1506"/>
                <a:gd name="T17" fmla="*/ 32 h 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6"/>
                <a:gd name="T28" fmla="*/ 0 h 330"/>
                <a:gd name="T29" fmla="*/ 1506 w 1506"/>
                <a:gd name="T30" fmla="*/ 330 h 3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6" h="330">
                  <a:moveTo>
                    <a:pt x="0" y="32"/>
                  </a:moveTo>
                  <a:cubicBezTo>
                    <a:pt x="13" y="73"/>
                    <a:pt x="6" y="44"/>
                    <a:pt x="6" y="121"/>
                  </a:cubicBezTo>
                  <a:lnTo>
                    <a:pt x="19" y="171"/>
                  </a:lnTo>
                  <a:lnTo>
                    <a:pt x="1019" y="108"/>
                  </a:lnTo>
                  <a:lnTo>
                    <a:pt x="1013" y="330"/>
                  </a:lnTo>
                  <a:lnTo>
                    <a:pt x="1475" y="298"/>
                  </a:lnTo>
                  <a:lnTo>
                    <a:pt x="1506" y="32"/>
                  </a:lnTo>
                  <a:lnTo>
                    <a:pt x="1082" y="0"/>
                  </a:lnTo>
                  <a:lnTo>
                    <a:pt x="0" y="32"/>
                  </a:lnTo>
                  <a:close/>
                </a:path>
              </a:pathLst>
            </a:custGeom>
            <a:solidFill>
              <a:schemeClr val="accent6">
                <a:lumMod val="75000"/>
                <a:alpha val="75000"/>
              </a:schemeClr>
            </a:solidFill>
            <a:ln w="63500" cap="flat" cmpd="sng">
              <a:solidFill>
                <a:srgbClr val="0000FF"/>
              </a:solidFill>
              <a:prstDash val="solid"/>
              <a:round/>
              <a:headEnd type="none" w="med" len="med"/>
              <a:tailEnd type="none" w="med" len="med"/>
            </a:ln>
          </p:spPr>
          <p:txBody>
            <a:bodyPr/>
            <a:lstStyle/>
            <a:p>
              <a:endParaRPr lang="en-US"/>
            </a:p>
          </p:txBody>
        </p:sp>
        <p:sp>
          <p:nvSpPr>
            <p:cNvPr id="45075" name="Freeform 12" descr="Small grid"/>
            <p:cNvSpPr>
              <a:spLocks/>
            </p:cNvSpPr>
            <p:nvPr/>
          </p:nvSpPr>
          <p:spPr bwMode="auto">
            <a:xfrm>
              <a:off x="4270375" y="3205163"/>
              <a:ext cx="2643188" cy="1296987"/>
            </a:xfrm>
            <a:custGeom>
              <a:avLst/>
              <a:gdLst>
                <a:gd name="T0" fmla="*/ 0 w 1665"/>
                <a:gd name="T1" fmla="*/ 38 h 817"/>
                <a:gd name="T2" fmla="*/ 0 w 1665"/>
                <a:gd name="T3" fmla="*/ 139 h 817"/>
                <a:gd name="T4" fmla="*/ 70 w 1665"/>
                <a:gd name="T5" fmla="*/ 817 h 817"/>
                <a:gd name="T6" fmla="*/ 1361 w 1665"/>
                <a:gd name="T7" fmla="*/ 646 h 817"/>
                <a:gd name="T8" fmla="*/ 1595 w 1665"/>
                <a:gd name="T9" fmla="*/ 456 h 817"/>
                <a:gd name="T10" fmla="*/ 1665 w 1665"/>
                <a:gd name="T11" fmla="*/ 285 h 817"/>
                <a:gd name="T12" fmla="*/ 1494 w 1665"/>
                <a:gd name="T13" fmla="*/ 329 h 817"/>
                <a:gd name="T14" fmla="*/ 1076 w 1665"/>
                <a:gd name="T15" fmla="*/ 393 h 817"/>
                <a:gd name="T16" fmla="*/ 437 w 1665"/>
                <a:gd name="T17" fmla="*/ 456 h 817"/>
                <a:gd name="T18" fmla="*/ 380 w 1665"/>
                <a:gd name="T19" fmla="*/ 0 h 817"/>
                <a:gd name="T20" fmla="*/ 0 w 1665"/>
                <a:gd name="T21" fmla="*/ 38 h 8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65"/>
                <a:gd name="T34" fmla="*/ 0 h 817"/>
                <a:gd name="T35" fmla="*/ 1665 w 1665"/>
                <a:gd name="T36" fmla="*/ 817 h 8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65" h="817">
                  <a:moveTo>
                    <a:pt x="0" y="38"/>
                  </a:moveTo>
                  <a:cubicBezTo>
                    <a:pt x="0" y="72"/>
                    <a:pt x="0" y="105"/>
                    <a:pt x="0" y="139"/>
                  </a:cubicBezTo>
                  <a:lnTo>
                    <a:pt x="70" y="817"/>
                  </a:lnTo>
                  <a:lnTo>
                    <a:pt x="1361" y="646"/>
                  </a:lnTo>
                  <a:lnTo>
                    <a:pt x="1595" y="456"/>
                  </a:lnTo>
                  <a:lnTo>
                    <a:pt x="1665" y="285"/>
                  </a:lnTo>
                  <a:lnTo>
                    <a:pt x="1494" y="329"/>
                  </a:lnTo>
                  <a:lnTo>
                    <a:pt x="1076" y="393"/>
                  </a:lnTo>
                  <a:lnTo>
                    <a:pt x="437" y="456"/>
                  </a:lnTo>
                  <a:lnTo>
                    <a:pt x="380" y="0"/>
                  </a:lnTo>
                  <a:lnTo>
                    <a:pt x="0" y="38"/>
                  </a:lnTo>
                  <a:close/>
                </a:path>
              </a:pathLst>
            </a:custGeom>
            <a:solidFill>
              <a:schemeClr val="accent6">
                <a:lumMod val="75000"/>
                <a:alpha val="75000"/>
              </a:schemeClr>
            </a:solidFill>
            <a:ln w="63500" cap="flat" cmpd="sng">
              <a:solidFill>
                <a:srgbClr val="0000FF"/>
              </a:solidFill>
              <a:prstDash val="solid"/>
              <a:round/>
              <a:headEnd/>
              <a:tailEnd/>
            </a:ln>
          </p:spPr>
          <p:txBody>
            <a:bodyPr/>
            <a:lstStyle/>
            <a:p>
              <a:endParaRPr lang="en-US"/>
            </a:p>
          </p:txBody>
        </p:sp>
        <p:sp>
          <p:nvSpPr>
            <p:cNvPr id="45076" name="Freeform 13" descr="Small grid"/>
            <p:cNvSpPr>
              <a:spLocks/>
            </p:cNvSpPr>
            <p:nvPr/>
          </p:nvSpPr>
          <p:spPr bwMode="auto">
            <a:xfrm>
              <a:off x="6551613" y="2471738"/>
              <a:ext cx="914400" cy="1246187"/>
            </a:xfrm>
            <a:custGeom>
              <a:avLst/>
              <a:gdLst>
                <a:gd name="T0" fmla="*/ 32 w 576"/>
                <a:gd name="T1" fmla="*/ 0 h 785"/>
                <a:gd name="T2" fmla="*/ 19 w 576"/>
                <a:gd name="T3" fmla="*/ 108 h 785"/>
                <a:gd name="T4" fmla="*/ 0 w 576"/>
                <a:gd name="T5" fmla="*/ 266 h 785"/>
                <a:gd name="T6" fmla="*/ 101 w 576"/>
                <a:gd name="T7" fmla="*/ 785 h 785"/>
                <a:gd name="T8" fmla="*/ 259 w 576"/>
                <a:gd name="T9" fmla="*/ 734 h 785"/>
                <a:gd name="T10" fmla="*/ 576 w 576"/>
                <a:gd name="T11" fmla="*/ 32 h 785"/>
                <a:gd name="T12" fmla="*/ 32 w 576"/>
                <a:gd name="T13" fmla="*/ 0 h 785"/>
                <a:gd name="T14" fmla="*/ 0 60000 65536"/>
                <a:gd name="T15" fmla="*/ 0 60000 65536"/>
                <a:gd name="T16" fmla="*/ 0 60000 65536"/>
                <a:gd name="T17" fmla="*/ 0 60000 65536"/>
                <a:gd name="T18" fmla="*/ 0 60000 65536"/>
                <a:gd name="T19" fmla="*/ 0 60000 65536"/>
                <a:gd name="T20" fmla="*/ 0 60000 65536"/>
                <a:gd name="T21" fmla="*/ 0 w 576"/>
                <a:gd name="T22" fmla="*/ 0 h 785"/>
                <a:gd name="T23" fmla="*/ 576 w 576"/>
                <a:gd name="T24" fmla="*/ 785 h 7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785">
                  <a:moveTo>
                    <a:pt x="32" y="0"/>
                  </a:moveTo>
                  <a:cubicBezTo>
                    <a:pt x="26" y="35"/>
                    <a:pt x="19" y="72"/>
                    <a:pt x="19" y="108"/>
                  </a:cubicBezTo>
                  <a:lnTo>
                    <a:pt x="0" y="266"/>
                  </a:lnTo>
                  <a:lnTo>
                    <a:pt x="101" y="785"/>
                  </a:lnTo>
                  <a:lnTo>
                    <a:pt x="259" y="734"/>
                  </a:lnTo>
                  <a:lnTo>
                    <a:pt x="576" y="32"/>
                  </a:lnTo>
                  <a:lnTo>
                    <a:pt x="32" y="0"/>
                  </a:lnTo>
                  <a:close/>
                </a:path>
              </a:pathLst>
            </a:custGeom>
            <a:solidFill>
              <a:schemeClr val="accent6">
                <a:lumMod val="75000"/>
                <a:alpha val="75000"/>
              </a:schemeClr>
            </a:solidFill>
            <a:ln w="63500" cap="flat" cmpd="sng">
              <a:solidFill>
                <a:srgbClr val="0000FF"/>
              </a:solidFill>
              <a:prstDash val="solid"/>
              <a:round/>
              <a:headEnd type="none" w="med" len="med"/>
              <a:tailEnd type="none" w="med" len="med"/>
            </a:ln>
          </p:spPr>
          <p:txBody>
            <a:bodyPr/>
            <a:lstStyle/>
            <a:p>
              <a:endParaRPr lang="en-US"/>
            </a:p>
          </p:txBody>
        </p:sp>
        <p:sp>
          <p:nvSpPr>
            <p:cNvPr id="45077" name="Freeform 14" descr="Small grid"/>
            <p:cNvSpPr>
              <a:spLocks/>
            </p:cNvSpPr>
            <p:nvPr/>
          </p:nvSpPr>
          <p:spPr bwMode="auto">
            <a:xfrm>
              <a:off x="4894263" y="3155950"/>
              <a:ext cx="1114425" cy="763588"/>
            </a:xfrm>
            <a:custGeom>
              <a:avLst/>
              <a:gdLst>
                <a:gd name="T0" fmla="*/ 0 w 702"/>
                <a:gd name="T1" fmla="*/ 50 h 481"/>
                <a:gd name="T2" fmla="*/ 6 w 702"/>
                <a:gd name="T3" fmla="*/ 170 h 481"/>
                <a:gd name="T4" fmla="*/ 57 w 702"/>
                <a:gd name="T5" fmla="*/ 481 h 481"/>
                <a:gd name="T6" fmla="*/ 702 w 702"/>
                <a:gd name="T7" fmla="*/ 417 h 481"/>
                <a:gd name="T8" fmla="*/ 582 w 702"/>
                <a:gd name="T9" fmla="*/ 0 h 481"/>
                <a:gd name="T10" fmla="*/ 0 w 702"/>
                <a:gd name="T11" fmla="*/ 50 h 481"/>
                <a:gd name="T12" fmla="*/ 0 60000 65536"/>
                <a:gd name="T13" fmla="*/ 0 60000 65536"/>
                <a:gd name="T14" fmla="*/ 0 60000 65536"/>
                <a:gd name="T15" fmla="*/ 0 60000 65536"/>
                <a:gd name="T16" fmla="*/ 0 60000 65536"/>
                <a:gd name="T17" fmla="*/ 0 60000 65536"/>
                <a:gd name="T18" fmla="*/ 0 w 702"/>
                <a:gd name="T19" fmla="*/ 0 h 481"/>
                <a:gd name="T20" fmla="*/ 702 w 702"/>
                <a:gd name="T21" fmla="*/ 481 h 481"/>
              </a:gdLst>
              <a:ahLst/>
              <a:cxnLst>
                <a:cxn ang="T12">
                  <a:pos x="T0" y="T1"/>
                </a:cxn>
                <a:cxn ang="T13">
                  <a:pos x="T2" y="T3"/>
                </a:cxn>
                <a:cxn ang="T14">
                  <a:pos x="T4" y="T5"/>
                </a:cxn>
                <a:cxn ang="T15">
                  <a:pos x="T6" y="T7"/>
                </a:cxn>
                <a:cxn ang="T16">
                  <a:pos x="T8" y="T9"/>
                </a:cxn>
                <a:cxn ang="T17">
                  <a:pos x="T10" y="T11"/>
                </a:cxn>
              </a:cxnLst>
              <a:rect l="T18" t="T19" r="T20" b="T21"/>
              <a:pathLst>
                <a:path w="702" h="481">
                  <a:moveTo>
                    <a:pt x="0" y="50"/>
                  </a:moveTo>
                  <a:cubicBezTo>
                    <a:pt x="13" y="106"/>
                    <a:pt x="6" y="66"/>
                    <a:pt x="6" y="170"/>
                  </a:cubicBezTo>
                  <a:lnTo>
                    <a:pt x="57" y="481"/>
                  </a:lnTo>
                  <a:lnTo>
                    <a:pt x="702" y="417"/>
                  </a:lnTo>
                  <a:lnTo>
                    <a:pt x="582" y="0"/>
                  </a:lnTo>
                  <a:lnTo>
                    <a:pt x="0" y="50"/>
                  </a:lnTo>
                  <a:close/>
                </a:path>
              </a:pathLst>
            </a:custGeom>
            <a:solidFill>
              <a:srgbClr val="FF0000">
                <a:alpha val="75000"/>
              </a:srgbClr>
            </a:solidFill>
            <a:ln w="63500" cap="flat" cmpd="sng">
              <a:solidFill>
                <a:srgbClr val="FF0000"/>
              </a:solidFill>
              <a:prstDash val="solid"/>
              <a:round/>
              <a:headEnd type="none" w="med" len="med"/>
              <a:tailEnd type="none" w="med" len="med"/>
            </a:ln>
          </p:spPr>
          <p:txBody>
            <a:bodyPr/>
            <a:lstStyle/>
            <a:p>
              <a:endParaRPr lang="en-US"/>
            </a:p>
          </p:txBody>
        </p:sp>
        <p:sp>
          <p:nvSpPr>
            <p:cNvPr id="45078" name="Freeform 15" descr="Small grid"/>
            <p:cNvSpPr>
              <a:spLocks/>
            </p:cNvSpPr>
            <p:nvPr/>
          </p:nvSpPr>
          <p:spPr bwMode="auto">
            <a:xfrm>
              <a:off x="4230688" y="2590800"/>
              <a:ext cx="1587500" cy="685800"/>
            </a:xfrm>
            <a:custGeom>
              <a:avLst/>
              <a:gdLst>
                <a:gd name="T0" fmla="*/ 0 w 1000"/>
                <a:gd name="T1" fmla="*/ 64 h 450"/>
                <a:gd name="T2" fmla="*/ 6 w 1000"/>
                <a:gd name="T3" fmla="*/ 209 h 450"/>
                <a:gd name="T4" fmla="*/ 31 w 1000"/>
                <a:gd name="T5" fmla="*/ 450 h 450"/>
                <a:gd name="T6" fmla="*/ 449 w 1000"/>
                <a:gd name="T7" fmla="*/ 418 h 450"/>
                <a:gd name="T8" fmla="*/ 994 w 1000"/>
                <a:gd name="T9" fmla="*/ 380 h 450"/>
                <a:gd name="T10" fmla="*/ 1000 w 1000"/>
                <a:gd name="T11" fmla="*/ 0 h 450"/>
                <a:gd name="T12" fmla="*/ 0 w 1000"/>
                <a:gd name="T13" fmla="*/ 64 h 450"/>
                <a:gd name="T14" fmla="*/ 0 60000 65536"/>
                <a:gd name="T15" fmla="*/ 0 60000 65536"/>
                <a:gd name="T16" fmla="*/ 0 60000 65536"/>
                <a:gd name="T17" fmla="*/ 0 60000 65536"/>
                <a:gd name="T18" fmla="*/ 0 60000 65536"/>
                <a:gd name="T19" fmla="*/ 0 60000 65536"/>
                <a:gd name="T20" fmla="*/ 0 60000 65536"/>
                <a:gd name="T21" fmla="*/ 0 w 1000"/>
                <a:gd name="T22" fmla="*/ 0 h 450"/>
                <a:gd name="T23" fmla="*/ 1000 w 1000"/>
                <a:gd name="T24" fmla="*/ 450 h 4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0" h="450">
                  <a:moveTo>
                    <a:pt x="0" y="64"/>
                  </a:moveTo>
                  <a:cubicBezTo>
                    <a:pt x="19" y="123"/>
                    <a:pt x="6" y="76"/>
                    <a:pt x="6" y="209"/>
                  </a:cubicBezTo>
                  <a:lnTo>
                    <a:pt x="31" y="450"/>
                  </a:lnTo>
                  <a:lnTo>
                    <a:pt x="449" y="418"/>
                  </a:lnTo>
                  <a:lnTo>
                    <a:pt x="994" y="380"/>
                  </a:lnTo>
                  <a:lnTo>
                    <a:pt x="1000" y="0"/>
                  </a:lnTo>
                  <a:lnTo>
                    <a:pt x="0" y="64"/>
                  </a:lnTo>
                  <a:close/>
                </a:path>
              </a:pathLst>
            </a:custGeom>
            <a:solidFill>
              <a:srgbClr val="FF0000">
                <a:alpha val="75000"/>
              </a:srgbClr>
            </a:solidFill>
            <a:ln w="63500" cap="flat" cmpd="sng">
              <a:solidFill>
                <a:srgbClr val="FF0000"/>
              </a:solidFill>
              <a:prstDash val="solid"/>
              <a:round/>
              <a:headEnd type="none" w="med" len="med"/>
              <a:tailEnd type="none" w="med" len="med"/>
            </a:ln>
          </p:spPr>
          <p:txBody>
            <a:bodyPr/>
            <a:lstStyle/>
            <a:p>
              <a:endParaRPr lang="en-US"/>
            </a:p>
          </p:txBody>
        </p:sp>
        <p:sp>
          <p:nvSpPr>
            <p:cNvPr id="45079" name="Freeform 16" descr="Small grid"/>
            <p:cNvSpPr>
              <a:spLocks/>
            </p:cNvSpPr>
            <p:nvPr/>
          </p:nvSpPr>
          <p:spPr bwMode="auto">
            <a:xfrm>
              <a:off x="5797550" y="2895600"/>
              <a:ext cx="914400" cy="933450"/>
            </a:xfrm>
            <a:custGeom>
              <a:avLst/>
              <a:gdLst>
                <a:gd name="T0" fmla="*/ 13 w 576"/>
                <a:gd name="T1" fmla="*/ 24 h 588"/>
                <a:gd name="T2" fmla="*/ 70 w 576"/>
                <a:gd name="T3" fmla="*/ 24 h 588"/>
                <a:gd name="T4" fmla="*/ 476 w 576"/>
                <a:gd name="T5" fmla="*/ 0 h 588"/>
                <a:gd name="T6" fmla="*/ 576 w 576"/>
                <a:gd name="T7" fmla="*/ 524 h 588"/>
                <a:gd name="T8" fmla="*/ 120 w 576"/>
                <a:gd name="T9" fmla="*/ 588 h 588"/>
                <a:gd name="T10" fmla="*/ 0 w 576"/>
                <a:gd name="T11" fmla="*/ 145 h 588"/>
                <a:gd name="T12" fmla="*/ 13 w 576"/>
                <a:gd name="T13" fmla="*/ 24 h 588"/>
                <a:gd name="T14" fmla="*/ 0 60000 65536"/>
                <a:gd name="T15" fmla="*/ 0 60000 65536"/>
                <a:gd name="T16" fmla="*/ 0 60000 65536"/>
                <a:gd name="T17" fmla="*/ 0 60000 65536"/>
                <a:gd name="T18" fmla="*/ 0 60000 65536"/>
                <a:gd name="T19" fmla="*/ 0 60000 65536"/>
                <a:gd name="T20" fmla="*/ 0 60000 65536"/>
                <a:gd name="T21" fmla="*/ 0 w 576"/>
                <a:gd name="T22" fmla="*/ 0 h 588"/>
                <a:gd name="T23" fmla="*/ 576 w 576"/>
                <a:gd name="T24" fmla="*/ 588 h 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588">
                  <a:moveTo>
                    <a:pt x="13" y="24"/>
                  </a:moveTo>
                  <a:cubicBezTo>
                    <a:pt x="32" y="24"/>
                    <a:pt x="51" y="24"/>
                    <a:pt x="70" y="24"/>
                  </a:cubicBezTo>
                  <a:lnTo>
                    <a:pt x="476" y="0"/>
                  </a:lnTo>
                  <a:lnTo>
                    <a:pt x="576" y="524"/>
                  </a:lnTo>
                  <a:lnTo>
                    <a:pt x="120" y="588"/>
                  </a:lnTo>
                  <a:lnTo>
                    <a:pt x="0" y="145"/>
                  </a:lnTo>
                  <a:lnTo>
                    <a:pt x="13" y="24"/>
                  </a:lnTo>
                  <a:close/>
                </a:path>
              </a:pathLst>
            </a:custGeom>
            <a:solidFill>
              <a:srgbClr val="FF0000">
                <a:alpha val="75000"/>
              </a:srgbClr>
            </a:solidFill>
            <a:ln w="63500" cap="flat" cmpd="sng">
              <a:solidFill>
                <a:srgbClr val="FF0000"/>
              </a:solidFill>
              <a:prstDash val="solid"/>
              <a:round/>
              <a:headEnd type="none" w="med" len="med"/>
              <a:tailEnd type="none" w="med" len="med"/>
            </a:ln>
          </p:spPr>
          <p:txBody>
            <a:bodyPr/>
            <a:lstStyle/>
            <a:p>
              <a:endParaRPr lang="en-US"/>
            </a:p>
          </p:txBody>
        </p:sp>
        <p:sp>
          <p:nvSpPr>
            <p:cNvPr id="45099" name="Line 25"/>
            <p:cNvSpPr>
              <a:spLocks noChangeShapeType="1"/>
            </p:cNvSpPr>
            <p:nvPr/>
          </p:nvSpPr>
          <p:spPr bwMode="auto">
            <a:xfrm flipH="1">
              <a:off x="3002280" y="4483100"/>
              <a:ext cx="198120" cy="530860"/>
            </a:xfrm>
            <a:prstGeom prst="line">
              <a:avLst/>
            </a:prstGeom>
            <a:noFill/>
            <a:ln w="63500">
              <a:solidFill>
                <a:srgbClr val="0000FF"/>
              </a:solidFill>
              <a:round/>
              <a:headEnd/>
              <a:tailEnd/>
            </a:ln>
          </p:spPr>
          <p:txBody>
            <a:bodyPr/>
            <a:lstStyle/>
            <a:p>
              <a:endParaRPr lang="en-US"/>
            </a:p>
          </p:txBody>
        </p:sp>
        <p:sp>
          <p:nvSpPr>
            <p:cNvPr id="45100" name="Line 26"/>
            <p:cNvSpPr>
              <a:spLocks noChangeShapeType="1"/>
            </p:cNvSpPr>
            <p:nvPr/>
          </p:nvSpPr>
          <p:spPr bwMode="auto">
            <a:xfrm flipH="1">
              <a:off x="1828800" y="3794760"/>
              <a:ext cx="274320" cy="472440"/>
            </a:xfrm>
            <a:prstGeom prst="line">
              <a:avLst/>
            </a:prstGeom>
            <a:noFill/>
            <a:ln w="63500">
              <a:solidFill>
                <a:srgbClr val="0000FF"/>
              </a:solidFill>
              <a:round/>
              <a:headEnd/>
              <a:tailEnd/>
            </a:ln>
          </p:spPr>
          <p:txBody>
            <a:bodyPr/>
            <a:lstStyle/>
            <a:p>
              <a:endParaRPr lang="en-US"/>
            </a:p>
          </p:txBody>
        </p:sp>
        <p:sp>
          <p:nvSpPr>
            <p:cNvPr id="45102" name="Line 28"/>
            <p:cNvSpPr>
              <a:spLocks noChangeShapeType="1"/>
            </p:cNvSpPr>
            <p:nvPr/>
          </p:nvSpPr>
          <p:spPr bwMode="auto">
            <a:xfrm flipH="1">
              <a:off x="4343400" y="4495800"/>
              <a:ext cx="0" cy="457200"/>
            </a:xfrm>
            <a:prstGeom prst="line">
              <a:avLst/>
            </a:prstGeom>
            <a:noFill/>
            <a:ln w="63500">
              <a:solidFill>
                <a:srgbClr val="0000FF"/>
              </a:solidFill>
              <a:round/>
              <a:headEnd/>
              <a:tailEnd/>
            </a:ln>
          </p:spPr>
          <p:txBody>
            <a:bodyPr/>
            <a:lstStyle/>
            <a:p>
              <a:endParaRPr lang="en-US"/>
            </a:p>
          </p:txBody>
        </p:sp>
        <p:sp>
          <p:nvSpPr>
            <p:cNvPr id="45103" name="Line 29"/>
            <p:cNvSpPr>
              <a:spLocks noChangeShapeType="1"/>
            </p:cNvSpPr>
            <p:nvPr/>
          </p:nvSpPr>
          <p:spPr bwMode="auto">
            <a:xfrm>
              <a:off x="5867400" y="4267200"/>
              <a:ext cx="76200" cy="457200"/>
            </a:xfrm>
            <a:prstGeom prst="line">
              <a:avLst/>
            </a:prstGeom>
            <a:noFill/>
            <a:ln w="63500">
              <a:solidFill>
                <a:srgbClr val="0000FF"/>
              </a:solidFill>
              <a:round/>
              <a:headEnd/>
              <a:tailEnd/>
            </a:ln>
          </p:spPr>
          <p:txBody>
            <a:bodyPr/>
            <a:lstStyle/>
            <a:p>
              <a:endParaRPr lang="en-US"/>
            </a:p>
          </p:txBody>
        </p:sp>
        <p:sp>
          <p:nvSpPr>
            <p:cNvPr id="45105" name="Line 31"/>
            <p:cNvSpPr>
              <a:spLocks noChangeShapeType="1"/>
            </p:cNvSpPr>
            <p:nvPr/>
          </p:nvSpPr>
          <p:spPr bwMode="auto">
            <a:xfrm>
              <a:off x="7010400" y="3657600"/>
              <a:ext cx="457200" cy="304800"/>
            </a:xfrm>
            <a:prstGeom prst="line">
              <a:avLst/>
            </a:prstGeom>
            <a:noFill/>
            <a:ln w="63500">
              <a:solidFill>
                <a:srgbClr val="0000FF"/>
              </a:solidFill>
              <a:round/>
              <a:headEnd/>
              <a:tailEnd/>
            </a:ln>
          </p:spPr>
          <p:txBody>
            <a:bodyPr/>
            <a:lstStyle/>
            <a:p>
              <a:endParaRPr lang="en-US"/>
            </a:p>
          </p:txBody>
        </p:sp>
        <p:sp>
          <p:nvSpPr>
            <p:cNvPr id="45106" name="Line 32"/>
            <p:cNvSpPr>
              <a:spLocks noChangeShapeType="1"/>
            </p:cNvSpPr>
            <p:nvPr/>
          </p:nvSpPr>
          <p:spPr bwMode="auto">
            <a:xfrm>
              <a:off x="7467600" y="2590800"/>
              <a:ext cx="533400" cy="212725"/>
            </a:xfrm>
            <a:prstGeom prst="line">
              <a:avLst/>
            </a:prstGeom>
            <a:noFill/>
            <a:ln w="63500">
              <a:solidFill>
                <a:srgbClr val="0000FF"/>
              </a:solidFill>
              <a:round/>
              <a:headEnd/>
              <a:tailEnd/>
            </a:ln>
          </p:spPr>
          <p:txBody>
            <a:bodyPr/>
            <a:lstStyle/>
            <a:p>
              <a:endParaRPr lang="en-US"/>
            </a:p>
          </p:txBody>
        </p:sp>
        <p:sp>
          <p:nvSpPr>
            <p:cNvPr id="45107" name="Line 33"/>
            <p:cNvSpPr>
              <a:spLocks noChangeShapeType="1"/>
            </p:cNvSpPr>
            <p:nvPr/>
          </p:nvSpPr>
          <p:spPr bwMode="auto">
            <a:xfrm flipV="1">
              <a:off x="7741920" y="1524000"/>
              <a:ext cx="487680" cy="274321"/>
            </a:xfrm>
            <a:prstGeom prst="line">
              <a:avLst/>
            </a:prstGeom>
            <a:noFill/>
            <a:ln w="63500">
              <a:solidFill>
                <a:srgbClr val="0000FF"/>
              </a:solidFill>
              <a:round/>
              <a:headEnd/>
              <a:tailEnd/>
            </a:ln>
          </p:spPr>
          <p:txBody>
            <a:bodyPr/>
            <a:lstStyle/>
            <a:p>
              <a:endParaRPr lang="en-US"/>
            </a:p>
          </p:txBody>
        </p:sp>
        <p:sp>
          <p:nvSpPr>
            <p:cNvPr id="45109" name="Line 35"/>
            <p:cNvSpPr>
              <a:spLocks noChangeShapeType="1"/>
            </p:cNvSpPr>
            <p:nvPr/>
          </p:nvSpPr>
          <p:spPr bwMode="auto">
            <a:xfrm flipV="1">
              <a:off x="6580188" y="1239837"/>
              <a:ext cx="55563" cy="436563"/>
            </a:xfrm>
            <a:prstGeom prst="line">
              <a:avLst/>
            </a:prstGeom>
            <a:noFill/>
            <a:ln w="63500">
              <a:solidFill>
                <a:srgbClr val="0000FF"/>
              </a:solidFill>
              <a:round/>
              <a:headEnd/>
              <a:tailEnd/>
            </a:ln>
          </p:spPr>
          <p:txBody>
            <a:bodyPr/>
            <a:lstStyle/>
            <a:p>
              <a:endParaRPr lang="en-US"/>
            </a:p>
          </p:txBody>
        </p:sp>
        <p:sp>
          <p:nvSpPr>
            <p:cNvPr id="45110" name="Line 36"/>
            <p:cNvSpPr>
              <a:spLocks noChangeShapeType="1"/>
            </p:cNvSpPr>
            <p:nvPr/>
          </p:nvSpPr>
          <p:spPr bwMode="auto">
            <a:xfrm flipH="1" flipV="1">
              <a:off x="5259388" y="1211262"/>
              <a:ext cx="14288" cy="465138"/>
            </a:xfrm>
            <a:prstGeom prst="line">
              <a:avLst/>
            </a:prstGeom>
            <a:noFill/>
            <a:ln w="63500">
              <a:solidFill>
                <a:srgbClr val="0000FF"/>
              </a:solidFill>
              <a:round/>
              <a:headEnd/>
              <a:tailEnd/>
            </a:ln>
          </p:spPr>
          <p:txBody>
            <a:bodyPr/>
            <a:lstStyle/>
            <a:p>
              <a:endParaRPr lang="en-US"/>
            </a:p>
          </p:txBody>
        </p:sp>
        <p:sp>
          <p:nvSpPr>
            <p:cNvPr id="45111" name="Line 37"/>
            <p:cNvSpPr>
              <a:spLocks noChangeShapeType="1"/>
            </p:cNvSpPr>
            <p:nvPr/>
          </p:nvSpPr>
          <p:spPr bwMode="auto">
            <a:xfrm flipH="1" flipV="1">
              <a:off x="4114800" y="1295400"/>
              <a:ext cx="14288" cy="465138"/>
            </a:xfrm>
            <a:prstGeom prst="line">
              <a:avLst/>
            </a:prstGeom>
            <a:noFill/>
            <a:ln w="63500">
              <a:solidFill>
                <a:srgbClr val="0000FF"/>
              </a:solidFill>
              <a:round/>
              <a:headEnd/>
              <a:tailEnd/>
            </a:ln>
          </p:spPr>
          <p:txBody>
            <a:bodyPr/>
            <a:lstStyle/>
            <a:p>
              <a:endParaRPr lang="en-US"/>
            </a:p>
          </p:txBody>
        </p:sp>
        <p:sp>
          <p:nvSpPr>
            <p:cNvPr id="45112" name="Line 39"/>
            <p:cNvSpPr>
              <a:spLocks noChangeShapeType="1"/>
            </p:cNvSpPr>
            <p:nvPr/>
          </p:nvSpPr>
          <p:spPr bwMode="auto">
            <a:xfrm flipH="1" flipV="1">
              <a:off x="2886075" y="1363662"/>
              <a:ext cx="79375" cy="465138"/>
            </a:xfrm>
            <a:prstGeom prst="line">
              <a:avLst/>
            </a:prstGeom>
            <a:noFill/>
            <a:ln w="63500">
              <a:solidFill>
                <a:srgbClr val="0000FF"/>
              </a:solidFill>
              <a:round/>
              <a:headEnd/>
              <a:tailEnd/>
            </a:ln>
          </p:spPr>
          <p:txBody>
            <a:bodyPr/>
            <a:lstStyle/>
            <a:p>
              <a:endParaRPr lang="en-US"/>
            </a:p>
          </p:txBody>
        </p:sp>
        <p:sp>
          <p:nvSpPr>
            <p:cNvPr id="45113" name="Line 40"/>
            <p:cNvSpPr>
              <a:spLocks noChangeShapeType="1"/>
            </p:cNvSpPr>
            <p:nvPr/>
          </p:nvSpPr>
          <p:spPr bwMode="auto">
            <a:xfrm flipH="1" flipV="1">
              <a:off x="1600200" y="1524000"/>
              <a:ext cx="79375" cy="465138"/>
            </a:xfrm>
            <a:prstGeom prst="line">
              <a:avLst/>
            </a:prstGeom>
            <a:noFill/>
            <a:ln w="63500">
              <a:solidFill>
                <a:srgbClr val="0000FF"/>
              </a:solidFill>
              <a:round/>
              <a:headEnd/>
              <a:tailEnd/>
            </a:ln>
          </p:spPr>
          <p:txBody>
            <a:bodyPr/>
            <a:lstStyle/>
            <a:p>
              <a:endParaRPr lang="en-US"/>
            </a:p>
          </p:txBody>
        </p:sp>
        <p:sp>
          <p:nvSpPr>
            <p:cNvPr id="45114" name="Line 41"/>
            <p:cNvSpPr>
              <a:spLocks noChangeShapeType="1"/>
            </p:cNvSpPr>
            <p:nvPr/>
          </p:nvSpPr>
          <p:spPr bwMode="auto">
            <a:xfrm flipH="1" flipV="1">
              <a:off x="762000" y="2286000"/>
              <a:ext cx="533400" cy="228600"/>
            </a:xfrm>
            <a:prstGeom prst="line">
              <a:avLst/>
            </a:prstGeom>
            <a:noFill/>
            <a:ln w="63500">
              <a:solidFill>
                <a:srgbClr val="0000FF"/>
              </a:solidFill>
              <a:round/>
              <a:headEnd/>
              <a:tailEnd/>
            </a:ln>
          </p:spPr>
          <p:txBody>
            <a:bodyPr/>
            <a:lstStyle/>
            <a:p>
              <a:endParaRPr lang="en-US"/>
            </a:p>
          </p:txBody>
        </p:sp>
        <p:sp>
          <p:nvSpPr>
            <p:cNvPr id="45095" name="Rectangle 51" descr="Small grid"/>
            <p:cNvSpPr>
              <a:spLocks noChangeArrowheads="1"/>
            </p:cNvSpPr>
            <p:nvPr/>
          </p:nvSpPr>
          <p:spPr bwMode="auto">
            <a:xfrm rot="2100218">
              <a:off x="366215" y="3795315"/>
              <a:ext cx="1520210" cy="381000"/>
            </a:xfrm>
            <a:prstGeom prst="rect">
              <a:avLst/>
            </a:prstGeom>
            <a:solidFill>
              <a:srgbClr val="00B050">
                <a:alpha val="75000"/>
              </a:srgbClr>
            </a:solidFill>
            <a:ln w="63500" algn="ctr">
              <a:solidFill>
                <a:srgbClr val="0000FF"/>
              </a:solidFill>
              <a:miter lim="800000"/>
              <a:headEnd/>
              <a:tailEnd/>
            </a:ln>
          </p:spPr>
          <p:txBody>
            <a:bodyPr/>
            <a:lstStyle/>
            <a:p>
              <a:endParaRPr lang="en-US"/>
            </a:p>
          </p:txBody>
        </p:sp>
        <p:sp>
          <p:nvSpPr>
            <p:cNvPr id="45096" name="Rectangle 52" descr="Small grid"/>
            <p:cNvSpPr>
              <a:spLocks noChangeArrowheads="1"/>
            </p:cNvSpPr>
            <p:nvPr/>
          </p:nvSpPr>
          <p:spPr bwMode="auto">
            <a:xfrm rot="2037097">
              <a:off x="1652937" y="4585547"/>
              <a:ext cx="1365481" cy="381000"/>
            </a:xfrm>
            <a:prstGeom prst="rect">
              <a:avLst/>
            </a:prstGeom>
            <a:solidFill>
              <a:srgbClr val="00B050">
                <a:alpha val="75000"/>
              </a:srgbClr>
            </a:solidFill>
            <a:ln w="63500" algn="ctr">
              <a:solidFill>
                <a:srgbClr val="0000FF"/>
              </a:solidFill>
              <a:miter lim="800000"/>
              <a:headEnd/>
              <a:tailEnd/>
            </a:ln>
          </p:spPr>
          <p:txBody>
            <a:bodyPr/>
            <a:lstStyle/>
            <a:p>
              <a:endParaRPr lang="en-US"/>
            </a:p>
          </p:txBody>
        </p:sp>
        <p:sp>
          <p:nvSpPr>
            <p:cNvPr id="45071" name="Freeform 8" descr="Small grid"/>
            <p:cNvSpPr>
              <a:spLocks/>
            </p:cNvSpPr>
            <p:nvPr/>
          </p:nvSpPr>
          <p:spPr bwMode="auto">
            <a:xfrm>
              <a:off x="5929313" y="1668463"/>
              <a:ext cx="1798637" cy="884237"/>
            </a:xfrm>
            <a:custGeom>
              <a:avLst/>
              <a:gdLst>
                <a:gd name="T0" fmla="*/ 56 w 1133"/>
                <a:gd name="T1" fmla="*/ 0 h 557"/>
                <a:gd name="T2" fmla="*/ 126 w 1133"/>
                <a:gd name="T3" fmla="*/ 0 h 557"/>
                <a:gd name="T4" fmla="*/ 1133 w 1133"/>
                <a:gd name="T5" fmla="*/ 88 h 557"/>
                <a:gd name="T6" fmla="*/ 968 w 1133"/>
                <a:gd name="T7" fmla="*/ 557 h 557"/>
                <a:gd name="T8" fmla="*/ 0 w 1133"/>
                <a:gd name="T9" fmla="*/ 481 h 557"/>
                <a:gd name="T10" fmla="*/ 56 w 1133"/>
                <a:gd name="T11" fmla="*/ 0 h 557"/>
                <a:gd name="T12" fmla="*/ 0 60000 65536"/>
                <a:gd name="T13" fmla="*/ 0 60000 65536"/>
                <a:gd name="T14" fmla="*/ 0 60000 65536"/>
                <a:gd name="T15" fmla="*/ 0 60000 65536"/>
                <a:gd name="T16" fmla="*/ 0 60000 65536"/>
                <a:gd name="T17" fmla="*/ 0 60000 65536"/>
                <a:gd name="T18" fmla="*/ 0 w 1133"/>
                <a:gd name="T19" fmla="*/ 0 h 557"/>
                <a:gd name="T20" fmla="*/ 1133 w 1133"/>
                <a:gd name="T21" fmla="*/ 557 h 557"/>
              </a:gdLst>
              <a:ahLst/>
              <a:cxnLst>
                <a:cxn ang="T12">
                  <a:pos x="T0" y="T1"/>
                </a:cxn>
                <a:cxn ang="T13">
                  <a:pos x="T2" y="T3"/>
                </a:cxn>
                <a:cxn ang="T14">
                  <a:pos x="T4" y="T5"/>
                </a:cxn>
                <a:cxn ang="T15">
                  <a:pos x="T6" y="T7"/>
                </a:cxn>
                <a:cxn ang="T16">
                  <a:pos x="T8" y="T9"/>
                </a:cxn>
                <a:cxn ang="T17">
                  <a:pos x="T10" y="T11"/>
                </a:cxn>
              </a:cxnLst>
              <a:rect l="T18" t="T19" r="T20" b="T21"/>
              <a:pathLst>
                <a:path w="1133" h="557">
                  <a:moveTo>
                    <a:pt x="56" y="0"/>
                  </a:moveTo>
                  <a:cubicBezTo>
                    <a:pt x="79" y="0"/>
                    <a:pt x="103" y="0"/>
                    <a:pt x="126" y="0"/>
                  </a:cubicBezTo>
                  <a:lnTo>
                    <a:pt x="1133" y="88"/>
                  </a:lnTo>
                  <a:lnTo>
                    <a:pt x="968" y="557"/>
                  </a:lnTo>
                  <a:lnTo>
                    <a:pt x="0" y="481"/>
                  </a:lnTo>
                  <a:lnTo>
                    <a:pt x="56" y="0"/>
                  </a:lnTo>
                  <a:close/>
                </a:path>
              </a:pathLst>
            </a:custGeom>
            <a:solidFill>
              <a:schemeClr val="accent6">
                <a:lumMod val="75000"/>
                <a:alpha val="75000"/>
              </a:schemeClr>
            </a:solidFill>
            <a:ln w="63500" cap="flat" cmpd="sng">
              <a:solidFill>
                <a:srgbClr val="0000FF"/>
              </a:solidFill>
              <a:prstDash val="solid"/>
              <a:round/>
              <a:headEnd type="none" w="med" len="med"/>
              <a:tailEnd type="none" w="med" len="med"/>
            </a:ln>
          </p:spPr>
          <p:txBody>
            <a:bodyPr/>
            <a:lstStyle/>
            <a:p>
              <a:endParaRPr lang="en-US"/>
            </a:p>
          </p:txBody>
        </p:sp>
        <p:sp>
          <p:nvSpPr>
            <p:cNvPr id="45060" name="Line 43"/>
            <p:cNvSpPr>
              <a:spLocks noChangeShapeType="1"/>
            </p:cNvSpPr>
            <p:nvPr/>
          </p:nvSpPr>
          <p:spPr bwMode="auto">
            <a:xfrm flipH="1" flipV="1">
              <a:off x="1582359" y="4729874"/>
              <a:ext cx="48024" cy="378719"/>
            </a:xfrm>
            <a:prstGeom prst="line">
              <a:avLst/>
            </a:prstGeom>
            <a:noFill/>
            <a:ln w="63500">
              <a:solidFill>
                <a:schemeClr val="tx1"/>
              </a:solidFill>
              <a:round/>
              <a:headEnd/>
              <a:tailEnd type="triangle" w="med" len="med"/>
            </a:ln>
          </p:spPr>
          <p:txBody>
            <a:bodyPr/>
            <a:lstStyle/>
            <a:p>
              <a:endParaRPr lang="en-US"/>
            </a:p>
          </p:txBody>
        </p:sp>
        <p:sp>
          <p:nvSpPr>
            <p:cNvPr id="62" name="Line 41"/>
            <p:cNvSpPr>
              <a:spLocks noChangeShapeType="1"/>
            </p:cNvSpPr>
            <p:nvPr/>
          </p:nvSpPr>
          <p:spPr bwMode="auto">
            <a:xfrm flipH="1">
              <a:off x="594360" y="3276600"/>
              <a:ext cx="472440" cy="106680"/>
            </a:xfrm>
            <a:prstGeom prst="line">
              <a:avLst/>
            </a:prstGeom>
            <a:noFill/>
            <a:ln w="63500">
              <a:solidFill>
                <a:srgbClr val="0000FF"/>
              </a:solidFill>
              <a:round/>
              <a:headEnd/>
              <a:tailEnd/>
            </a:ln>
          </p:spPr>
          <p:txBody>
            <a:bodyPr/>
            <a:lstStyle/>
            <a:p>
              <a:endParaRPr lang="en-US"/>
            </a:p>
          </p:txBody>
        </p:sp>
      </p:grpSp>
      <p:sp>
        <p:nvSpPr>
          <p:cNvPr id="45059" name="Text Box 42"/>
          <p:cNvSpPr txBox="1">
            <a:spLocks noChangeArrowheads="1"/>
          </p:cNvSpPr>
          <p:nvPr/>
        </p:nvSpPr>
        <p:spPr bwMode="auto">
          <a:xfrm>
            <a:off x="549472" y="5410200"/>
            <a:ext cx="2041328" cy="461665"/>
          </a:xfrm>
          <a:prstGeom prst="rect">
            <a:avLst/>
          </a:prstGeom>
          <a:noFill/>
          <a:ln w="9525">
            <a:noFill/>
            <a:miter lim="800000"/>
            <a:headEnd/>
            <a:tailEnd/>
          </a:ln>
        </p:spPr>
        <p:txBody>
          <a:bodyPr wrap="none">
            <a:spAutoFit/>
          </a:bodyPr>
          <a:lstStyle/>
          <a:p>
            <a:r>
              <a:rPr lang="en-US" sz="2400" b="1" dirty="0" smtClean="0"/>
              <a:t>Perimeter </a:t>
            </a:r>
            <a:r>
              <a:rPr lang="en-US" sz="2400" b="1" dirty="0"/>
              <a:t>DUs</a:t>
            </a:r>
          </a:p>
        </p:txBody>
      </p:sp>
      <p:sp>
        <p:nvSpPr>
          <p:cNvPr id="45061" name="Text Box 44"/>
          <p:cNvSpPr txBox="1">
            <a:spLocks noChangeArrowheads="1"/>
          </p:cNvSpPr>
          <p:nvPr/>
        </p:nvSpPr>
        <p:spPr bwMode="auto">
          <a:xfrm>
            <a:off x="1676400" y="5867400"/>
            <a:ext cx="6324600" cy="885825"/>
          </a:xfrm>
          <a:prstGeom prst="rect">
            <a:avLst/>
          </a:prstGeom>
          <a:noFill/>
          <a:ln w="9525">
            <a:noFill/>
            <a:miter lim="800000"/>
            <a:headEnd/>
            <a:tailEnd/>
          </a:ln>
        </p:spPr>
        <p:txBody>
          <a:bodyPr>
            <a:spAutoFit/>
          </a:bodyPr>
          <a:lstStyle/>
          <a:p>
            <a:r>
              <a:rPr lang="en-US" sz="2600" b="1" dirty="0"/>
              <a:t>Contamination </a:t>
            </a:r>
            <a:r>
              <a:rPr lang="en-US" sz="2600" b="1" u="sng" dirty="0"/>
              <a:t>&lt;</a:t>
            </a:r>
            <a:r>
              <a:rPr lang="en-US" sz="2600" b="1" dirty="0"/>
              <a:t>3’bgs (est. 2,000 yds</a:t>
            </a:r>
            <a:r>
              <a:rPr lang="en-US" sz="2600" b="1" baseline="30000" dirty="0"/>
              <a:t>3</a:t>
            </a:r>
            <a:r>
              <a:rPr lang="en-US" sz="2600" b="1" dirty="0"/>
              <a:t>)</a:t>
            </a:r>
          </a:p>
          <a:p>
            <a:r>
              <a:rPr lang="en-US" sz="2600" b="1" dirty="0"/>
              <a:t>Contamination &gt;3’-</a:t>
            </a:r>
            <a:r>
              <a:rPr lang="en-US" sz="2600" b="1" dirty="0" smtClean="0"/>
              <a:t>10+’bgs </a:t>
            </a:r>
            <a:r>
              <a:rPr lang="en-US" sz="2600" b="1" dirty="0"/>
              <a:t>(est. 5,500 yds</a:t>
            </a:r>
            <a:r>
              <a:rPr lang="en-US" sz="2600" b="1" baseline="30000" dirty="0"/>
              <a:t>3</a:t>
            </a:r>
            <a:r>
              <a:rPr lang="en-US" sz="2600" b="1" dirty="0"/>
              <a:t>)</a:t>
            </a:r>
          </a:p>
        </p:txBody>
      </p:sp>
      <p:sp>
        <p:nvSpPr>
          <p:cNvPr id="45062" name="Rectangle 45" descr="Small grid"/>
          <p:cNvSpPr>
            <a:spLocks noChangeArrowheads="1"/>
          </p:cNvSpPr>
          <p:nvPr/>
        </p:nvSpPr>
        <p:spPr bwMode="auto">
          <a:xfrm>
            <a:off x="1219200" y="6019800"/>
            <a:ext cx="381000" cy="228600"/>
          </a:xfrm>
          <a:prstGeom prst="rect">
            <a:avLst/>
          </a:prstGeom>
          <a:solidFill>
            <a:schemeClr val="accent6">
              <a:lumMod val="75000"/>
              <a:alpha val="75000"/>
            </a:schemeClr>
          </a:solidFill>
          <a:ln w="12700" cap="flat" cmpd="sng">
            <a:solidFill>
              <a:schemeClr val="tx1"/>
            </a:solidFill>
            <a:prstDash val="solid"/>
            <a:round/>
            <a:headEnd type="none" w="med" len="med"/>
            <a:tailEnd type="none" w="med" len="med"/>
          </a:ln>
        </p:spPr>
        <p:txBody>
          <a:bodyPr/>
          <a:lstStyle/>
          <a:p>
            <a:endParaRPr lang="en-US"/>
          </a:p>
        </p:txBody>
      </p:sp>
      <p:sp>
        <p:nvSpPr>
          <p:cNvPr id="45063" name="Rectangle 46" descr="Small grid"/>
          <p:cNvSpPr>
            <a:spLocks noChangeArrowheads="1"/>
          </p:cNvSpPr>
          <p:nvPr/>
        </p:nvSpPr>
        <p:spPr bwMode="auto">
          <a:xfrm>
            <a:off x="1219200" y="6400800"/>
            <a:ext cx="381000" cy="228600"/>
          </a:xfrm>
          <a:prstGeom prst="rect">
            <a:avLst/>
          </a:prstGeom>
          <a:solidFill>
            <a:srgbClr val="FF0000">
              <a:alpha val="75000"/>
            </a:srgbClr>
          </a:solidFill>
          <a:ln w="12700" cap="flat" cmpd="sng">
            <a:solidFill>
              <a:schemeClr val="tx1"/>
            </a:solidFill>
            <a:prstDash val="solid"/>
            <a:round/>
            <a:headEnd type="none" w="med" len="med"/>
            <a:tailEnd type="none" w="med" len="med"/>
          </a:ln>
        </p:spPr>
        <p:txBody>
          <a:bodyPr/>
          <a:lstStyle/>
          <a:p>
            <a:endParaRPr lang="en-US"/>
          </a:p>
        </p:txBody>
      </p:sp>
      <p:sp>
        <p:nvSpPr>
          <p:cNvPr id="45065" name="Rectangle 64"/>
          <p:cNvSpPr>
            <a:spLocks noChangeArrowheads="1"/>
          </p:cNvSpPr>
          <p:nvPr/>
        </p:nvSpPr>
        <p:spPr bwMode="auto">
          <a:xfrm>
            <a:off x="2971800" y="5480050"/>
            <a:ext cx="381000" cy="228600"/>
          </a:xfrm>
          <a:prstGeom prst="rect">
            <a:avLst/>
          </a:prstGeom>
          <a:solidFill>
            <a:srgbClr val="00B050">
              <a:alpha val="75000"/>
            </a:srgbClr>
          </a:solidFill>
          <a:ln w="9525">
            <a:solidFill>
              <a:schemeClr val="tx1"/>
            </a:solidFill>
            <a:round/>
            <a:headEnd/>
            <a:tailEnd/>
          </a:ln>
        </p:spPr>
        <p:txBody>
          <a:bodyPr/>
          <a:lstStyle/>
          <a:p>
            <a:endParaRPr lang="en-US"/>
          </a:p>
        </p:txBody>
      </p:sp>
      <p:sp>
        <p:nvSpPr>
          <p:cNvPr id="45066" name="Text Box 65"/>
          <p:cNvSpPr txBox="1">
            <a:spLocks noChangeArrowheads="1"/>
          </p:cNvSpPr>
          <p:nvPr/>
        </p:nvSpPr>
        <p:spPr bwMode="auto">
          <a:xfrm>
            <a:off x="3429000" y="5394325"/>
            <a:ext cx="2154238" cy="396875"/>
          </a:xfrm>
          <a:prstGeom prst="rect">
            <a:avLst/>
          </a:prstGeom>
          <a:noFill/>
          <a:ln w="9525">
            <a:noFill/>
            <a:miter lim="800000"/>
            <a:headEnd/>
            <a:tailEnd/>
          </a:ln>
        </p:spPr>
        <p:txBody>
          <a:bodyPr wrap="none">
            <a:spAutoFit/>
          </a:bodyPr>
          <a:lstStyle/>
          <a:p>
            <a:r>
              <a:rPr lang="en-US" sz="2000" b="1" dirty="0"/>
              <a:t>&lt;Screening Levels</a:t>
            </a:r>
          </a:p>
        </p:txBody>
      </p:sp>
      <p:sp>
        <p:nvSpPr>
          <p:cNvPr id="67" name="TextBox 66"/>
          <p:cNvSpPr txBox="1"/>
          <p:nvPr/>
        </p:nvSpPr>
        <p:spPr>
          <a:xfrm>
            <a:off x="1066800" y="76200"/>
            <a:ext cx="7034234" cy="1015663"/>
          </a:xfrm>
          <a:prstGeom prst="rect">
            <a:avLst/>
          </a:prstGeom>
          <a:solidFill>
            <a:schemeClr val="bg1"/>
          </a:solidFill>
        </p:spPr>
        <p:txBody>
          <a:bodyPr wrap="none" rtlCol="0">
            <a:spAutoFit/>
          </a:bodyPr>
          <a:lstStyle/>
          <a:p>
            <a:pPr algn="ctr"/>
            <a:r>
              <a:rPr lang="en-US" sz="3200" b="1" dirty="0" smtClean="0">
                <a:latin typeface="Times New Roman" pitchFamily="18" charset="0"/>
                <a:cs typeface="Times New Roman" pitchFamily="18" charset="0"/>
              </a:rPr>
              <a:t>MIS-DU Investigation Results</a:t>
            </a:r>
          </a:p>
          <a:p>
            <a:pPr algn="ctr"/>
            <a:r>
              <a:rPr lang="en-US" sz="2800" b="1" dirty="0" smtClean="0">
                <a:latin typeface="Times New Roman" pitchFamily="18" charset="0"/>
                <a:cs typeface="Times New Roman" pitchFamily="18" charset="0"/>
              </a:rPr>
              <a:t>(significantly more contamination identified)</a:t>
            </a:r>
            <a:endParaRPr lang="en-US" sz="2800" dirty="0"/>
          </a:p>
        </p:txBody>
      </p:sp>
      <p:sp>
        <p:nvSpPr>
          <p:cNvPr id="46" name="Text Box 42"/>
          <p:cNvSpPr txBox="1">
            <a:spLocks noChangeArrowheads="1"/>
          </p:cNvSpPr>
          <p:nvPr/>
        </p:nvSpPr>
        <p:spPr bwMode="auto">
          <a:xfrm>
            <a:off x="5943600" y="1267361"/>
            <a:ext cx="2819400" cy="1323439"/>
          </a:xfrm>
          <a:prstGeom prst="rect">
            <a:avLst/>
          </a:prstGeom>
          <a:solidFill>
            <a:schemeClr val="bg1"/>
          </a:solidFill>
          <a:ln w="9525">
            <a:solidFill>
              <a:schemeClr val="tx1"/>
            </a:solidFill>
            <a:miter lim="800000"/>
            <a:headEnd/>
            <a:tailEnd/>
          </a:ln>
        </p:spPr>
        <p:txBody>
          <a:bodyPr wrap="square">
            <a:spAutoFit/>
          </a:bodyPr>
          <a:lstStyle/>
          <a:p>
            <a:pPr algn="ctr"/>
            <a:r>
              <a:rPr lang="en-US" sz="2000" b="1" dirty="0" smtClean="0"/>
              <a:t>Lateral </a:t>
            </a:r>
            <a:r>
              <a:rPr lang="en-US" sz="2000" b="1" i="1" dirty="0" smtClean="0"/>
              <a:t>and</a:t>
            </a:r>
            <a:r>
              <a:rPr lang="en-US" sz="2000" b="1" dirty="0" smtClean="0"/>
              <a:t> vertical extent of contamination underestimated by discrete data</a:t>
            </a:r>
            <a:endParaRPr lang="en-US" sz="2000" b="1" dirty="0"/>
          </a:p>
        </p:txBody>
      </p:sp>
      <p:sp>
        <p:nvSpPr>
          <p:cNvPr id="47" name="Line 69"/>
          <p:cNvSpPr>
            <a:spLocks noChangeShapeType="1"/>
          </p:cNvSpPr>
          <p:nvPr/>
        </p:nvSpPr>
        <p:spPr bwMode="auto">
          <a:xfrm>
            <a:off x="6791459" y="5195775"/>
            <a:ext cx="727278" cy="0"/>
          </a:xfrm>
          <a:prstGeom prst="line">
            <a:avLst/>
          </a:prstGeom>
          <a:noFill/>
          <a:ln w="63500">
            <a:solidFill>
              <a:schemeClr val="tx1"/>
            </a:solidFill>
            <a:round/>
            <a:headEnd/>
            <a:tailEnd/>
          </a:ln>
        </p:spPr>
        <p:txBody>
          <a:bodyPr/>
          <a:lstStyle/>
          <a:p>
            <a:endParaRPr lang="en-US"/>
          </a:p>
        </p:txBody>
      </p:sp>
      <p:sp>
        <p:nvSpPr>
          <p:cNvPr id="48" name="Text Box 70"/>
          <p:cNvSpPr txBox="1">
            <a:spLocks noChangeArrowheads="1"/>
          </p:cNvSpPr>
          <p:nvPr/>
        </p:nvSpPr>
        <p:spPr bwMode="auto">
          <a:xfrm>
            <a:off x="6930854" y="4838807"/>
            <a:ext cx="515155" cy="356968"/>
          </a:xfrm>
          <a:prstGeom prst="rect">
            <a:avLst/>
          </a:prstGeom>
          <a:noFill/>
          <a:ln w="9525">
            <a:noFill/>
            <a:miter lim="800000"/>
            <a:headEnd/>
            <a:tailEnd/>
          </a:ln>
        </p:spPr>
        <p:txBody>
          <a:bodyPr wrap="none">
            <a:spAutoFit/>
          </a:bodyPr>
          <a:lstStyle/>
          <a:p>
            <a:pPr eaLnBrk="1" hangingPunct="1"/>
            <a:r>
              <a:rPr lang="en-US" altLang="en-US" b="1" dirty="0">
                <a:latin typeface="Tahoma" pitchFamily="34" charset="0"/>
              </a:rPr>
              <a:t>50’</a:t>
            </a:r>
          </a:p>
        </p:txBody>
      </p:sp>
      <p:sp>
        <p:nvSpPr>
          <p:cNvPr id="50" name="Text Box 65"/>
          <p:cNvSpPr txBox="1">
            <a:spLocks noChangeArrowheads="1"/>
          </p:cNvSpPr>
          <p:nvPr/>
        </p:nvSpPr>
        <p:spPr bwMode="auto">
          <a:xfrm>
            <a:off x="5778058" y="5421868"/>
            <a:ext cx="2146742" cy="369332"/>
          </a:xfrm>
          <a:prstGeom prst="rect">
            <a:avLst/>
          </a:prstGeom>
          <a:noFill/>
          <a:ln w="9525">
            <a:noFill/>
            <a:miter lim="800000"/>
            <a:headEnd/>
            <a:tailEnd/>
          </a:ln>
        </p:spPr>
        <p:txBody>
          <a:bodyPr wrap="none">
            <a:spAutoFit/>
          </a:bodyPr>
          <a:lstStyle/>
          <a:p>
            <a:r>
              <a:rPr lang="en-US" b="1" dirty="0" smtClean="0">
                <a:latin typeface="Arial" pitchFamily="34" charset="0"/>
                <a:cs typeface="Arial" pitchFamily="34" charset="0"/>
              </a:rPr>
              <a:t>For Example Only</a:t>
            </a:r>
            <a:endParaRPr lang="en-US" b="1" dirty="0">
              <a:latin typeface="Arial" pitchFamily="34" charset="0"/>
              <a:cs typeface="Arial" pitchFamily="34" charset="0"/>
            </a:endParaRPr>
          </a:p>
        </p:txBody>
      </p:sp>
    </p:spTree>
    <p:extLst>
      <p:ext uri="{BB962C8B-B14F-4D97-AF65-F5344CB8AC3E}">
        <p14:creationId xmlns:p14="http://schemas.microsoft.com/office/powerpoint/2010/main" val="4074068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74650" y="92075"/>
            <a:ext cx="7589838" cy="1050925"/>
          </a:xfrm>
        </p:spPr>
        <p:txBody>
          <a:bodyPr/>
          <a:lstStyle/>
          <a:p>
            <a:r>
              <a:rPr lang="en-US" altLang="en-US" smtClean="0">
                <a:cs typeface="Times New Roman" pitchFamily="18" charset="0"/>
              </a:rPr>
              <a:t>Why DUs (and ISM) are Important</a:t>
            </a:r>
            <a:br>
              <a:rPr lang="en-US" altLang="en-US" smtClean="0">
                <a:cs typeface="Times New Roman" pitchFamily="18" charset="0"/>
              </a:rPr>
            </a:br>
            <a:r>
              <a:rPr lang="en-US" altLang="en-US" smtClean="0">
                <a:cs typeface="Times New Roman" pitchFamily="18" charset="0"/>
              </a:rPr>
              <a:t>(Discrete Sample Data)</a:t>
            </a:r>
            <a:endParaRPr lang="en-US" altLang="en-US" smtClean="0">
              <a:cs typeface="Arial" charset="0"/>
            </a:endParaRPr>
          </a:p>
        </p:txBody>
      </p:sp>
      <p:sp>
        <p:nvSpPr>
          <p:cNvPr id="80899" name="Oval 25"/>
          <p:cNvSpPr>
            <a:spLocks noChangeArrowheads="1"/>
          </p:cNvSpPr>
          <p:nvPr/>
        </p:nvSpPr>
        <p:spPr bwMode="auto">
          <a:xfrm>
            <a:off x="1692275" y="1636712"/>
            <a:ext cx="228600" cy="228600"/>
          </a:xfrm>
          <a:prstGeom prst="ellipse">
            <a:avLst/>
          </a:prstGeom>
          <a:solidFill>
            <a:srgbClr val="FF00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70C0"/>
              </a:solidFill>
              <a:cs typeface="Arial" charset="0"/>
            </a:endParaRPr>
          </a:p>
        </p:txBody>
      </p:sp>
      <p:sp>
        <p:nvSpPr>
          <p:cNvPr id="80900" name="Oval 26"/>
          <p:cNvSpPr>
            <a:spLocks noChangeArrowheads="1"/>
          </p:cNvSpPr>
          <p:nvPr/>
        </p:nvSpPr>
        <p:spPr bwMode="auto">
          <a:xfrm>
            <a:off x="4689475" y="1609725"/>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70C0"/>
              </a:solidFill>
              <a:cs typeface="Arial" charset="0"/>
            </a:endParaRPr>
          </a:p>
        </p:txBody>
      </p:sp>
      <p:sp>
        <p:nvSpPr>
          <p:cNvPr id="80901" name="Text Box 27"/>
          <p:cNvSpPr txBox="1">
            <a:spLocks noChangeArrowheads="1"/>
          </p:cNvSpPr>
          <p:nvPr/>
        </p:nvSpPr>
        <p:spPr bwMode="auto">
          <a:xfrm>
            <a:off x="2057400" y="1544637"/>
            <a:ext cx="1858963" cy="400050"/>
          </a:xfrm>
          <a:prstGeom prst="rect">
            <a:avLst/>
          </a:prstGeom>
          <a:noFill/>
          <a:ln w="9525">
            <a:noFill/>
            <a:miter lim="800000"/>
            <a:headEnd/>
            <a:tailEnd/>
          </a:ln>
        </p:spPr>
        <p:txBody>
          <a:bodyPr wrap="none">
            <a:spAutoFit/>
          </a:bodyPr>
          <a:lstStyle/>
          <a:p>
            <a:pPr fontAlgn="base">
              <a:spcBef>
                <a:spcPct val="0"/>
              </a:spcBef>
              <a:spcAft>
                <a:spcPct val="0"/>
              </a:spcAft>
            </a:pPr>
            <a:r>
              <a:rPr lang="en-US" altLang="en-US" sz="2000" b="1">
                <a:solidFill>
                  <a:srgbClr val="333399"/>
                </a:solidFill>
                <a:cs typeface="Arial" charset="0"/>
              </a:rPr>
              <a:t>&gt;Action Level</a:t>
            </a:r>
          </a:p>
        </p:txBody>
      </p:sp>
      <p:sp>
        <p:nvSpPr>
          <p:cNvPr id="80902" name="Text Box 28"/>
          <p:cNvSpPr txBox="1">
            <a:spLocks noChangeArrowheads="1"/>
          </p:cNvSpPr>
          <p:nvPr/>
        </p:nvSpPr>
        <p:spPr bwMode="auto">
          <a:xfrm>
            <a:off x="5075238" y="1544637"/>
            <a:ext cx="1858962" cy="400050"/>
          </a:xfrm>
          <a:prstGeom prst="rect">
            <a:avLst/>
          </a:prstGeom>
          <a:noFill/>
          <a:ln w="9525">
            <a:noFill/>
            <a:miter lim="800000"/>
            <a:headEnd/>
            <a:tailEnd/>
          </a:ln>
        </p:spPr>
        <p:txBody>
          <a:bodyPr wrap="none">
            <a:spAutoFit/>
          </a:bodyPr>
          <a:lstStyle/>
          <a:p>
            <a:pPr fontAlgn="base">
              <a:spcBef>
                <a:spcPct val="0"/>
              </a:spcBef>
              <a:spcAft>
                <a:spcPct val="0"/>
              </a:spcAft>
            </a:pPr>
            <a:r>
              <a:rPr lang="en-US" altLang="en-US" sz="2000" b="1" u="sng">
                <a:solidFill>
                  <a:srgbClr val="333399"/>
                </a:solidFill>
                <a:cs typeface="Arial" charset="0"/>
              </a:rPr>
              <a:t>&lt;</a:t>
            </a:r>
            <a:r>
              <a:rPr lang="en-US" altLang="en-US" sz="2000" b="1">
                <a:solidFill>
                  <a:srgbClr val="333399"/>
                </a:solidFill>
                <a:cs typeface="Arial" charset="0"/>
              </a:rPr>
              <a:t>Action Level</a:t>
            </a:r>
          </a:p>
        </p:txBody>
      </p:sp>
      <p:pic>
        <p:nvPicPr>
          <p:cNvPr id="80903" name="Picture 2"/>
          <p:cNvPicPr>
            <a:picLocks noChangeAspect="1" noChangeArrowheads="1"/>
          </p:cNvPicPr>
          <p:nvPr/>
        </p:nvPicPr>
        <p:blipFill>
          <a:blip r:embed="rId3"/>
          <a:srcRect/>
          <a:stretch>
            <a:fillRect/>
          </a:stretch>
        </p:blipFill>
        <p:spPr bwMode="auto">
          <a:xfrm>
            <a:off x="609600" y="2297112"/>
            <a:ext cx="7785100" cy="3913188"/>
          </a:xfrm>
          <a:prstGeom prst="rect">
            <a:avLst/>
          </a:prstGeom>
          <a:noFill/>
          <a:ln w="9525">
            <a:solidFill>
              <a:schemeClr val="tx1"/>
            </a:solidFill>
            <a:miter lim="800000"/>
            <a:headEnd/>
            <a:tailEnd/>
          </a:ln>
        </p:spPr>
      </p:pic>
      <p:grpSp>
        <p:nvGrpSpPr>
          <p:cNvPr id="80904" name="Group 3"/>
          <p:cNvGrpSpPr>
            <a:grpSpLocks/>
          </p:cNvGrpSpPr>
          <p:nvPr/>
        </p:nvGrpSpPr>
        <p:grpSpPr bwMode="auto">
          <a:xfrm>
            <a:off x="762000" y="5719762"/>
            <a:ext cx="1344612" cy="376238"/>
            <a:chOff x="3950" y="3888"/>
            <a:chExt cx="847" cy="237"/>
          </a:xfrm>
        </p:grpSpPr>
        <p:sp>
          <p:nvSpPr>
            <p:cNvPr id="80942" name="Text Box 4"/>
            <p:cNvSpPr txBox="1">
              <a:spLocks noChangeArrowheads="1"/>
            </p:cNvSpPr>
            <p:nvPr/>
          </p:nvSpPr>
          <p:spPr bwMode="auto">
            <a:xfrm>
              <a:off x="4190" y="3888"/>
              <a:ext cx="399" cy="233"/>
            </a:xfrm>
            <a:prstGeom prst="rect">
              <a:avLst/>
            </a:prstGeom>
            <a:noFill/>
            <a:ln w="9525">
              <a:noFill/>
              <a:miter lim="800000"/>
              <a:headEnd/>
              <a:tailEnd/>
            </a:ln>
          </p:spPr>
          <p:txBody>
            <a:bodyPr wrap="none">
              <a:spAutoFit/>
            </a:bodyPr>
            <a:lstStyle/>
            <a:p>
              <a:pPr fontAlgn="base">
                <a:spcBef>
                  <a:spcPct val="0"/>
                </a:spcBef>
                <a:spcAft>
                  <a:spcPct val="0"/>
                </a:spcAft>
              </a:pPr>
              <a:r>
                <a:rPr lang="en-US" altLang="en-US" b="1">
                  <a:solidFill>
                    <a:srgbClr val="000000"/>
                  </a:solidFill>
                  <a:cs typeface="Arial" charset="0"/>
                </a:rPr>
                <a:t>100</a:t>
              </a:r>
              <a:r>
                <a:rPr lang="en-US" altLang="en-US" b="1">
                  <a:solidFill>
                    <a:srgbClr val="000000"/>
                  </a:solidFill>
                  <a:latin typeface="Tahoma" pitchFamily="34" charset="0"/>
                  <a:cs typeface="Arial" charset="0"/>
                </a:rPr>
                <a:t>’</a:t>
              </a:r>
              <a:endParaRPr lang="en-US" altLang="en-US" b="1">
                <a:solidFill>
                  <a:srgbClr val="000000"/>
                </a:solidFill>
                <a:cs typeface="Arial" charset="0"/>
              </a:endParaRPr>
            </a:p>
          </p:txBody>
        </p:sp>
        <p:sp>
          <p:nvSpPr>
            <p:cNvPr id="80943" name="Line 5"/>
            <p:cNvSpPr>
              <a:spLocks noChangeShapeType="1"/>
            </p:cNvSpPr>
            <p:nvPr/>
          </p:nvSpPr>
          <p:spPr bwMode="auto">
            <a:xfrm>
              <a:off x="3950" y="4117"/>
              <a:ext cx="847" cy="8"/>
            </a:xfrm>
            <a:prstGeom prst="line">
              <a:avLst/>
            </a:prstGeom>
            <a:noFill/>
            <a:ln w="38100">
              <a:solidFill>
                <a:schemeClr val="tx1"/>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grpSp>
      <p:sp>
        <p:nvSpPr>
          <p:cNvPr id="80905" name="Text Box 87"/>
          <p:cNvSpPr txBox="1">
            <a:spLocks noChangeArrowheads="1"/>
          </p:cNvSpPr>
          <p:nvPr/>
        </p:nvSpPr>
        <p:spPr bwMode="auto">
          <a:xfrm>
            <a:off x="533400" y="6259512"/>
            <a:ext cx="6096000" cy="369888"/>
          </a:xfrm>
          <a:prstGeom prst="rect">
            <a:avLst/>
          </a:prstGeom>
          <a:noFill/>
          <a:ln w="9525">
            <a:noFill/>
            <a:miter lim="800000"/>
            <a:headEnd/>
            <a:tailEnd/>
          </a:ln>
        </p:spPr>
        <p:txBody>
          <a:bodyPr>
            <a:spAutoFit/>
          </a:bodyPr>
          <a:lstStyle/>
          <a:p>
            <a:pPr fontAlgn="base">
              <a:spcBef>
                <a:spcPct val="0"/>
              </a:spcBef>
              <a:spcAft>
                <a:spcPct val="0"/>
              </a:spcAft>
            </a:pPr>
            <a:r>
              <a:rPr lang="en-US" altLang="en-US" b="1" dirty="0">
                <a:solidFill>
                  <a:srgbClr val="000000"/>
                </a:solidFill>
                <a:cs typeface="Arial" charset="0"/>
              </a:rPr>
              <a:t>PCB sample aliquot = 30 grams (one spoonful of soil)</a:t>
            </a:r>
          </a:p>
        </p:txBody>
      </p:sp>
      <p:sp>
        <p:nvSpPr>
          <p:cNvPr id="80906" name="Freeform 19"/>
          <p:cNvSpPr>
            <a:spLocks/>
          </p:cNvSpPr>
          <p:nvPr/>
        </p:nvSpPr>
        <p:spPr bwMode="auto">
          <a:xfrm>
            <a:off x="914400" y="3606800"/>
            <a:ext cx="7086600" cy="2362200"/>
          </a:xfrm>
          <a:custGeom>
            <a:avLst/>
            <a:gdLst>
              <a:gd name="T0" fmla="*/ 2147483647 w 4464"/>
              <a:gd name="T1" fmla="*/ 2147483647 h 1488"/>
              <a:gd name="T2" fmla="*/ 2147483647 w 4464"/>
              <a:gd name="T3" fmla="*/ 2147483647 h 1488"/>
              <a:gd name="T4" fmla="*/ 2147483647 w 4464"/>
              <a:gd name="T5" fmla="*/ 2147483647 h 1488"/>
              <a:gd name="T6" fmla="*/ 2147483647 w 4464"/>
              <a:gd name="T7" fmla="*/ 2147483647 h 1488"/>
              <a:gd name="T8" fmla="*/ 2147483647 w 4464"/>
              <a:gd name="T9" fmla="*/ 2147483647 h 1488"/>
              <a:gd name="T10" fmla="*/ 0 w 4464"/>
              <a:gd name="T11" fmla="*/ 2147483647 h 1488"/>
              <a:gd name="T12" fmla="*/ 2147483647 w 4464"/>
              <a:gd name="T13" fmla="*/ 0 h 1488"/>
              <a:gd name="T14" fmla="*/ 0 60000 65536"/>
              <a:gd name="T15" fmla="*/ 0 60000 65536"/>
              <a:gd name="T16" fmla="*/ 0 60000 65536"/>
              <a:gd name="T17" fmla="*/ 0 60000 65536"/>
              <a:gd name="T18" fmla="*/ 0 60000 65536"/>
              <a:gd name="T19" fmla="*/ 0 60000 65536"/>
              <a:gd name="T20" fmla="*/ 0 60000 65536"/>
              <a:gd name="T21" fmla="*/ 0 w 4464"/>
              <a:gd name="T22" fmla="*/ 0 h 1488"/>
              <a:gd name="T23" fmla="*/ 4464 w 4464"/>
              <a:gd name="T24" fmla="*/ 1488 h 14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4" h="1488">
                <a:moveTo>
                  <a:pt x="1222" y="41"/>
                </a:moveTo>
                <a:cubicBezTo>
                  <a:pt x="1256" y="41"/>
                  <a:pt x="1289" y="41"/>
                  <a:pt x="1323" y="41"/>
                </a:cubicBezTo>
                <a:lnTo>
                  <a:pt x="4080" y="96"/>
                </a:lnTo>
                <a:lnTo>
                  <a:pt x="4464" y="1104"/>
                </a:lnTo>
                <a:lnTo>
                  <a:pt x="4368" y="1488"/>
                </a:lnTo>
                <a:lnTo>
                  <a:pt x="0" y="1056"/>
                </a:lnTo>
                <a:lnTo>
                  <a:pt x="1296" y="0"/>
                </a:lnTo>
              </a:path>
            </a:pathLst>
          </a:custGeom>
          <a:noFill/>
          <a:ln w="63500">
            <a:solidFill>
              <a:srgbClr val="0000FF"/>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0907" name="Oval 36"/>
          <p:cNvSpPr>
            <a:spLocks noChangeArrowheads="1"/>
          </p:cNvSpPr>
          <p:nvPr/>
        </p:nvSpPr>
        <p:spPr bwMode="auto">
          <a:xfrm>
            <a:off x="3962400" y="37592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08" name="Oval 38"/>
          <p:cNvSpPr>
            <a:spLocks noChangeArrowheads="1"/>
          </p:cNvSpPr>
          <p:nvPr/>
        </p:nvSpPr>
        <p:spPr bwMode="auto">
          <a:xfrm>
            <a:off x="4267200" y="37592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09" name="Oval 39"/>
          <p:cNvSpPr>
            <a:spLocks noChangeArrowheads="1"/>
          </p:cNvSpPr>
          <p:nvPr/>
        </p:nvSpPr>
        <p:spPr bwMode="auto">
          <a:xfrm>
            <a:off x="2819400" y="40640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10" name="Oval 40"/>
          <p:cNvSpPr>
            <a:spLocks noChangeArrowheads="1"/>
          </p:cNvSpPr>
          <p:nvPr/>
        </p:nvSpPr>
        <p:spPr bwMode="auto">
          <a:xfrm>
            <a:off x="2971800" y="52070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11" name="Oval 41"/>
          <p:cNvSpPr>
            <a:spLocks noChangeArrowheads="1"/>
          </p:cNvSpPr>
          <p:nvPr/>
        </p:nvSpPr>
        <p:spPr bwMode="auto">
          <a:xfrm>
            <a:off x="3810000" y="52832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12" name="Oval 42"/>
          <p:cNvSpPr>
            <a:spLocks noChangeArrowheads="1"/>
          </p:cNvSpPr>
          <p:nvPr/>
        </p:nvSpPr>
        <p:spPr bwMode="auto">
          <a:xfrm>
            <a:off x="4800600" y="54356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13" name="Oval 43"/>
          <p:cNvSpPr>
            <a:spLocks noChangeArrowheads="1"/>
          </p:cNvSpPr>
          <p:nvPr/>
        </p:nvSpPr>
        <p:spPr bwMode="auto">
          <a:xfrm>
            <a:off x="4114800" y="50546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14" name="Oval 44"/>
          <p:cNvSpPr>
            <a:spLocks noChangeArrowheads="1"/>
          </p:cNvSpPr>
          <p:nvPr/>
        </p:nvSpPr>
        <p:spPr bwMode="auto">
          <a:xfrm>
            <a:off x="4572000" y="50546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15" name="Oval 45"/>
          <p:cNvSpPr>
            <a:spLocks noChangeArrowheads="1"/>
          </p:cNvSpPr>
          <p:nvPr/>
        </p:nvSpPr>
        <p:spPr bwMode="auto">
          <a:xfrm>
            <a:off x="4648200" y="45974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16" name="Oval 46"/>
          <p:cNvSpPr>
            <a:spLocks noChangeArrowheads="1"/>
          </p:cNvSpPr>
          <p:nvPr/>
        </p:nvSpPr>
        <p:spPr bwMode="auto">
          <a:xfrm>
            <a:off x="6019800" y="41402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17" name="Oval 47"/>
          <p:cNvSpPr>
            <a:spLocks noChangeArrowheads="1"/>
          </p:cNvSpPr>
          <p:nvPr/>
        </p:nvSpPr>
        <p:spPr bwMode="auto">
          <a:xfrm>
            <a:off x="4953000" y="51308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18" name="Oval 58"/>
          <p:cNvSpPr>
            <a:spLocks noChangeArrowheads="1"/>
          </p:cNvSpPr>
          <p:nvPr/>
        </p:nvSpPr>
        <p:spPr bwMode="auto">
          <a:xfrm>
            <a:off x="6324600" y="42926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19" name="Oval 59"/>
          <p:cNvSpPr>
            <a:spLocks noChangeArrowheads="1"/>
          </p:cNvSpPr>
          <p:nvPr/>
        </p:nvSpPr>
        <p:spPr bwMode="auto">
          <a:xfrm>
            <a:off x="4953000" y="39878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20" name="Oval 60"/>
          <p:cNvSpPr>
            <a:spLocks noChangeArrowheads="1"/>
          </p:cNvSpPr>
          <p:nvPr/>
        </p:nvSpPr>
        <p:spPr bwMode="auto">
          <a:xfrm>
            <a:off x="4267200" y="41402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21" name="Oval 62"/>
          <p:cNvSpPr>
            <a:spLocks noChangeArrowheads="1"/>
          </p:cNvSpPr>
          <p:nvPr/>
        </p:nvSpPr>
        <p:spPr bwMode="auto">
          <a:xfrm>
            <a:off x="5257800" y="46736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22" name="Oval 63"/>
          <p:cNvSpPr>
            <a:spLocks noChangeArrowheads="1"/>
          </p:cNvSpPr>
          <p:nvPr/>
        </p:nvSpPr>
        <p:spPr bwMode="auto">
          <a:xfrm>
            <a:off x="6096000" y="47498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23" name="Oval 64"/>
          <p:cNvSpPr>
            <a:spLocks noChangeArrowheads="1"/>
          </p:cNvSpPr>
          <p:nvPr/>
        </p:nvSpPr>
        <p:spPr bwMode="auto">
          <a:xfrm>
            <a:off x="6324600" y="46736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24" name="Oval 65"/>
          <p:cNvSpPr>
            <a:spLocks noChangeArrowheads="1"/>
          </p:cNvSpPr>
          <p:nvPr/>
        </p:nvSpPr>
        <p:spPr bwMode="auto">
          <a:xfrm>
            <a:off x="6553200" y="47498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25" name="Oval 66"/>
          <p:cNvSpPr>
            <a:spLocks noChangeArrowheads="1"/>
          </p:cNvSpPr>
          <p:nvPr/>
        </p:nvSpPr>
        <p:spPr bwMode="auto">
          <a:xfrm>
            <a:off x="4191000" y="46736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26" name="Oval 67"/>
          <p:cNvSpPr>
            <a:spLocks noChangeArrowheads="1"/>
          </p:cNvSpPr>
          <p:nvPr/>
        </p:nvSpPr>
        <p:spPr bwMode="auto">
          <a:xfrm>
            <a:off x="5029200" y="44450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27" name="Oval 68"/>
          <p:cNvSpPr>
            <a:spLocks noChangeArrowheads="1"/>
          </p:cNvSpPr>
          <p:nvPr/>
        </p:nvSpPr>
        <p:spPr bwMode="auto">
          <a:xfrm>
            <a:off x="6705600" y="36068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28" name="Oval 69"/>
          <p:cNvSpPr>
            <a:spLocks noChangeArrowheads="1"/>
          </p:cNvSpPr>
          <p:nvPr/>
        </p:nvSpPr>
        <p:spPr bwMode="auto">
          <a:xfrm>
            <a:off x="7924800" y="49784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29" name="Oval 70"/>
          <p:cNvSpPr>
            <a:spLocks noChangeArrowheads="1"/>
          </p:cNvSpPr>
          <p:nvPr/>
        </p:nvSpPr>
        <p:spPr bwMode="auto">
          <a:xfrm>
            <a:off x="6096000" y="57404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30" name="Oval 74"/>
          <p:cNvSpPr>
            <a:spLocks noChangeArrowheads="1"/>
          </p:cNvSpPr>
          <p:nvPr/>
        </p:nvSpPr>
        <p:spPr bwMode="auto">
          <a:xfrm>
            <a:off x="4343400" y="4445000"/>
            <a:ext cx="228600" cy="228600"/>
          </a:xfrm>
          <a:prstGeom prst="ellipse">
            <a:avLst/>
          </a:prstGeom>
          <a:solidFill>
            <a:srgbClr val="00FF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31" name="Freeform 75" descr="Small grid"/>
          <p:cNvSpPr>
            <a:spLocks/>
          </p:cNvSpPr>
          <p:nvPr/>
        </p:nvSpPr>
        <p:spPr bwMode="auto">
          <a:xfrm>
            <a:off x="2792413" y="3635375"/>
            <a:ext cx="1328737" cy="1566862"/>
          </a:xfrm>
          <a:custGeom>
            <a:avLst/>
            <a:gdLst>
              <a:gd name="T0" fmla="*/ 2147483647 w 837"/>
              <a:gd name="T1" fmla="*/ 2147483647 h 987"/>
              <a:gd name="T2" fmla="*/ 2147483647 w 837"/>
              <a:gd name="T3" fmla="*/ 2147483647 h 987"/>
              <a:gd name="T4" fmla="*/ 2147483647 w 837"/>
              <a:gd name="T5" fmla="*/ 2147483647 h 987"/>
              <a:gd name="T6" fmla="*/ 2147483647 w 837"/>
              <a:gd name="T7" fmla="*/ 2147483647 h 987"/>
              <a:gd name="T8" fmla="*/ 2147483647 w 837"/>
              <a:gd name="T9" fmla="*/ 2147483647 h 987"/>
              <a:gd name="T10" fmla="*/ 2147483647 w 837"/>
              <a:gd name="T11" fmla="*/ 2147483647 h 987"/>
              <a:gd name="T12" fmla="*/ 2147483647 w 837"/>
              <a:gd name="T13" fmla="*/ 2147483647 h 987"/>
              <a:gd name="T14" fmla="*/ 2147483647 w 837"/>
              <a:gd name="T15" fmla="*/ 2147483647 h 987"/>
              <a:gd name="T16" fmla="*/ 2147483647 w 837"/>
              <a:gd name="T17" fmla="*/ 2147483647 h 987"/>
              <a:gd name="T18" fmla="*/ 2147483647 w 837"/>
              <a:gd name="T19" fmla="*/ 2147483647 h 987"/>
              <a:gd name="T20" fmla="*/ 2147483647 w 837"/>
              <a:gd name="T21" fmla="*/ 2147483647 h 987"/>
              <a:gd name="T22" fmla="*/ 2147483647 w 837"/>
              <a:gd name="T23" fmla="*/ 2147483647 h 987"/>
              <a:gd name="T24" fmla="*/ 2147483647 w 837"/>
              <a:gd name="T25" fmla="*/ 2147483647 h 987"/>
              <a:gd name="T26" fmla="*/ 2147483647 w 837"/>
              <a:gd name="T27" fmla="*/ 2147483647 h 987"/>
              <a:gd name="T28" fmla="*/ 2147483647 w 837"/>
              <a:gd name="T29" fmla="*/ 2147483647 h 987"/>
              <a:gd name="T30" fmla="*/ 2147483647 w 837"/>
              <a:gd name="T31" fmla="*/ 2147483647 h 987"/>
              <a:gd name="T32" fmla="*/ 2147483647 w 837"/>
              <a:gd name="T33" fmla="*/ 2147483647 h 987"/>
              <a:gd name="T34" fmla="*/ 2147483647 w 837"/>
              <a:gd name="T35" fmla="*/ 2147483647 h 987"/>
              <a:gd name="T36" fmla="*/ 2147483647 w 837"/>
              <a:gd name="T37" fmla="*/ 2147483647 h 987"/>
              <a:gd name="T38" fmla="*/ 2147483647 w 837"/>
              <a:gd name="T39" fmla="*/ 2147483647 h 987"/>
              <a:gd name="T40" fmla="*/ 2147483647 w 837"/>
              <a:gd name="T41" fmla="*/ 2147483647 h 987"/>
              <a:gd name="T42" fmla="*/ 2147483647 w 837"/>
              <a:gd name="T43" fmla="*/ 2147483647 h 987"/>
              <a:gd name="T44" fmla="*/ 2147483647 w 837"/>
              <a:gd name="T45" fmla="*/ 2147483647 h 987"/>
              <a:gd name="T46" fmla="*/ 2147483647 w 837"/>
              <a:gd name="T47" fmla="*/ 2147483647 h 987"/>
              <a:gd name="T48" fmla="*/ 2147483647 w 837"/>
              <a:gd name="T49" fmla="*/ 2147483647 h 987"/>
              <a:gd name="T50" fmla="*/ 2147483647 w 837"/>
              <a:gd name="T51" fmla="*/ 2147483647 h 987"/>
              <a:gd name="T52" fmla="*/ 2147483647 w 837"/>
              <a:gd name="T53" fmla="*/ 2147483647 h 987"/>
              <a:gd name="T54" fmla="*/ 2147483647 w 837"/>
              <a:gd name="T55" fmla="*/ 2147483647 h 987"/>
              <a:gd name="T56" fmla="*/ 2147483647 w 837"/>
              <a:gd name="T57" fmla="*/ 2147483647 h 987"/>
              <a:gd name="T58" fmla="*/ 2147483647 w 837"/>
              <a:gd name="T59" fmla="*/ 2147483647 h 987"/>
              <a:gd name="T60" fmla="*/ 2147483647 w 837"/>
              <a:gd name="T61" fmla="*/ 2147483647 h 987"/>
              <a:gd name="T62" fmla="*/ 2147483647 w 837"/>
              <a:gd name="T63" fmla="*/ 2147483647 h 987"/>
              <a:gd name="T64" fmla="*/ 2147483647 w 837"/>
              <a:gd name="T65" fmla="*/ 2147483647 h 987"/>
              <a:gd name="T66" fmla="*/ 2147483647 w 837"/>
              <a:gd name="T67" fmla="*/ 2147483647 h 987"/>
              <a:gd name="T68" fmla="*/ 2147483647 w 837"/>
              <a:gd name="T69" fmla="*/ 2147483647 h 987"/>
              <a:gd name="T70" fmla="*/ 2147483647 w 837"/>
              <a:gd name="T71" fmla="*/ 2147483647 h 987"/>
              <a:gd name="T72" fmla="*/ 2147483647 w 837"/>
              <a:gd name="T73" fmla="*/ 2147483647 h 987"/>
              <a:gd name="T74" fmla="*/ 2147483647 w 837"/>
              <a:gd name="T75" fmla="*/ 2147483647 h 987"/>
              <a:gd name="T76" fmla="*/ 2147483647 w 837"/>
              <a:gd name="T77" fmla="*/ 2147483647 h 987"/>
              <a:gd name="T78" fmla="*/ 2147483647 w 837"/>
              <a:gd name="T79" fmla="*/ 0 h 987"/>
              <a:gd name="T80" fmla="*/ 2147483647 w 837"/>
              <a:gd name="T81" fmla="*/ 2147483647 h 9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37"/>
              <a:gd name="T124" fmla="*/ 0 h 987"/>
              <a:gd name="T125" fmla="*/ 837 w 837"/>
              <a:gd name="T126" fmla="*/ 987 h 9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37" h="987">
                <a:moveTo>
                  <a:pt x="653" y="25"/>
                </a:moveTo>
                <a:cubicBezTo>
                  <a:pt x="657" y="87"/>
                  <a:pt x="649" y="109"/>
                  <a:pt x="678" y="152"/>
                </a:cubicBezTo>
                <a:cubicBezTo>
                  <a:pt x="689" y="186"/>
                  <a:pt x="691" y="220"/>
                  <a:pt x="722" y="240"/>
                </a:cubicBezTo>
                <a:cubicBezTo>
                  <a:pt x="736" y="279"/>
                  <a:pt x="747" y="318"/>
                  <a:pt x="767" y="354"/>
                </a:cubicBezTo>
                <a:cubicBezTo>
                  <a:pt x="774" y="367"/>
                  <a:pt x="784" y="379"/>
                  <a:pt x="792" y="392"/>
                </a:cubicBezTo>
                <a:cubicBezTo>
                  <a:pt x="796" y="398"/>
                  <a:pt x="805" y="411"/>
                  <a:pt x="805" y="411"/>
                </a:cubicBezTo>
                <a:cubicBezTo>
                  <a:pt x="803" y="496"/>
                  <a:pt x="837" y="659"/>
                  <a:pt x="773" y="753"/>
                </a:cubicBezTo>
                <a:cubicBezTo>
                  <a:pt x="765" y="794"/>
                  <a:pt x="766" y="845"/>
                  <a:pt x="722" y="861"/>
                </a:cubicBezTo>
                <a:cubicBezTo>
                  <a:pt x="704" y="890"/>
                  <a:pt x="685" y="906"/>
                  <a:pt x="653" y="918"/>
                </a:cubicBezTo>
                <a:cubicBezTo>
                  <a:pt x="644" y="932"/>
                  <a:pt x="630" y="942"/>
                  <a:pt x="621" y="956"/>
                </a:cubicBezTo>
                <a:cubicBezTo>
                  <a:pt x="617" y="962"/>
                  <a:pt x="621" y="972"/>
                  <a:pt x="615" y="975"/>
                </a:cubicBezTo>
                <a:cubicBezTo>
                  <a:pt x="594" y="985"/>
                  <a:pt x="568" y="981"/>
                  <a:pt x="545" y="987"/>
                </a:cubicBezTo>
                <a:cubicBezTo>
                  <a:pt x="423" y="980"/>
                  <a:pt x="468" y="984"/>
                  <a:pt x="399" y="962"/>
                </a:cubicBezTo>
                <a:cubicBezTo>
                  <a:pt x="373" y="944"/>
                  <a:pt x="342" y="931"/>
                  <a:pt x="311" y="924"/>
                </a:cubicBezTo>
                <a:cubicBezTo>
                  <a:pt x="281" y="894"/>
                  <a:pt x="299" y="910"/>
                  <a:pt x="254" y="880"/>
                </a:cubicBezTo>
                <a:cubicBezTo>
                  <a:pt x="230" y="864"/>
                  <a:pt x="230" y="845"/>
                  <a:pt x="203" y="835"/>
                </a:cubicBezTo>
                <a:cubicBezTo>
                  <a:pt x="190" y="815"/>
                  <a:pt x="162" y="783"/>
                  <a:pt x="153" y="759"/>
                </a:cubicBezTo>
                <a:cubicBezTo>
                  <a:pt x="137" y="718"/>
                  <a:pt x="133" y="696"/>
                  <a:pt x="102" y="665"/>
                </a:cubicBezTo>
                <a:cubicBezTo>
                  <a:pt x="91" y="629"/>
                  <a:pt x="75" y="627"/>
                  <a:pt x="45" y="608"/>
                </a:cubicBezTo>
                <a:cubicBezTo>
                  <a:pt x="41" y="594"/>
                  <a:pt x="28" y="584"/>
                  <a:pt x="26" y="570"/>
                </a:cubicBezTo>
                <a:cubicBezTo>
                  <a:pt x="22" y="543"/>
                  <a:pt x="45" y="525"/>
                  <a:pt x="64" y="513"/>
                </a:cubicBezTo>
                <a:cubicBezTo>
                  <a:pt x="68" y="507"/>
                  <a:pt x="72" y="499"/>
                  <a:pt x="77" y="494"/>
                </a:cubicBezTo>
                <a:cubicBezTo>
                  <a:pt x="82" y="489"/>
                  <a:pt x="91" y="487"/>
                  <a:pt x="96" y="481"/>
                </a:cubicBezTo>
                <a:cubicBezTo>
                  <a:pt x="120" y="451"/>
                  <a:pt x="80" y="469"/>
                  <a:pt x="121" y="456"/>
                </a:cubicBezTo>
                <a:cubicBezTo>
                  <a:pt x="160" y="399"/>
                  <a:pt x="107" y="469"/>
                  <a:pt x="153" y="430"/>
                </a:cubicBezTo>
                <a:cubicBezTo>
                  <a:pt x="159" y="425"/>
                  <a:pt x="160" y="416"/>
                  <a:pt x="165" y="411"/>
                </a:cubicBezTo>
                <a:cubicBezTo>
                  <a:pt x="170" y="406"/>
                  <a:pt x="178" y="403"/>
                  <a:pt x="184" y="399"/>
                </a:cubicBezTo>
                <a:cubicBezTo>
                  <a:pt x="188" y="393"/>
                  <a:pt x="192" y="385"/>
                  <a:pt x="197" y="380"/>
                </a:cubicBezTo>
                <a:cubicBezTo>
                  <a:pt x="202" y="375"/>
                  <a:pt x="211" y="373"/>
                  <a:pt x="216" y="367"/>
                </a:cubicBezTo>
                <a:cubicBezTo>
                  <a:pt x="224" y="356"/>
                  <a:pt x="224" y="342"/>
                  <a:pt x="229" y="329"/>
                </a:cubicBezTo>
                <a:cubicBezTo>
                  <a:pt x="218" y="290"/>
                  <a:pt x="192" y="259"/>
                  <a:pt x="153" y="247"/>
                </a:cubicBezTo>
                <a:cubicBezTo>
                  <a:pt x="149" y="241"/>
                  <a:pt x="145" y="233"/>
                  <a:pt x="140" y="228"/>
                </a:cubicBezTo>
                <a:cubicBezTo>
                  <a:pt x="135" y="223"/>
                  <a:pt x="126" y="221"/>
                  <a:pt x="121" y="215"/>
                </a:cubicBezTo>
                <a:cubicBezTo>
                  <a:pt x="117" y="210"/>
                  <a:pt x="120" y="201"/>
                  <a:pt x="115" y="196"/>
                </a:cubicBezTo>
                <a:cubicBezTo>
                  <a:pt x="104" y="185"/>
                  <a:pt x="90" y="179"/>
                  <a:pt x="77" y="171"/>
                </a:cubicBezTo>
                <a:cubicBezTo>
                  <a:pt x="71" y="167"/>
                  <a:pt x="58" y="158"/>
                  <a:pt x="58" y="158"/>
                </a:cubicBezTo>
                <a:cubicBezTo>
                  <a:pt x="43" y="136"/>
                  <a:pt x="29" y="122"/>
                  <a:pt x="7" y="108"/>
                </a:cubicBezTo>
                <a:cubicBezTo>
                  <a:pt x="0" y="87"/>
                  <a:pt x="2" y="62"/>
                  <a:pt x="20" y="44"/>
                </a:cubicBezTo>
                <a:cubicBezTo>
                  <a:pt x="41" y="23"/>
                  <a:pt x="39" y="49"/>
                  <a:pt x="39" y="32"/>
                </a:cubicBezTo>
                <a:lnTo>
                  <a:pt x="102" y="0"/>
                </a:lnTo>
                <a:lnTo>
                  <a:pt x="653" y="25"/>
                </a:lnTo>
                <a:close/>
              </a:path>
            </a:pathLst>
          </a:custGeom>
          <a:pattFill prst="smGrid">
            <a:fgClr>
              <a:srgbClr val="FF0000">
                <a:alpha val="74901"/>
              </a:srgbClr>
            </a:fgClr>
            <a:bgClr>
              <a:schemeClr val="bg1">
                <a:alpha val="74901"/>
              </a:schemeClr>
            </a:bgClr>
          </a:pattFill>
          <a:ln w="63500">
            <a:solidFill>
              <a:srgbClr val="FF0000"/>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0932" name="Text Box 77"/>
          <p:cNvSpPr txBox="1">
            <a:spLocks noChangeArrowheads="1"/>
          </p:cNvSpPr>
          <p:nvPr/>
        </p:nvSpPr>
        <p:spPr bwMode="auto">
          <a:xfrm>
            <a:off x="638175" y="2311400"/>
            <a:ext cx="7743825" cy="519112"/>
          </a:xfrm>
          <a:prstGeom prst="rect">
            <a:avLst/>
          </a:prstGeom>
          <a:solidFill>
            <a:schemeClr val="bg2">
              <a:alpha val="74901"/>
            </a:schemeClr>
          </a:solidFill>
          <a:ln w="9525">
            <a:noFill/>
            <a:miter lim="800000"/>
            <a:headEnd/>
            <a:tailEnd/>
          </a:ln>
        </p:spPr>
        <p:txBody>
          <a:bodyPr>
            <a:spAutoFit/>
          </a:bodyPr>
          <a:lstStyle/>
          <a:p>
            <a:pPr algn="ctr" fontAlgn="base">
              <a:spcBef>
                <a:spcPct val="0"/>
              </a:spcBef>
              <a:spcAft>
                <a:spcPct val="0"/>
              </a:spcAft>
            </a:pPr>
            <a:r>
              <a:rPr lang="en-US" altLang="en-US" sz="2800" b="1">
                <a:solidFill>
                  <a:srgbClr val="000000"/>
                </a:solidFill>
                <a:cs typeface="Arial" charset="0"/>
              </a:rPr>
              <a:t>Discrete data: Estimated 10,000 ft</a:t>
            </a:r>
            <a:r>
              <a:rPr lang="en-US" altLang="en-US" sz="2800" b="1" baseline="30000">
                <a:solidFill>
                  <a:srgbClr val="000000"/>
                </a:solidFill>
                <a:cs typeface="Arial" charset="0"/>
              </a:rPr>
              <a:t>2 </a:t>
            </a:r>
            <a:r>
              <a:rPr lang="en-US" altLang="en-US" sz="2800" b="1">
                <a:solidFill>
                  <a:srgbClr val="000000"/>
                </a:solidFill>
                <a:cs typeface="Arial" charset="0"/>
              </a:rPr>
              <a:t>soil</a:t>
            </a:r>
          </a:p>
        </p:txBody>
      </p:sp>
      <p:sp>
        <p:nvSpPr>
          <p:cNvPr id="80933" name="Text Box 80"/>
          <p:cNvSpPr txBox="1">
            <a:spLocks noChangeArrowheads="1"/>
          </p:cNvSpPr>
          <p:nvPr/>
        </p:nvSpPr>
        <p:spPr bwMode="auto">
          <a:xfrm>
            <a:off x="3352800" y="3267075"/>
            <a:ext cx="328613" cy="396875"/>
          </a:xfrm>
          <a:prstGeom prst="rect">
            <a:avLst/>
          </a:prstGeom>
          <a:noFill/>
          <a:ln w="9525">
            <a:noFill/>
            <a:miter lim="800000"/>
            <a:headEnd/>
            <a:tailEnd/>
          </a:ln>
        </p:spPr>
        <p:txBody>
          <a:bodyPr wrap="none">
            <a:spAutoFit/>
          </a:bodyPr>
          <a:lstStyle/>
          <a:p>
            <a:pPr fontAlgn="base">
              <a:spcBef>
                <a:spcPct val="0"/>
              </a:spcBef>
              <a:spcAft>
                <a:spcPct val="0"/>
              </a:spcAft>
            </a:pPr>
            <a:r>
              <a:rPr lang="en-US" altLang="en-US" sz="2000" b="1">
                <a:solidFill>
                  <a:srgbClr val="000000"/>
                </a:solidFill>
                <a:latin typeface="Tahoma" pitchFamily="34" charset="0"/>
                <a:cs typeface="Arial" charset="0"/>
              </a:rPr>
              <a:t>?</a:t>
            </a:r>
          </a:p>
        </p:txBody>
      </p:sp>
      <p:grpSp>
        <p:nvGrpSpPr>
          <p:cNvPr id="80934" name="Group 86"/>
          <p:cNvGrpSpPr>
            <a:grpSpLocks/>
          </p:cNvGrpSpPr>
          <p:nvPr/>
        </p:nvGrpSpPr>
        <p:grpSpPr bwMode="auto">
          <a:xfrm>
            <a:off x="2895600" y="3683000"/>
            <a:ext cx="1066800" cy="1371600"/>
            <a:chOff x="1824" y="2448"/>
            <a:chExt cx="672" cy="864"/>
          </a:xfrm>
        </p:grpSpPr>
        <p:sp>
          <p:nvSpPr>
            <p:cNvPr id="80936" name="Oval 48"/>
            <p:cNvSpPr>
              <a:spLocks noChangeArrowheads="1"/>
            </p:cNvSpPr>
            <p:nvPr/>
          </p:nvSpPr>
          <p:spPr bwMode="auto">
            <a:xfrm>
              <a:off x="1824" y="2448"/>
              <a:ext cx="144" cy="144"/>
            </a:xfrm>
            <a:prstGeom prst="ellipse">
              <a:avLst/>
            </a:prstGeom>
            <a:solidFill>
              <a:srgbClr val="FF00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37" name="Oval 49"/>
            <p:cNvSpPr>
              <a:spLocks noChangeArrowheads="1"/>
            </p:cNvSpPr>
            <p:nvPr/>
          </p:nvSpPr>
          <p:spPr bwMode="auto">
            <a:xfrm>
              <a:off x="2016" y="2640"/>
              <a:ext cx="144" cy="144"/>
            </a:xfrm>
            <a:prstGeom prst="ellipse">
              <a:avLst/>
            </a:prstGeom>
            <a:solidFill>
              <a:srgbClr val="FF00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38" name="Oval 50"/>
            <p:cNvSpPr>
              <a:spLocks noChangeArrowheads="1"/>
            </p:cNvSpPr>
            <p:nvPr/>
          </p:nvSpPr>
          <p:spPr bwMode="auto">
            <a:xfrm>
              <a:off x="1920" y="2832"/>
              <a:ext cx="144" cy="144"/>
            </a:xfrm>
            <a:prstGeom prst="ellipse">
              <a:avLst/>
            </a:prstGeom>
            <a:solidFill>
              <a:srgbClr val="FF00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39" name="Oval 51"/>
            <p:cNvSpPr>
              <a:spLocks noChangeArrowheads="1"/>
            </p:cNvSpPr>
            <p:nvPr/>
          </p:nvSpPr>
          <p:spPr bwMode="auto">
            <a:xfrm>
              <a:off x="2352" y="2736"/>
              <a:ext cx="144" cy="144"/>
            </a:xfrm>
            <a:prstGeom prst="ellipse">
              <a:avLst/>
            </a:prstGeom>
            <a:solidFill>
              <a:srgbClr val="FF00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40" name="Oval 52"/>
            <p:cNvSpPr>
              <a:spLocks noChangeArrowheads="1"/>
            </p:cNvSpPr>
            <p:nvPr/>
          </p:nvSpPr>
          <p:spPr bwMode="auto">
            <a:xfrm>
              <a:off x="2304" y="2976"/>
              <a:ext cx="144" cy="144"/>
            </a:xfrm>
            <a:prstGeom prst="ellipse">
              <a:avLst/>
            </a:prstGeom>
            <a:solidFill>
              <a:srgbClr val="FF00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sp>
          <p:nvSpPr>
            <p:cNvPr id="80941" name="Oval 53"/>
            <p:cNvSpPr>
              <a:spLocks noChangeArrowheads="1"/>
            </p:cNvSpPr>
            <p:nvPr/>
          </p:nvSpPr>
          <p:spPr bwMode="auto">
            <a:xfrm>
              <a:off x="2208" y="3168"/>
              <a:ext cx="144" cy="144"/>
            </a:xfrm>
            <a:prstGeom prst="ellipse">
              <a:avLst/>
            </a:prstGeom>
            <a:solidFill>
              <a:srgbClr val="FF0000"/>
            </a:solidFill>
            <a:ln w="9525">
              <a:solidFill>
                <a:schemeClr val="tx1"/>
              </a:solidFill>
              <a:round/>
              <a:headEnd/>
              <a:tailEnd/>
            </a:ln>
          </p:spPr>
          <p:txBody>
            <a:bodyPr wrap="none" anchor="ctr"/>
            <a:lstStyle/>
            <a:p>
              <a:pPr algn="ctr" fontAlgn="base">
                <a:spcBef>
                  <a:spcPct val="0"/>
                </a:spcBef>
                <a:spcAft>
                  <a:spcPct val="0"/>
                </a:spcAft>
              </a:pPr>
              <a:endParaRPr lang="en-US" altLang="en-US">
                <a:solidFill>
                  <a:srgbClr val="000000"/>
                </a:solidFill>
                <a:cs typeface="Arial" charset="0"/>
              </a:endParaRPr>
            </a:p>
          </p:txBody>
        </p:sp>
      </p:grpSp>
      <p:sp>
        <p:nvSpPr>
          <p:cNvPr id="80935" name="Line 76"/>
          <p:cNvSpPr>
            <a:spLocks noChangeShapeType="1"/>
          </p:cNvSpPr>
          <p:nvPr/>
        </p:nvSpPr>
        <p:spPr bwMode="auto">
          <a:xfrm>
            <a:off x="3133725" y="3154362"/>
            <a:ext cx="398463" cy="1039813"/>
          </a:xfrm>
          <a:prstGeom prst="line">
            <a:avLst/>
          </a:prstGeom>
          <a:noFill/>
          <a:ln w="63500">
            <a:solidFill>
              <a:schemeClr val="tx1"/>
            </a:solidFill>
            <a:round/>
            <a:headEnd/>
            <a:tailEnd type="triangle" w="med" len="me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48" name="Text Box 87"/>
          <p:cNvSpPr txBox="1">
            <a:spLocks noChangeArrowheads="1"/>
          </p:cNvSpPr>
          <p:nvPr/>
        </p:nvSpPr>
        <p:spPr bwMode="auto">
          <a:xfrm>
            <a:off x="7315200" y="6550223"/>
            <a:ext cx="1752600" cy="307777"/>
          </a:xfrm>
          <a:prstGeom prst="rect">
            <a:avLst/>
          </a:prstGeom>
          <a:noFill/>
          <a:ln w="9525">
            <a:noFill/>
            <a:miter lim="800000"/>
            <a:headEnd/>
            <a:tailEnd/>
          </a:ln>
        </p:spPr>
        <p:txBody>
          <a:bodyPr wrap="square">
            <a:spAutoFit/>
          </a:bodyPr>
          <a:lstStyle/>
          <a:p>
            <a:pPr fontAlgn="base">
              <a:spcBef>
                <a:spcPct val="0"/>
              </a:spcBef>
              <a:spcAft>
                <a:spcPct val="0"/>
              </a:spcAft>
            </a:pPr>
            <a:r>
              <a:rPr lang="en-US" altLang="en-US" sz="1400" b="1" dirty="0" smtClean="0">
                <a:solidFill>
                  <a:srgbClr val="000000"/>
                </a:solidFill>
                <a:cs typeface="Arial" charset="0"/>
              </a:rPr>
              <a:t>After ITRC (2014)</a:t>
            </a:r>
            <a:endParaRPr lang="en-US" altLang="en-US" sz="1400" b="1" dirty="0">
              <a:solidFill>
                <a:srgbClr val="000000"/>
              </a:solidFill>
              <a:cs typeface="Arial" charset="0"/>
            </a:endParaRPr>
          </a:p>
        </p:txBody>
      </p:sp>
      <p:sp>
        <p:nvSpPr>
          <p:cNvPr id="49" name="Text Box 87"/>
          <p:cNvSpPr txBox="1">
            <a:spLocks noChangeArrowheads="1"/>
          </p:cNvSpPr>
          <p:nvPr/>
        </p:nvSpPr>
        <p:spPr bwMode="auto">
          <a:xfrm>
            <a:off x="609600" y="1849437"/>
            <a:ext cx="1219200" cy="523220"/>
          </a:xfrm>
          <a:prstGeom prst="rect">
            <a:avLst/>
          </a:prstGeom>
          <a:noFill/>
          <a:ln w="9525">
            <a:noFill/>
            <a:miter lim="800000"/>
            <a:headEnd/>
            <a:tailEnd/>
          </a:ln>
        </p:spPr>
        <p:txBody>
          <a:bodyPr wrap="square">
            <a:spAutoFit/>
          </a:bodyPr>
          <a:lstStyle/>
          <a:p>
            <a:pPr fontAlgn="base">
              <a:spcBef>
                <a:spcPct val="0"/>
              </a:spcBef>
              <a:spcAft>
                <a:spcPct val="0"/>
              </a:spcAft>
            </a:pPr>
            <a:r>
              <a:rPr lang="en-US" altLang="en-US" sz="2800" b="1" dirty="0" smtClean="0">
                <a:solidFill>
                  <a:srgbClr val="000000"/>
                </a:solidFill>
                <a:cs typeface="Arial" charset="0"/>
              </a:rPr>
              <a:t>PCBs</a:t>
            </a:r>
            <a:endParaRPr lang="en-US" altLang="en-US" sz="2800" b="1" dirty="0">
              <a:solidFill>
                <a:srgbClr val="000000"/>
              </a:solidFill>
              <a:cs typeface="Arial" charset="0"/>
            </a:endParaRPr>
          </a:p>
        </p:txBody>
      </p:sp>
      <p:grpSp>
        <p:nvGrpSpPr>
          <p:cNvPr id="50" name="Group 49"/>
          <p:cNvGrpSpPr/>
          <p:nvPr/>
        </p:nvGrpSpPr>
        <p:grpSpPr>
          <a:xfrm>
            <a:off x="7538357" y="2819400"/>
            <a:ext cx="1328057" cy="1752461"/>
            <a:chOff x="7538357" y="2819400"/>
            <a:chExt cx="1328057" cy="1752461"/>
          </a:xfrm>
        </p:grpSpPr>
        <p:pic>
          <p:nvPicPr>
            <p:cNvPr id="51" name="Picture 50" descr="Thirty gram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43800" y="2819400"/>
              <a:ext cx="1295400" cy="1066800"/>
            </a:xfrm>
            <a:prstGeom prst="rect">
              <a:avLst/>
            </a:prstGeom>
            <a:noFill/>
            <a:ln w="9525">
              <a:solidFill>
                <a:schemeClr val="tx1"/>
              </a:solidFill>
              <a:miter lim="800000"/>
              <a:headEnd/>
              <a:tailEnd/>
            </a:ln>
          </p:spPr>
        </p:pic>
        <p:sp>
          <p:nvSpPr>
            <p:cNvPr id="52" name="Text Box 86"/>
            <p:cNvSpPr txBox="1">
              <a:spLocks noChangeArrowheads="1"/>
            </p:cNvSpPr>
            <p:nvPr/>
          </p:nvSpPr>
          <p:spPr bwMode="auto">
            <a:xfrm>
              <a:off x="7538357" y="3863975"/>
              <a:ext cx="1328057" cy="707886"/>
            </a:xfrm>
            <a:prstGeom prst="rect">
              <a:avLst/>
            </a:prstGeom>
            <a:solidFill>
              <a:schemeClr val="bg2">
                <a:alpha val="74117"/>
              </a:schemeClr>
            </a:solidFill>
            <a:ln w="9525">
              <a:solidFill>
                <a:schemeClr val="tx1"/>
              </a:solidFill>
              <a:miter lim="800000"/>
              <a:headEnd/>
              <a:tailEnd/>
            </a:ln>
          </p:spPr>
          <p:txBody>
            <a:bodyPr wrap="square">
              <a:spAutoFit/>
            </a:bodyPr>
            <a:lstStyle/>
            <a:p>
              <a:pPr algn="ctr" fontAlgn="base">
                <a:spcBef>
                  <a:spcPct val="0"/>
                </a:spcBef>
                <a:spcAft>
                  <a:spcPct val="0"/>
                </a:spcAft>
              </a:pPr>
              <a:r>
                <a:rPr lang="en-US" altLang="en-US" sz="2000" b="1" dirty="0" smtClean="0">
                  <a:solidFill>
                    <a:srgbClr val="000000"/>
                  </a:solidFill>
                  <a:cs typeface="Arial" charset="0"/>
                </a:rPr>
                <a:t>Discrete Sample</a:t>
              </a:r>
              <a:endParaRPr lang="en-US" altLang="en-US" sz="2000" b="1" dirty="0">
                <a:solidFill>
                  <a:srgbClr val="000000"/>
                </a:solidFill>
                <a:cs typeface="Arial" charset="0"/>
              </a:endParaRPr>
            </a:p>
          </p:txBody>
        </p:sp>
      </p:grpSp>
    </p:spTree>
    <p:extLst>
      <p:ext uri="{BB962C8B-B14F-4D97-AF65-F5344CB8AC3E}">
        <p14:creationId xmlns:p14="http://schemas.microsoft.com/office/powerpoint/2010/main" val="12440664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mtClean="0">
                <a:cs typeface="Times New Roman" pitchFamily="18" charset="0"/>
              </a:rPr>
              <a:t>Why DUs (and ISM) are Important</a:t>
            </a:r>
            <a:br>
              <a:rPr lang="en-US" altLang="en-US" smtClean="0">
                <a:cs typeface="Times New Roman" pitchFamily="18" charset="0"/>
              </a:rPr>
            </a:br>
            <a:r>
              <a:rPr lang="en-US" altLang="en-US" smtClean="0">
                <a:cs typeface="Times New Roman" pitchFamily="18" charset="0"/>
              </a:rPr>
              <a:t>(ISM Sample Data)</a:t>
            </a:r>
            <a:endParaRPr lang="en-US" altLang="en-US" smtClean="0"/>
          </a:p>
        </p:txBody>
      </p:sp>
      <p:sp>
        <p:nvSpPr>
          <p:cNvPr id="81923" name="Text Box 62"/>
          <p:cNvSpPr txBox="1">
            <a:spLocks noChangeArrowheads="1"/>
          </p:cNvSpPr>
          <p:nvPr/>
        </p:nvSpPr>
        <p:spPr bwMode="auto">
          <a:xfrm>
            <a:off x="2012950" y="1447800"/>
            <a:ext cx="2062163" cy="400050"/>
          </a:xfrm>
          <a:prstGeom prst="rect">
            <a:avLst/>
          </a:prstGeom>
          <a:noFill/>
          <a:ln w="9525">
            <a:noFill/>
            <a:miter lim="800000"/>
            <a:headEnd/>
            <a:tailEnd/>
          </a:ln>
        </p:spPr>
        <p:txBody>
          <a:bodyPr wrap="none">
            <a:spAutoFit/>
          </a:bodyPr>
          <a:lstStyle/>
          <a:p>
            <a:pPr fontAlgn="base">
              <a:spcBef>
                <a:spcPct val="0"/>
              </a:spcBef>
              <a:spcAft>
                <a:spcPct val="0"/>
              </a:spcAft>
            </a:pPr>
            <a:r>
              <a:rPr lang="en-US" altLang="en-US" sz="2000" b="1">
                <a:solidFill>
                  <a:srgbClr val="333399"/>
                </a:solidFill>
                <a:cs typeface="Arial" charset="0"/>
              </a:rPr>
              <a:t>&gt; Action Levels</a:t>
            </a:r>
          </a:p>
        </p:txBody>
      </p:sp>
      <p:sp>
        <p:nvSpPr>
          <p:cNvPr id="81924" name="Text Box 63"/>
          <p:cNvSpPr txBox="1">
            <a:spLocks noChangeArrowheads="1"/>
          </p:cNvSpPr>
          <p:nvPr/>
        </p:nvSpPr>
        <p:spPr bwMode="auto">
          <a:xfrm>
            <a:off x="4864100" y="1447800"/>
            <a:ext cx="2062163" cy="400050"/>
          </a:xfrm>
          <a:prstGeom prst="rect">
            <a:avLst/>
          </a:prstGeom>
          <a:noFill/>
          <a:ln w="9525">
            <a:noFill/>
            <a:miter lim="800000"/>
            <a:headEnd/>
            <a:tailEnd/>
          </a:ln>
        </p:spPr>
        <p:txBody>
          <a:bodyPr wrap="none">
            <a:spAutoFit/>
          </a:bodyPr>
          <a:lstStyle/>
          <a:p>
            <a:pPr fontAlgn="base">
              <a:spcBef>
                <a:spcPct val="0"/>
              </a:spcBef>
              <a:spcAft>
                <a:spcPct val="0"/>
              </a:spcAft>
            </a:pPr>
            <a:r>
              <a:rPr lang="en-US" altLang="en-US" sz="2000" b="1" u="sng">
                <a:solidFill>
                  <a:srgbClr val="333399"/>
                </a:solidFill>
                <a:cs typeface="Arial" charset="0"/>
              </a:rPr>
              <a:t>&lt;</a:t>
            </a:r>
            <a:r>
              <a:rPr lang="en-US" altLang="en-US" sz="2000" b="1">
                <a:solidFill>
                  <a:srgbClr val="333399"/>
                </a:solidFill>
                <a:cs typeface="Arial" charset="0"/>
              </a:rPr>
              <a:t> Action Levels</a:t>
            </a:r>
          </a:p>
        </p:txBody>
      </p:sp>
      <p:sp>
        <p:nvSpPr>
          <p:cNvPr id="81925" name="Rectangle 64"/>
          <p:cNvSpPr>
            <a:spLocks noChangeArrowheads="1"/>
          </p:cNvSpPr>
          <p:nvPr/>
        </p:nvSpPr>
        <p:spPr bwMode="auto">
          <a:xfrm>
            <a:off x="1752600" y="1501775"/>
            <a:ext cx="239713" cy="249238"/>
          </a:xfrm>
          <a:prstGeom prst="rect">
            <a:avLst/>
          </a:prstGeom>
          <a:solidFill>
            <a:srgbClr val="FF0000"/>
          </a:solidFill>
          <a:ln w="9525">
            <a:solidFill>
              <a:schemeClr val="tx1"/>
            </a:solidFill>
            <a:miter lim="800000"/>
            <a:headEnd/>
            <a:tailEnd/>
          </a:ln>
        </p:spPr>
        <p:txBody>
          <a:bodyPr wrap="none" anchor="ctr"/>
          <a:lstStyle/>
          <a:p>
            <a:pPr fontAlgn="base">
              <a:spcBef>
                <a:spcPct val="0"/>
              </a:spcBef>
              <a:spcAft>
                <a:spcPct val="0"/>
              </a:spcAft>
            </a:pPr>
            <a:endParaRPr lang="en-US" altLang="en-US">
              <a:solidFill>
                <a:srgbClr val="0070C0"/>
              </a:solidFill>
              <a:cs typeface="Arial" charset="0"/>
            </a:endParaRPr>
          </a:p>
        </p:txBody>
      </p:sp>
      <p:sp>
        <p:nvSpPr>
          <p:cNvPr id="81926" name="Rectangle 65"/>
          <p:cNvSpPr>
            <a:spLocks noChangeArrowheads="1"/>
          </p:cNvSpPr>
          <p:nvPr/>
        </p:nvSpPr>
        <p:spPr bwMode="auto">
          <a:xfrm>
            <a:off x="4572000" y="1501775"/>
            <a:ext cx="239713" cy="249238"/>
          </a:xfrm>
          <a:prstGeom prst="rect">
            <a:avLst/>
          </a:prstGeom>
          <a:solidFill>
            <a:srgbClr val="00FF00"/>
          </a:solidFill>
          <a:ln w="9525">
            <a:solidFill>
              <a:schemeClr val="tx1"/>
            </a:solidFill>
            <a:miter lim="800000"/>
            <a:headEnd/>
            <a:tailEnd/>
          </a:ln>
        </p:spPr>
        <p:txBody>
          <a:bodyPr wrap="none" anchor="ctr"/>
          <a:lstStyle/>
          <a:p>
            <a:pPr fontAlgn="base">
              <a:spcBef>
                <a:spcPct val="0"/>
              </a:spcBef>
              <a:spcAft>
                <a:spcPct val="0"/>
              </a:spcAft>
            </a:pPr>
            <a:endParaRPr lang="en-US" altLang="en-US">
              <a:solidFill>
                <a:srgbClr val="0070C0"/>
              </a:solidFill>
              <a:cs typeface="Arial" charset="0"/>
            </a:endParaRPr>
          </a:p>
        </p:txBody>
      </p:sp>
      <p:pic>
        <p:nvPicPr>
          <p:cNvPr id="81927" name="Picture 2"/>
          <p:cNvPicPr>
            <a:picLocks noChangeAspect="1" noChangeArrowheads="1"/>
          </p:cNvPicPr>
          <p:nvPr/>
        </p:nvPicPr>
        <p:blipFill>
          <a:blip r:embed="rId3"/>
          <a:srcRect/>
          <a:stretch>
            <a:fillRect/>
          </a:stretch>
        </p:blipFill>
        <p:spPr bwMode="auto">
          <a:xfrm>
            <a:off x="609600" y="2306638"/>
            <a:ext cx="7785100" cy="3913187"/>
          </a:xfrm>
          <a:prstGeom prst="rect">
            <a:avLst/>
          </a:prstGeom>
          <a:noFill/>
          <a:ln w="9525">
            <a:solidFill>
              <a:schemeClr val="tx1"/>
            </a:solidFill>
            <a:miter lim="800000"/>
            <a:headEnd/>
            <a:tailEnd/>
          </a:ln>
        </p:spPr>
      </p:pic>
      <p:sp>
        <p:nvSpPr>
          <p:cNvPr id="81928" name="Freeform 42"/>
          <p:cNvSpPr>
            <a:spLocks/>
          </p:cNvSpPr>
          <p:nvPr/>
        </p:nvSpPr>
        <p:spPr bwMode="auto">
          <a:xfrm>
            <a:off x="2381250" y="4792663"/>
            <a:ext cx="1038225" cy="742950"/>
          </a:xfrm>
          <a:custGeom>
            <a:avLst/>
            <a:gdLst>
              <a:gd name="T0" fmla="*/ 0 w 1038225"/>
              <a:gd name="T1" fmla="*/ 666750 h 742950"/>
              <a:gd name="T2" fmla="*/ 0 w 1038225"/>
              <a:gd name="T3" fmla="*/ 666750 h 742950"/>
              <a:gd name="T4" fmla="*/ 85725 w 1038225"/>
              <a:gd name="T5" fmla="*/ 657225 h 742950"/>
              <a:gd name="T6" fmla="*/ 142875 w 1038225"/>
              <a:gd name="T7" fmla="*/ 676275 h 742950"/>
              <a:gd name="T8" fmla="*/ 161925 w 1038225"/>
              <a:gd name="T9" fmla="*/ 676275 h 742950"/>
              <a:gd name="T10" fmla="*/ 847725 w 1038225"/>
              <a:gd name="T11" fmla="*/ 742950 h 742950"/>
              <a:gd name="T12" fmla="*/ 1038225 w 1038225"/>
              <a:gd name="T13" fmla="*/ 38100 h 742950"/>
              <a:gd name="T14" fmla="*/ 476250 w 1038225"/>
              <a:gd name="T15" fmla="*/ 0 h 742950"/>
              <a:gd name="T16" fmla="*/ 0 w 1038225"/>
              <a:gd name="T17" fmla="*/ 666750 h 7429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8225"/>
              <a:gd name="T28" fmla="*/ 0 h 742950"/>
              <a:gd name="T29" fmla="*/ 1038225 w 1038225"/>
              <a:gd name="T30" fmla="*/ 742950 h 7429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8225" h="742950">
                <a:moveTo>
                  <a:pt x="0" y="666750"/>
                </a:moveTo>
                <a:lnTo>
                  <a:pt x="0" y="666750"/>
                </a:lnTo>
                <a:cubicBezTo>
                  <a:pt x="28575" y="663575"/>
                  <a:pt x="57038" y="655313"/>
                  <a:pt x="85725" y="657225"/>
                </a:cubicBezTo>
                <a:cubicBezTo>
                  <a:pt x="105761" y="658561"/>
                  <a:pt x="122795" y="676275"/>
                  <a:pt x="142875" y="676275"/>
                </a:cubicBezTo>
                <a:lnTo>
                  <a:pt x="161925" y="676275"/>
                </a:lnTo>
                <a:lnTo>
                  <a:pt x="847725" y="742950"/>
                </a:lnTo>
                <a:lnTo>
                  <a:pt x="1038225" y="38100"/>
                </a:lnTo>
                <a:lnTo>
                  <a:pt x="476250" y="0"/>
                </a:lnTo>
                <a:lnTo>
                  <a:pt x="0" y="666750"/>
                </a:lnTo>
                <a:close/>
              </a:path>
            </a:pathLst>
          </a:custGeom>
          <a:solidFill>
            <a:srgbClr val="FF0000">
              <a:alpha val="49019"/>
            </a:srgbClr>
          </a:solidFill>
          <a:ln w="38100" algn="ctr">
            <a:solidFill>
              <a:srgbClr val="0000FF"/>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29" name="Freeform 43"/>
          <p:cNvSpPr>
            <a:spLocks/>
          </p:cNvSpPr>
          <p:nvPr/>
        </p:nvSpPr>
        <p:spPr bwMode="auto">
          <a:xfrm>
            <a:off x="3238500" y="4840288"/>
            <a:ext cx="1123950" cy="800100"/>
          </a:xfrm>
          <a:custGeom>
            <a:avLst/>
            <a:gdLst>
              <a:gd name="T0" fmla="*/ 0 w 1123950"/>
              <a:gd name="T1" fmla="*/ 695325 h 800100"/>
              <a:gd name="T2" fmla="*/ 0 w 1123950"/>
              <a:gd name="T3" fmla="*/ 695325 h 800100"/>
              <a:gd name="T4" fmla="*/ 114300 w 1123950"/>
              <a:gd name="T5" fmla="*/ 695325 h 800100"/>
              <a:gd name="T6" fmla="*/ 962025 w 1123950"/>
              <a:gd name="T7" fmla="*/ 800100 h 800100"/>
              <a:gd name="T8" fmla="*/ 1123950 w 1123950"/>
              <a:gd name="T9" fmla="*/ 76200 h 800100"/>
              <a:gd name="T10" fmla="*/ 171450 w 1123950"/>
              <a:gd name="T11" fmla="*/ 0 h 800100"/>
              <a:gd name="T12" fmla="*/ 0 w 1123950"/>
              <a:gd name="T13" fmla="*/ 695325 h 800100"/>
              <a:gd name="T14" fmla="*/ 0 60000 65536"/>
              <a:gd name="T15" fmla="*/ 0 60000 65536"/>
              <a:gd name="T16" fmla="*/ 0 60000 65536"/>
              <a:gd name="T17" fmla="*/ 0 60000 65536"/>
              <a:gd name="T18" fmla="*/ 0 60000 65536"/>
              <a:gd name="T19" fmla="*/ 0 60000 65536"/>
              <a:gd name="T20" fmla="*/ 0 60000 65536"/>
              <a:gd name="T21" fmla="*/ 0 w 1123950"/>
              <a:gd name="T22" fmla="*/ 0 h 800100"/>
              <a:gd name="T23" fmla="*/ 1123950 w 1123950"/>
              <a:gd name="T24" fmla="*/ 800100 h 800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3950" h="800100">
                <a:moveTo>
                  <a:pt x="0" y="695325"/>
                </a:moveTo>
                <a:lnTo>
                  <a:pt x="0" y="695325"/>
                </a:lnTo>
                <a:lnTo>
                  <a:pt x="114300" y="695325"/>
                </a:lnTo>
                <a:lnTo>
                  <a:pt x="962025" y="800100"/>
                </a:lnTo>
                <a:lnTo>
                  <a:pt x="1123950" y="76200"/>
                </a:lnTo>
                <a:lnTo>
                  <a:pt x="171450" y="0"/>
                </a:lnTo>
                <a:lnTo>
                  <a:pt x="0" y="695325"/>
                </a:lnTo>
                <a:close/>
              </a:path>
            </a:pathLst>
          </a:custGeom>
          <a:solidFill>
            <a:srgbClr val="FF0000">
              <a:alpha val="49019"/>
            </a:srgbClr>
          </a:solidFill>
          <a:ln w="38100" algn="ctr">
            <a:solidFill>
              <a:srgbClr val="0000FF"/>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30" name="Freeform 44"/>
          <p:cNvSpPr>
            <a:spLocks/>
          </p:cNvSpPr>
          <p:nvPr/>
        </p:nvSpPr>
        <p:spPr bwMode="auto">
          <a:xfrm>
            <a:off x="4229100" y="4926013"/>
            <a:ext cx="1085850" cy="809625"/>
          </a:xfrm>
          <a:custGeom>
            <a:avLst/>
            <a:gdLst>
              <a:gd name="T0" fmla="*/ 142875 w 1085850"/>
              <a:gd name="T1" fmla="*/ 0 h 809625"/>
              <a:gd name="T2" fmla="*/ 142875 w 1085850"/>
              <a:gd name="T3" fmla="*/ 0 h 809625"/>
              <a:gd name="T4" fmla="*/ 0 w 1085850"/>
              <a:gd name="T5" fmla="*/ 714375 h 809625"/>
              <a:gd name="T6" fmla="*/ 942975 w 1085850"/>
              <a:gd name="T7" fmla="*/ 809625 h 809625"/>
              <a:gd name="T8" fmla="*/ 1085850 w 1085850"/>
              <a:gd name="T9" fmla="*/ 85725 h 809625"/>
              <a:gd name="T10" fmla="*/ 142875 w 1085850"/>
              <a:gd name="T11" fmla="*/ 0 h 809625"/>
              <a:gd name="T12" fmla="*/ 0 60000 65536"/>
              <a:gd name="T13" fmla="*/ 0 60000 65536"/>
              <a:gd name="T14" fmla="*/ 0 60000 65536"/>
              <a:gd name="T15" fmla="*/ 0 60000 65536"/>
              <a:gd name="T16" fmla="*/ 0 60000 65536"/>
              <a:gd name="T17" fmla="*/ 0 60000 65536"/>
              <a:gd name="T18" fmla="*/ 0 w 1085850"/>
              <a:gd name="T19" fmla="*/ 0 h 809625"/>
              <a:gd name="T20" fmla="*/ 1085850 w 1085850"/>
              <a:gd name="T21" fmla="*/ 809625 h 809625"/>
            </a:gdLst>
            <a:ahLst/>
            <a:cxnLst>
              <a:cxn ang="T12">
                <a:pos x="T0" y="T1"/>
              </a:cxn>
              <a:cxn ang="T13">
                <a:pos x="T2" y="T3"/>
              </a:cxn>
              <a:cxn ang="T14">
                <a:pos x="T4" y="T5"/>
              </a:cxn>
              <a:cxn ang="T15">
                <a:pos x="T6" y="T7"/>
              </a:cxn>
              <a:cxn ang="T16">
                <a:pos x="T8" y="T9"/>
              </a:cxn>
              <a:cxn ang="T17">
                <a:pos x="T10" y="T11"/>
              </a:cxn>
            </a:cxnLst>
            <a:rect l="T18" t="T19" r="T20" b="T21"/>
            <a:pathLst>
              <a:path w="1085850" h="809625">
                <a:moveTo>
                  <a:pt x="142875" y="0"/>
                </a:moveTo>
                <a:lnTo>
                  <a:pt x="142875" y="0"/>
                </a:lnTo>
                <a:lnTo>
                  <a:pt x="0" y="714375"/>
                </a:lnTo>
                <a:lnTo>
                  <a:pt x="942975" y="809625"/>
                </a:lnTo>
                <a:lnTo>
                  <a:pt x="1085850" y="85725"/>
                </a:lnTo>
                <a:lnTo>
                  <a:pt x="142875" y="0"/>
                </a:lnTo>
                <a:close/>
              </a:path>
            </a:pathLst>
          </a:custGeom>
          <a:solidFill>
            <a:srgbClr val="FF0000">
              <a:alpha val="49019"/>
            </a:srgbClr>
          </a:solidFill>
          <a:ln w="38100" algn="ctr">
            <a:solidFill>
              <a:srgbClr val="0000FF"/>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31" name="Freeform 45"/>
          <p:cNvSpPr>
            <a:spLocks/>
          </p:cNvSpPr>
          <p:nvPr/>
        </p:nvSpPr>
        <p:spPr bwMode="auto">
          <a:xfrm>
            <a:off x="4972050" y="4002088"/>
            <a:ext cx="2295525" cy="1209675"/>
          </a:xfrm>
          <a:custGeom>
            <a:avLst/>
            <a:gdLst>
              <a:gd name="T0" fmla="*/ 85725 w 2295525"/>
              <a:gd name="T1" fmla="*/ 0 h 1209675"/>
              <a:gd name="T2" fmla="*/ 0 w 2295525"/>
              <a:gd name="T3" fmla="*/ 981075 h 1209675"/>
              <a:gd name="T4" fmla="*/ 2295525 w 2295525"/>
              <a:gd name="T5" fmla="*/ 1209675 h 1209675"/>
              <a:gd name="T6" fmla="*/ 1790745 w 2295525"/>
              <a:gd name="T7" fmla="*/ 47625 h 1209675"/>
              <a:gd name="T8" fmla="*/ 85725 w 2295525"/>
              <a:gd name="T9" fmla="*/ 0 h 1209675"/>
              <a:gd name="T10" fmla="*/ 0 60000 65536"/>
              <a:gd name="T11" fmla="*/ 0 60000 65536"/>
              <a:gd name="T12" fmla="*/ 0 60000 65536"/>
              <a:gd name="T13" fmla="*/ 0 60000 65536"/>
              <a:gd name="T14" fmla="*/ 0 60000 65536"/>
              <a:gd name="T15" fmla="*/ 0 w 2295525"/>
              <a:gd name="T16" fmla="*/ 0 h 1209675"/>
              <a:gd name="T17" fmla="*/ 2295525 w 2295525"/>
              <a:gd name="T18" fmla="*/ 1209675 h 1209675"/>
            </a:gdLst>
            <a:ahLst/>
            <a:cxnLst>
              <a:cxn ang="T10">
                <a:pos x="T0" y="T1"/>
              </a:cxn>
              <a:cxn ang="T11">
                <a:pos x="T2" y="T3"/>
              </a:cxn>
              <a:cxn ang="T12">
                <a:pos x="T4" y="T5"/>
              </a:cxn>
              <a:cxn ang="T13">
                <a:pos x="T6" y="T7"/>
              </a:cxn>
              <a:cxn ang="T14">
                <a:pos x="T8" y="T9"/>
              </a:cxn>
            </a:cxnLst>
            <a:rect l="T15" t="T16" r="T17" b="T18"/>
            <a:pathLst>
              <a:path w="2295525" h="1209675">
                <a:moveTo>
                  <a:pt x="85725" y="0"/>
                </a:moveTo>
                <a:lnTo>
                  <a:pt x="0" y="981075"/>
                </a:lnTo>
                <a:lnTo>
                  <a:pt x="2295525" y="1209675"/>
                </a:lnTo>
                <a:lnTo>
                  <a:pt x="1790700" y="47625"/>
                </a:lnTo>
                <a:lnTo>
                  <a:pt x="85725" y="0"/>
                </a:lnTo>
                <a:close/>
              </a:path>
            </a:pathLst>
          </a:custGeom>
          <a:solidFill>
            <a:srgbClr val="00B050">
              <a:alpha val="49019"/>
            </a:srgbClr>
          </a:solidFill>
          <a:ln w="38100" algn="ctr">
            <a:solidFill>
              <a:srgbClr val="0000FF"/>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32" name="Freeform 46"/>
          <p:cNvSpPr>
            <a:spLocks/>
          </p:cNvSpPr>
          <p:nvPr/>
        </p:nvSpPr>
        <p:spPr bwMode="auto">
          <a:xfrm>
            <a:off x="4133850" y="3821113"/>
            <a:ext cx="942975" cy="1162050"/>
          </a:xfrm>
          <a:custGeom>
            <a:avLst/>
            <a:gdLst>
              <a:gd name="T0" fmla="*/ 247650 w 942975"/>
              <a:gd name="T1" fmla="*/ 0 h 1162050"/>
              <a:gd name="T2" fmla="*/ 247650 w 942975"/>
              <a:gd name="T3" fmla="*/ 0 h 1162050"/>
              <a:gd name="T4" fmla="*/ 0 w 942975"/>
              <a:gd name="T5" fmla="*/ 1095375 h 1162050"/>
              <a:gd name="T6" fmla="*/ 847725 w 942975"/>
              <a:gd name="T7" fmla="*/ 1162050 h 1162050"/>
              <a:gd name="T8" fmla="*/ 942975 w 942975"/>
              <a:gd name="T9" fmla="*/ 38100 h 1162050"/>
              <a:gd name="T10" fmla="*/ 247650 w 942975"/>
              <a:gd name="T11" fmla="*/ 0 h 1162050"/>
              <a:gd name="T12" fmla="*/ 0 60000 65536"/>
              <a:gd name="T13" fmla="*/ 0 60000 65536"/>
              <a:gd name="T14" fmla="*/ 0 60000 65536"/>
              <a:gd name="T15" fmla="*/ 0 60000 65536"/>
              <a:gd name="T16" fmla="*/ 0 60000 65536"/>
              <a:gd name="T17" fmla="*/ 0 60000 65536"/>
              <a:gd name="T18" fmla="*/ 0 w 942975"/>
              <a:gd name="T19" fmla="*/ 0 h 1162050"/>
              <a:gd name="T20" fmla="*/ 942975 w 942975"/>
              <a:gd name="T21" fmla="*/ 1162050 h 1162050"/>
            </a:gdLst>
            <a:ahLst/>
            <a:cxnLst>
              <a:cxn ang="T12">
                <a:pos x="T0" y="T1"/>
              </a:cxn>
              <a:cxn ang="T13">
                <a:pos x="T2" y="T3"/>
              </a:cxn>
              <a:cxn ang="T14">
                <a:pos x="T4" y="T5"/>
              </a:cxn>
              <a:cxn ang="T15">
                <a:pos x="T6" y="T7"/>
              </a:cxn>
              <a:cxn ang="T16">
                <a:pos x="T8" y="T9"/>
              </a:cxn>
              <a:cxn ang="T17">
                <a:pos x="T10" y="T11"/>
              </a:cxn>
            </a:cxnLst>
            <a:rect l="T18" t="T19" r="T20" b="T21"/>
            <a:pathLst>
              <a:path w="942975" h="1162050">
                <a:moveTo>
                  <a:pt x="247650" y="0"/>
                </a:moveTo>
                <a:lnTo>
                  <a:pt x="247650" y="0"/>
                </a:lnTo>
                <a:lnTo>
                  <a:pt x="0" y="1095375"/>
                </a:lnTo>
                <a:lnTo>
                  <a:pt x="847725" y="1162050"/>
                </a:lnTo>
                <a:lnTo>
                  <a:pt x="942975" y="38100"/>
                </a:lnTo>
                <a:lnTo>
                  <a:pt x="247650" y="0"/>
                </a:lnTo>
                <a:close/>
              </a:path>
            </a:pathLst>
          </a:custGeom>
          <a:solidFill>
            <a:srgbClr val="FF0000">
              <a:alpha val="49019"/>
            </a:srgbClr>
          </a:solidFill>
          <a:ln w="38100" algn="ctr">
            <a:solidFill>
              <a:srgbClr val="0000FF"/>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33" name="Freeform 47"/>
          <p:cNvSpPr>
            <a:spLocks/>
          </p:cNvSpPr>
          <p:nvPr/>
        </p:nvSpPr>
        <p:spPr bwMode="auto">
          <a:xfrm>
            <a:off x="2524125" y="3659188"/>
            <a:ext cx="1228725" cy="438150"/>
          </a:xfrm>
          <a:custGeom>
            <a:avLst/>
            <a:gdLst>
              <a:gd name="T0" fmla="*/ 1228725 w 1228725"/>
              <a:gd name="T1" fmla="*/ 85725 h 438150"/>
              <a:gd name="T2" fmla="*/ 1228725 w 1228725"/>
              <a:gd name="T3" fmla="*/ 85725 h 438150"/>
              <a:gd name="T4" fmla="*/ 1181100 w 1228725"/>
              <a:gd name="T5" fmla="*/ 171450 h 438150"/>
              <a:gd name="T6" fmla="*/ 1104900 w 1228725"/>
              <a:gd name="T7" fmla="*/ 438150 h 438150"/>
              <a:gd name="T8" fmla="*/ 0 w 1228725"/>
              <a:gd name="T9" fmla="*/ 314325 h 438150"/>
              <a:gd name="T10" fmla="*/ 304800 w 1228725"/>
              <a:gd name="T11" fmla="*/ 0 h 438150"/>
              <a:gd name="T12" fmla="*/ 1228725 w 1228725"/>
              <a:gd name="T13" fmla="*/ 85725 h 438150"/>
              <a:gd name="T14" fmla="*/ 0 60000 65536"/>
              <a:gd name="T15" fmla="*/ 0 60000 65536"/>
              <a:gd name="T16" fmla="*/ 0 60000 65536"/>
              <a:gd name="T17" fmla="*/ 0 60000 65536"/>
              <a:gd name="T18" fmla="*/ 0 60000 65536"/>
              <a:gd name="T19" fmla="*/ 0 60000 65536"/>
              <a:gd name="T20" fmla="*/ 0 60000 65536"/>
              <a:gd name="T21" fmla="*/ 0 w 1228725"/>
              <a:gd name="T22" fmla="*/ 0 h 438150"/>
              <a:gd name="T23" fmla="*/ 1228725 w 1228725"/>
              <a:gd name="T24" fmla="*/ 438150 h 438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8725" h="438150">
                <a:moveTo>
                  <a:pt x="1228725" y="85725"/>
                </a:moveTo>
                <a:lnTo>
                  <a:pt x="1228725" y="85725"/>
                </a:lnTo>
                <a:cubicBezTo>
                  <a:pt x="1188617" y="165941"/>
                  <a:pt x="1210705" y="141845"/>
                  <a:pt x="1181100" y="171450"/>
                </a:cubicBezTo>
                <a:lnTo>
                  <a:pt x="1104900" y="438150"/>
                </a:lnTo>
                <a:lnTo>
                  <a:pt x="0" y="314325"/>
                </a:lnTo>
                <a:lnTo>
                  <a:pt x="304800" y="0"/>
                </a:lnTo>
                <a:lnTo>
                  <a:pt x="1228725" y="85725"/>
                </a:lnTo>
                <a:close/>
              </a:path>
            </a:pathLst>
          </a:custGeom>
          <a:solidFill>
            <a:srgbClr val="FF0000">
              <a:alpha val="47842"/>
            </a:srgbClr>
          </a:solidFill>
          <a:ln w="38100" algn="ctr">
            <a:solidFill>
              <a:srgbClr val="FF0000"/>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34" name="Freeform 49"/>
          <p:cNvSpPr>
            <a:spLocks/>
          </p:cNvSpPr>
          <p:nvPr/>
        </p:nvSpPr>
        <p:spPr bwMode="auto">
          <a:xfrm>
            <a:off x="3400425" y="3754438"/>
            <a:ext cx="962025" cy="1123950"/>
          </a:xfrm>
          <a:custGeom>
            <a:avLst/>
            <a:gdLst>
              <a:gd name="T0" fmla="*/ 342900 w 962025"/>
              <a:gd name="T1" fmla="*/ 0 h 1123950"/>
              <a:gd name="T2" fmla="*/ 342900 w 962025"/>
              <a:gd name="T3" fmla="*/ 0 h 1123950"/>
              <a:gd name="T4" fmla="*/ 428625 w 962025"/>
              <a:gd name="T5" fmla="*/ 0 h 1123950"/>
              <a:gd name="T6" fmla="*/ 962025 w 962025"/>
              <a:gd name="T7" fmla="*/ 57150 h 1123950"/>
              <a:gd name="T8" fmla="*/ 695325 w 962025"/>
              <a:gd name="T9" fmla="*/ 1123950 h 1123950"/>
              <a:gd name="T10" fmla="*/ 0 w 962025"/>
              <a:gd name="T11" fmla="*/ 1066800 h 1123950"/>
              <a:gd name="T12" fmla="*/ 342900 w 962025"/>
              <a:gd name="T13" fmla="*/ 0 h 1123950"/>
              <a:gd name="T14" fmla="*/ 0 60000 65536"/>
              <a:gd name="T15" fmla="*/ 0 60000 65536"/>
              <a:gd name="T16" fmla="*/ 0 60000 65536"/>
              <a:gd name="T17" fmla="*/ 0 60000 65536"/>
              <a:gd name="T18" fmla="*/ 0 60000 65536"/>
              <a:gd name="T19" fmla="*/ 0 60000 65536"/>
              <a:gd name="T20" fmla="*/ 0 60000 65536"/>
              <a:gd name="T21" fmla="*/ 0 w 962025"/>
              <a:gd name="T22" fmla="*/ 0 h 1123950"/>
              <a:gd name="T23" fmla="*/ 962025 w 962025"/>
              <a:gd name="T24" fmla="*/ 1123950 h 11239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2025" h="1123950">
                <a:moveTo>
                  <a:pt x="342900" y="0"/>
                </a:moveTo>
                <a:lnTo>
                  <a:pt x="342900" y="0"/>
                </a:lnTo>
                <a:lnTo>
                  <a:pt x="428625" y="0"/>
                </a:lnTo>
                <a:lnTo>
                  <a:pt x="962025" y="57150"/>
                </a:lnTo>
                <a:lnTo>
                  <a:pt x="695325" y="1123950"/>
                </a:lnTo>
                <a:lnTo>
                  <a:pt x="0" y="1066800"/>
                </a:lnTo>
                <a:lnTo>
                  <a:pt x="342900" y="0"/>
                </a:lnTo>
                <a:close/>
              </a:path>
            </a:pathLst>
          </a:custGeom>
          <a:solidFill>
            <a:srgbClr val="FF0000">
              <a:alpha val="41960"/>
            </a:srgbClr>
          </a:solidFill>
          <a:ln w="38100" algn="ctr">
            <a:solidFill>
              <a:srgbClr val="FF0000"/>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35" name="Freeform 50"/>
          <p:cNvSpPr>
            <a:spLocks/>
          </p:cNvSpPr>
          <p:nvPr/>
        </p:nvSpPr>
        <p:spPr bwMode="auto">
          <a:xfrm>
            <a:off x="3752850" y="3640138"/>
            <a:ext cx="628650" cy="180975"/>
          </a:xfrm>
          <a:custGeom>
            <a:avLst/>
            <a:gdLst>
              <a:gd name="T0" fmla="*/ 57150 w 628650"/>
              <a:gd name="T1" fmla="*/ 0 h 180975"/>
              <a:gd name="T2" fmla="*/ 0 w 628650"/>
              <a:gd name="T3" fmla="*/ 114300 h 180975"/>
              <a:gd name="T4" fmla="*/ 619125 w 628650"/>
              <a:gd name="T5" fmla="*/ 180975 h 180975"/>
              <a:gd name="T6" fmla="*/ 628650 w 628650"/>
              <a:gd name="T7" fmla="*/ 47625 h 180975"/>
              <a:gd name="T8" fmla="*/ 57150 w 628650"/>
              <a:gd name="T9" fmla="*/ 0 h 180975"/>
              <a:gd name="T10" fmla="*/ 0 60000 65536"/>
              <a:gd name="T11" fmla="*/ 0 60000 65536"/>
              <a:gd name="T12" fmla="*/ 0 60000 65536"/>
              <a:gd name="T13" fmla="*/ 0 60000 65536"/>
              <a:gd name="T14" fmla="*/ 0 60000 65536"/>
              <a:gd name="T15" fmla="*/ 0 w 628650"/>
              <a:gd name="T16" fmla="*/ 0 h 180975"/>
              <a:gd name="T17" fmla="*/ 628650 w 628650"/>
              <a:gd name="T18" fmla="*/ 180975 h 180975"/>
            </a:gdLst>
            <a:ahLst/>
            <a:cxnLst>
              <a:cxn ang="T10">
                <a:pos x="T0" y="T1"/>
              </a:cxn>
              <a:cxn ang="T11">
                <a:pos x="T2" y="T3"/>
              </a:cxn>
              <a:cxn ang="T12">
                <a:pos x="T4" y="T5"/>
              </a:cxn>
              <a:cxn ang="T13">
                <a:pos x="T6" y="T7"/>
              </a:cxn>
              <a:cxn ang="T14">
                <a:pos x="T8" y="T9"/>
              </a:cxn>
            </a:cxnLst>
            <a:rect l="T15" t="T16" r="T17" b="T18"/>
            <a:pathLst>
              <a:path w="628650" h="180975">
                <a:moveTo>
                  <a:pt x="57150" y="0"/>
                </a:moveTo>
                <a:lnTo>
                  <a:pt x="0" y="114300"/>
                </a:lnTo>
                <a:lnTo>
                  <a:pt x="619125" y="180975"/>
                </a:lnTo>
                <a:lnTo>
                  <a:pt x="628650" y="47625"/>
                </a:lnTo>
                <a:lnTo>
                  <a:pt x="57150" y="0"/>
                </a:lnTo>
                <a:close/>
              </a:path>
            </a:pathLst>
          </a:custGeom>
          <a:noFill/>
          <a:ln w="38100" algn="ctr">
            <a:solidFill>
              <a:srgbClr val="FF0000"/>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36" name="Freeform 55"/>
          <p:cNvSpPr>
            <a:spLocks/>
          </p:cNvSpPr>
          <p:nvPr/>
        </p:nvSpPr>
        <p:spPr bwMode="auto">
          <a:xfrm>
            <a:off x="2667000" y="3554413"/>
            <a:ext cx="1152525" cy="209550"/>
          </a:xfrm>
          <a:custGeom>
            <a:avLst/>
            <a:gdLst>
              <a:gd name="T0" fmla="*/ 114300 w 1152525"/>
              <a:gd name="T1" fmla="*/ 0 h 209550"/>
              <a:gd name="T2" fmla="*/ 114300 w 1152525"/>
              <a:gd name="T3" fmla="*/ 0 h 209550"/>
              <a:gd name="T4" fmla="*/ 1152525 w 1152525"/>
              <a:gd name="T5" fmla="*/ 76200 h 209550"/>
              <a:gd name="T6" fmla="*/ 1076325 w 1152525"/>
              <a:gd name="T7" fmla="*/ 209550 h 209550"/>
              <a:gd name="T8" fmla="*/ 0 w 1152525"/>
              <a:gd name="T9" fmla="*/ 85725 h 209550"/>
              <a:gd name="T10" fmla="*/ 114300 w 1152525"/>
              <a:gd name="T11" fmla="*/ 0 h 209550"/>
              <a:gd name="T12" fmla="*/ 0 60000 65536"/>
              <a:gd name="T13" fmla="*/ 0 60000 65536"/>
              <a:gd name="T14" fmla="*/ 0 60000 65536"/>
              <a:gd name="T15" fmla="*/ 0 60000 65536"/>
              <a:gd name="T16" fmla="*/ 0 60000 65536"/>
              <a:gd name="T17" fmla="*/ 0 60000 65536"/>
              <a:gd name="T18" fmla="*/ 0 w 1152525"/>
              <a:gd name="T19" fmla="*/ 0 h 209550"/>
              <a:gd name="T20" fmla="*/ 1152525 w 1152525"/>
              <a:gd name="T21" fmla="*/ 209550 h 209550"/>
            </a:gdLst>
            <a:ahLst/>
            <a:cxnLst>
              <a:cxn ang="T12">
                <a:pos x="T0" y="T1"/>
              </a:cxn>
              <a:cxn ang="T13">
                <a:pos x="T2" y="T3"/>
              </a:cxn>
              <a:cxn ang="T14">
                <a:pos x="T4" y="T5"/>
              </a:cxn>
              <a:cxn ang="T15">
                <a:pos x="T6" y="T7"/>
              </a:cxn>
              <a:cxn ang="T16">
                <a:pos x="T8" y="T9"/>
              </a:cxn>
              <a:cxn ang="T17">
                <a:pos x="T10" y="T11"/>
              </a:cxn>
            </a:cxnLst>
            <a:rect l="T18" t="T19" r="T20" b="T21"/>
            <a:pathLst>
              <a:path w="1152525" h="209550">
                <a:moveTo>
                  <a:pt x="114300" y="0"/>
                </a:moveTo>
                <a:lnTo>
                  <a:pt x="114300" y="0"/>
                </a:lnTo>
                <a:lnTo>
                  <a:pt x="1152525" y="76200"/>
                </a:lnTo>
                <a:lnTo>
                  <a:pt x="1076325" y="209550"/>
                </a:lnTo>
                <a:lnTo>
                  <a:pt x="0" y="85725"/>
                </a:lnTo>
                <a:lnTo>
                  <a:pt x="114300" y="0"/>
                </a:lnTo>
                <a:close/>
              </a:path>
            </a:pathLst>
          </a:custGeom>
          <a:noFill/>
          <a:ln w="38100" algn="ctr">
            <a:solidFill>
              <a:srgbClr val="FF0000"/>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37" name="Freeform 59"/>
          <p:cNvSpPr>
            <a:spLocks/>
          </p:cNvSpPr>
          <p:nvPr/>
        </p:nvSpPr>
        <p:spPr bwMode="auto">
          <a:xfrm>
            <a:off x="2362200" y="3649663"/>
            <a:ext cx="447675" cy="323850"/>
          </a:xfrm>
          <a:custGeom>
            <a:avLst/>
            <a:gdLst>
              <a:gd name="T0" fmla="*/ 447675 w 447675"/>
              <a:gd name="T1" fmla="*/ 19050 h 323850"/>
              <a:gd name="T2" fmla="*/ 171450 w 447675"/>
              <a:gd name="T3" fmla="*/ 323850 h 323850"/>
              <a:gd name="T4" fmla="*/ 0 w 447675"/>
              <a:gd name="T5" fmla="*/ 304800 h 323850"/>
              <a:gd name="T6" fmla="*/ 323850 w 447675"/>
              <a:gd name="T7" fmla="*/ 0 h 323850"/>
              <a:gd name="T8" fmla="*/ 447675 w 447675"/>
              <a:gd name="T9" fmla="*/ 19050 h 323850"/>
              <a:gd name="T10" fmla="*/ 0 60000 65536"/>
              <a:gd name="T11" fmla="*/ 0 60000 65536"/>
              <a:gd name="T12" fmla="*/ 0 60000 65536"/>
              <a:gd name="T13" fmla="*/ 0 60000 65536"/>
              <a:gd name="T14" fmla="*/ 0 60000 65536"/>
              <a:gd name="T15" fmla="*/ 0 w 447675"/>
              <a:gd name="T16" fmla="*/ 0 h 323850"/>
              <a:gd name="T17" fmla="*/ 447675 w 447675"/>
              <a:gd name="T18" fmla="*/ 323850 h 323850"/>
            </a:gdLst>
            <a:ahLst/>
            <a:cxnLst>
              <a:cxn ang="T10">
                <a:pos x="T0" y="T1"/>
              </a:cxn>
              <a:cxn ang="T11">
                <a:pos x="T2" y="T3"/>
              </a:cxn>
              <a:cxn ang="T12">
                <a:pos x="T4" y="T5"/>
              </a:cxn>
              <a:cxn ang="T13">
                <a:pos x="T6" y="T7"/>
              </a:cxn>
              <a:cxn ang="T14">
                <a:pos x="T8" y="T9"/>
              </a:cxn>
            </a:cxnLst>
            <a:rect l="T15" t="T16" r="T17" b="T18"/>
            <a:pathLst>
              <a:path w="447675" h="323850">
                <a:moveTo>
                  <a:pt x="447675" y="19050"/>
                </a:moveTo>
                <a:lnTo>
                  <a:pt x="171450" y="323850"/>
                </a:lnTo>
                <a:lnTo>
                  <a:pt x="0" y="304800"/>
                </a:lnTo>
                <a:lnTo>
                  <a:pt x="323850" y="0"/>
                </a:lnTo>
                <a:lnTo>
                  <a:pt x="447675" y="19050"/>
                </a:lnTo>
                <a:close/>
              </a:path>
            </a:pathLst>
          </a:custGeom>
          <a:noFill/>
          <a:ln w="38100" algn="ctr">
            <a:solidFill>
              <a:srgbClr val="FF0000"/>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38" name="Freeform 60"/>
          <p:cNvSpPr>
            <a:spLocks/>
          </p:cNvSpPr>
          <p:nvPr/>
        </p:nvSpPr>
        <p:spPr bwMode="auto">
          <a:xfrm>
            <a:off x="2228850" y="3983038"/>
            <a:ext cx="1400175" cy="438150"/>
          </a:xfrm>
          <a:custGeom>
            <a:avLst/>
            <a:gdLst>
              <a:gd name="T0" fmla="*/ 1400175 w 1400175"/>
              <a:gd name="T1" fmla="*/ 123825 h 438150"/>
              <a:gd name="T2" fmla="*/ 1304925 w 1400175"/>
              <a:gd name="T3" fmla="*/ 438150 h 438150"/>
              <a:gd name="T4" fmla="*/ 0 w 1400175"/>
              <a:gd name="T5" fmla="*/ 304800 h 438150"/>
              <a:gd name="T6" fmla="*/ 285750 w 1400175"/>
              <a:gd name="T7" fmla="*/ 0 h 438150"/>
              <a:gd name="T8" fmla="*/ 1400175 w 1400175"/>
              <a:gd name="T9" fmla="*/ 123825 h 438150"/>
              <a:gd name="T10" fmla="*/ 0 60000 65536"/>
              <a:gd name="T11" fmla="*/ 0 60000 65536"/>
              <a:gd name="T12" fmla="*/ 0 60000 65536"/>
              <a:gd name="T13" fmla="*/ 0 60000 65536"/>
              <a:gd name="T14" fmla="*/ 0 60000 65536"/>
              <a:gd name="T15" fmla="*/ 0 w 1400175"/>
              <a:gd name="T16" fmla="*/ 0 h 438150"/>
              <a:gd name="T17" fmla="*/ 1400175 w 1400175"/>
              <a:gd name="T18" fmla="*/ 438150 h 438150"/>
            </a:gdLst>
            <a:ahLst/>
            <a:cxnLst>
              <a:cxn ang="T10">
                <a:pos x="T0" y="T1"/>
              </a:cxn>
              <a:cxn ang="T11">
                <a:pos x="T2" y="T3"/>
              </a:cxn>
              <a:cxn ang="T12">
                <a:pos x="T4" y="T5"/>
              </a:cxn>
              <a:cxn ang="T13">
                <a:pos x="T6" y="T7"/>
              </a:cxn>
              <a:cxn ang="T14">
                <a:pos x="T8" y="T9"/>
              </a:cxn>
            </a:cxnLst>
            <a:rect l="T15" t="T16" r="T17" b="T18"/>
            <a:pathLst>
              <a:path w="1400175" h="438150">
                <a:moveTo>
                  <a:pt x="1400175" y="123825"/>
                </a:moveTo>
                <a:lnTo>
                  <a:pt x="1304925" y="438150"/>
                </a:lnTo>
                <a:lnTo>
                  <a:pt x="0" y="304800"/>
                </a:lnTo>
                <a:lnTo>
                  <a:pt x="285750" y="0"/>
                </a:lnTo>
                <a:lnTo>
                  <a:pt x="1400175" y="123825"/>
                </a:lnTo>
                <a:close/>
              </a:path>
            </a:pathLst>
          </a:custGeom>
          <a:solidFill>
            <a:srgbClr val="FF0000">
              <a:alpha val="41960"/>
            </a:srgbClr>
          </a:solidFill>
          <a:ln w="38100" algn="ctr">
            <a:solidFill>
              <a:srgbClr val="FF0000"/>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39" name="Freeform 61"/>
          <p:cNvSpPr>
            <a:spLocks/>
          </p:cNvSpPr>
          <p:nvPr/>
        </p:nvSpPr>
        <p:spPr bwMode="auto">
          <a:xfrm>
            <a:off x="1666875" y="3963988"/>
            <a:ext cx="847725" cy="676275"/>
          </a:xfrm>
          <a:custGeom>
            <a:avLst/>
            <a:gdLst>
              <a:gd name="T0" fmla="*/ 847725 w 847725"/>
              <a:gd name="T1" fmla="*/ 9525 h 676275"/>
              <a:gd name="T2" fmla="*/ 276225 w 847725"/>
              <a:gd name="T3" fmla="*/ 676275 h 676275"/>
              <a:gd name="T4" fmla="*/ 0 w 847725"/>
              <a:gd name="T5" fmla="*/ 647700 h 676275"/>
              <a:gd name="T6" fmla="*/ 714375 w 847725"/>
              <a:gd name="T7" fmla="*/ 0 h 676275"/>
              <a:gd name="T8" fmla="*/ 847725 w 847725"/>
              <a:gd name="T9" fmla="*/ 9525 h 676275"/>
              <a:gd name="T10" fmla="*/ 0 60000 65536"/>
              <a:gd name="T11" fmla="*/ 0 60000 65536"/>
              <a:gd name="T12" fmla="*/ 0 60000 65536"/>
              <a:gd name="T13" fmla="*/ 0 60000 65536"/>
              <a:gd name="T14" fmla="*/ 0 60000 65536"/>
              <a:gd name="T15" fmla="*/ 0 w 847725"/>
              <a:gd name="T16" fmla="*/ 0 h 676275"/>
              <a:gd name="T17" fmla="*/ 847725 w 847725"/>
              <a:gd name="T18" fmla="*/ 676275 h 676275"/>
            </a:gdLst>
            <a:ahLst/>
            <a:cxnLst>
              <a:cxn ang="T10">
                <a:pos x="T0" y="T1"/>
              </a:cxn>
              <a:cxn ang="T11">
                <a:pos x="T2" y="T3"/>
              </a:cxn>
              <a:cxn ang="T12">
                <a:pos x="T4" y="T5"/>
              </a:cxn>
              <a:cxn ang="T13">
                <a:pos x="T6" y="T7"/>
              </a:cxn>
              <a:cxn ang="T14">
                <a:pos x="T8" y="T9"/>
              </a:cxn>
            </a:cxnLst>
            <a:rect l="T15" t="T16" r="T17" b="T18"/>
            <a:pathLst>
              <a:path w="847725" h="676275">
                <a:moveTo>
                  <a:pt x="847725" y="9525"/>
                </a:moveTo>
                <a:lnTo>
                  <a:pt x="276225" y="676275"/>
                </a:lnTo>
                <a:lnTo>
                  <a:pt x="0" y="647700"/>
                </a:lnTo>
                <a:lnTo>
                  <a:pt x="714375" y="0"/>
                </a:lnTo>
                <a:lnTo>
                  <a:pt x="847725" y="9525"/>
                </a:lnTo>
                <a:close/>
              </a:path>
            </a:pathLst>
          </a:custGeom>
          <a:noFill/>
          <a:ln w="38100" algn="ctr">
            <a:solidFill>
              <a:srgbClr val="FF0000"/>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40" name="Freeform 63"/>
          <p:cNvSpPr>
            <a:spLocks/>
          </p:cNvSpPr>
          <p:nvPr/>
        </p:nvSpPr>
        <p:spPr bwMode="auto">
          <a:xfrm>
            <a:off x="1952625" y="4287838"/>
            <a:ext cx="1590675" cy="523875"/>
          </a:xfrm>
          <a:custGeom>
            <a:avLst/>
            <a:gdLst>
              <a:gd name="T0" fmla="*/ 285750 w 1590675"/>
              <a:gd name="T1" fmla="*/ 0 h 523875"/>
              <a:gd name="T2" fmla="*/ 1590675 w 1590675"/>
              <a:gd name="T3" fmla="*/ 133350 h 523875"/>
              <a:gd name="T4" fmla="*/ 1457325 w 1590675"/>
              <a:gd name="T5" fmla="*/ 523875 h 523875"/>
              <a:gd name="T6" fmla="*/ 0 w 1590675"/>
              <a:gd name="T7" fmla="*/ 352425 h 523875"/>
              <a:gd name="T8" fmla="*/ 285750 w 1590675"/>
              <a:gd name="T9" fmla="*/ 0 h 523875"/>
              <a:gd name="T10" fmla="*/ 0 60000 65536"/>
              <a:gd name="T11" fmla="*/ 0 60000 65536"/>
              <a:gd name="T12" fmla="*/ 0 60000 65536"/>
              <a:gd name="T13" fmla="*/ 0 60000 65536"/>
              <a:gd name="T14" fmla="*/ 0 60000 65536"/>
              <a:gd name="T15" fmla="*/ 0 w 1590675"/>
              <a:gd name="T16" fmla="*/ 0 h 523875"/>
              <a:gd name="T17" fmla="*/ 1590675 w 1590675"/>
              <a:gd name="T18" fmla="*/ 523875 h 523875"/>
            </a:gdLst>
            <a:ahLst/>
            <a:cxnLst>
              <a:cxn ang="T10">
                <a:pos x="T0" y="T1"/>
              </a:cxn>
              <a:cxn ang="T11">
                <a:pos x="T2" y="T3"/>
              </a:cxn>
              <a:cxn ang="T12">
                <a:pos x="T4" y="T5"/>
              </a:cxn>
              <a:cxn ang="T13">
                <a:pos x="T6" y="T7"/>
              </a:cxn>
              <a:cxn ang="T14">
                <a:pos x="T8" y="T9"/>
              </a:cxn>
            </a:cxnLst>
            <a:rect l="T15" t="T16" r="T17" b="T18"/>
            <a:pathLst>
              <a:path w="1590675" h="523875">
                <a:moveTo>
                  <a:pt x="285750" y="0"/>
                </a:moveTo>
                <a:lnTo>
                  <a:pt x="1590675" y="133350"/>
                </a:lnTo>
                <a:lnTo>
                  <a:pt x="1457325" y="523875"/>
                </a:lnTo>
                <a:lnTo>
                  <a:pt x="0" y="352425"/>
                </a:lnTo>
                <a:lnTo>
                  <a:pt x="285750" y="0"/>
                </a:lnTo>
                <a:close/>
              </a:path>
            </a:pathLst>
          </a:custGeom>
          <a:solidFill>
            <a:srgbClr val="FF0000">
              <a:alpha val="41960"/>
            </a:srgbClr>
          </a:solidFill>
          <a:ln w="38100" algn="ctr">
            <a:solidFill>
              <a:srgbClr val="FF0000"/>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41" name="Text Box 86"/>
          <p:cNvSpPr txBox="1">
            <a:spLocks noChangeArrowheads="1"/>
          </p:cNvSpPr>
          <p:nvPr/>
        </p:nvSpPr>
        <p:spPr bwMode="auto">
          <a:xfrm>
            <a:off x="866775" y="2339975"/>
            <a:ext cx="7286625" cy="830263"/>
          </a:xfrm>
          <a:prstGeom prst="rect">
            <a:avLst/>
          </a:prstGeom>
          <a:solidFill>
            <a:schemeClr val="bg2">
              <a:alpha val="74117"/>
            </a:schemeClr>
          </a:solidFill>
          <a:ln w="9525">
            <a:noFill/>
            <a:miter lim="800000"/>
            <a:headEnd/>
            <a:tailEnd/>
          </a:ln>
        </p:spPr>
        <p:txBody>
          <a:bodyPr>
            <a:spAutoFit/>
          </a:bodyPr>
          <a:lstStyle/>
          <a:p>
            <a:pPr algn="ctr" fontAlgn="base">
              <a:spcBef>
                <a:spcPct val="0"/>
              </a:spcBef>
              <a:spcAft>
                <a:spcPct val="0"/>
              </a:spcAft>
            </a:pPr>
            <a:r>
              <a:rPr lang="en-US" altLang="en-US" sz="2800" b="1" dirty="0" smtClean="0">
                <a:solidFill>
                  <a:srgbClr val="000000"/>
                </a:solidFill>
                <a:cs typeface="Arial" charset="0"/>
              </a:rPr>
              <a:t>MIS </a:t>
            </a:r>
            <a:r>
              <a:rPr lang="en-US" altLang="en-US" sz="2800" b="1" dirty="0">
                <a:solidFill>
                  <a:srgbClr val="000000"/>
                </a:solidFill>
                <a:cs typeface="Arial" charset="0"/>
              </a:rPr>
              <a:t>Data: Estimated 25,000+ ft</a:t>
            </a:r>
            <a:r>
              <a:rPr lang="en-US" altLang="en-US" sz="2800" b="1" baseline="30000" dirty="0">
                <a:solidFill>
                  <a:srgbClr val="000000"/>
                </a:solidFill>
                <a:cs typeface="Arial" charset="0"/>
              </a:rPr>
              <a:t>2 </a:t>
            </a:r>
            <a:r>
              <a:rPr lang="en-US" altLang="en-US" sz="2800" b="1" dirty="0">
                <a:solidFill>
                  <a:srgbClr val="000000"/>
                </a:solidFill>
                <a:cs typeface="Arial" charset="0"/>
              </a:rPr>
              <a:t>soil</a:t>
            </a:r>
          </a:p>
          <a:p>
            <a:pPr algn="ctr" fontAlgn="base">
              <a:spcBef>
                <a:spcPct val="0"/>
              </a:spcBef>
              <a:spcAft>
                <a:spcPct val="0"/>
              </a:spcAft>
            </a:pPr>
            <a:r>
              <a:rPr lang="en-US" altLang="en-US" sz="2000" b="1" dirty="0">
                <a:solidFill>
                  <a:srgbClr val="000000"/>
                </a:solidFill>
                <a:cs typeface="Arial" charset="0"/>
              </a:rPr>
              <a:t>(perimeter DUs pending)</a:t>
            </a:r>
          </a:p>
        </p:txBody>
      </p:sp>
      <p:grpSp>
        <p:nvGrpSpPr>
          <p:cNvPr id="81942" name="Group 70"/>
          <p:cNvGrpSpPr>
            <a:grpSpLocks/>
          </p:cNvGrpSpPr>
          <p:nvPr/>
        </p:nvGrpSpPr>
        <p:grpSpPr bwMode="auto">
          <a:xfrm>
            <a:off x="1069975" y="3606800"/>
            <a:ext cx="1774825" cy="681038"/>
            <a:chOff x="1070596" y="3281019"/>
            <a:chExt cx="1774845" cy="681381"/>
          </a:xfrm>
        </p:grpSpPr>
        <p:sp>
          <p:nvSpPr>
            <p:cNvPr id="81943" name="Text Box 1066"/>
            <p:cNvSpPr txBox="1">
              <a:spLocks noChangeArrowheads="1"/>
            </p:cNvSpPr>
            <p:nvPr/>
          </p:nvSpPr>
          <p:spPr bwMode="auto">
            <a:xfrm rot="-2503881">
              <a:off x="1070596" y="3281019"/>
              <a:ext cx="1774845" cy="369332"/>
            </a:xfrm>
            <a:prstGeom prst="rect">
              <a:avLst/>
            </a:prstGeom>
            <a:noFill/>
            <a:ln w="9525">
              <a:noFill/>
              <a:miter lim="800000"/>
              <a:headEnd/>
              <a:tailEnd/>
            </a:ln>
          </p:spPr>
          <p:txBody>
            <a:bodyPr wrap="none">
              <a:spAutoFit/>
            </a:bodyPr>
            <a:lstStyle/>
            <a:p>
              <a:pPr fontAlgn="base">
                <a:spcBef>
                  <a:spcPct val="0"/>
                </a:spcBef>
                <a:spcAft>
                  <a:spcPct val="0"/>
                </a:spcAft>
              </a:pPr>
              <a:r>
                <a:rPr lang="en-US" altLang="en-US" b="1">
                  <a:solidFill>
                    <a:srgbClr val="000000"/>
                  </a:solidFill>
                  <a:cs typeface="Arial" charset="0"/>
                </a:rPr>
                <a:t>Perimeter DUs</a:t>
              </a:r>
            </a:p>
          </p:txBody>
        </p:sp>
        <p:cxnSp>
          <p:nvCxnSpPr>
            <p:cNvPr id="81944" name="Straight Arrow Connector 68"/>
            <p:cNvCxnSpPr>
              <a:cxnSpLocks noChangeShapeType="1"/>
            </p:cNvCxnSpPr>
            <p:nvPr/>
          </p:nvCxnSpPr>
          <p:spPr bwMode="auto">
            <a:xfrm rot="16200000" flipH="1">
              <a:off x="1943102" y="3695701"/>
              <a:ext cx="457198" cy="76199"/>
            </a:xfrm>
            <a:prstGeom prst="straightConnector1">
              <a:avLst/>
            </a:prstGeom>
            <a:noFill/>
            <a:ln w="38100" algn="ctr">
              <a:solidFill>
                <a:schemeClr val="tx1"/>
              </a:solidFill>
              <a:round/>
              <a:headEnd/>
              <a:tailEnd type="triangle" w="med" len="med"/>
            </a:ln>
          </p:spPr>
        </p:cxnSp>
        <p:cxnSp>
          <p:nvCxnSpPr>
            <p:cNvPr id="81945" name="Straight Arrow Connector 69"/>
            <p:cNvCxnSpPr>
              <a:cxnSpLocks noChangeShapeType="1"/>
            </p:cNvCxnSpPr>
            <p:nvPr/>
          </p:nvCxnSpPr>
          <p:spPr bwMode="auto">
            <a:xfrm>
              <a:off x="2133602" y="3505200"/>
              <a:ext cx="457197" cy="1588"/>
            </a:xfrm>
            <a:prstGeom prst="straightConnector1">
              <a:avLst/>
            </a:prstGeom>
            <a:noFill/>
            <a:ln w="38100" algn="ctr">
              <a:solidFill>
                <a:schemeClr val="tx1"/>
              </a:solidFill>
              <a:round/>
              <a:headEnd/>
              <a:tailEnd type="triangle" w="med" len="med"/>
            </a:ln>
          </p:spPr>
        </p:cxnSp>
      </p:grpSp>
      <p:sp>
        <p:nvSpPr>
          <p:cNvPr id="28" name="Text Box 87"/>
          <p:cNvSpPr txBox="1">
            <a:spLocks noChangeArrowheads="1"/>
          </p:cNvSpPr>
          <p:nvPr/>
        </p:nvSpPr>
        <p:spPr bwMode="auto">
          <a:xfrm>
            <a:off x="609600" y="1849437"/>
            <a:ext cx="1219200" cy="523220"/>
          </a:xfrm>
          <a:prstGeom prst="rect">
            <a:avLst/>
          </a:prstGeom>
          <a:noFill/>
          <a:ln w="9525">
            <a:noFill/>
            <a:miter lim="800000"/>
            <a:headEnd/>
            <a:tailEnd/>
          </a:ln>
        </p:spPr>
        <p:txBody>
          <a:bodyPr wrap="square">
            <a:spAutoFit/>
          </a:bodyPr>
          <a:lstStyle/>
          <a:p>
            <a:pPr fontAlgn="base">
              <a:spcBef>
                <a:spcPct val="0"/>
              </a:spcBef>
              <a:spcAft>
                <a:spcPct val="0"/>
              </a:spcAft>
            </a:pPr>
            <a:r>
              <a:rPr lang="en-US" altLang="en-US" sz="2800" b="1" dirty="0" smtClean="0">
                <a:solidFill>
                  <a:srgbClr val="000000"/>
                </a:solidFill>
                <a:cs typeface="Arial" charset="0"/>
              </a:rPr>
              <a:t>PCBs</a:t>
            </a:r>
            <a:endParaRPr lang="en-US" altLang="en-US" sz="2800" b="1" dirty="0">
              <a:solidFill>
                <a:srgbClr val="000000"/>
              </a:solidFill>
              <a:cs typeface="Arial" charset="0"/>
            </a:endParaRPr>
          </a:p>
        </p:txBody>
      </p:sp>
      <p:sp>
        <p:nvSpPr>
          <p:cNvPr id="29" name="Text Box 87"/>
          <p:cNvSpPr txBox="1">
            <a:spLocks noChangeArrowheads="1"/>
          </p:cNvSpPr>
          <p:nvPr/>
        </p:nvSpPr>
        <p:spPr bwMode="auto">
          <a:xfrm>
            <a:off x="7315200" y="6550223"/>
            <a:ext cx="1752600" cy="307777"/>
          </a:xfrm>
          <a:prstGeom prst="rect">
            <a:avLst/>
          </a:prstGeom>
          <a:noFill/>
          <a:ln w="9525">
            <a:noFill/>
            <a:miter lim="800000"/>
            <a:headEnd/>
            <a:tailEnd/>
          </a:ln>
        </p:spPr>
        <p:txBody>
          <a:bodyPr wrap="square">
            <a:spAutoFit/>
          </a:bodyPr>
          <a:lstStyle/>
          <a:p>
            <a:pPr fontAlgn="base">
              <a:spcBef>
                <a:spcPct val="0"/>
              </a:spcBef>
              <a:spcAft>
                <a:spcPct val="0"/>
              </a:spcAft>
            </a:pPr>
            <a:r>
              <a:rPr lang="en-US" altLang="en-US" sz="1400" b="1" dirty="0" smtClean="0">
                <a:solidFill>
                  <a:srgbClr val="000000"/>
                </a:solidFill>
                <a:cs typeface="Arial" charset="0"/>
              </a:rPr>
              <a:t>After ITRC (2014)</a:t>
            </a:r>
            <a:endParaRPr lang="en-US" altLang="en-US" sz="1400" b="1" dirty="0">
              <a:solidFill>
                <a:srgbClr val="000000"/>
              </a:solidFill>
              <a:cs typeface="Arial" charset="0"/>
            </a:endParaRPr>
          </a:p>
        </p:txBody>
      </p:sp>
      <p:grpSp>
        <p:nvGrpSpPr>
          <p:cNvPr id="30" name="Group 3"/>
          <p:cNvGrpSpPr>
            <a:grpSpLocks/>
          </p:cNvGrpSpPr>
          <p:nvPr/>
        </p:nvGrpSpPr>
        <p:grpSpPr bwMode="auto">
          <a:xfrm>
            <a:off x="762000" y="5719762"/>
            <a:ext cx="1344612" cy="376238"/>
            <a:chOff x="3950" y="3888"/>
            <a:chExt cx="847" cy="237"/>
          </a:xfrm>
        </p:grpSpPr>
        <p:sp>
          <p:nvSpPr>
            <p:cNvPr id="31" name="Text Box 4"/>
            <p:cNvSpPr txBox="1">
              <a:spLocks noChangeArrowheads="1"/>
            </p:cNvSpPr>
            <p:nvPr/>
          </p:nvSpPr>
          <p:spPr bwMode="auto">
            <a:xfrm>
              <a:off x="4190" y="3888"/>
              <a:ext cx="399" cy="233"/>
            </a:xfrm>
            <a:prstGeom prst="rect">
              <a:avLst/>
            </a:prstGeom>
            <a:noFill/>
            <a:ln w="9525">
              <a:noFill/>
              <a:miter lim="800000"/>
              <a:headEnd/>
              <a:tailEnd/>
            </a:ln>
          </p:spPr>
          <p:txBody>
            <a:bodyPr wrap="none">
              <a:spAutoFit/>
            </a:bodyPr>
            <a:lstStyle/>
            <a:p>
              <a:pPr fontAlgn="base">
                <a:spcBef>
                  <a:spcPct val="0"/>
                </a:spcBef>
                <a:spcAft>
                  <a:spcPct val="0"/>
                </a:spcAft>
              </a:pPr>
              <a:r>
                <a:rPr lang="en-US" altLang="en-US" b="1">
                  <a:solidFill>
                    <a:srgbClr val="000000"/>
                  </a:solidFill>
                  <a:cs typeface="Arial" charset="0"/>
                </a:rPr>
                <a:t>100</a:t>
              </a:r>
              <a:r>
                <a:rPr lang="en-US" altLang="en-US" b="1">
                  <a:solidFill>
                    <a:srgbClr val="000000"/>
                  </a:solidFill>
                  <a:latin typeface="Tahoma" pitchFamily="34" charset="0"/>
                  <a:cs typeface="Arial" charset="0"/>
                </a:rPr>
                <a:t>’</a:t>
              </a:r>
              <a:endParaRPr lang="en-US" altLang="en-US" b="1">
                <a:solidFill>
                  <a:srgbClr val="000000"/>
                </a:solidFill>
                <a:cs typeface="Arial" charset="0"/>
              </a:endParaRPr>
            </a:p>
          </p:txBody>
        </p:sp>
        <p:sp>
          <p:nvSpPr>
            <p:cNvPr id="32" name="Line 5"/>
            <p:cNvSpPr>
              <a:spLocks noChangeShapeType="1"/>
            </p:cNvSpPr>
            <p:nvPr/>
          </p:nvSpPr>
          <p:spPr bwMode="auto">
            <a:xfrm>
              <a:off x="3950" y="4117"/>
              <a:ext cx="847" cy="8"/>
            </a:xfrm>
            <a:prstGeom prst="line">
              <a:avLst/>
            </a:prstGeom>
            <a:noFill/>
            <a:ln w="38100">
              <a:solidFill>
                <a:schemeClr val="tx1"/>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grpSp>
    </p:spTree>
    <p:extLst>
      <p:ext uri="{BB962C8B-B14F-4D97-AF65-F5344CB8AC3E}">
        <p14:creationId xmlns:p14="http://schemas.microsoft.com/office/powerpoint/2010/main" val="20345508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mtClean="0">
                <a:cs typeface="Times New Roman" pitchFamily="18" charset="0"/>
              </a:rPr>
              <a:t>Why DUs (and ISM) are Important</a:t>
            </a:r>
            <a:br>
              <a:rPr lang="en-US" altLang="en-US" smtClean="0">
                <a:cs typeface="Times New Roman" pitchFamily="18" charset="0"/>
              </a:rPr>
            </a:br>
            <a:r>
              <a:rPr lang="en-US" altLang="en-US" smtClean="0">
                <a:cs typeface="Times New Roman" pitchFamily="18" charset="0"/>
              </a:rPr>
              <a:t>(ISM Sample Data)</a:t>
            </a:r>
            <a:endParaRPr lang="en-US" altLang="en-US" smtClean="0"/>
          </a:p>
        </p:txBody>
      </p:sp>
      <p:sp>
        <p:nvSpPr>
          <p:cNvPr id="81923" name="Text Box 62"/>
          <p:cNvSpPr txBox="1">
            <a:spLocks noChangeArrowheads="1"/>
          </p:cNvSpPr>
          <p:nvPr/>
        </p:nvSpPr>
        <p:spPr bwMode="auto">
          <a:xfrm>
            <a:off x="2012950" y="1447800"/>
            <a:ext cx="2062163" cy="400050"/>
          </a:xfrm>
          <a:prstGeom prst="rect">
            <a:avLst/>
          </a:prstGeom>
          <a:noFill/>
          <a:ln w="9525">
            <a:noFill/>
            <a:miter lim="800000"/>
            <a:headEnd/>
            <a:tailEnd/>
          </a:ln>
        </p:spPr>
        <p:txBody>
          <a:bodyPr wrap="none">
            <a:spAutoFit/>
          </a:bodyPr>
          <a:lstStyle/>
          <a:p>
            <a:pPr fontAlgn="base">
              <a:spcBef>
                <a:spcPct val="0"/>
              </a:spcBef>
              <a:spcAft>
                <a:spcPct val="0"/>
              </a:spcAft>
            </a:pPr>
            <a:r>
              <a:rPr lang="en-US" altLang="en-US" sz="2000" b="1">
                <a:solidFill>
                  <a:srgbClr val="333399"/>
                </a:solidFill>
                <a:cs typeface="Arial" charset="0"/>
              </a:rPr>
              <a:t>&gt; Action Levels</a:t>
            </a:r>
          </a:p>
        </p:txBody>
      </p:sp>
      <p:sp>
        <p:nvSpPr>
          <p:cNvPr id="81924" name="Text Box 63"/>
          <p:cNvSpPr txBox="1">
            <a:spLocks noChangeArrowheads="1"/>
          </p:cNvSpPr>
          <p:nvPr/>
        </p:nvSpPr>
        <p:spPr bwMode="auto">
          <a:xfrm>
            <a:off x="4864100" y="1447800"/>
            <a:ext cx="2062163" cy="400050"/>
          </a:xfrm>
          <a:prstGeom prst="rect">
            <a:avLst/>
          </a:prstGeom>
          <a:noFill/>
          <a:ln w="9525">
            <a:noFill/>
            <a:miter lim="800000"/>
            <a:headEnd/>
            <a:tailEnd/>
          </a:ln>
        </p:spPr>
        <p:txBody>
          <a:bodyPr wrap="none">
            <a:spAutoFit/>
          </a:bodyPr>
          <a:lstStyle/>
          <a:p>
            <a:pPr fontAlgn="base">
              <a:spcBef>
                <a:spcPct val="0"/>
              </a:spcBef>
              <a:spcAft>
                <a:spcPct val="0"/>
              </a:spcAft>
            </a:pPr>
            <a:r>
              <a:rPr lang="en-US" altLang="en-US" sz="2000" b="1" u="sng">
                <a:solidFill>
                  <a:srgbClr val="333399"/>
                </a:solidFill>
                <a:cs typeface="Arial" charset="0"/>
              </a:rPr>
              <a:t>&lt;</a:t>
            </a:r>
            <a:r>
              <a:rPr lang="en-US" altLang="en-US" sz="2000" b="1">
                <a:solidFill>
                  <a:srgbClr val="333399"/>
                </a:solidFill>
                <a:cs typeface="Arial" charset="0"/>
              </a:rPr>
              <a:t> Action Levels</a:t>
            </a:r>
          </a:p>
        </p:txBody>
      </p:sp>
      <p:sp>
        <p:nvSpPr>
          <p:cNvPr id="81925" name="Rectangle 64"/>
          <p:cNvSpPr>
            <a:spLocks noChangeArrowheads="1"/>
          </p:cNvSpPr>
          <p:nvPr/>
        </p:nvSpPr>
        <p:spPr bwMode="auto">
          <a:xfrm>
            <a:off x="1752600" y="1501775"/>
            <a:ext cx="239713" cy="249238"/>
          </a:xfrm>
          <a:prstGeom prst="rect">
            <a:avLst/>
          </a:prstGeom>
          <a:solidFill>
            <a:srgbClr val="FF0000"/>
          </a:solidFill>
          <a:ln w="9525">
            <a:solidFill>
              <a:schemeClr val="tx1"/>
            </a:solidFill>
            <a:miter lim="800000"/>
            <a:headEnd/>
            <a:tailEnd/>
          </a:ln>
        </p:spPr>
        <p:txBody>
          <a:bodyPr wrap="none" anchor="ctr"/>
          <a:lstStyle/>
          <a:p>
            <a:pPr fontAlgn="base">
              <a:spcBef>
                <a:spcPct val="0"/>
              </a:spcBef>
              <a:spcAft>
                <a:spcPct val="0"/>
              </a:spcAft>
            </a:pPr>
            <a:endParaRPr lang="en-US" altLang="en-US">
              <a:solidFill>
                <a:srgbClr val="0070C0"/>
              </a:solidFill>
              <a:cs typeface="Arial" charset="0"/>
            </a:endParaRPr>
          </a:p>
        </p:txBody>
      </p:sp>
      <p:sp>
        <p:nvSpPr>
          <p:cNvPr id="81926" name="Rectangle 65"/>
          <p:cNvSpPr>
            <a:spLocks noChangeArrowheads="1"/>
          </p:cNvSpPr>
          <p:nvPr/>
        </p:nvSpPr>
        <p:spPr bwMode="auto">
          <a:xfrm>
            <a:off x="4572000" y="1501775"/>
            <a:ext cx="239713" cy="249238"/>
          </a:xfrm>
          <a:prstGeom prst="rect">
            <a:avLst/>
          </a:prstGeom>
          <a:solidFill>
            <a:srgbClr val="00FF00"/>
          </a:solidFill>
          <a:ln w="9525">
            <a:solidFill>
              <a:schemeClr val="tx1"/>
            </a:solidFill>
            <a:miter lim="800000"/>
            <a:headEnd/>
            <a:tailEnd/>
          </a:ln>
        </p:spPr>
        <p:txBody>
          <a:bodyPr wrap="none" anchor="ctr"/>
          <a:lstStyle/>
          <a:p>
            <a:pPr fontAlgn="base">
              <a:spcBef>
                <a:spcPct val="0"/>
              </a:spcBef>
              <a:spcAft>
                <a:spcPct val="0"/>
              </a:spcAft>
            </a:pPr>
            <a:endParaRPr lang="en-US" altLang="en-US">
              <a:solidFill>
                <a:srgbClr val="0070C0"/>
              </a:solidFill>
              <a:cs typeface="Arial" charset="0"/>
            </a:endParaRPr>
          </a:p>
        </p:txBody>
      </p:sp>
      <p:pic>
        <p:nvPicPr>
          <p:cNvPr id="81927" name="Picture 2"/>
          <p:cNvPicPr>
            <a:picLocks noChangeAspect="1" noChangeArrowheads="1"/>
          </p:cNvPicPr>
          <p:nvPr/>
        </p:nvPicPr>
        <p:blipFill>
          <a:blip r:embed="rId3"/>
          <a:srcRect/>
          <a:stretch>
            <a:fillRect/>
          </a:stretch>
        </p:blipFill>
        <p:spPr bwMode="auto">
          <a:xfrm>
            <a:off x="609600" y="2306638"/>
            <a:ext cx="7785100" cy="3913187"/>
          </a:xfrm>
          <a:prstGeom prst="rect">
            <a:avLst/>
          </a:prstGeom>
          <a:noFill/>
          <a:ln w="9525">
            <a:solidFill>
              <a:schemeClr val="tx1"/>
            </a:solidFill>
            <a:miter lim="800000"/>
            <a:headEnd/>
            <a:tailEnd/>
          </a:ln>
        </p:spPr>
      </p:pic>
      <p:sp>
        <p:nvSpPr>
          <p:cNvPr id="81928" name="Freeform 42"/>
          <p:cNvSpPr>
            <a:spLocks/>
          </p:cNvSpPr>
          <p:nvPr/>
        </p:nvSpPr>
        <p:spPr bwMode="auto">
          <a:xfrm>
            <a:off x="2381250" y="4792663"/>
            <a:ext cx="1038225" cy="742950"/>
          </a:xfrm>
          <a:custGeom>
            <a:avLst/>
            <a:gdLst>
              <a:gd name="T0" fmla="*/ 0 w 1038225"/>
              <a:gd name="T1" fmla="*/ 666750 h 742950"/>
              <a:gd name="T2" fmla="*/ 0 w 1038225"/>
              <a:gd name="T3" fmla="*/ 666750 h 742950"/>
              <a:gd name="T4" fmla="*/ 85725 w 1038225"/>
              <a:gd name="T5" fmla="*/ 657225 h 742950"/>
              <a:gd name="T6" fmla="*/ 142875 w 1038225"/>
              <a:gd name="T7" fmla="*/ 676275 h 742950"/>
              <a:gd name="T8" fmla="*/ 161925 w 1038225"/>
              <a:gd name="T9" fmla="*/ 676275 h 742950"/>
              <a:gd name="T10" fmla="*/ 847725 w 1038225"/>
              <a:gd name="T11" fmla="*/ 742950 h 742950"/>
              <a:gd name="T12" fmla="*/ 1038225 w 1038225"/>
              <a:gd name="T13" fmla="*/ 38100 h 742950"/>
              <a:gd name="T14" fmla="*/ 476250 w 1038225"/>
              <a:gd name="T15" fmla="*/ 0 h 742950"/>
              <a:gd name="T16" fmla="*/ 0 w 1038225"/>
              <a:gd name="T17" fmla="*/ 666750 h 7429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8225"/>
              <a:gd name="T28" fmla="*/ 0 h 742950"/>
              <a:gd name="T29" fmla="*/ 1038225 w 1038225"/>
              <a:gd name="T30" fmla="*/ 742950 h 7429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8225" h="742950">
                <a:moveTo>
                  <a:pt x="0" y="666750"/>
                </a:moveTo>
                <a:lnTo>
                  <a:pt x="0" y="666750"/>
                </a:lnTo>
                <a:cubicBezTo>
                  <a:pt x="28575" y="663575"/>
                  <a:pt x="57038" y="655313"/>
                  <a:pt x="85725" y="657225"/>
                </a:cubicBezTo>
                <a:cubicBezTo>
                  <a:pt x="105761" y="658561"/>
                  <a:pt x="122795" y="676275"/>
                  <a:pt x="142875" y="676275"/>
                </a:cubicBezTo>
                <a:lnTo>
                  <a:pt x="161925" y="676275"/>
                </a:lnTo>
                <a:lnTo>
                  <a:pt x="847725" y="742950"/>
                </a:lnTo>
                <a:lnTo>
                  <a:pt x="1038225" y="38100"/>
                </a:lnTo>
                <a:lnTo>
                  <a:pt x="476250" y="0"/>
                </a:lnTo>
                <a:lnTo>
                  <a:pt x="0" y="666750"/>
                </a:lnTo>
                <a:close/>
              </a:path>
            </a:pathLst>
          </a:custGeom>
          <a:solidFill>
            <a:srgbClr val="FF0000">
              <a:alpha val="49019"/>
            </a:srgbClr>
          </a:solidFill>
          <a:ln w="38100" algn="ctr">
            <a:solidFill>
              <a:srgbClr val="0000FF"/>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29" name="Freeform 43"/>
          <p:cNvSpPr>
            <a:spLocks/>
          </p:cNvSpPr>
          <p:nvPr/>
        </p:nvSpPr>
        <p:spPr bwMode="auto">
          <a:xfrm>
            <a:off x="3238500" y="4840288"/>
            <a:ext cx="1123950" cy="800100"/>
          </a:xfrm>
          <a:custGeom>
            <a:avLst/>
            <a:gdLst>
              <a:gd name="T0" fmla="*/ 0 w 1123950"/>
              <a:gd name="T1" fmla="*/ 695325 h 800100"/>
              <a:gd name="T2" fmla="*/ 0 w 1123950"/>
              <a:gd name="T3" fmla="*/ 695325 h 800100"/>
              <a:gd name="T4" fmla="*/ 114300 w 1123950"/>
              <a:gd name="T5" fmla="*/ 695325 h 800100"/>
              <a:gd name="T6" fmla="*/ 962025 w 1123950"/>
              <a:gd name="T7" fmla="*/ 800100 h 800100"/>
              <a:gd name="T8" fmla="*/ 1123950 w 1123950"/>
              <a:gd name="T9" fmla="*/ 76200 h 800100"/>
              <a:gd name="T10" fmla="*/ 171450 w 1123950"/>
              <a:gd name="T11" fmla="*/ 0 h 800100"/>
              <a:gd name="T12" fmla="*/ 0 w 1123950"/>
              <a:gd name="T13" fmla="*/ 695325 h 800100"/>
              <a:gd name="T14" fmla="*/ 0 60000 65536"/>
              <a:gd name="T15" fmla="*/ 0 60000 65536"/>
              <a:gd name="T16" fmla="*/ 0 60000 65536"/>
              <a:gd name="T17" fmla="*/ 0 60000 65536"/>
              <a:gd name="T18" fmla="*/ 0 60000 65536"/>
              <a:gd name="T19" fmla="*/ 0 60000 65536"/>
              <a:gd name="T20" fmla="*/ 0 60000 65536"/>
              <a:gd name="T21" fmla="*/ 0 w 1123950"/>
              <a:gd name="T22" fmla="*/ 0 h 800100"/>
              <a:gd name="T23" fmla="*/ 1123950 w 1123950"/>
              <a:gd name="T24" fmla="*/ 800100 h 800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3950" h="800100">
                <a:moveTo>
                  <a:pt x="0" y="695325"/>
                </a:moveTo>
                <a:lnTo>
                  <a:pt x="0" y="695325"/>
                </a:lnTo>
                <a:lnTo>
                  <a:pt x="114300" y="695325"/>
                </a:lnTo>
                <a:lnTo>
                  <a:pt x="962025" y="800100"/>
                </a:lnTo>
                <a:lnTo>
                  <a:pt x="1123950" y="76200"/>
                </a:lnTo>
                <a:lnTo>
                  <a:pt x="171450" y="0"/>
                </a:lnTo>
                <a:lnTo>
                  <a:pt x="0" y="695325"/>
                </a:lnTo>
                <a:close/>
              </a:path>
            </a:pathLst>
          </a:custGeom>
          <a:solidFill>
            <a:srgbClr val="FF0000">
              <a:alpha val="49019"/>
            </a:srgbClr>
          </a:solidFill>
          <a:ln w="38100" algn="ctr">
            <a:solidFill>
              <a:srgbClr val="0000FF"/>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30" name="Freeform 44"/>
          <p:cNvSpPr>
            <a:spLocks/>
          </p:cNvSpPr>
          <p:nvPr/>
        </p:nvSpPr>
        <p:spPr bwMode="auto">
          <a:xfrm>
            <a:off x="4229100" y="4926013"/>
            <a:ext cx="1085850" cy="809625"/>
          </a:xfrm>
          <a:custGeom>
            <a:avLst/>
            <a:gdLst>
              <a:gd name="T0" fmla="*/ 142875 w 1085850"/>
              <a:gd name="T1" fmla="*/ 0 h 809625"/>
              <a:gd name="T2" fmla="*/ 142875 w 1085850"/>
              <a:gd name="T3" fmla="*/ 0 h 809625"/>
              <a:gd name="T4" fmla="*/ 0 w 1085850"/>
              <a:gd name="T5" fmla="*/ 714375 h 809625"/>
              <a:gd name="T6" fmla="*/ 942975 w 1085850"/>
              <a:gd name="T7" fmla="*/ 809625 h 809625"/>
              <a:gd name="T8" fmla="*/ 1085850 w 1085850"/>
              <a:gd name="T9" fmla="*/ 85725 h 809625"/>
              <a:gd name="T10" fmla="*/ 142875 w 1085850"/>
              <a:gd name="T11" fmla="*/ 0 h 809625"/>
              <a:gd name="T12" fmla="*/ 0 60000 65536"/>
              <a:gd name="T13" fmla="*/ 0 60000 65536"/>
              <a:gd name="T14" fmla="*/ 0 60000 65536"/>
              <a:gd name="T15" fmla="*/ 0 60000 65536"/>
              <a:gd name="T16" fmla="*/ 0 60000 65536"/>
              <a:gd name="T17" fmla="*/ 0 60000 65536"/>
              <a:gd name="T18" fmla="*/ 0 w 1085850"/>
              <a:gd name="T19" fmla="*/ 0 h 809625"/>
              <a:gd name="T20" fmla="*/ 1085850 w 1085850"/>
              <a:gd name="T21" fmla="*/ 809625 h 809625"/>
            </a:gdLst>
            <a:ahLst/>
            <a:cxnLst>
              <a:cxn ang="T12">
                <a:pos x="T0" y="T1"/>
              </a:cxn>
              <a:cxn ang="T13">
                <a:pos x="T2" y="T3"/>
              </a:cxn>
              <a:cxn ang="T14">
                <a:pos x="T4" y="T5"/>
              </a:cxn>
              <a:cxn ang="T15">
                <a:pos x="T6" y="T7"/>
              </a:cxn>
              <a:cxn ang="T16">
                <a:pos x="T8" y="T9"/>
              </a:cxn>
              <a:cxn ang="T17">
                <a:pos x="T10" y="T11"/>
              </a:cxn>
            </a:cxnLst>
            <a:rect l="T18" t="T19" r="T20" b="T21"/>
            <a:pathLst>
              <a:path w="1085850" h="809625">
                <a:moveTo>
                  <a:pt x="142875" y="0"/>
                </a:moveTo>
                <a:lnTo>
                  <a:pt x="142875" y="0"/>
                </a:lnTo>
                <a:lnTo>
                  <a:pt x="0" y="714375"/>
                </a:lnTo>
                <a:lnTo>
                  <a:pt x="942975" y="809625"/>
                </a:lnTo>
                <a:lnTo>
                  <a:pt x="1085850" y="85725"/>
                </a:lnTo>
                <a:lnTo>
                  <a:pt x="142875" y="0"/>
                </a:lnTo>
                <a:close/>
              </a:path>
            </a:pathLst>
          </a:custGeom>
          <a:solidFill>
            <a:srgbClr val="FF0000">
              <a:alpha val="49019"/>
            </a:srgbClr>
          </a:solidFill>
          <a:ln w="38100" algn="ctr">
            <a:solidFill>
              <a:srgbClr val="0000FF"/>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31" name="Freeform 45"/>
          <p:cNvSpPr>
            <a:spLocks/>
          </p:cNvSpPr>
          <p:nvPr/>
        </p:nvSpPr>
        <p:spPr bwMode="auto">
          <a:xfrm>
            <a:off x="4972050" y="4002088"/>
            <a:ext cx="2295525" cy="1209675"/>
          </a:xfrm>
          <a:custGeom>
            <a:avLst/>
            <a:gdLst>
              <a:gd name="T0" fmla="*/ 85725 w 2295525"/>
              <a:gd name="T1" fmla="*/ 0 h 1209675"/>
              <a:gd name="T2" fmla="*/ 0 w 2295525"/>
              <a:gd name="T3" fmla="*/ 981075 h 1209675"/>
              <a:gd name="T4" fmla="*/ 2295525 w 2295525"/>
              <a:gd name="T5" fmla="*/ 1209675 h 1209675"/>
              <a:gd name="T6" fmla="*/ 1790745 w 2295525"/>
              <a:gd name="T7" fmla="*/ 47625 h 1209675"/>
              <a:gd name="T8" fmla="*/ 85725 w 2295525"/>
              <a:gd name="T9" fmla="*/ 0 h 1209675"/>
              <a:gd name="T10" fmla="*/ 0 60000 65536"/>
              <a:gd name="T11" fmla="*/ 0 60000 65536"/>
              <a:gd name="T12" fmla="*/ 0 60000 65536"/>
              <a:gd name="T13" fmla="*/ 0 60000 65536"/>
              <a:gd name="T14" fmla="*/ 0 60000 65536"/>
              <a:gd name="T15" fmla="*/ 0 w 2295525"/>
              <a:gd name="T16" fmla="*/ 0 h 1209675"/>
              <a:gd name="T17" fmla="*/ 2295525 w 2295525"/>
              <a:gd name="T18" fmla="*/ 1209675 h 1209675"/>
            </a:gdLst>
            <a:ahLst/>
            <a:cxnLst>
              <a:cxn ang="T10">
                <a:pos x="T0" y="T1"/>
              </a:cxn>
              <a:cxn ang="T11">
                <a:pos x="T2" y="T3"/>
              </a:cxn>
              <a:cxn ang="T12">
                <a:pos x="T4" y="T5"/>
              </a:cxn>
              <a:cxn ang="T13">
                <a:pos x="T6" y="T7"/>
              </a:cxn>
              <a:cxn ang="T14">
                <a:pos x="T8" y="T9"/>
              </a:cxn>
            </a:cxnLst>
            <a:rect l="T15" t="T16" r="T17" b="T18"/>
            <a:pathLst>
              <a:path w="2295525" h="1209675">
                <a:moveTo>
                  <a:pt x="85725" y="0"/>
                </a:moveTo>
                <a:lnTo>
                  <a:pt x="0" y="981075"/>
                </a:lnTo>
                <a:lnTo>
                  <a:pt x="2295525" y="1209675"/>
                </a:lnTo>
                <a:lnTo>
                  <a:pt x="1790700" y="47625"/>
                </a:lnTo>
                <a:lnTo>
                  <a:pt x="85725" y="0"/>
                </a:lnTo>
                <a:close/>
              </a:path>
            </a:pathLst>
          </a:custGeom>
          <a:solidFill>
            <a:srgbClr val="00B050">
              <a:alpha val="49019"/>
            </a:srgbClr>
          </a:solidFill>
          <a:ln w="38100" algn="ctr">
            <a:solidFill>
              <a:srgbClr val="0000FF"/>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32" name="Freeform 46"/>
          <p:cNvSpPr>
            <a:spLocks/>
          </p:cNvSpPr>
          <p:nvPr/>
        </p:nvSpPr>
        <p:spPr bwMode="auto">
          <a:xfrm>
            <a:off x="4133850" y="3821113"/>
            <a:ext cx="942975" cy="1162050"/>
          </a:xfrm>
          <a:custGeom>
            <a:avLst/>
            <a:gdLst>
              <a:gd name="T0" fmla="*/ 247650 w 942975"/>
              <a:gd name="T1" fmla="*/ 0 h 1162050"/>
              <a:gd name="T2" fmla="*/ 247650 w 942975"/>
              <a:gd name="T3" fmla="*/ 0 h 1162050"/>
              <a:gd name="T4" fmla="*/ 0 w 942975"/>
              <a:gd name="T5" fmla="*/ 1095375 h 1162050"/>
              <a:gd name="T6" fmla="*/ 847725 w 942975"/>
              <a:gd name="T7" fmla="*/ 1162050 h 1162050"/>
              <a:gd name="T8" fmla="*/ 942975 w 942975"/>
              <a:gd name="T9" fmla="*/ 38100 h 1162050"/>
              <a:gd name="T10" fmla="*/ 247650 w 942975"/>
              <a:gd name="T11" fmla="*/ 0 h 1162050"/>
              <a:gd name="T12" fmla="*/ 0 60000 65536"/>
              <a:gd name="T13" fmla="*/ 0 60000 65536"/>
              <a:gd name="T14" fmla="*/ 0 60000 65536"/>
              <a:gd name="T15" fmla="*/ 0 60000 65536"/>
              <a:gd name="T16" fmla="*/ 0 60000 65536"/>
              <a:gd name="T17" fmla="*/ 0 60000 65536"/>
              <a:gd name="T18" fmla="*/ 0 w 942975"/>
              <a:gd name="T19" fmla="*/ 0 h 1162050"/>
              <a:gd name="T20" fmla="*/ 942975 w 942975"/>
              <a:gd name="T21" fmla="*/ 1162050 h 1162050"/>
            </a:gdLst>
            <a:ahLst/>
            <a:cxnLst>
              <a:cxn ang="T12">
                <a:pos x="T0" y="T1"/>
              </a:cxn>
              <a:cxn ang="T13">
                <a:pos x="T2" y="T3"/>
              </a:cxn>
              <a:cxn ang="T14">
                <a:pos x="T4" y="T5"/>
              </a:cxn>
              <a:cxn ang="T15">
                <a:pos x="T6" y="T7"/>
              </a:cxn>
              <a:cxn ang="T16">
                <a:pos x="T8" y="T9"/>
              </a:cxn>
              <a:cxn ang="T17">
                <a:pos x="T10" y="T11"/>
              </a:cxn>
            </a:cxnLst>
            <a:rect l="T18" t="T19" r="T20" b="T21"/>
            <a:pathLst>
              <a:path w="942975" h="1162050">
                <a:moveTo>
                  <a:pt x="247650" y="0"/>
                </a:moveTo>
                <a:lnTo>
                  <a:pt x="247650" y="0"/>
                </a:lnTo>
                <a:lnTo>
                  <a:pt x="0" y="1095375"/>
                </a:lnTo>
                <a:lnTo>
                  <a:pt x="847725" y="1162050"/>
                </a:lnTo>
                <a:lnTo>
                  <a:pt x="942975" y="38100"/>
                </a:lnTo>
                <a:lnTo>
                  <a:pt x="247650" y="0"/>
                </a:lnTo>
                <a:close/>
              </a:path>
            </a:pathLst>
          </a:custGeom>
          <a:solidFill>
            <a:srgbClr val="FF0000">
              <a:alpha val="49019"/>
            </a:srgbClr>
          </a:solidFill>
          <a:ln w="38100" algn="ctr">
            <a:solidFill>
              <a:srgbClr val="0000FF"/>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33" name="Freeform 47"/>
          <p:cNvSpPr>
            <a:spLocks/>
          </p:cNvSpPr>
          <p:nvPr/>
        </p:nvSpPr>
        <p:spPr bwMode="auto">
          <a:xfrm>
            <a:off x="2524125" y="3659188"/>
            <a:ext cx="1228725" cy="438150"/>
          </a:xfrm>
          <a:custGeom>
            <a:avLst/>
            <a:gdLst>
              <a:gd name="T0" fmla="*/ 1228725 w 1228725"/>
              <a:gd name="T1" fmla="*/ 85725 h 438150"/>
              <a:gd name="T2" fmla="*/ 1228725 w 1228725"/>
              <a:gd name="T3" fmla="*/ 85725 h 438150"/>
              <a:gd name="T4" fmla="*/ 1181100 w 1228725"/>
              <a:gd name="T5" fmla="*/ 171450 h 438150"/>
              <a:gd name="T6" fmla="*/ 1104900 w 1228725"/>
              <a:gd name="T7" fmla="*/ 438150 h 438150"/>
              <a:gd name="T8" fmla="*/ 0 w 1228725"/>
              <a:gd name="T9" fmla="*/ 314325 h 438150"/>
              <a:gd name="T10" fmla="*/ 304800 w 1228725"/>
              <a:gd name="T11" fmla="*/ 0 h 438150"/>
              <a:gd name="T12" fmla="*/ 1228725 w 1228725"/>
              <a:gd name="T13" fmla="*/ 85725 h 438150"/>
              <a:gd name="T14" fmla="*/ 0 60000 65536"/>
              <a:gd name="T15" fmla="*/ 0 60000 65536"/>
              <a:gd name="T16" fmla="*/ 0 60000 65536"/>
              <a:gd name="T17" fmla="*/ 0 60000 65536"/>
              <a:gd name="T18" fmla="*/ 0 60000 65536"/>
              <a:gd name="T19" fmla="*/ 0 60000 65536"/>
              <a:gd name="T20" fmla="*/ 0 60000 65536"/>
              <a:gd name="T21" fmla="*/ 0 w 1228725"/>
              <a:gd name="T22" fmla="*/ 0 h 438150"/>
              <a:gd name="T23" fmla="*/ 1228725 w 1228725"/>
              <a:gd name="T24" fmla="*/ 438150 h 438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8725" h="438150">
                <a:moveTo>
                  <a:pt x="1228725" y="85725"/>
                </a:moveTo>
                <a:lnTo>
                  <a:pt x="1228725" y="85725"/>
                </a:lnTo>
                <a:cubicBezTo>
                  <a:pt x="1188617" y="165941"/>
                  <a:pt x="1210705" y="141845"/>
                  <a:pt x="1181100" y="171450"/>
                </a:cubicBezTo>
                <a:lnTo>
                  <a:pt x="1104900" y="438150"/>
                </a:lnTo>
                <a:lnTo>
                  <a:pt x="0" y="314325"/>
                </a:lnTo>
                <a:lnTo>
                  <a:pt x="304800" y="0"/>
                </a:lnTo>
                <a:lnTo>
                  <a:pt x="1228725" y="85725"/>
                </a:lnTo>
                <a:close/>
              </a:path>
            </a:pathLst>
          </a:custGeom>
          <a:solidFill>
            <a:srgbClr val="FF0000">
              <a:alpha val="47842"/>
            </a:srgbClr>
          </a:solidFill>
          <a:ln w="38100" algn="ctr">
            <a:solidFill>
              <a:srgbClr val="FF0000"/>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34" name="Freeform 49"/>
          <p:cNvSpPr>
            <a:spLocks/>
          </p:cNvSpPr>
          <p:nvPr/>
        </p:nvSpPr>
        <p:spPr bwMode="auto">
          <a:xfrm>
            <a:off x="3400425" y="3754438"/>
            <a:ext cx="962025" cy="1123950"/>
          </a:xfrm>
          <a:custGeom>
            <a:avLst/>
            <a:gdLst>
              <a:gd name="T0" fmla="*/ 342900 w 962025"/>
              <a:gd name="T1" fmla="*/ 0 h 1123950"/>
              <a:gd name="T2" fmla="*/ 342900 w 962025"/>
              <a:gd name="T3" fmla="*/ 0 h 1123950"/>
              <a:gd name="T4" fmla="*/ 428625 w 962025"/>
              <a:gd name="T5" fmla="*/ 0 h 1123950"/>
              <a:gd name="T6" fmla="*/ 962025 w 962025"/>
              <a:gd name="T7" fmla="*/ 57150 h 1123950"/>
              <a:gd name="T8" fmla="*/ 695325 w 962025"/>
              <a:gd name="T9" fmla="*/ 1123950 h 1123950"/>
              <a:gd name="T10" fmla="*/ 0 w 962025"/>
              <a:gd name="T11" fmla="*/ 1066800 h 1123950"/>
              <a:gd name="T12" fmla="*/ 342900 w 962025"/>
              <a:gd name="T13" fmla="*/ 0 h 1123950"/>
              <a:gd name="T14" fmla="*/ 0 60000 65536"/>
              <a:gd name="T15" fmla="*/ 0 60000 65536"/>
              <a:gd name="T16" fmla="*/ 0 60000 65536"/>
              <a:gd name="T17" fmla="*/ 0 60000 65536"/>
              <a:gd name="T18" fmla="*/ 0 60000 65536"/>
              <a:gd name="T19" fmla="*/ 0 60000 65536"/>
              <a:gd name="T20" fmla="*/ 0 60000 65536"/>
              <a:gd name="T21" fmla="*/ 0 w 962025"/>
              <a:gd name="T22" fmla="*/ 0 h 1123950"/>
              <a:gd name="T23" fmla="*/ 962025 w 962025"/>
              <a:gd name="T24" fmla="*/ 1123950 h 11239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2025" h="1123950">
                <a:moveTo>
                  <a:pt x="342900" y="0"/>
                </a:moveTo>
                <a:lnTo>
                  <a:pt x="342900" y="0"/>
                </a:lnTo>
                <a:lnTo>
                  <a:pt x="428625" y="0"/>
                </a:lnTo>
                <a:lnTo>
                  <a:pt x="962025" y="57150"/>
                </a:lnTo>
                <a:lnTo>
                  <a:pt x="695325" y="1123950"/>
                </a:lnTo>
                <a:lnTo>
                  <a:pt x="0" y="1066800"/>
                </a:lnTo>
                <a:lnTo>
                  <a:pt x="342900" y="0"/>
                </a:lnTo>
                <a:close/>
              </a:path>
            </a:pathLst>
          </a:custGeom>
          <a:solidFill>
            <a:srgbClr val="FF0000">
              <a:alpha val="41960"/>
            </a:srgbClr>
          </a:solidFill>
          <a:ln w="38100" algn="ctr">
            <a:solidFill>
              <a:srgbClr val="FF0000"/>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35" name="Freeform 50"/>
          <p:cNvSpPr>
            <a:spLocks/>
          </p:cNvSpPr>
          <p:nvPr/>
        </p:nvSpPr>
        <p:spPr bwMode="auto">
          <a:xfrm>
            <a:off x="3752850" y="3640138"/>
            <a:ext cx="628650" cy="180975"/>
          </a:xfrm>
          <a:custGeom>
            <a:avLst/>
            <a:gdLst>
              <a:gd name="T0" fmla="*/ 57150 w 628650"/>
              <a:gd name="T1" fmla="*/ 0 h 180975"/>
              <a:gd name="T2" fmla="*/ 0 w 628650"/>
              <a:gd name="T3" fmla="*/ 114300 h 180975"/>
              <a:gd name="T4" fmla="*/ 619125 w 628650"/>
              <a:gd name="T5" fmla="*/ 180975 h 180975"/>
              <a:gd name="T6" fmla="*/ 628650 w 628650"/>
              <a:gd name="T7" fmla="*/ 47625 h 180975"/>
              <a:gd name="T8" fmla="*/ 57150 w 628650"/>
              <a:gd name="T9" fmla="*/ 0 h 180975"/>
              <a:gd name="T10" fmla="*/ 0 60000 65536"/>
              <a:gd name="T11" fmla="*/ 0 60000 65536"/>
              <a:gd name="T12" fmla="*/ 0 60000 65536"/>
              <a:gd name="T13" fmla="*/ 0 60000 65536"/>
              <a:gd name="T14" fmla="*/ 0 60000 65536"/>
              <a:gd name="T15" fmla="*/ 0 w 628650"/>
              <a:gd name="T16" fmla="*/ 0 h 180975"/>
              <a:gd name="T17" fmla="*/ 628650 w 628650"/>
              <a:gd name="T18" fmla="*/ 180975 h 180975"/>
            </a:gdLst>
            <a:ahLst/>
            <a:cxnLst>
              <a:cxn ang="T10">
                <a:pos x="T0" y="T1"/>
              </a:cxn>
              <a:cxn ang="T11">
                <a:pos x="T2" y="T3"/>
              </a:cxn>
              <a:cxn ang="T12">
                <a:pos x="T4" y="T5"/>
              </a:cxn>
              <a:cxn ang="T13">
                <a:pos x="T6" y="T7"/>
              </a:cxn>
              <a:cxn ang="T14">
                <a:pos x="T8" y="T9"/>
              </a:cxn>
            </a:cxnLst>
            <a:rect l="T15" t="T16" r="T17" b="T18"/>
            <a:pathLst>
              <a:path w="628650" h="180975">
                <a:moveTo>
                  <a:pt x="57150" y="0"/>
                </a:moveTo>
                <a:lnTo>
                  <a:pt x="0" y="114300"/>
                </a:lnTo>
                <a:lnTo>
                  <a:pt x="619125" y="180975"/>
                </a:lnTo>
                <a:lnTo>
                  <a:pt x="628650" y="47625"/>
                </a:lnTo>
                <a:lnTo>
                  <a:pt x="57150" y="0"/>
                </a:lnTo>
                <a:close/>
              </a:path>
            </a:pathLst>
          </a:custGeom>
          <a:noFill/>
          <a:ln w="38100" algn="ctr">
            <a:solidFill>
              <a:srgbClr val="FF0000"/>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36" name="Freeform 55"/>
          <p:cNvSpPr>
            <a:spLocks/>
          </p:cNvSpPr>
          <p:nvPr/>
        </p:nvSpPr>
        <p:spPr bwMode="auto">
          <a:xfrm>
            <a:off x="2667000" y="3554413"/>
            <a:ext cx="1152525" cy="209550"/>
          </a:xfrm>
          <a:custGeom>
            <a:avLst/>
            <a:gdLst>
              <a:gd name="T0" fmla="*/ 114300 w 1152525"/>
              <a:gd name="T1" fmla="*/ 0 h 209550"/>
              <a:gd name="T2" fmla="*/ 114300 w 1152525"/>
              <a:gd name="T3" fmla="*/ 0 h 209550"/>
              <a:gd name="T4" fmla="*/ 1152525 w 1152525"/>
              <a:gd name="T5" fmla="*/ 76200 h 209550"/>
              <a:gd name="T6" fmla="*/ 1076325 w 1152525"/>
              <a:gd name="T7" fmla="*/ 209550 h 209550"/>
              <a:gd name="T8" fmla="*/ 0 w 1152525"/>
              <a:gd name="T9" fmla="*/ 85725 h 209550"/>
              <a:gd name="T10" fmla="*/ 114300 w 1152525"/>
              <a:gd name="T11" fmla="*/ 0 h 209550"/>
              <a:gd name="T12" fmla="*/ 0 60000 65536"/>
              <a:gd name="T13" fmla="*/ 0 60000 65536"/>
              <a:gd name="T14" fmla="*/ 0 60000 65536"/>
              <a:gd name="T15" fmla="*/ 0 60000 65536"/>
              <a:gd name="T16" fmla="*/ 0 60000 65536"/>
              <a:gd name="T17" fmla="*/ 0 60000 65536"/>
              <a:gd name="T18" fmla="*/ 0 w 1152525"/>
              <a:gd name="T19" fmla="*/ 0 h 209550"/>
              <a:gd name="T20" fmla="*/ 1152525 w 1152525"/>
              <a:gd name="T21" fmla="*/ 209550 h 209550"/>
            </a:gdLst>
            <a:ahLst/>
            <a:cxnLst>
              <a:cxn ang="T12">
                <a:pos x="T0" y="T1"/>
              </a:cxn>
              <a:cxn ang="T13">
                <a:pos x="T2" y="T3"/>
              </a:cxn>
              <a:cxn ang="T14">
                <a:pos x="T4" y="T5"/>
              </a:cxn>
              <a:cxn ang="T15">
                <a:pos x="T6" y="T7"/>
              </a:cxn>
              <a:cxn ang="T16">
                <a:pos x="T8" y="T9"/>
              </a:cxn>
              <a:cxn ang="T17">
                <a:pos x="T10" y="T11"/>
              </a:cxn>
            </a:cxnLst>
            <a:rect l="T18" t="T19" r="T20" b="T21"/>
            <a:pathLst>
              <a:path w="1152525" h="209550">
                <a:moveTo>
                  <a:pt x="114300" y="0"/>
                </a:moveTo>
                <a:lnTo>
                  <a:pt x="114300" y="0"/>
                </a:lnTo>
                <a:lnTo>
                  <a:pt x="1152525" y="76200"/>
                </a:lnTo>
                <a:lnTo>
                  <a:pt x="1076325" y="209550"/>
                </a:lnTo>
                <a:lnTo>
                  <a:pt x="0" y="85725"/>
                </a:lnTo>
                <a:lnTo>
                  <a:pt x="114300" y="0"/>
                </a:lnTo>
                <a:close/>
              </a:path>
            </a:pathLst>
          </a:custGeom>
          <a:noFill/>
          <a:ln w="38100" algn="ctr">
            <a:solidFill>
              <a:srgbClr val="FF0000"/>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37" name="Freeform 59"/>
          <p:cNvSpPr>
            <a:spLocks/>
          </p:cNvSpPr>
          <p:nvPr/>
        </p:nvSpPr>
        <p:spPr bwMode="auto">
          <a:xfrm>
            <a:off x="2362200" y="3649663"/>
            <a:ext cx="447675" cy="323850"/>
          </a:xfrm>
          <a:custGeom>
            <a:avLst/>
            <a:gdLst>
              <a:gd name="T0" fmla="*/ 447675 w 447675"/>
              <a:gd name="T1" fmla="*/ 19050 h 323850"/>
              <a:gd name="T2" fmla="*/ 171450 w 447675"/>
              <a:gd name="T3" fmla="*/ 323850 h 323850"/>
              <a:gd name="T4" fmla="*/ 0 w 447675"/>
              <a:gd name="T5" fmla="*/ 304800 h 323850"/>
              <a:gd name="T6" fmla="*/ 323850 w 447675"/>
              <a:gd name="T7" fmla="*/ 0 h 323850"/>
              <a:gd name="T8" fmla="*/ 447675 w 447675"/>
              <a:gd name="T9" fmla="*/ 19050 h 323850"/>
              <a:gd name="T10" fmla="*/ 0 60000 65536"/>
              <a:gd name="T11" fmla="*/ 0 60000 65536"/>
              <a:gd name="T12" fmla="*/ 0 60000 65536"/>
              <a:gd name="T13" fmla="*/ 0 60000 65536"/>
              <a:gd name="T14" fmla="*/ 0 60000 65536"/>
              <a:gd name="T15" fmla="*/ 0 w 447675"/>
              <a:gd name="T16" fmla="*/ 0 h 323850"/>
              <a:gd name="T17" fmla="*/ 447675 w 447675"/>
              <a:gd name="T18" fmla="*/ 323850 h 323850"/>
            </a:gdLst>
            <a:ahLst/>
            <a:cxnLst>
              <a:cxn ang="T10">
                <a:pos x="T0" y="T1"/>
              </a:cxn>
              <a:cxn ang="T11">
                <a:pos x="T2" y="T3"/>
              </a:cxn>
              <a:cxn ang="T12">
                <a:pos x="T4" y="T5"/>
              </a:cxn>
              <a:cxn ang="T13">
                <a:pos x="T6" y="T7"/>
              </a:cxn>
              <a:cxn ang="T14">
                <a:pos x="T8" y="T9"/>
              </a:cxn>
            </a:cxnLst>
            <a:rect l="T15" t="T16" r="T17" b="T18"/>
            <a:pathLst>
              <a:path w="447675" h="323850">
                <a:moveTo>
                  <a:pt x="447675" y="19050"/>
                </a:moveTo>
                <a:lnTo>
                  <a:pt x="171450" y="323850"/>
                </a:lnTo>
                <a:lnTo>
                  <a:pt x="0" y="304800"/>
                </a:lnTo>
                <a:lnTo>
                  <a:pt x="323850" y="0"/>
                </a:lnTo>
                <a:lnTo>
                  <a:pt x="447675" y="19050"/>
                </a:lnTo>
                <a:close/>
              </a:path>
            </a:pathLst>
          </a:custGeom>
          <a:noFill/>
          <a:ln w="38100" algn="ctr">
            <a:solidFill>
              <a:srgbClr val="FF0000"/>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38" name="Freeform 60"/>
          <p:cNvSpPr>
            <a:spLocks/>
          </p:cNvSpPr>
          <p:nvPr/>
        </p:nvSpPr>
        <p:spPr bwMode="auto">
          <a:xfrm>
            <a:off x="2228850" y="3983038"/>
            <a:ext cx="1400175" cy="438150"/>
          </a:xfrm>
          <a:custGeom>
            <a:avLst/>
            <a:gdLst>
              <a:gd name="T0" fmla="*/ 1400175 w 1400175"/>
              <a:gd name="T1" fmla="*/ 123825 h 438150"/>
              <a:gd name="T2" fmla="*/ 1304925 w 1400175"/>
              <a:gd name="T3" fmla="*/ 438150 h 438150"/>
              <a:gd name="T4" fmla="*/ 0 w 1400175"/>
              <a:gd name="T5" fmla="*/ 304800 h 438150"/>
              <a:gd name="T6" fmla="*/ 285750 w 1400175"/>
              <a:gd name="T7" fmla="*/ 0 h 438150"/>
              <a:gd name="T8" fmla="*/ 1400175 w 1400175"/>
              <a:gd name="T9" fmla="*/ 123825 h 438150"/>
              <a:gd name="T10" fmla="*/ 0 60000 65536"/>
              <a:gd name="T11" fmla="*/ 0 60000 65536"/>
              <a:gd name="T12" fmla="*/ 0 60000 65536"/>
              <a:gd name="T13" fmla="*/ 0 60000 65536"/>
              <a:gd name="T14" fmla="*/ 0 60000 65536"/>
              <a:gd name="T15" fmla="*/ 0 w 1400175"/>
              <a:gd name="T16" fmla="*/ 0 h 438150"/>
              <a:gd name="T17" fmla="*/ 1400175 w 1400175"/>
              <a:gd name="T18" fmla="*/ 438150 h 438150"/>
            </a:gdLst>
            <a:ahLst/>
            <a:cxnLst>
              <a:cxn ang="T10">
                <a:pos x="T0" y="T1"/>
              </a:cxn>
              <a:cxn ang="T11">
                <a:pos x="T2" y="T3"/>
              </a:cxn>
              <a:cxn ang="T12">
                <a:pos x="T4" y="T5"/>
              </a:cxn>
              <a:cxn ang="T13">
                <a:pos x="T6" y="T7"/>
              </a:cxn>
              <a:cxn ang="T14">
                <a:pos x="T8" y="T9"/>
              </a:cxn>
            </a:cxnLst>
            <a:rect l="T15" t="T16" r="T17" b="T18"/>
            <a:pathLst>
              <a:path w="1400175" h="438150">
                <a:moveTo>
                  <a:pt x="1400175" y="123825"/>
                </a:moveTo>
                <a:lnTo>
                  <a:pt x="1304925" y="438150"/>
                </a:lnTo>
                <a:lnTo>
                  <a:pt x="0" y="304800"/>
                </a:lnTo>
                <a:lnTo>
                  <a:pt x="285750" y="0"/>
                </a:lnTo>
                <a:lnTo>
                  <a:pt x="1400175" y="123825"/>
                </a:lnTo>
                <a:close/>
              </a:path>
            </a:pathLst>
          </a:custGeom>
          <a:solidFill>
            <a:srgbClr val="FF0000">
              <a:alpha val="41960"/>
            </a:srgbClr>
          </a:solidFill>
          <a:ln w="38100" algn="ctr">
            <a:solidFill>
              <a:srgbClr val="FF0000"/>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39" name="Freeform 61"/>
          <p:cNvSpPr>
            <a:spLocks/>
          </p:cNvSpPr>
          <p:nvPr/>
        </p:nvSpPr>
        <p:spPr bwMode="auto">
          <a:xfrm>
            <a:off x="1666875" y="3963988"/>
            <a:ext cx="847725" cy="676275"/>
          </a:xfrm>
          <a:custGeom>
            <a:avLst/>
            <a:gdLst>
              <a:gd name="T0" fmla="*/ 847725 w 847725"/>
              <a:gd name="T1" fmla="*/ 9525 h 676275"/>
              <a:gd name="T2" fmla="*/ 276225 w 847725"/>
              <a:gd name="T3" fmla="*/ 676275 h 676275"/>
              <a:gd name="T4" fmla="*/ 0 w 847725"/>
              <a:gd name="T5" fmla="*/ 647700 h 676275"/>
              <a:gd name="T6" fmla="*/ 714375 w 847725"/>
              <a:gd name="T7" fmla="*/ 0 h 676275"/>
              <a:gd name="T8" fmla="*/ 847725 w 847725"/>
              <a:gd name="T9" fmla="*/ 9525 h 676275"/>
              <a:gd name="T10" fmla="*/ 0 60000 65536"/>
              <a:gd name="T11" fmla="*/ 0 60000 65536"/>
              <a:gd name="T12" fmla="*/ 0 60000 65536"/>
              <a:gd name="T13" fmla="*/ 0 60000 65536"/>
              <a:gd name="T14" fmla="*/ 0 60000 65536"/>
              <a:gd name="T15" fmla="*/ 0 w 847725"/>
              <a:gd name="T16" fmla="*/ 0 h 676275"/>
              <a:gd name="T17" fmla="*/ 847725 w 847725"/>
              <a:gd name="T18" fmla="*/ 676275 h 676275"/>
            </a:gdLst>
            <a:ahLst/>
            <a:cxnLst>
              <a:cxn ang="T10">
                <a:pos x="T0" y="T1"/>
              </a:cxn>
              <a:cxn ang="T11">
                <a:pos x="T2" y="T3"/>
              </a:cxn>
              <a:cxn ang="T12">
                <a:pos x="T4" y="T5"/>
              </a:cxn>
              <a:cxn ang="T13">
                <a:pos x="T6" y="T7"/>
              </a:cxn>
              <a:cxn ang="T14">
                <a:pos x="T8" y="T9"/>
              </a:cxn>
            </a:cxnLst>
            <a:rect l="T15" t="T16" r="T17" b="T18"/>
            <a:pathLst>
              <a:path w="847725" h="676275">
                <a:moveTo>
                  <a:pt x="847725" y="9525"/>
                </a:moveTo>
                <a:lnTo>
                  <a:pt x="276225" y="676275"/>
                </a:lnTo>
                <a:lnTo>
                  <a:pt x="0" y="647700"/>
                </a:lnTo>
                <a:lnTo>
                  <a:pt x="714375" y="0"/>
                </a:lnTo>
                <a:lnTo>
                  <a:pt x="847725" y="9525"/>
                </a:lnTo>
                <a:close/>
              </a:path>
            </a:pathLst>
          </a:custGeom>
          <a:noFill/>
          <a:ln w="38100" algn="ctr">
            <a:solidFill>
              <a:srgbClr val="FF0000"/>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sp>
        <p:nvSpPr>
          <p:cNvPr id="81940" name="Freeform 63"/>
          <p:cNvSpPr>
            <a:spLocks/>
          </p:cNvSpPr>
          <p:nvPr/>
        </p:nvSpPr>
        <p:spPr bwMode="auto">
          <a:xfrm>
            <a:off x="1952625" y="4287838"/>
            <a:ext cx="1590675" cy="523875"/>
          </a:xfrm>
          <a:custGeom>
            <a:avLst/>
            <a:gdLst>
              <a:gd name="T0" fmla="*/ 285750 w 1590675"/>
              <a:gd name="T1" fmla="*/ 0 h 523875"/>
              <a:gd name="T2" fmla="*/ 1590675 w 1590675"/>
              <a:gd name="T3" fmla="*/ 133350 h 523875"/>
              <a:gd name="T4" fmla="*/ 1457325 w 1590675"/>
              <a:gd name="T5" fmla="*/ 523875 h 523875"/>
              <a:gd name="T6" fmla="*/ 0 w 1590675"/>
              <a:gd name="T7" fmla="*/ 352425 h 523875"/>
              <a:gd name="T8" fmla="*/ 285750 w 1590675"/>
              <a:gd name="T9" fmla="*/ 0 h 523875"/>
              <a:gd name="T10" fmla="*/ 0 60000 65536"/>
              <a:gd name="T11" fmla="*/ 0 60000 65536"/>
              <a:gd name="T12" fmla="*/ 0 60000 65536"/>
              <a:gd name="T13" fmla="*/ 0 60000 65536"/>
              <a:gd name="T14" fmla="*/ 0 60000 65536"/>
              <a:gd name="T15" fmla="*/ 0 w 1590675"/>
              <a:gd name="T16" fmla="*/ 0 h 523875"/>
              <a:gd name="T17" fmla="*/ 1590675 w 1590675"/>
              <a:gd name="T18" fmla="*/ 523875 h 523875"/>
            </a:gdLst>
            <a:ahLst/>
            <a:cxnLst>
              <a:cxn ang="T10">
                <a:pos x="T0" y="T1"/>
              </a:cxn>
              <a:cxn ang="T11">
                <a:pos x="T2" y="T3"/>
              </a:cxn>
              <a:cxn ang="T12">
                <a:pos x="T4" y="T5"/>
              </a:cxn>
              <a:cxn ang="T13">
                <a:pos x="T6" y="T7"/>
              </a:cxn>
              <a:cxn ang="T14">
                <a:pos x="T8" y="T9"/>
              </a:cxn>
            </a:cxnLst>
            <a:rect l="T15" t="T16" r="T17" b="T18"/>
            <a:pathLst>
              <a:path w="1590675" h="523875">
                <a:moveTo>
                  <a:pt x="285750" y="0"/>
                </a:moveTo>
                <a:lnTo>
                  <a:pt x="1590675" y="133350"/>
                </a:lnTo>
                <a:lnTo>
                  <a:pt x="1457325" y="523875"/>
                </a:lnTo>
                <a:lnTo>
                  <a:pt x="0" y="352425"/>
                </a:lnTo>
                <a:lnTo>
                  <a:pt x="285750" y="0"/>
                </a:lnTo>
                <a:close/>
              </a:path>
            </a:pathLst>
          </a:custGeom>
          <a:solidFill>
            <a:srgbClr val="FF0000">
              <a:alpha val="41960"/>
            </a:srgbClr>
          </a:solidFill>
          <a:ln w="38100" algn="ctr">
            <a:solidFill>
              <a:srgbClr val="FF0000"/>
            </a:solidFill>
            <a:round/>
            <a:headEnd/>
            <a:tailEnd/>
          </a:ln>
        </p:spPr>
        <p:txBody>
          <a:bodyPr/>
          <a:lstStyle/>
          <a:p>
            <a:pPr eaLnBrk="0" fontAlgn="base" hangingPunct="0">
              <a:spcBef>
                <a:spcPct val="0"/>
              </a:spcBef>
              <a:spcAft>
                <a:spcPct val="0"/>
              </a:spcAft>
            </a:pPr>
            <a:endParaRPr lang="en-US">
              <a:solidFill>
                <a:srgbClr val="000000"/>
              </a:solidFill>
              <a:cs typeface="Arial" charset="0"/>
            </a:endParaRPr>
          </a:p>
        </p:txBody>
      </p:sp>
      <p:grpSp>
        <p:nvGrpSpPr>
          <p:cNvPr id="2" name="Group 70"/>
          <p:cNvGrpSpPr>
            <a:grpSpLocks/>
          </p:cNvGrpSpPr>
          <p:nvPr/>
        </p:nvGrpSpPr>
        <p:grpSpPr bwMode="auto">
          <a:xfrm>
            <a:off x="1069975" y="3606800"/>
            <a:ext cx="1774825" cy="681038"/>
            <a:chOff x="1070596" y="3281019"/>
            <a:chExt cx="1774845" cy="681381"/>
          </a:xfrm>
        </p:grpSpPr>
        <p:sp>
          <p:nvSpPr>
            <p:cNvPr id="81943" name="Text Box 1066"/>
            <p:cNvSpPr txBox="1">
              <a:spLocks noChangeArrowheads="1"/>
            </p:cNvSpPr>
            <p:nvPr/>
          </p:nvSpPr>
          <p:spPr bwMode="auto">
            <a:xfrm rot="-2503881">
              <a:off x="1070596" y="3281019"/>
              <a:ext cx="1774845" cy="369332"/>
            </a:xfrm>
            <a:prstGeom prst="rect">
              <a:avLst/>
            </a:prstGeom>
            <a:noFill/>
            <a:ln w="9525">
              <a:noFill/>
              <a:miter lim="800000"/>
              <a:headEnd/>
              <a:tailEnd/>
            </a:ln>
          </p:spPr>
          <p:txBody>
            <a:bodyPr wrap="none">
              <a:spAutoFit/>
            </a:bodyPr>
            <a:lstStyle/>
            <a:p>
              <a:pPr fontAlgn="base">
                <a:spcBef>
                  <a:spcPct val="0"/>
                </a:spcBef>
                <a:spcAft>
                  <a:spcPct val="0"/>
                </a:spcAft>
              </a:pPr>
              <a:r>
                <a:rPr lang="en-US" altLang="en-US" b="1">
                  <a:solidFill>
                    <a:srgbClr val="000000"/>
                  </a:solidFill>
                  <a:cs typeface="Arial" charset="0"/>
                </a:rPr>
                <a:t>Perimeter DUs</a:t>
              </a:r>
            </a:p>
          </p:txBody>
        </p:sp>
        <p:cxnSp>
          <p:nvCxnSpPr>
            <p:cNvPr id="81944" name="Straight Arrow Connector 68"/>
            <p:cNvCxnSpPr>
              <a:cxnSpLocks noChangeShapeType="1"/>
            </p:cNvCxnSpPr>
            <p:nvPr/>
          </p:nvCxnSpPr>
          <p:spPr bwMode="auto">
            <a:xfrm rot="16200000" flipH="1">
              <a:off x="1943102" y="3695701"/>
              <a:ext cx="457198" cy="76199"/>
            </a:xfrm>
            <a:prstGeom prst="straightConnector1">
              <a:avLst/>
            </a:prstGeom>
            <a:noFill/>
            <a:ln w="38100" algn="ctr">
              <a:solidFill>
                <a:schemeClr val="tx1"/>
              </a:solidFill>
              <a:round/>
              <a:headEnd/>
              <a:tailEnd type="triangle" w="med" len="med"/>
            </a:ln>
          </p:spPr>
        </p:cxnSp>
        <p:cxnSp>
          <p:nvCxnSpPr>
            <p:cNvPr id="81945" name="Straight Arrow Connector 69"/>
            <p:cNvCxnSpPr>
              <a:cxnSpLocks noChangeShapeType="1"/>
            </p:cNvCxnSpPr>
            <p:nvPr/>
          </p:nvCxnSpPr>
          <p:spPr bwMode="auto">
            <a:xfrm>
              <a:off x="2133602" y="3505200"/>
              <a:ext cx="457197" cy="1588"/>
            </a:xfrm>
            <a:prstGeom prst="straightConnector1">
              <a:avLst/>
            </a:prstGeom>
            <a:noFill/>
            <a:ln w="38100" algn="ctr">
              <a:solidFill>
                <a:schemeClr val="tx1"/>
              </a:solidFill>
              <a:round/>
              <a:headEnd/>
              <a:tailEnd type="triangle" w="med" len="med"/>
            </a:ln>
          </p:spPr>
        </p:cxnSp>
      </p:grpSp>
      <p:sp>
        <p:nvSpPr>
          <p:cNvPr id="28" name="Text Box 87"/>
          <p:cNvSpPr txBox="1">
            <a:spLocks noChangeArrowheads="1"/>
          </p:cNvSpPr>
          <p:nvPr/>
        </p:nvSpPr>
        <p:spPr bwMode="auto">
          <a:xfrm>
            <a:off x="609600" y="1849437"/>
            <a:ext cx="1219200" cy="523220"/>
          </a:xfrm>
          <a:prstGeom prst="rect">
            <a:avLst/>
          </a:prstGeom>
          <a:noFill/>
          <a:ln w="9525">
            <a:noFill/>
            <a:miter lim="800000"/>
            <a:headEnd/>
            <a:tailEnd/>
          </a:ln>
        </p:spPr>
        <p:txBody>
          <a:bodyPr wrap="square">
            <a:spAutoFit/>
          </a:bodyPr>
          <a:lstStyle/>
          <a:p>
            <a:pPr fontAlgn="base">
              <a:spcBef>
                <a:spcPct val="0"/>
              </a:spcBef>
              <a:spcAft>
                <a:spcPct val="0"/>
              </a:spcAft>
            </a:pPr>
            <a:r>
              <a:rPr lang="en-US" altLang="en-US" sz="2800" b="1" dirty="0" smtClean="0">
                <a:solidFill>
                  <a:srgbClr val="000000"/>
                </a:solidFill>
                <a:cs typeface="Arial" charset="0"/>
              </a:rPr>
              <a:t>PCBs</a:t>
            </a:r>
            <a:endParaRPr lang="en-US" altLang="en-US" sz="2800" b="1" dirty="0">
              <a:solidFill>
                <a:srgbClr val="000000"/>
              </a:solidFill>
              <a:cs typeface="Arial" charset="0"/>
            </a:endParaRPr>
          </a:p>
        </p:txBody>
      </p:sp>
      <p:sp>
        <p:nvSpPr>
          <p:cNvPr id="29" name="Text Box 87"/>
          <p:cNvSpPr txBox="1">
            <a:spLocks noChangeArrowheads="1"/>
          </p:cNvSpPr>
          <p:nvPr/>
        </p:nvSpPr>
        <p:spPr bwMode="auto">
          <a:xfrm>
            <a:off x="7315200" y="6550223"/>
            <a:ext cx="1752600" cy="307777"/>
          </a:xfrm>
          <a:prstGeom prst="rect">
            <a:avLst/>
          </a:prstGeom>
          <a:noFill/>
          <a:ln w="9525">
            <a:noFill/>
            <a:miter lim="800000"/>
            <a:headEnd/>
            <a:tailEnd/>
          </a:ln>
        </p:spPr>
        <p:txBody>
          <a:bodyPr wrap="square">
            <a:spAutoFit/>
          </a:bodyPr>
          <a:lstStyle/>
          <a:p>
            <a:pPr fontAlgn="base">
              <a:spcBef>
                <a:spcPct val="0"/>
              </a:spcBef>
              <a:spcAft>
                <a:spcPct val="0"/>
              </a:spcAft>
            </a:pPr>
            <a:r>
              <a:rPr lang="en-US" altLang="en-US" sz="1400" b="1" dirty="0" smtClean="0">
                <a:solidFill>
                  <a:srgbClr val="000000"/>
                </a:solidFill>
                <a:cs typeface="Arial" charset="0"/>
              </a:rPr>
              <a:t>After ITRC (2014)</a:t>
            </a:r>
            <a:endParaRPr lang="en-US" altLang="en-US" sz="1400" b="1" dirty="0">
              <a:solidFill>
                <a:srgbClr val="000000"/>
              </a:solidFill>
              <a:cs typeface="Arial" charset="0"/>
            </a:endParaRPr>
          </a:p>
        </p:txBody>
      </p:sp>
      <p:sp>
        <p:nvSpPr>
          <p:cNvPr id="30" name="Text Box 87"/>
          <p:cNvSpPr txBox="1">
            <a:spLocks noChangeArrowheads="1"/>
          </p:cNvSpPr>
          <p:nvPr/>
        </p:nvSpPr>
        <p:spPr bwMode="auto">
          <a:xfrm>
            <a:off x="838200" y="2667000"/>
            <a:ext cx="7391400" cy="2308324"/>
          </a:xfrm>
          <a:prstGeom prst="rect">
            <a:avLst/>
          </a:prstGeom>
          <a:solidFill>
            <a:schemeClr val="bg1">
              <a:alpha val="78000"/>
            </a:schemeClr>
          </a:solidFill>
          <a:ln w="9525">
            <a:solidFill>
              <a:schemeClr val="tx1"/>
            </a:solidFill>
            <a:miter lim="800000"/>
            <a:headEnd/>
            <a:tailEnd/>
          </a:ln>
        </p:spPr>
        <p:txBody>
          <a:bodyPr wrap="square">
            <a:spAutoFit/>
          </a:bodyPr>
          <a:lstStyle/>
          <a:p>
            <a:pPr marL="228600" indent="-228600" fontAlgn="base">
              <a:spcBef>
                <a:spcPct val="0"/>
              </a:spcBef>
              <a:spcAft>
                <a:spcPct val="0"/>
              </a:spcAft>
            </a:pPr>
            <a:r>
              <a:rPr lang="en-US" altLang="en-US" sz="2400" b="1" u="sng" dirty="0" smtClean="0">
                <a:solidFill>
                  <a:srgbClr val="000000"/>
                </a:solidFill>
                <a:cs typeface="Arial" charset="0"/>
              </a:rPr>
              <a:t>2015 Status Update:</a:t>
            </a:r>
          </a:p>
          <a:p>
            <a:pPr marL="228600" indent="-228600" fontAlgn="base">
              <a:spcBef>
                <a:spcPct val="0"/>
              </a:spcBef>
              <a:spcAft>
                <a:spcPct val="0"/>
              </a:spcAft>
              <a:buFont typeface="Arial" pitchFamily="34" charset="0"/>
              <a:buChar char="•"/>
            </a:pPr>
            <a:r>
              <a:rPr lang="en-US" altLang="en-US" sz="2000" b="1" dirty="0" smtClean="0">
                <a:solidFill>
                  <a:srgbClr val="000000"/>
                </a:solidFill>
                <a:cs typeface="Arial" charset="0"/>
              </a:rPr>
              <a:t>Higher concentrations of PCBs reported using MIS;</a:t>
            </a:r>
          </a:p>
          <a:p>
            <a:pPr marL="228600" indent="-228600" fontAlgn="base">
              <a:spcBef>
                <a:spcPct val="0"/>
              </a:spcBef>
              <a:spcAft>
                <a:spcPct val="0"/>
              </a:spcAft>
              <a:buFont typeface="Arial" pitchFamily="34" charset="0"/>
              <a:buChar char="•"/>
            </a:pPr>
            <a:r>
              <a:rPr lang="en-US" altLang="en-US" sz="2000" b="1" dirty="0" smtClean="0">
                <a:solidFill>
                  <a:srgbClr val="000000"/>
                </a:solidFill>
                <a:cs typeface="Arial" charset="0"/>
              </a:rPr>
              <a:t>Reversion to discrete sampling currently being required by USEPA under TSCA (almost 1,000 samples!);</a:t>
            </a:r>
          </a:p>
          <a:p>
            <a:pPr marL="228600" indent="-228600" fontAlgn="base">
              <a:spcBef>
                <a:spcPct val="0"/>
              </a:spcBef>
              <a:spcAft>
                <a:spcPct val="0"/>
              </a:spcAft>
              <a:buFont typeface="Arial" pitchFamily="34" charset="0"/>
              <a:buChar char="•"/>
            </a:pPr>
            <a:r>
              <a:rPr lang="en-US" altLang="en-US" sz="2000" b="1" dirty="0" smtClean="0">
                <a:solidFill>
                  <a:srgbClr val="000000"/>
                </a:solidFill>
                <a:cs typeface="Arial" charset="0"/>
              </a:rPr>
              <a:t>USEPA scientists aware of problem;</a:t>
            </a:r>
          </a:p>
          <a:p>
            <a:pPr marL="228600" indent="-228600" fontAlgn="base">
              <a:spcBef>
                <a:spcPct val="0"/>
              </a:spcBef>
              <a:spcAft>
                <a:spcPct val="0"/>
              </a:spcAft>
              <a:buFont typeface="Arial" pitchFamily="34" charset="0"/>
              <a:buChar char="•"/>
            </a:pPr>
            <a:r>
              <a:rPr lang="en-US" altLang="en-US" sz="2000" b="1" dirty="0" smtClean="0">
                <a:solidFill>
                  <a:srgbClr val="000000"/>
                </a:solidFill>
                <a:cs typeface="Arial" charset="0"/>
              </a:rPr>
              <a:t>Working with USEPA attorneys (and HDOH) to develop regulatory pathway forward (e.g., </a:t>
            </a:r>
            <a:r>
              <a:rPr lang="en-US" altLang="en-US" sz="2000" b="1" i="1" dirty="0" smtClean="0">
                <a:solidFill>
                  <a:srgbClr val="000000"/>
                </a:solidFill>
                <a:cs typeface="Arial" charset="0"/>
              </a:rPr>
              <a:t>Risk-Based</a:t>
            </a:r>
            <a:r>
              <a:rPr lang="en-US" altLang="en-US" sz="2000" b="1" dirty="0" smtClean="0">
                <a:solidFill>
                  <a:srgbClr val="000000"/>
                </a:solidFill>
                <a:cs typeface="Arial" charset="0"/>
              </a:rPr>
              <a:t> Option.)</a:t>
            </a:r>
            <a:endParaRPr lang="en-US" altLang="en-US" sz="2000" b="1" dirty="0">
              <a:solidFill>
                <a:srgbClr val="000000"/>
              </a:solidFill>
              <a:cs typeface="Arial" charset="0"/>
            </a:endParaRPr>
          </a:p>
        </p:txBody>
      </p:sp>
      <p:sp>
        <p:nvSpPr>
          <p:cNvPr id="31" name="Text Box 87"/>
          <p:cNvSpPr txBox="1">
            <a:spLocks noChangeArrowheads="1"/>
          </p:cNvSpPr>
          <p:nvPr/>
        </p:nvSpPr>
        <p:spPr bwMode="auto">
          <a:xfrm>
            <a:off x="914400" y="5464314"/>
            <a:ext cx="5105400" cy="1015663"/>
          </a:xfrm>
          <a:prstGeom prst="rect">
            <a:avLst/>
          </a:prstGeom>
          <a:solidFill>
            <a:schemeClr val="bg1"/>
          </a:solidFill>
          <a:ln w="9525">
            <a:solidFill>
              <a:schemeClr val="tx1"/>
            </a:solidFill>
            <a:miter lim="800000"/>
            <a:headEnd/>
            <a:tailEnd/>
          </a:ln>
        </p:spPr>
        <p:txBody>
          <a:bodyPr wrap="square">
            <a:spAutoFit/>
          </a:bodyPr>
          <a:lstStyle/>
          <a:p>
            <a:pPr fontAlgn="base">
              <a:spcBef>
                <a:spcPct val="0"/>
              </a:spcBef>
              <a:spcAft>
                <a:spcPct val="0"/>
              </a:spcAft>
            </a:pPr>
            <a:r>
              <a:rPr lang="en-US" altLang="en-US" sz="2000" b="1" i="1" dirty="0" smtClean="0">
                <a:solidFill>
                  <a:srgbClr val="000000"/>
                </a:solidFill>
                <a:cs typeface="Arial" charset="0"/>
              </a:rPr>
              <a:t>The best way to get a bad law (or policy) repealed is to enforce it strictly</a:t>
            </a:r>
            <a:r>
              <a:rPr lang="en-US" altLang="en-US" sz="2000" b="1" dirty="0" smtClean="0">
                <a:solidFill>
                  <a:srgbClr val="000000"/>
                </a:solidFill>
                <a:cs typeface="Arial" charset="0"/>
              </a:rPr>
              <a:t>.</a:t>
            </a:r>
          </a:p>
          <a:p>
            <a:pPr marL="228600" indent="-228600" fontAlgn="base">
              <a:spcBef>
                <a:spcPct val="0"/>
              </a:spcBef>
              <a:spcAft>
                <a:spcPct val="0"/>
              </a:spcAft>
            </a:pPr>
            <a:r>
              <a:rPr lang="en-US" altLang="en-US" sz="2000" b="1" dirty="0" smtClean="0">
                <a:solidFill>
                  <a:srgbClr val="000000"/>
                </a:solidFill>
                <a:cs typeface="Arial" charset="0"/>
              </a:rPr>
              <a:t>Abraham Lincoln</a:t>
            </a:r>
            <a:endParaRPr lang="en-US" altLang="en-US" sz="2000" b="1" dirty="0">
              <a:solidFill>
                <a:srgbClr val="000000"/>
              </a:solidFill>
              <a:cs typeface="Arial" charset="0"/>
            </a:endParaRPr>
          </a:p>
        </p:txBody>
      </p:sp>
    </p:spTree>
    <p:extLst>
      <p:ext uri="{BB962C8B-B14F-4D97-AF65-F5344CB8AC3E}">
        <p14:creationId xmlns:p14="http://schemas.microsoft.com/office/powerpoint/2010/main" val="20345508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52400"/>
            <a:ext cx="77724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panose="02020603050405020304" pitchFamily="18" charset="0"/>
                <a:cs typeface="Times New Roman" panose="02020603050405020304" pitchFamily="18" charset="0"/>
              </a:rPr>
              <a:t>Part 2 - Implications</a:t>
            </a:r>
            <a:endParaRPr lang="en-US" sz="3200" b="1"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952500" y="5638800"/>
            <a:ext cx="7391400" cy="762000"/>
          </a:xfrm>
          <a:prstGeom prst="rect">
            <a:avLst/>
          </a:prstGeom>
          <a:ln>
            <a:solidFill>
              <a:schemeClr val="tx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Times New Roman" panose="02020603050405020304" pitchFamily="18" charset="0"/>
                <a:cs typeface="Times New Roman" panose="02020603050405020304" pitchFamily="18" charset="0"/>
              </a:rPr>
              <a:t>*For example only. Parties associated with examples provided are aware of data interpretation limitations</a:t>
            </a:r>
            <a:endParaRPr lang="en-US" sz="2400" b="1" dirty="0">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762000" y="1371600"/>
            <a:ext cx="7772400" cy="3970318"/>
          </a:xfrm>
          <a:prstGeom prst="rect">
            <a:avLst/>
          </a:prstGeom>
          <a:noFill/>
          <a:ln w="9525">
            <a:noFill/>
            <a:miter lim="800000"/>
            <a:headEnd/>
            <a:tailEnd/>
          </a:ln>
        </p:spPr>
        <p:txBody>
          <a:bodyPr wrap="square">
            <a:spAutoFit/>
          </a:bodyPr>
          <a:lstStyle/>
          <a:p>
            <a:pPr marL="1587" eaLnBrk="0" hangingPunct="0">
              <a:defRPr/>
            </a:pPr>
            <a:r>
              <a:rPr lang="en-US" sz="2800" b="1" kern="0" dirty="0" smtClean="0">
                <a:latin typeface="Times New Roman" pitchFamily="18" charset="0"/>
                <a:cs typeface="Times New Roman" pitchFamily="18" charset="0"/>
              </a:rPr>
              <a:t>Outline:</a:t>
            </a:r>
          </a:p>
          <a:p>
            <a:pPr marL="231775" indent="-230188" eaLnBrk="0" hangingPunct="0">
              <a:buFont typeface="Arial" pitchFamily="34" charset="0"/>
              <a:buChar char="•"/>
              <a:defRPr/>
            </a:pPr>
            <a:r>
              <a:rPr lang="en-US" sz="2800" b="1" kern="0" dirty="0">
                <a:latin typeface="Times New Roman" pitchFamily="18" charset="0"/>
                <a:cs typeface="Times New Roman" pitchFamily="18" charset="0"/>
              </a:rPr>
              <a:t>R</a:t>
            </a:r>
            <a:r>
              <a:rPr lang="en-US" sz="2800" b="1" kern="0" dirty="0" smtClean="0">
                <a:latin typeface="Times New Roman" pitchFamily="18" charset="0"/>
                <a:cs typeface="Times New Roman" pitchFamily="18" charset="0"/>
              </a:rPr>
              <a:t>epresentativeness of laboratory </a:t>
            </a:r>
            <a:r>
              <a:rPr lang="en-US" sz="2800" b="1" kern="0" dirty="0">
                <a:latin typeface="Times New Roman" pitchFamily="18" charset="0"/>
                <a:cs typeface="Times New Roman" pitchFamily="18" charset="0"/>
              </a:rPr>
              <a:t>data;</a:t>
            </a:r>
            <a:endParaRPr lang="en-US" sz="2800" b="1" kern="0" dirty="0" smtClean="0">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solidFill>
                  <a:srgbClr val="000000"/>
                </a:solidFill>
                <a:latin typeface="Times New Roman" pitchFamily="18" charset="0"/>
                <a:cs typeface="Times New Roman" pitchFamily="18" charset="0"/>
              </a:rPr>
              <a:t>Mapping extent of contamination;</a:t>
            </a:r>
          </a:p>
          <a:p>
            <a:pPr marL="231775" indent="-230188" eaLnBrk="0" hangingPunct="0">
              <a:buFont typeface="Arial" pitchFamily="34" charset="0"/>
              <a:buChar char="•"/>
              <a:defRPr/>
            </a:pPr>
            <a:r>
              <a:rPr kumimoji="0" lang="en-US" sz="2800" b="1" i="0" strike="noStrike" kern="0" cap="none" spc="0" normalizeH="0" baseline="0" noProof="0" dirty="0" smtClean="0">
                <a:ln>
                  <a:noFill/>
                </a:ln>
                <a:solidFill>
                  <a:srgbClr val="FF0000"/>
                </a:solidFill>
                <a:effectLst/>
                <a:uLnTx/>
                <a:uFillTx/>
                <a:latin typeface="Times New Roman" pitchFamily="18" charset="0"/>
                <a:cs typeface="Times New Roman" pitchFamily="18" charset="0"/>
              </a:rPr>
              <a:t>*Interpretation</a:t>
            </a:r>
            <a:r>
              <a:rPr kumimoji="0" lang="en-US" sz="2800" b="1" i="0" strike="noStrike" kern="0" cap="none" spc="0" normalizeH="0" noProof="0" dirty="0" smtClean="0">
                <a:ln>
                  <a:noFill/>
                </a:ln>
                <a:solidFill>
                  <a:srgbClr val="FF0000"/>
                </a:solidFill>
                <a:effectLst/>
                <a:uLnTx/>
                <a:uFillTx/>
                <a:latin typeface="Times New Roman" pitchFamily="18" charset="0"/>
                <a:cs typeface="Times New Roman" pitchFamily="18" charset="0"/>
              </a:rPr>
              <a:t> of i</a:t>
            </a:r>
            <a:r>
              <a:rPr kumimoji="0" lang="en-US" sz="2800" b="1" i="0" strike="noStrike" kern="0" cap="none" spc="0" normalizeH="0" baseline="0" noProof="0" dirty="0" smtClean="0">
                <a:ln>
                  <a:noFill/>
                </a:ln>
                <a:solidFill>
                  <a:srgbClr val="FF0000"/>
                </a:solidFill>
                <a:effectLst/>
                <a:uLnTx/>
                <a:uFillTx/>
                <a:latin typeface="Times New Roman" pitchFamily="18" charset="0"/>
                <a:cs typeface="Times New Roman" pitchFamily="18" charset="0"/>
              </a:rPr>
              <a:t>soconcentration</a:t>
            </a:r>
            <a:r>
              <a:rPr kumimoji="0" lang="en-US" sz="2800" b="1" i="0" strike="noStrike" kern="0" cap="none" spc="0" normalizeH="0" noProof="0" dirty="0" smtClean="0">
                <a:ln>
                  <a:noFill/>
                </a:ln>
                <a:solidFill>
                  <a:srgbClr val="FF0000"/>
                </a:solidFill>
                <a:effectLst/>
                <a:uLnTx/>
                <a:uFillTx/>
                <a:latin typeface="Times New Roman" pitchFamily="18" charset="0"/>
                <a:cs typeface="Times New Roman" pitchFamily="18" charset="0"/>
              </a:rPr>
              <a:t> maps</a:t>
            </a:r>
            <a:r>
              <a:rPr lang="en-US" sz="2800" b="1" kern="0" dirty="0" smtClean="0">
                <a:solidFill>
                  <a:srgbClr val="FF0000"/>
                </a:solidFill>
                <a:latin typeface="Times New Roman" pitchFamily="18" charset="0"/>
                <a:cs typeface="Times New Roman" pitchFamily="18" charset="0"/>
              </a:rPr>
              <a:t>;</a:t>
            </a:r>
          </a:p>
          <a:p>
            <a:pPr marL="688975" lvl="1" indent="-230188" eaLnBrk="0" hangingPunct="0">
              <a:buFont typeface="Arial" pitchFamily="34" charset="0"/>
              <a:buChar char="•"/>
              <a:defRPr/>
            </a:pPr>
            <a:r>
              <a:rPr lang="en-US" sz="2800" b="1" kern="0" dirty="0">
                <a:solidFill>
                  <a:srgbClr val="FF0000"/>
                </a:solidFill>
                <a:latin typeface="Times New Roman" pitchFamily="18" charset="0"/>
                <a:cs typeface="Times New Roman" pitchFamily="18" charset="0"/>
              </a:rPr>
              <a:t>Heterogeneity and artificial “hot spots”;</a:t>
            </a:r>
          </a:p>
          <a:p>
            <a:pPr marL="688975" lvl="1" indent="-230188" eaLnBrk="0" hangingPunct="0">
              <a:buFont typeface="Arial" pitchFamily="34" charset="0"/>
              <a:buChar char="•"/>
              <a:defRPr/>
            </a:pPr>
            <a:r>
              <a:rPr lang="en-US" sz="2800" b="1" kern="0" dirty="0">
                <a:latin typeface="Times New Roman" pitchFamily="18" charset="0"/>
                <a:cs typeface="Times New Roman" pitchFamily="18" charset="0"/>
              </a:rPr>
              <a:t>Example over-interpretation of data</a:t>
            </a:r>
            <a:r>
              <a:rPr lang="en-US" sz="2800" b="1" kern="0" dirty="0" smtClean="0">
                <a:latin typeface="Times New Roman" pitchFamily="18" charset="0"/>
                <a:cs typeface="Times New Roman" pitchFamily="18" charset="0"/>
              </a:rPr>
              <a:t>;</a:t>
            </a:r>
            <a:endPar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Exposure concentrations and risk assessments;</a:t>
            </a: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Sampling Theory and DU-MIS investigations;</a:t>
            </a:r>
          </a:p>
          <a:p>
            <a:pPr marL="231775" indent="-230188" eaLnBrk="0" hangingPunct="0">
              <a:buFont typeface="Arial" pitchFamily="34" charset="0"/>
              <a:buChar char="•"/>
              <a:defRPr/>
            </a:pPr>
            <a:r>
              <a:rPr lang="en-US" sz="2800" b="1" kern="0" dirty="0" smtClean="0">
                <a:solidFill>
                  <a:srgbClr val="000000"/>
                </a:solidFill>
                <a:latin typeface="Times New Roman" pitchFamily="18" charset="0"/>
                <a:cs typeface="Times New Roman" pitchFamily="18" charset="0"/>
              </a:rPr>
              <a:t>Regulatory hurdles.</a:t>
            </a:r>
          </a:p>
        </p:txBody>
      </p:sp>
    </p:spTree>
    <p:extLst>
      <p:ext uri="{BB962C8B-B14F-4D97-AF65-F5344CB8AC3E}">
        <p14:creationId xmlns:p14="http://schemas.microsoft.com/office/powerpoint/2010/main" val="172684799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nvPr>
        </p:nvGraphicFramePr>
        <p:xfrm>
          <a:off x="457201" y="1705971"/>
          <a:ext cx="7554036" cy="400281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27EB08C4-B206-4098-98C3-6DC2CE1146B4}" type="slidenum">
              <a:rPr lang="en-US" smtClean="0"/>
              <a:pPr/>
              <a:t>36</a:t>
            </a:fld>
            <a:endParaRPr lang="en-US"/>
          </a:p>
        </p:txBody>
      </p:sp>
      <p:sp>
        <p:nvSpPr>
          <p:cNvPr id="4" name="TextBox 3"/>
          <p:cNvSpPr txBox="1"/>
          <p:nvPr/>
        </p:nvSpPr>
        <p:spPr>
          <a:xfrm>
            <a:off x="381000" y="1229380"/>
            <a:ext cx="7772399"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Study Site B: Estimated Total Grid Pt Variability</a:t>
            </a:r>
            <a:endParaRPr lang="en-US" sz="2800" b="1" dirty="0">
              <a:latin typeface="Times New Roman" pitchFamily="18" charset="0"/>
              <a:cs typeface="Times New Roman" pitchFamily="18" charset="0"/>
            </a:endParaRPr>
          </a:p>
        </p:txBody>
      </p:sp>
      <p:sp>
        <p:nvSpPr>
          <p:cNvPr id="7" name="TextBox 6"/>
          <p:cNvSpPr txBox="1"/>
          <p:nvPr/>
        </p:nvSpPr>
        <p:spPr>
          <a:xfrm>
            <a:off x="1143000" y="5715000"/>
            <a:ext cx="4503156" cy="338554"/>
          </a:xfrm>
          <a:prstGeom prst="rect">
            <a:avLst/>
          </a:prstGeom>
          <a:noFill/>
        </p:spPr>
        <p:txBody>
          <a:bodyPr wrap="none" rtlCol="0">
            <a:spAutoFit/>
          </a:bodyPr>
          <a:lstStyle/>
          <a:p>
            <a:r>
              <a:rPr lang="en-US" sz="1600" b="1" dirty="0">
                <a:latin typeface="Times New Roman" pitchFamily="18" charset="0"/>
                <a:cs typeface="Times New Roman" pitchFamily="18" charset="0"/>
              </a:rPr>
              <a:t>(quartiles plus minimum, median and </a:t>
            </a:r>
            <a:r>
              <a:rPr lang="en-US" sz="1600" b="1" dirty="0" smtClean="0">
                <a:latin typeface="Times New Roman" pitchFamily="18" charset="0"/>
                <a:cs typeface="Times New Roman" pitchFamily="18" charset="0"/>
              </a:rPr>
              <a:t>maximum)</a:t>
            </a:r>
            <a:endParaRPr lang="en-US" sz="1600" b="1" dirty="0">
              <a:latin typeface="Times New Roman" pitchFamily="18" charset="0"/>
              <a:cs typeface="Times New Roman" pitchFamily="18" charset="0"/>
            </a:endParaRPr>
          </a:p>
        </p:txBody>
      </p:sp>
      <p:cxnSp>
        <p:nvCxnSpPr>
          <p:cNvPr id="8" name="Straight Connector 7"/>
          <p:cNvCxnSpPr/>
          <p:nvPr/>
        </p:nvCxnSpPr>
        <p:spPr>
          <a:xfrm flipV="1">
            <a:off x="2362200" y="4697105"/>
            <a:ext cx="5638800" cy="846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27613" y="4937605"/>
            <a:ext cx="1316387" cy="707886"/>
          </a:xfrm>
          <a:prstGeom prst="rect">
            <a:avLst/>
          </a:prstGeom>
          <a:solidFill>
            <a:schemeClr val="bg1"/>
          </a:solidFill>
        </p:spPr>
        <p:txBody>
          <a:bodyPr wrap="none" rtlCol="0">
            <a:spAutoFit/>
          </a:bodyPr>
          <a:lstStyle/>
          <a:p>
            <a:pPr algn="ctr"/>
            <a:r>
              <a:rPr lang="en-US" sz="2000" b="1" dirty="0" smtClean="0">
                <a:latin typeface="Times New Roman" panose="02020603050405020304" pitchFamily="18" charset="0"/>
                <a:cs typeface="Times New Roman" panose="02020603050405020304" pitchFamily="18" charset="0"/>
              </a:rPr>
              <a:t>200 mg/kg</a:t>
            </a:r>
          </a:p>
          <a:p>
            <a:pPr algn="ctr"/>
            <a:r>
              <a:rPr lang="en-US" sz="2000" b="1" dirty="0" smtClean="0">
                <a:latin typeface="Times New Roman" panose="02020603050405020304" pitchFamily="18" charset="0"/>
                <a:cs typeface="Times New Roman" panose="02020603050405020304" pitchFamily="18" charset="0"/>
              </a:rPr>
              <a:t>(HDOH)</a:t>
            </a:r>
            <a:endParaRPr lang="en-US" sz="2000" b="1" dirty="0">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flipV="1">
            <a:off x="2362200" y="4171752"/>
            <a:ext cx="5638800" cy="846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27613" y="3276600"/>
            <a:ext cx="1316387" cy="707886"/>
          </a:xfrm>
          <a:prstGeom prst="rect">
            <a:avLst/>
          </a:prstGeom>
          <a:solidFill>
            <a:schemeClr val="bg1"/>
          </a:solidFill>
        </p:spPr>
        <p:txBody>
          <a:bodyPr wrap="none" rtlCol="0">
            <a:spAutoFit/>
          </a:bodyPr>
          <a:lstStyle/>
          <a:p>
            <a:pPr algn="ctr"/>
            <a:r>
              <a:rPr lang="en-US" sz="2000" b="1" dirty="0" smtClean="0">
                <a:latin typeface="Times New Roman" panose="02020603050405020304" pitchFamily="18" charset="0"/>
                <a:cs typeface="Times New Roman" panose="02020603050405020304" pitchFamily="18" charset="0"/>
              </a:rPr>
              <a:t>400 mg/kg</a:t>
            </a:r>
          </a:p>
          <a:p>
            <a:pPr algn="ctr"/>
            <a:r>
              <a:rPr lang="en-US" sz="2000" b="1" dirty="0" smtClean="0">
                <a:latin typeface="Times New Roman" panose="02020603050405020304" pitchFamily="18" charset="0"/>
                <a:cs typeface="Times New Roman" panose="02020603050405020304" pitchFamily="18" charset="0"/>
              </a:rPr>
              <a:t>(USEPA)</a:t>
            </a:r>
            <a:endParaRPr lang="en-US"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04801" y="6019800"/>
            <a:ext cx="8839199" cy="707886"/>
          </a:xfrm>
          <a:prstGeom prst="rect">
            <a:avLst/>
          </a:prstGeom>
          <a:noFill/>
          <a:ln>
            <a:noFill/>
          </a:ln>
        </p:spPr>
        <p:txBody>
          <a:bodyPr wrap="square" rtlCol="0">
            <a:spAutoFit/>
          </a:bodyPr>
          <a:lstStyle/>
          <a:p>
            <a:pPr marL="228600" indent="-223838">
              <a:buFont typeface="Arial" panose="020B0604020202020204" pitchFamily="34" charset="0"/>
              <a:buChar char="•"/>
            </a:pPr>
            <a:r>
              <a:rPr lang="en-US" sz="2000" b="1" dirty="0">
                <a:latin typeface="Times New Roman" pitchFamily="18" charset="0"/>
                <a:cs typeface="Times New Roman" pitchFamily="18" charset="0"/>
              </a:rPr>
              <a:t>Potential </a:t>
            </a:r>
            <a:r>
              <a:rPr lang="en-US" sz="2000" b="1" dirty="0" smtClean="0">
                <a:latin typeface="Times New Roman" pitchFamily="18" charset="0"/>
                <a:cs typeface="Times New Roman" pitchFamily="18" charset="0"/>
              </a:rPr>
              <a:t>discrete samples above </a:t>
            </a:r>
            <a:r>
              <a:rPr lang="en-US" sz="2000" b="1" i="1" dirty="0">
                <a:latin typeface="Times New Roman" pitchFamily="18" charset="0"/>
                <a:cs typeface="Times New Roman" pitchFamily="18" charset="0"/>
              </a:rPr>
              <a:t>and</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below </a:t>
            </a:r>
            <a:r>
              <a:rPr lang="en-US" sz="2000" b="1" dirty="0">
                <a:latin typeface="Times New Roman" pitchFamily="18" charset="0"/>
                <a:cs typeface="Times New Roman" pitchFamily="18" charset="0"/>
              </a:rPr>
              <a:t>200 mg/kg at </a:t>
            </a:r>
            <a:r>
              <a:rPr lang="en-US" sz="2000" b="1" dirty="0" smtClean="0">
                <a:latin typeface="Times New Roman" pitchFamily="18" charset="0"/>
                <a:cs typeface="Times New Roman" pitchFamily="18" charset="0"/>
              </a:rPr>
              <a:t>23 of </a:t>
            </a:r>
            <a:r>
              <a:rPr lang="en-US" sz="2000" b="1" dirty="0">
                <a:latin typeface="Times New Roman" pitchFamily="18" charset="0"/>
                <a:cs typeface="Times New Roman" pitchFamily="18" charset="0"/>
              </a:rPr>
              <a:t>24 grid </a:t>
            </a:r>
            <a:r>
              <a:rPr lang="en-US" sz="2000" b="1" dirty="0" smtClean="0">
                <a:latin typeface="Times New Roman" pitchFamily="18" charset="0"/>
                <a:cs typeface="Times New Roman" pitchFamily="18" charset="0"/>
              </a:rPr>
              <a:t>points;</a:t>
            </a:r>
          </a:p>
          <a:p>
            <a:pPr marL="228600" indent="-223838">
              <a:buFont typeface="Arial" panose="020B0604020202020204" pitchFamily="34" charset="0"/>
              <a:buChar char="•"/>
            </a:pPr>
            <a:r>
              <a:rPr lang="en-US" sz="2000" b="1" dirty="0">
                <a:latin typeface="Times New Roman" pitchFamily="18" charset="0"/>
                <a:cs typeface="Times New Roman" pitchFamily="18" charset="0"/>
              </a:rPr>
              <a:t>Potential discrete samples above </a:t>
            </a:r>
            <a:r>
              <a:rPr lang="en-US" sz="2000" b="1" i="1" dirty="0">
                <a:latin typeface="Times New Roman" pitchFamily="18" charset="0"/>
                <a:cs typeface="Times New Roman" pitchFamily="18" charset="0"/>
              </a:rPr>
              <a:t>and</a:t>
            </a:r>
            <a:r>
              <a:rPr lang="en-US" sz="2000" b="1" dirty="0">
                <a:latin typeface="Times New Roman" pitchFamily="18" charset="0"/>
                <a:cs typeface="Times New Roman" pitchFamily="18" charset="0"/>
              </a:rPr>
              <a:t> below </a:t>
            </a:r>
            <a:r>
              <a:rPr lang="en-US" sz="2000" b="1" dirty="0" smtClean="0">
                <a:latin typeface="Times New Roman" pitchFamily="18" charset="0"/>
                <a:cs typeface="Times New Roman" pitchFamily="18" charset="0"/>
              </a:rPr>
              <a:t>400 </a:t>
            </a:r>
            <a:r>
              <a:rPr lang="en-US" sz="2000" b="1" dirty="0">
                <a:latin typeface="Times New Roman" pitchFamily="18" charset="0"/>
                <a:cs typeface="Times New Roman" pitchFamily="18" charset="0"/>
              </a:rPr>
              <a:t>mg/kg at </a:t>
            </a:r>
            <a:r>
              <a:rPr lang="en-US" sz="2000" b="1" dirty="0" smtClean="0">
                <a:latin typeface="Times New Roman" pitchFamily="18" charset="0"/>
                <a:cs typeface="Times New Roman" pitchFamily="18" charset="0"/>
              </a:rPr>
              <a:t>20 </a:t>
            </a:r>
            <a:r>
              <a:rPr lang="en-US" sz="2000" b="1" dirty="0">
                <a:latin typeface="Times New Roman" pitchFamily="18" charset="0"/>
                <a:cs typeface="Times New Roman" pitchFamily="18" charset="0"/>
              </a:rPr>
              <a:t>of 24 grid </a:t>
            </a:r>
            <a:r>
              <a:rPr lang="en-US" sz="2000" b="1" dirty="0" smtClean="0">
                <a:latin typeface="Times New Roman" pitchFamily="18" charset="0"/>
                <a:cs typeface="Times New Roman" pitchFamily="18" charset="0"/>
              </a:rPr>
              <a:t>points.</a:t>
            </a:r>
            <a:endParaRPr lang="en-US" sz="2000" b="1" dirty="0">
              <a:latin typeface="Times New Roman" pitchFamily="18" charset="0"/>
              <a:cs typeface="Times New Roman" pitchFamily="18" charset="0"/>
            </a:endParaRPr>
          </a:p>
        </p:txBody>
      </p:sp>
      <p:cxnSp>
        <p:nvCxnSpPr>
          <p:cNvPr id="5" name="Straight Arrow Connector 4"/>
          <p:cNvCxnSpPr>
            <a:stCxn id="12" idx="2"/>
          </p:cNvCxnSpPr>
          <p:nvPr/>
        </p:nvCxnSpPr>
        <p:spPr>
          <a:xfrm rot="5400000">
            <a:off x="8104422" y="3792345"/>
            <a:ext cx="189245" cy="5735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0"/>
          </p:cNvCxnSpPr>
          <p:nvPr/>
        </p:nvCxnSpPr>
        <p:spPr>
          <a:xfrm rot="16200000" flipV="1">
            <a:off x="8097352" y="4549150"/>
            <a:ext cx="213204" cy="5637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8200" y="152400"/>
            <a:ext cx="7391399" cy="1077218"/>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What Does Random, Discrete Sample Variability Look Like on a Map?</a:t>
            </a:r>
            <a:endParaRPr lang="en-US" sz="2800" b="1" dirty="0">
              <a:latin typeface="Times New Roman" pitchFamily="18" charset="0"/>
              <a:cs typeface="Times New Roman" pitchFamily="18" charset="0"/>
            </a:endParaRPr>
          </a:p>
        </p:txBody>
      </p:sp>
      <p:pic>
        <p:nvPicPr>
          <p:cNvPr id="21" name="Picture 3"/>
          <p:cNvPicPr>
            <a:picLocks noChangeAspect="1" noChangeArrowheads="1"/>
          </p:cNvPicPr>
          <p:nvPr/>
        </p:nvPicPr>
        <p:blipFill>
          <a:blip r:embed="rId4" cstate="print"/>
          <a:srcRect/>
          <a:stretch>
            <a:fillRect/>
          </a:stretch>
        </p:blipFill>
        <p:spPr bwMode="auto">
          <a:xfrm rot="5400000">
            <a:off x="4358698" y="1783680"/>
            <a:ext cx="777782" cy="715622"/>
          </a:xfrm>
          <a:prstGeom prst="rect">
            <a:avLst/>
          </a:prstGeom>
          <a:noFill/>
          <a:ln w="9525">
            <a:solidFill>
              <a:schemeClr val="tx1"/>
            </a:solidFill>
            <a:miter lim="800000"/>
            <a:headEnd/>
            <a:tailEnd/>
          </a:ln>
          <a:effectLst/>
        </p:spPr>
      </p:pic>
      <p:sp>
        <p:nvSpPr>
          <p:cNvPr id="23" name="Oval 22"/>
          <p:cNvSpPr/>
          <p:nvPr/>
        </p:nvSpPr>
        <p:spPr>
          <a:xfrm>
            <a:off x="6792687" y="3809999"/>
            <a:ext cx="408214" cy="1464129"/>
          </a:xfrm>
          <a:prstGeom prst="ellipse">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086600" y="1828800"/>
            <a:ext cx="1793569" cy="707886"/>
          </a:xfrm>
          <a:prstGeom prst="rect">
            <a:avLst/>
          </a:prstGeom>
          <a:solidFill>
            <a:schemeClr val="bg1"/>
          </a:solidFill>
          <a:ln>
            <a:solidFill>
              <a:schemeClr val="tx1"/>
            </a:solidFill>
          </a:ln>
        </p:spPr>
        <p:txBody>
          <a:bodyPr wrap="none" rtlCol="0">
            <a:spAutoFit/>
          </a:bodyPr>
          <a:lstStyle/>
          <a:p>
            <a:pPr algn="ctr"/>
            <a:r>
              <a:rPr lang="en-US" sz="2000" b="1" dirty="0" smtClean="0"/>
              <a:t>Grid Pt #21</a:t>
            </a:r>
          </a:p>
          <a:p>
            <a:pPr algn="ctr"/>
            <a:r>
              <a:rPr lang="en-US" sz="2000" b="1" dirty="0" smtClean="0"/>
              <a:t>103-419 mg/kg</a:t>
            </a:r>
            <a:endParaRPr lang="en-US" sz="2000" b="1" dirty="0"/>
          </a:p>
        </p:txBody>
      </p:sp>
      <p:cxnSp>
        <p:nvCxnSpPr>
          <p:cNvPr id="25" name="Straight Arrow Connector 24"/>
          <p:cNvCxnSpPr>
            <a:stCxn id="24" idx="2"/>
          </p:cNvCxnSpPr>
          <p:nvPr/>
        </p:nvCxnSpPr>
        <p:spPr>
          <a:xfrm rot="5400000">
            <a:off x="6936435" y="2763052"/>
            <a:ext cx="1273316" cy="8205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637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Lead Grid Map.jpg"/>
          <p:cNvPicPr>
            <a:picLocks noChangeAspect="1"/>
          </p:cNvPicPr>
          <p:nvPr/>
        </p:nvPicPr>
        <p:blipFill>
          <a:blip r:embed="rId3"/>
          <a:stretch>
            <a:fillRect/>
          </a:stretch>
        </p:blipFill>
        <p:spPr>
          <a:xfrm>
            <a:off x="155652" y="1600200"/>
            <a:ext cx="2296522" cy="2819400"/>
          </a:xfrm>
          <a:prstGeom prst="rect">
            <a:avLst/>
          </a:prstGeom>
        </p:spPr>
      </p:pic>
      <p:grpSp>
        <p:nvGrpSpPr>
          <p:cNvPr id="2" name="Group 52"/>
          <p:cNvGrpSpPr/>
          <p:nvPr/>
        </p:nvGrpSpPr>
        <p:grpSpPr>
          <a:xfrm>
            <a:off x="2656115" y="1567543"/>
            <a:ext cx="1611085" cy="2547257"/>
            <a:chOff x="2656115" y="1567543"/>
            <a:chExt cx="1611085" cy="2547257"/>
          </a:xfrm>
        </p:grpSpPr>
        <p:grpSp>
          <p:nvGrpSpPr>
            <p:cNvPr id="3" name="Group 51"/>
            <p:cNvGrpSpPr/>
            <p:nvPr/>
          </p:nvGrpSpPr>
          <p:grpSpPr>
            <a:xfrm>
              <a:off x="2703549" y="1688592"/>
              <a:ext cx="1563651" cy="2426208"/>
              <a:chOff x="2703549" y="1688592"/>
              <a:chExt cx="1563651" cy="2426208"/>
            </a:xfrm>
          </p:grpSpPr>
          <p:pic>
            <p:nvPicPr>
              <p:cNvPr id="39" name="Picture 38" descr="Lead Bouncing #1.jpg"/>
              <p:cNvPicPr>
                <a:picLocks noChangeAspect="1"/>
              </p:cNvPicPr>
              <p:nvPr/>
            </p:nvPicPr>
            <p:blipFill>
              <a:blip r:embed="rId4"/>
              <a:stretch>
                <a:fillRect/>
              </a:stretch>
            </p:blipFill>
            <p:spPr>
              <a:xfrm>
                <a:off x="2703549" y="1688592"/>
                <a:ext cx="1563651" cy="2426208"/>
              </a:xfrm>
              <a:prstGeom prst="rect">
                <a:avLst/>
              </a:prstGeom>
            </p:spPr>
          </p:pic>
          <p:sp>
            <p:nvSpPr>
              <p:cNvPr id="45" name="Rectangle 44"/>
              <p:cNvSpPr/>
              <p:nvPr/>
            </p:nvSpPr>
            <p:spPr>
              <a:xfrm flipH="1">
                <a:off x="2841170" y="1904999"/>
                <a:ext cx="261258" cy="870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a:off x="2656115" y="1567543"/>
              <a:ext cx="655386" cy="6204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658358" y="1671935"/>
              <a:ext cx="607859" cy="430887"/>
            </a:xfrm>
            <a:prstGeom prst="rect">
              <a:avLst/>
            </a:prstGeom>
            <a:noFill/>
          </p:spPr>
          <p:txBody>
            <a:bodyPr wrap="none" rtlCol="0">
              <a:spAutoFit/>
            </a:bodyPr>
            <a:lstStyle/>
            <a:p>
              <a:r>
                <a:rPr lang="en-US" sz="2200" b="1" dirty="0" smtClean="0">
                  <a:latin typeface="Times New Roman" pitchFamily="18" charset="0"/>
                  <a:cs typeface="Times New Roman" pitchFamily="18" charset="0"/>
                </a:rPr>
                <a:t>165</a:t>
              </a:r>
              <a:endParaRPr lang="en-US" sz="2200" b="1" dirty="0">
                <a:latin typeface="Times New Roman" pitchFamily="18" charset="0"/>
                <a:cs typeface="Times New Roman" pitchFamily="18" charset="0"/>
              </a:endParaRPr>
            </a:p>
          </p:txBody>
        </p:sp>
      </p:grpSp>
      <p:sp>
        <p:nvSpPr>
          <p:cNvPr id="57" name="TextBox 56"/>
          <p:cNvSpPr txBox="1"/>
          <p:nvPr/>
        </p:nvSpPr>
        <p:spPr>
          <a:xfrm>
            <a:off x="304801" y="62805"/>
            <a:ext cx="8534399"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Random Map Patterns and Artificial “Hot Spots”</a:t>
            </a:r>
          </a:p>
        </p:txBody>
      </p:sp>
      <p:grpSp>
        <p:nvGrpSpPr>
          <p:cNvPr id="4" name="Group 141"/>
          <p:cNvGrpSpPr/>
          <p:nvPr/>
        </p:nvGrpSpPr>
        <p:grpSpPr>
          <a:xfrm>
            <a:off x="304800" y="4876800"/>
            <a:ext cx="2071860" cy="1752600"/>
            <a:chOff x="3505200" y="5029200"/>
            <a:chExt cx="2071860" cy="1752600"/>
          </a:xfrm>
        </p:grpSpPr>
        <p:sp>
          <p:nvSpPr>
            <p:cNvPr id="134" name="Rectangle 133"/>
            <p:cNvSpPr/>
            <p:nvPr/>
          </p:nvSpPr>
          <p:spPr>
            <a:xfrm>
              <a:off x="3505200" y="5029200"/>
              <a:ext cx="457200" cy="3810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3518848" y="5486400"/>
              <a:ext cx="457200" cy="381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3540456" y="5943600"/>
              <a:ext cx="4572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p:cNvSpPr txBox="1"/>
            <p:nvPr/>
          </p:nvSpPr>
          <p:spPr>
            <a:xfrm>
              <a:off x="4114800" y="5029200"/>
              <a:ext cx="1462260" cy="400110"/>
            </a:xfrm>
            <a:prstGeom prst="rect">
              <a:avLst/>
            </a:prstGeom>
            <a:noFill/>
          </p:spPr>
          <p:txBody>
            <a:bodyPr wrap="none" rtlCol="0">
              <a:spAutoFit/>
            </a:bodyPr>
            <a:lstStyle/>
            <a:p>
              <a:r>
                <a:rPr lang="en-US" sz="2000" b="1" u="sng" dirty="0" smtClean="0">
                  <a:latin typeface="Times New Roman" pitchFamily="18" charset="0"/>
                  <a:cs typeface="Times New Roman" pitchFamily="18" charset="0"/>
                </a:rPr>
                <a:t>&gt;</a:t>
              </a:r>
              <a:r>
                <a:rPr lang="en-US" sz="2000" b="1" dirty="0" smtClean="0">
                  <a:latin typeface="Times New Roman" pitchFamily="18" charset="0"/>
                  <a:cs typeface="Times New Roman" pitchFamily="18" charset="0"/>
                </a:rPr>
                <a:t>800 mg/kg</a:t>
              </a:r>
              <a:endParaRPr lang="en-US" sz="2000" b="1" dirty="0">
                <a:latin typeface="Times New Roman" pitchFamily="18" charset="0"/>
                <a:cs typeface="Times New Roman" pitchFamily="18" charset="0"/>
              </a:endParaRPr>
            </a:p>
          </p:txBody>
        </p:sp>
        <p:sp>
          <p:nvSpPr>
            <p:cNvPr id="138" name="Rectangle 137"/>
            <p:cNvSpPr/>
            <p:nvPr/>
          </p:nvSpPr>
          <p:spPr>
            <a:xfrm>
              <a:off x="3540457" y="6400800"/>
              <a:ext cx="4572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4114800" y="5410200"/>
              <a:ext cx="1462260" cy="400110"/>
            </a:xfrm>
            <a:prstGeom prst="rect">
              <a:avLst/>
            </a:prstGeom>
            <a:noFill/>
          </p:spPr>
          <p:txBody>
            <a:bodyPr wrap="none" rtlCol="0">
              <a:spAutoFit/>
            </a:bodyPr>
            <a:lstStyle/>
            <a:p>
              <a:r>
                <a:rPr lang="en-US" sz="2000" b="1" u="sng" dirty="0" smtClean="0">
                  <a:latin typeface="Times New Roman" pitchFamily="18" charset="0"/>
                  <a:cs typeface="Times New Roman" pitchFamily="18" charset="0"/>
                </a:rPr>
                <a:t>&gt;</a:t>
              </a:r>
              <a:r>
                <a:rPr lang="en-US" sz="2000" b="1" dirty="0" smtClean="0">
                  <a:latin typeface="Times New Roman" pitchFamily="18" charset="0"/>
                  <a:cs typeface="Times New Roman" pitchFamily="18" charset="0"/>
                </a:rPr>
                <a:t>400 mg/kg</a:t>
              </a:r>
              <a:endParaRPr lang="en-US" sz="2000" b="1" dirty="0">
                <a:latin typeface="Times New Roman" pitchFamily="18" charset="0"/>
                <a:cs typeface="Times New Roman" pitchFamily="18" charset="0"/>
              </a:endParaRPr>
            </a:p>
          </p:txBody>
        </p:sp>
        <p:sp>
          <p:nvSpPr>
            <p:cNvPr id="140" name="TextBox 139"/>
            <p:cNvSpPr txBox="1"/>
            <p:nvPr/>
          </p:nvSpPr>
          <p:spPr>
            <a:xfrm>
              <a:off x="4114800" y="5924490"/>
              <a:ext cx="1462260" cy="400110"/>
            </a:xfrm>
            <a:prstGeom prst="rect">
              <a:avLst/>
            </a:prstGeom>
            <a:noFill/>
          </p:spPr>
          <p:txBody>
            <a:bodyPr wrap="none" rtlCol="0">
              <a:spAutoFit/>
            </a:bodyPr>
            <a:lstStyle/>
            <a:p>
              <a:r>
                <a:rPr lang="en-US" sz="2000" b="1" u="sng" dirty="0" smtClean="0">
                  <a:latin typeface="Times New Roman" pitchFamily="18" charset="0"/>
                  <a:cs typeface="Times New Roman" pitchFamily="18" charset="0"/>
                </a:rPr>
                <a:t>&gt;</a:t>
              </a:r>
              <a:r>
                <a:rPr lang="en-US" sz="2000" b="1" dirty="0" smtClean="0">
                  <a:latin typeface="Times New Roman" pitchFamily="18" charset="0"/>
                  <a:cs typeface="Times New Roman" pitchFamily="18" charset="0"/>
                </a:rPr>
                <a:t>200 mg/kg</a:t>
              </a:r>
              <a:endParaRPr lang="en-US" sz="2000" b="1" dirty="0">
                <a:latin typeface="Times New Roman" pitchFamily="18" charset="0"/>
                <a:cs typeface="Times New Roman" pitchFamily="18" charset="0"/>
              </a:endParaRPr>
            </a:p>
          </p:txBody>
        </p:sp>
        <p:sp>
          <p:nvSpPr>
            <p:cNvPr id="141" name="TextBox 140"/>
            <p:cNvSpPr txBox="1"/>
            <p:nvPr/>
          </p:nvSpPr>
          <p:spPr>
            <a:xfrm>
              <a:off x="4114800" y="6381690"/>
              <a:ext cx="1462260"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&lt;200 mg/kg</a:t>
              </a:r>
              <a:endParaRPr lang="en-US" sz="2000" b="1" dirty="0">
                <a:latin typeface="Times New Roman" pitchFamily="18" charset="0"/>
                <a:cs typeface="Times New Roman" pitchFamily="18" charset="0"/>
              </a:endParaRPr>
            </a:p>
          </p:txBody>
        </p:sp>
      </p:grpSp>
      <p:sp>
        <p:nvSpPr>
          <p:cNvPr id="21" name="TextBox 20"/>
          <p:cNvSpPr txBox="1"/>
          <p:nvPr/>
        </p:nvSpPr>
        <p:spPr>
          <a:xfrm>
            <a:off x="2133600" y="609600"/>
            <a:ext cx="6858000" cy="830997"/>
          </a:xfrm>
          <a:prstGeom prst="rect">
            <a:avLst/>
          </a:prstGeom>
          <a:noFill/>
          <a:ln>
            <a:solidFill>
              <a:schemeClr val="tx1"/>
            </a:solidFill>
          </a:ln>
        </p:spPr>
        <p:txBody>
          <a:bodyPr wrap="square" rtlCol="0">
            <a:spAutoFit/>
          </a:bodyPr>
          <a:lstStyle/>
          <a:p>
            <a:pPr algn="ctr"/>
            <a:r>
              <a:rPr lang="en-US" sz="2400" b="1" dirty="0" smtClean="0">
                <a:latin typeface="Times New Roman" pitchFamily="18" charset="0"/>
                <a:cs typeface="Times New Roman" pitchFamily="18" charset="0"/>
              </a:rPr>
              <a:t>Study Site B (lead): Random lead concentration assigned within estimated range for grid point</a:t>
            </a:r>
          </a:p>
        </p:txBody>
      </p:sp>
      <p:sp>
        <p:nvSpPr>
          <p:cNvPr id="24" name="TextBox 23"/>
          <p:cNvSpPr txBox="1"/>
          <p:nvPr/>
        </p:nvSpPr>
        <p:spPr>
          <a:xfrm>
            <a:off x="152400" y="572869"/>
            <a:ext cx="1793569" cy="707886"/>
          </a:xfrm>
          <a:prstGeom prst="rect">
            <a:avLst/>
          </a:prstGeom>
          <a:noFill/>
        </p:spPr>
        <p:txBody>
          <a:bodyPr wrap="none" rtlCol="0">
            <a:spAutoFit/>
          </a:bodyPr>
          <a:lstStyle/>
          <a:p>
            <a:pPr algn="ctr"/>
            <a:r>
              <a:rPr lang="en-US" sz="2000" b="1" dirty="0" smtClean="0"/>
              <a:t>Grid Pt #21</a:t>
            </a:r>
          </a:p>
          <a:p>
            <a:pPr algn="ctr"/>
            <a:r>
              <a:rPr lang="en-US" sz="2000" b="1" dirty="0" smtClean="0"/>
              <a:t>103-419 mg/kg</a:t>
            </a:r>
            <a:endParaRPr lang="en-US" sz="2000" b="1" dirty="0"/>
          </a:p>
        </p:txBody>
      </p:sp>
      <p:cxnSp>
        <p:nvCxnSpPr>
          <p:cNvPr id="26" name="Straight Arrow Connector 25"/>
          <p:cNvCxnSpPr>
            <a:stCxn id="24" idx="2"/>
          </p:cNvCxnSpPr>
          <p:nvPr/>
        </p:nvCxnSpPr>
        <p:spPr>
          <a:xfrm rot="16200000" flipH="1">
            <a:off x="1605843" y="724097"/>
            <a:ext cx="515388" cy="1628704"/>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533399" y="2133600"/>
            <a:ext cx="381001" cy="3810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a:stCxn id="24" idx="2"/>
          </p:cNvCxnSpPr>
          <p:nvPr/>
        </p:nvCxnSpPr>
        <p:spPr>
          <a:xfrm rot="5400000">
            <a:off x="517270" y="1525486"/>
            <a:ext cx="776647" cy="287185"/>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38" name="Picture 37" descr="Lead Bouncing #2.jpg"/>
          <p:cNvPicPr>
            <a:picLocks noChangeAspect="1"/>
          </p:cNvPicPr>
          <p:nvPr/>
        </p:nvPicPr>
        <p:blipFill>
          <a:blip r:embed="rId5"/>
          <a:stretch>
            <a:fillRect/>
          </a:stretch>
        </p:blipFill>
        <p:spPr>
          <a:xfrm>
            <a:off x="2688770" y="4191000"/>
            <a:ext cx="6275615" cy="2430668"/>
          </a:xfrm>
          <a:prstGeom prst="rect">
            <a:avLst/>
          </a:prstGeom>
        </p:spPr>
      </p:pic>
      <p:pic>
        <p:nvPicPr>
          <p:cNvPr id="44" name="Picture 43" descr="Lead Bouncing 3.jpg"/>
          <p:cNvPicPr>
            <a:picLocks noChangeAspect="1"/>
          </p:cNvPicPr>
          <p:nvPr/>
        </p:nvPicPr>
        <p:blipFill>
          <a:blip r:embed="rId6"/>
          <a:stretch>
            <a:fillRect/>
          </a:stretch>
        </p:blipFill>
        <p:spPr>
          <a:xfrm>
            <a:off x="5791200" y="1676400"/>
            <a:ext cx="3151632" cy="2473216"/>
          </a:xfrm>
          <a:prstGeom prst="rect">
            <a:avLst/>
          </a:prstGeom>
        </p:spPr>
      </p:pic>
      <p:grpSp>
        <p:nvGrpSpPr>
          <p:cNvPr id="5" name="Group 54"/>
          <p:cNvGrpSpPr/>
          <p:nvPr/>
        </p:nvGrpSpPr>
        <p:grpSpPr>
          <a:xfrm>
            <a:off x="4221414" y="1556657"/>
            <a:ext cx="1605188" cy="2558143"/>
            <a:chOff x="4221414" y="1556657"/>
            <a:chExt cx="1605188" cy="2558143"/>
          </a:xfrm>
        </p:grpSpPr>
        <p:grpSp>
          <p:nvGrpSpPr>
            <p:cNvPr id="6" name="Group 53"/>
            <p:cNvGrpSpPr/>
            <p:nvPr/>
          </p:nvGrpSpPr>
          <p:grpSpPr>
            <a:xfrm>
              <a:off x="4267200" y="1688592"/>
              <a:ext cx="1559402" cy="2426208"/>
              <a:chOff x="4267200" y="1688592"/>
              <a:chExt cx="1559402" cy="2426208"/>
            </a:xfrm>
          </p:grpSpPr>
          <p:pic>
            <p:nvPicPr>
              <p:cNvPr id="43" name="Picture 42" descr="Lead Bouncing 2.jpg"/>
              <p:cNvPicPr>
                <a:picLocks noChangeAspect="1"/>
              </p:cNvPicPr>
              <p:nvPr/>
            </p:nvPicPr>
            <p:blipFill>
              <a:blip r:embed="rId7"/>
              <a:stretch>
                <a:fillRect/>
              </a:stretch>
            </p:blipFill>
            <p:spPr>
              <a:xfrm>
                <a:off x="4267200" y="1688592"/>
                <a:ext cx="1559402" cy="2426208"/>
              </a:xfrm>
              <a:prstGeom prst="rect">
                <a:avLst/>
              </a:prstGeom>
            </p:spPr>
          </p:pic>
          <p:sp>
            <p:nvSpPr>
              <p:cNvPr id="46" name="Rectangle 45"/>
              <p:cNvSpPr/>
              <p:nvPr/>
            </p:nvSpPr>
            <p:spPr>
              <a:xfrm flipH="1">
                <a:off x="4386942" y="1905000"/>
                <a:ext cx="261258" cy="870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4221414" y="1556657"/>
              <a:ext cx="655386" cy="6204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4223657" y="1661049"/>
              <a:ext cx="607859" cy="430887"/>
            </a:xfrm>
            <a:prstGeom prst="rect">
              <a:avLst/>
            </a:prstGeom>
            <a:noFill/>
          </p:spPr>
          <p:txBody>
            <a:bodyPr wrap="none" rtlCol="0">
              <a:spAutoFit/>
            </a:bodyPr>
            <a:lstStyle/>
            <a:p>
              <a:r>
                <a:rPr lang="en-US" sz="2200" b="1" dirty="0" smtClean="0">
                  <a:latin typeface="Times New Roman" pitchFamily="18" charset="0"/>
                  <a:cs typeface="Times New Roman" pitchFamily="18" charset="0"/>
                </a:rPr>
                <a:t>401</a:t>
              </a:r>
              <a:endParaRPr lang="en-US" sz="22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170880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304800" y="62805"/>
            <a:ext cx="86106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How to Make Artificial “Hot Spots” with Cards</a:t>
            </a:r>
          </a:p>
        </p:txBody>
      </p:sp>
      <p:grpSp>
        <p:nvGrpSpPr>
          <p:cNvPr id="2" name="Group 141"/>
          <p:cNvGrpSpPr/>
          <p:nvPr/>
        </p:nvGrpSpPr>
        <p:grpSpPr>
          <a:xfrm>
            <a:off x="304800" y="4876800"/>
            <a:ext cx="1942016" cy="1752600"/>
            <a:chOff x="3505200" y="5029200"/>
            <a:chExt cx="1942016" cy="1752600"/>
          </a:xfrm>
        </p:grpSpPr>
        <p:sp>
          <p:nvSpPr>
            <p:cNvPr id="134" name="Rectangle 133"/>
            <p:cNvSpPr/>
            <p:nvPr/>
          </p:nvSpPr>
          <p:spPr>
            <a:xfrm>
              <a:off x="3505200" y="5029200"/>
              <a:ext cx="457200" cy="3810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3518848" y="5486400"/>
              <a:ext cx="457200" cy="381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3540456" y="5943600"/>
              <a:ext cx="4572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p:cNvSpPr txBox="1"/>
            <p:nvPr/>
          </p:nvSpPr>
          <p:spPr>
            <a:xfrm>
              <a:off x="4114800" y="5029200"/>
              <a:ext cx="598241"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Ace</a:t>
              </a:r>
              <a:endParaRPr lang="en-US" sz="2000" b="1" dirty="0">
                <a:latin typeface="Times New Roman" pitchFamily="18" charset="0"/>
                <a:cs typeface="Times New Roman" pitchFamily="18" charset="0"/>
              </a:endParaRPr>
            </a:p>
          </p:txBody>
        </p:sp>
        <p:sp>
          <p:nvSpPr>
            <p:cNvPr id="138" name="Rectangle 137"/>
            <p:cNvSpPr/>
            <p:nvPr/>
          </p:nvSpPr>
          <p:spPr>
            <a:xfrm>
              <a:off x="3540457" y="6400800"/>
              <a:ext cx="4572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4114800" y="5467290"/>
              <a:ext cx="1332416"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Face Card</a:t>
              </a:r>
              <a:endParaRPr lang="en-US" sz="2000" b="1" dirty="0">
                <a:latin typeface="Times New Roman" pitchFamily="18" charset="0"/>
                <a:cs typeface="Times New Roman" pitchFamily="18" charset="0"/>
              </a:endParaRPr>
            </a:p>
          </p:txBody>
        </p:sp>
        <p:sp>
          <p:nvSpPr>
            <p:cNvPr id="140" name="TextBox 139"/>
            <p:cNvSpPr txBox="1"/>
            <p:nvPr/>
          </p:nvSpPr>
          <p:spPr>
            <a:xfrm>
              <a:off x="4114800" y="5924490"/>
              <a:ext cx="654346"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7-10</a:t>
              </a:r>
              <a:endParaRPr lang="en-US" sz="2000" b="1" dirty="0">
                <a:latin typeface="Times New Roman" pitchFamily="18" charset="0"/>
                <a:cs typeface="Times New Roman" pitchFamily="18" charset="0"/>
              </a:endParaRPr>
            </a:p>
          </p:txBody>
        </p:sp>
        <p:sp>
          <p:nvSpPr>
            <p:cNvPr id="141" name="TextBox 140"/>
            <p:cNvSpPr txBox="1"/>
            <p:nvPr/>
          </p:nvSpPr>
          <p:spPr>
            <a:xfrm>
              <a:off x="4114800" y="6381690"/>
              <a:ext cx="526106"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2-6</a:t>
              </a:r>
              <a:endParaRPr lang="en-US" sz="2000" b="1" dirty="0">
                <a:latin typeface="Times New Roman" pitchFamily="18" charset="0"/>
                <a:cs typeface="Times New Roman" pitchFamily="18" charset="0"/>
              </a:endParaRPr>
            </a:p>
          </p:txBody>
        </p:sp>
      </p:grpSp>
      <p:sp>
        <p:nvSpPr>
          <p:cNvPr id="21" name="TextBox 20"/>
          <p:cNvSpPr txBox="1"/>
          <p:nvPr/>
        </p:nvSpPr>
        <p:spPr>
          <a:xfrm>
            <a:off x="2895600" y="533400"/>
            <a:ext cx="5791200" cy="1015663"/>
          </a:xfrm>
          <a:prstGeom prst="rect">
            <a:avLst/>
          </a:prstGeom>
          <a:noFill/>
        </p:spPr>
        <p:txBody>
          <a:bodyPr wrap="square" rtlCol="0">
            <a:spAutoFit/>
          </a:bodyPr>
          <a:lstStyle/>
          <a:p>
            <a:pPr marL="228600" indent="-223838">
              <a:buFont typeface="Arial" panose="020B0604020202020204" pitchFamily="34" charset="0"/>
              <a:buChar char="•"/>
            </a:pPr>
            <a:r>
              <a:rPr lang="en-US" sz="2000" b="1" dirty="0" smtClean="0">
                <a:latin typeface="Times New Roman" pitchFamily="18" charset="0"/>
                <a:cs typeface="Times New Roman" pitchFamily="18" charset="0"/>
              </a:rPr>
              <a:t>Deck of cards placed on each grid point;</a:t>
            </a:r>
          </a:p>
          <a:p>
            <a:pPr marL="228600" indent="-223838">
              <a:buFont typeface="Arial" panose="020B0604020202020204" pitchFamily="34" charset="0"/>
              <a:buChar char="•"/>
            </a:pPr>
            <a:r>
              <a:rPr lang="en-US" sz="2000" b="1" dirty="0" smtClean="0">
                <a:latin typeface="Times New Roman" pitchFamily="18" charset="0"/>
                <a:cs typeface="Times New Roman" pitchFamily="18" charset="0"/>
              </a:rPr>
              <a:t>Every grid point is identical (no isolated “spots”);</a:t>
            </a:r>
          </a:p>
          <a:p>
            <a:pPr marL="228600" indent="-223838">
              <a:buFont typeface="Arial" panose="020B0604020202020204" pitchFamily="34" charset="0"/>
              <a:buChar char="•"/>
            </a:pPr>
            <a:r>
              <a:rPr lang="en-US" sz="2000" b="1" dirty="0" smtClean="0">
                <a:latin typeface="Times New Roman" pitchFamily="18" charset="0"/>
                <a:cs typeface="Times New Roman" pitchFamily="18" charset="0"/>
              </a:rPr>
              <a:t>Randomly drawn card creates artificial patterns.</a:t>
            </a:r>
          </a:p>
        </p:txBody>
      </p:sp>
      <p:sp>
        <p:nvSpPr>
          <p:cNvPr id="24" name="TextBox 23"/>
          <p:cNvSpPr txBox="1"/>
          <p:nvPr/>
        </p:nvSpPr>
        <p:spPr>
          <a:xfrm>
            <a:off x="687878" y="572869"/>
            <a:ext cx="1411348" cy="369332"/>
          </a:xfrm>
          <a:prstGeom prst="rect">
            <a:avLst/>
          </a:prstGeom>
          <a:noFill/>
        </p:spPr>
        <p:txBody>
          <a:bodyPr wrap="none" rtlCol="0">
            <a:spAutoFit/>
          </a:bodyPr>
          <a:lstStyle/>
          <a:p>
            <a:pPr algn="ctr"/>
            <a:r>
              <a:rPr lang="en-US" b="1" dirty="0" smtClean="0"/>
              <a:t>Pick a Card…</a:t>
            </a:r>
            <a:endParaRPr lang="en-US" b="1" dirty="0"/>
          </a:p>
        </p:txBody>
      </p:sp>
      <p:cxnSp>
        <p:nvCxnSpPr>
          <p:cNvPr id="26" name="Straight Arrow Connector 25"/>
          <p:cNvCxnSpPr>
            <a:stCxn id="24" idx="2"/>
          </p:cNvCxnSpPr>
          <p:nvPr/>
        </p:nvCxnSpPr>
        <p:spPr>
          <a:xfrm>
            <a:off x="1393552" y="942201"/>
            <a:ext cx="1197247" cy="6579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4" idx="2"/>
          </p:cNvCxnSpPr>
          <p:nvPr/>
        </p:nvCxnSpPr>
        <p:spPr>
          <a:xfrm flipH="1">
            <a:off x="905438" y="942201"/>
            <a:ext cx="488114" cy="635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7303" y="1667108"/>
            <a:ext cx="1517690" cy="2225284"/>
          </a:xfrm>
          <a:prstGeom prst="rect">
            <a:avLst/>
          </a:prstGeom>
        </p:spPr>
      </p:pic>
      <p:grpSp>
        <p:nvGrpSpPr>
          <p:cNvPr id="11" name="Group 12"/>
          <p:cNvGrpSpPr/>
          <p:nvPr/>
        </p:nvGrpSpPr>
        <p:grpSpPr>
          <a:xfrm>
            <a:off x="5928303" y="1656889"/>
            <a:ext cx="3115490" cy="2228044"/>
            <a:chOff x="5928303" y="1511412"/>
            <a:chExt cx="3115490" cy="2228044"/>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8303" y="1511412"/>
              <a:ext cx="1517690" cy="222197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6103" y="1517478"/>
              <a:ext cx="1517690" cy="2221978"/>
            </a:xfrm>
            <a:prstGeom prst="rect">
              <a:avLst/>
            </a:prstGeom>
          </p:spPr>
        </p:pic>
      </p:grpSp>
      <p:grpSp>
        <p:nvGrpSpPr>
          <p:cNvPr id="12" name="Group 13"/>
          <p:cNvGrpSpPr/>
          <p:nvPr/>
        </p:nvGrpSpPr>
        <p:grpSpPr>
          <a:xfrm>
            <a:off x="2700750" y="4225955"/>
            <a:ext cx="6341650" cy="2251045"/>
            <a:chOff x="2700750" y="4080478"/>
            <a:chExt cx="6341650" cy="2251045"/>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0750" y="4080478"/>
              <a:ext cx="1514384" cy="2221979"/>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23950" y="4103478"/>
              <a:ext cx="1514384" cy="2221979"/>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27170" y="4109545"/>
              <a:ext cx="1517690" cy="2221978"/>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28016" y="4098678"/>
              <a:ext cx="1514384" cy="2221979"/>
            </a:xfrm>
            <a:prstGeom prst="rect">
              <a:avLst/>
            </a:prstGeom>
          </p:spPr>
        </p:pic>
      </p:grpSp>
      <p:sp>
        <p:nvSpPr>
          <p:cNvPr id="23" name="Oval 22"/>
          <p:cNvSpPr/>
          <p:nvPr/>
        </p:nvSpPr>
        <p:spPr>
          <a:xfrm>
            <a:off x="2608728" y="1593277"/>
            <a:ext cx="57374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0"/>
          <p:cNvGrpSpPr/>
          <p:nvPr/>
        </p:nvGrpSpPr>
        <p:grpSpPr>
          <a:xfrm>
            <a:off x="4225862" y="1559411"/>
            <a:ext cx="1613864" cy="2321856"/>
            <a:chOff x="4225862" y="1413934"/>
            <a:chExt cx="1613864" cy="2321856"/>
          </a:xfrm>
        </p:grpSpPr>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22036" y="1513812"/>
              <a:ext cx="1517690" cy="2221978"/>
            </a:xfrm>
            <a:prstGeom prst="rect">
              <a:avLst/>
            </a:prstGeom>
          </p:spPr>
        </p:pic>
        <p:sp>
          <p:nvSpPr>
            <p:cNvPr id="46" name="Oval 45"/>
            <p:cNvSpPr/>
            <p:nvPr/>
          </p:nvSpPr>
          <p:spPr>
            <a:xfrm>
              <a:off x="4225862" y="1413934"/>
              <a:ext cx="57374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descr="Lead Grid Map.jpg"/>
          <p:cNvPicPr>
            <a:picLocks noChangeAspect="1"/>
          </p:cNvPicPr>
          <p:nvPr/>
        </p:nvPicPr>
        <p:blipFill>
          <a:blip r:embed="rId11"/>
          <a:stretch>
            <a:fillRect/>
          </a:stretch>
        </p:blipFill>
        <p:spPr>
          <a:xfrm>
            <a:off x="155652" y="1600200"/>
            <a:ext cx="2296522" cy="2819400"/>
          </a:xfrm>
          <a:prstGeom prst="rect">
            <a:avLst/>
          </a:prstGeom>
        </p:spPr>
      </p:pic>
      <p:sp>
        <p:nvSpPr>
          <p:cNvPr id="33" name="Oval 32"/>
          <p:cNvSpPr/>
          <p:nvPr/>
        </p:nvSpPr>
        <p:spPr>
          <a:xfrm>
            <a:off x="533399" y="2133600"/>
            <a:ext cx="381001" cy="3810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1"/>
          <p:cNvPicPr>
            <a:picLocks noChangeAspect="1" noChangeArrowheads="1"/>
          </p:cNvPicPr>
          <p:nvPr/>
        </p:nvPicPr>
        <p:blipFill>
          <a:blip r:embed="rId12" cstate="print"/>
          <a:srcRect/>
          <a:stretch>
            <a:fillRect/>
          </a:stretch>
        </p:blipFill>
        <p:spPr bwMode="auto">
          <a:xfrm>
            <a:off x="1676400" y="1676400"/>
            <a:ext cx="685800" cy="1043042"/>
          </a:xfrm>
          <a:prstGeom prst="rect">
            <a:avLst/>
          </a:prstGeom>
          <a:noFill/>
          <a:ln w="9525">
            <a:noFill/>
            <a:miter lim="800000"/>
            <a:headEnd/>
            <a:tailEnd/>
          </a:ln>
          <a:effectLst/>
        </p:spPr>
      </p:pic>
    </p:spTree>
    <p:extLst>
      <p:ext uri="{BB962C8B-B14F-4D97-AF65-F5344CB8AC3E}">
        <p14:creationId xmlns:p14="http://schemas.microsoft.com/office/powerpoint/2010/main" val="39338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descr="PCB Map #2.jpg"/>
          <p:cNvPicPr>
            <a:picLocks noChangeAspect="1"/>
          </p:cNvPicPr>
          <p:nvPr/>
        </p:nvPicPr>
        <p:blipFill>
          <a:blip r:embed="rId3"/>
          <a:stretch>
            <a:fillRect/>
          </a:stretch>
        </p:blipFill>
        <p:spPr>
          <a:xfrm>
            <a:off x="4343400" y="1697736"/>
            <a:ext cx="1621646" cy="2449721"/>
          </a:xfrm>
          <a:prstGeom prst="rect">
            <a:avLst/>
          </a:prstGeom>
        </p:spPr>
      </p:pic>
      <p:pic>
        <p:nvPicPr>
          <p:cNvPr id="72" name="Picture 71" descr="PCB Map #4.jpg"/>
          <p:cNvPicPr>
            <a:picLocks noChangeAspect="1"/>
          </p:cNvPicPr>
          <p:nvPr/>
        </p:nvPicPr>
        <p:blipFill>
          <a:blip r:embed="rId4"/>
          <a:stretch>
            <a:fillRect/>
          </a:stretch>
        </p:blipFill>
        <p:spPr>
          <a:xfrm>
            <a:off x="2672442" y="4229101"/>
            <a:ext cx="6291944" cy="2433082"/>
          </a:xfrm>
          <a:prstGeom prst="rect">
            <a:avLst/>
          </a:prstGeom>
        </p:spPr>
      </p:pic>
      <p:pic>
        <p:nvPicPr>
          <p:cNvPr id="61" name="Picture 60" descr="PCB Map #1.jpg"/>
          <p:cNvPicPr>
            <a:picLocks noChangeAspect="1"/>
          </p:cNvPicPr>
          <p:nvPr/>
        </p:nvPicPr>
        <p:blipFill>
          <a:blip r:embed="rId5"/>
          <a:stretch>
            <a:fillRect/>
          </a:stretch>
        </p:blipFill>
        <p:spPr>
          <a:xfrm>
            <a:off x="2668089" y="1649186"/>
            <a:ext cx="1716222" cy="2518737"/>
          </a:xfrm>
          <a:prstGeom prst="rect">
            <a:avLst/>
          </a:prstGeom>
        </p:spPr>
      </p:pic>
      <p:pic>
        <p:nvPicPr>
          <p:cNvPr id="67" name="Picture 66" descr="PCB Map #3.jpg"/>
          <p:cNvPicPr>
            <a:picLocks noChangeAspect="1"/>
          </p:cNvPicPr>
          <p:nvPr/>
        </p:nvPicPr>
        <p:blipFill>
          <a:blip r:embed="rId6"/>
          <a:stretch>
            <a:fillRect/>
          </a:stretch>
        </p:blipFill>
        <p:spPr>
          <a:xfrm>
            <a:off x="5831477" y="1717547"/>
            <a:ext cx="3083923" cy="2446239"/>
          </a:xfrm>
          <a:prstGeom prst="rect">
            <a:avLst/>
          </a:prstGeom>
        </p:spPr>
      </p:pic>
      <p:grpSp>
        <p:nvGrpSpPr>
          <p:cNvPr id="2" name="Group 141"/>
          <p:cNvGrpSpPr/>
          <p:nvPr/>
        </p:nvGrpSpPr>
        <p:grpSpPr>
          <a:xfrm>
            <a:off x="304800" y="4876800"/>
            <a:ext cx="2071860" cy="1752600"/>
            <a:chOff x="3505200" y="5029200"/>
            <a:chExt cx="2071860" cy="1752600"/>
          </a:xfrm>
        </p:grpSpPr>
        <p:sp>
          <p:nvSpPr>
            <p:cNvPr id="50" name="Rectangle 49"/>
            <p:cNvSpPr/>
            <p:nvPr/>
          </p:nvSpPr>
          <p:spPr>
            <a:xfrm>
              <a:off x="3505200" y="5029200"/>
              <a:ext cx="457200" cy="3810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18848" y="5486400"/>
              <a:ext cx="457200" cy="381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540456" y="5943600"/>
              <a:ext cx="4572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114800" y="5029200"/>
              <a:ext cx="1462260" cy="400110"/>
            </a:xfrm>
            <a:prstGeom prst="rect">
              <a:avLst/>
            </a:prstGeom>
            <a:noFill/>
          </p:spPr>
          <p:txBody>
            <a:bodyPr wrap="none" rtlCol="0">
              <a:spAutoFit/>
            </a:bodyPr>
            <a:lstStyle/>
            <a:p>
              <a:r>
                <a:rPr lang="en-US" sz="2000" b="1" u="sng" dirty="0" smtClean="0">
                  <a:latin typeface="Times New Roman" pitchFamily="18" charset="0"/>
                  <a:cs typeface="Times New Roman" pitchFamily="18" charset="0"/>
                </a:rPr>
                <a:t>&gt;</a:t>
              </a:r>
              <a:r>
                <a:rPr lang="en-US" sz="2000" b="1" dirty="0" smtClean="0">
                  <a:latin typeface="Times New Roman" pitchFamily="18" charset="0"/>
                  <a:cs typeface="Times New Roman" pitchFamily="18" charset="0"/>
                </a:rPr>
                <a:t>250 mg/kg</a:t>
              </a:r>
              <a:endParaRPr lang="en-US" sz="2000" b="1" dirty="0">
                <a:latin typeface="Times New Roman" pitchFamily="18" charset="0"/>
                <a:cs typeface="Times New Roman" pitchFamily="18" charset="0"/>
              </a:endParaRPr>
            </a:p>
          </p:txBody>
        </p:sp>
        <p:sp>
          <p:nvSpPr>
            <p:cNvPr id="54" name="Rectangle 53"/>
            <p:cNvSpPr/>
            <p:nvPr/>
          </p:nvSpPr>
          <p:spPr>
            <a:xfrm>
              <a:off x="3540457" y="6400800"/>
              <a:ext cx="4572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4114800" y="5410200"/>
              <a:ext cx="1334020" cy="400110"/>
            </a:xfrm>
            <a:prstGeom prst="rect">
              <a:avLst/>
            </a:prstGeom>
            <a:noFill/>
          </p:spPr>
          <p:txBody>
            <a:bodyPr wrap="none" rtlCol="0">
              <a:spAutoFit/>
            </a:bodyPr>
            <a:lstStyle/>
            <a:p>
              <a:r>
                <a:rPr lang="en-US" sz="2000" b="1" u="sng" dirty="0" smtClean="0">
                  <a:latin typeface="Times New Roman" pitchFamily="18" charset="0"/>
                  <a:cs typeface="Times New Roman" pitchFamily="18" charset="0"/>
                </a:rPr>
                <a:t>&gt;</a:t>
              </a:r>
              <a:r>
                <a:rPr lang="en-US" sz="2000" b="1" dirty="0" smtClean="0">
                  <a:latin typeface="Times New Roman" pitchFamily="18" charset="0"/>
                  <a:cs typeface="Times New Roman" pitchFamily="18" charset="0"/>
                </a:rPr>
                <a:t>50 mg/kg</a:t>
              </a:r>
              <a:endParaRPr lang="en-US" sz="2000" b="1" dirty="0">
                <a:latin typeface="Times New Roman" pitchFamily="18" charset="0"/>
                <a:cs typeface="Times New Roman" pitchFamily="18" charset="0"/>
              </a:endParaRPr>
            </a:p>
          </p:txBody>
        </p:sp>
        <p:sp>
          <p:nvSpPr>
            <p:cNvPr id="58" name="TextBox 57"/>
            <p:cNvSpPr txBox="1"/>
            <p:nvPr/>
          </p:nvSpPr>
          <p:spPr>
            <a:xfrm>
              <a:off x="4114800" y="5924490"/>
              <a:ext cx="1398140" cy="400110"/>
            </a:xfrm>
            <a:prstGeom prst="rect">
              <a:avLst/>
            </a:prstGeom>
            <a:noFill/>
          </p:spPr>
          <p:txBody>
            <a:bodyPr wrap="none" rtlCol="0">
              <a:spAutoFit/>
            </a:bodyPr>
            <a:lstStyle/>
            <a:p>
              <a:r>
                <a:rPr lang="en-US" sz="2000" b="1" u="sng" dirty="0" smtClean="0">
                  <a:latin typeface="Times New Roman" pitchFamily="18" charset="0"/>
                  <a:cs typeface="Times New Roman" pitchFamily="18" charset="0"/>
                </a:rPr>
                <a:t>&gt;</a:t>
              </a:r>
              <a:r>
                <a:rPr lang="en-US" sz="2000" b="1" dirty="0" smtClean="0">
                  <a:latin typeface="Times New Roman" pitchFamily="18" charset="0"/>
                  <a:cs typeface="Times New Roman" pitchFamily="18" charset="0"/>
                </a:rPr>
                <a:t>1.1 mg/kg</a:t>
              </a:r>
              <a:endParaRPr lang="en-US" sz="2000" b="1" dirty="0">
                <a:latin typeface="Times New Roman" pitchFamily="18" charset="0"/>
                <a:cs typeface="Times New Roman" pitchFamily="18" charset="0"/>
              </a:endParaRPr>
            </a:p>
          </p:txBody>
        </p:sp>
        <p:sp>
          <p:nvSpPr>
            <p:cNvPr id="59" name="TextBox 58"/>
            <p:cNvSpPr txBox="1"/>
            <p:nvPr/>
          </p:nvSpPr>
          <p:spPr>
            <a:xfrm>
              <a:off x="4114800" y="6381690"/>
              <a:ext cx="1398140"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&lt;1.1 mg/kg</a:t>
              </a:r>
              <a:endParaRPr lang="en-US" sz="2000" b="1" dirty="0">
                <a:latin typeface="Times New Roman" pitchFamily="18" charset="0"/>
                <a:cs typeface="Times New Roman" pitchFamily="18" charset="0"/>
              </a:endParaRPr>
            </a:p>
          </p:txBody>
        </p:sp>
      </p:grpSp>
      <p:pic>
        <p:nvPicPr>
          <p:cNvPr id="36" name="Picture 35" descr="PCB grid map.jpg"/>
          <p:cNvPicPr>
            <a:picLocks noChangeAspect="1"/>
          </p:cNvPicPr>
          <p:nvPr/>
        </p:nvPicPr>
        <p:blipFill>
          <a:blip r:embed="rId7"/>
          <a:stretch>
            <a:fillRect/>
          </a:stretch>
        </p:blipFill>
        <p:spPr>
          <a:xfrm>
            <a:off x="168946" y="1539675"/>
            <a:ext cx="2051740" cy="2917099"/>
          </a:xfrm>
          <a:prstGeom prst="rect">
            <a:avLst/>
          </a:prstGeom>
          <a:ln>
            <a:solidFill>
              <a:schemeClr val="tx1"/>
            </a:solidFill>
          </a:ln>
        </p:spPr>
      </p:pic>
      <p:grpSp>
        <p:nvGrpSpPr>
          <p:cNvPr id="3" name="Group 63"/>
          <p:cNvGrpSpPr/>
          <p:nvPr/>
        </p:nvGrpSpPr>
        <p:grpSpPr>
          <a:xfrm>
            <a:off x="2651628" y="1556658"/>
            <a:ext cx="655386" cy="620486"/>
            <a:chOff x="2697414" y="1567543"/>
            <a:chExt cx="655386" cy="620486"/>
          </a:xfrm>
        </p:grpSpPr>
        <p:sp>
          <p:nvSpPr>
            <p:cNvPr id="45" name="Rectangle 44"/>
            <p:cNvSpPr/>
            <p:nvPr/>
          </p:nvSpPr>
          <p:spPr>
            <a:xfrm flipH="1">
              <a:off x="2841170" y="1904999"/>
              <a:ext cx="261258" cy="870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62"/>
            <p:cNvGrpSpPr/>
            <p:nvPr/>
          </p:nvGrpSpPr>
          <p:grpSpPr>
            <a:xfrm>
              <a:off x="2697414" y="1567543"/>
              <a:ext cx="655386" cy="620486"/>
              <a:chOff x="2286000" y="1567543"/>
              <a:chExt cx="655386" cy="620486"/>
            </a:xfrm>
          </p:grpSpPr>
          <p:sp>
            <p:nvSpPr>
              <p:cNvPr id="23" name="Oval 22"/>
              <p:cNvSpPr/>
              <p:nvPr/>
            </p:nvSpPr>
            <p:spPr>
              <a:xfrm>
                <a:off x="2286000" y="1567543"/>
                <a:ext cx="655386" cy="6204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288243" y="1671935"/>
                <a:ext cx="607859" cy="430887"/>
              </a:xfrm>
              <a:prstGeom prst="rect">
                <a:avLst/>
              </a:prstGeom>
              <a:noFill/>
            </p:spPr>
            <p:txBody>
              <a:bodyPr wrap="none" rtlCol="0">
                <a:spAutoFit/>
              </a:bodyPr>
              <a:lstStyle/>
              <a:p>
                <a:r>
                  <a:rPr lang="en-US" sz="2200" b="1" dirty="0" smtClean="0">
                    <a:latin typeface="Times New Roman" pitchFamily="18" charset="0"/>
                    <a:cs typeface="Times New Roman" pitchFamily="18" charset="0"/>
                  </a:rPr>
                  <a:t>145</a:t>
                </a:r>
                <a:endParaRPr lang="en-US" sz="2200" b="1" dirty="0">
                  <a:latin typeface="Times New Roman" pitchFamily="18" charset="0"/>
                  <a:cs typeface="Times New Roman" pitchFamily="18" charset="0"/>
                </a:endParaRPr>
              </a:p>
            </p:txBody>
          </p:sp>
        </p:grpSp>
      </p:grpSp>
      <p:sp>
        <p:nvSpPr>
          <p:cNvPr id="24" name="TextBox 23"/>
          <p:cNvSpPr txBox="1"/>
          <p:nvPr/>
        </p:nvSpPr>
        <p:spPr>
          <a:xfrm>
            <a:off x="304800" y="572869"/>
            <a:ext cx="1732654" cy="707886"/>
          </a:xfrm>
          <a:prstGeom prst="rect">
            <a:avLst/>
          </a:prstGeom>
          <a:noFill/>
        </p:spPr>
        <p:txBody>
          <a:bodyPr wrap="none" rtlCol="0">
            <a:spAutoFit/>
          </a:bodyPr>
          <a:lstStyle/>
          <a:p>
            <a:pPr algn="ctr"/>
            <a:r>
              <a:rPr lang="en-US" sz="2000" b="1" dirty="0" smtClean="0"/>
              <a:t>Grid Pt #24</a:t>
            </a:r>
          </a:p>
          <a:p>
            <a:pPr algn="ctr"/>
            <a:r>
              <a:rPr lang="en-US" sz="2000" b="1" dirty="0" smtClean="0"/>
              <a:t>1.6-215 mg/kg</a:t>
            </a:r>
            <a:endParaRPr lang="en-US" sz="2000" b="1" dirty="0"/>
          </a:p>
        </p:txBody>
      </p:sp>
      <p:cxnSp>
        <p:nvCxnSpPr>
          <p:cNvPr id="26" name="Straight Arrow Connector 25"/>
          <p:cNvCxnSpPr>
            <a:stCxn id="24" idx="2"/>
          </p:cNvCxnSpPr>
          <p:nvPr/>
        </p:nvCxnSpPr>
        <p:spPr>
          <a:xfrm rot="16200000" flipH="1">
            <a:off x="1623091" y="828790"/>
            <a:ext cx="395644" cy="1299573"/>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304800" y="1676400"/>
            <a:ext cx="381001" cy="3810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a:stCxn id="24" idx="2"/>
          </p:cNvCxnSpPr>
          <p:nvPr/>
        </p:nvCxnSpPr>
        <p:spPr>
          <a:xfrm rot="5400000">
            <a:off x="692544" y="1197818"/>
            <a:ext cx="395647" cy="561521"/>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72"/>
          <p:cNvGrpSpPr/>
          <p:nvPr/>
        </p:nvGrpSpPr>
        <p:grpSpPr>
          <a:xfrm>
            <a:off x="4297614" y="1572987"/>
            <a:ext cx="655386" cy="620486"/>
            <a:chOff x="4267200" y="1572987"/>
            <a:chExt cx="655386" cy="620486"/>
          </a:xfrm>
        </p:grpSpPr>
        <p:sp>
          <p:nvSpPr>
            <p:cNvPr id="46" name="Rectangle 45"/>
            <p:cNvSpPr/>
            <p:nvPr/>
          </p:nvSpPr>
          <p:spPr>
            <a:xfrm flipH="1">
              <a:off x="4432728" y="1921330"/>
              <a:ext cx="261258" cy="870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267200" y="1572987"/>
              <a:ext cx="655386" cy="6204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4269443" y="1677379"/>
              <a:ext cx="537327" cy="430887"/>
            </a:xfrm>
            <a:prstGeom prst="rect">
              <a:avLst/>
            </a:prstGeom>
            <a:noFill/>
          </p:spPr>
          <p:txBody>
            <a:bodyPr wrap="none" rtlCol="0">
              <a:spAutoFit/>
            </a:bodyPr>
            <a:lstStyle/>
            <a:p>
              <a:r>
                <a:rPr lang="en-US" sz="2200" b="1" dirty="0" smtClean="0">
                  <a:latin typeface="Times New Roman" pitchFamily="18" charset="0"/>
                  <a:cs typeface="Times New Roman" pitchFamily="18" charset="0"/>
                </a:rPr>
                <a:t> 38</a:t>
              </a:r>
              <a:endParaRPr lang="en-US" sz="2200" b="1" dirty="0">
                <a:latin typeface="Times New Roman" pitchFamily="18" charset="0"/>
                <a:cs typeface="Times New Roman" pitchFamily="18" charset="0"/>
              </a:endParaRPr>
            </a:p>
          </p:txBody>
        </p:sp>
      </p:grpSp>
      <p:sp>
        <p:nvSpPr>
          <p:cNvPr id="33" name="TextBox 32"/>
          <p:cNvSpPr txBox="1"/>
          <p:nvPr/>
        </p:nvSpPr>
        <p:spPr>
          <a:xfrm>
            <a:off x="228601" y="62805"/>
            <a:ext cx="86106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Large-Scale Patterns Can be Real: Study Site C (PCBs)</a:t>
            </a:r>
          </a:p>
        </p:txBody>
      </p:sp>
      <p:sp>
        <p:nvSpPr>
          <p:cNvPr id="34" name="TextBox 33"/>
          <p:cNvSpPr txBox="1"/>
          <p:nvPr/>
        </p:nvSpPr>
        <p:spPr>
          <a:xfrm>
            <a:off x="2590800" y="609600"/>
            <a:ext cx="6400800" cy="830997"/>
          </a:xfrm>
          <a:prstGeom prst="rect">
            <a:avLst/>
          </a:prstGeom>
          <a:noFill/>
          <a:ln>
            <a:solidFill>
              <a:schemeClr val="tx1"/>
            </a:solidFill>
          </a:ln>
        </p:spPr>
        <p:txBody>
          <a:bodyPr wrap="square" rtlCol="0">
            <a:spAutoFit/>
          </a:bodyPr>
          <a:lstStyle/>
          <a:p>
            <a:pPr marL="179388" indent="-179388">
              <a:buFont typeface="Arial" pitchFamily="34" charset="0"/>
              <a:buChar char="•"/>
            </a:pPr>
            <a:r>
              <a:rPr lang="en-US" sz="2400" b="1" dirty="0" smtClean="0">
                <a:latin typeface="Times New Roman" pitchFamily="18" charset="0"/>
                <a:cs typeface="Times New Roman" pitchFamily="18" charset="0"/>
              </a:rPr>
              <a:t>Consistent, large-scale pattern in upper area;</a:t>
            </a:r>
          </a:p>
          <a:p>
            <a:pPr marL="179388" indent="-179388">
              <a:buFont typeface="Arial" pitchFamily="34" charset="0"/>
              <a:buChar char="•"/>
            </a:pPr>
            <a:r>
              <a:rPr lang="en-US" sz="2400" b="1" dirty="0" smtClean="0">
                <a:latin typeface="Times New Roman" pitchFamily="18" charset="0"/>
                <a:cs typeface="Times New Roman" pitchFamily="18" charset="0"/>
              </a:rPr>
              <a:t>Random small-scale patterns within.</a:t>
            </a:r>
          </a:p>
        </p:txBody>
      </p:sp>
      <p:sp>
        <p:nvSpPr>
          <p:cNvPr id="69" name="Rectangle 68"/>
          <p:cNvSpPr/>
          <p:nvPr/>
        </p:nvSpPr>
        <p:spPr>
          <a:xfrm>
            <a:off x="146957" y="1600200"/>
            <a:ext cx="2090058" cy="1981200"/>
          </a:xfrm>
          <a:prstGeom prst="rect">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743199" y="1752600"/>
            <a:ext cx="1567543" cy="1562100"/>
          </a:xfrm>
          <a:prstGeom prst="rect">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376057" y="1752600"/>
            <a:ext cx="1485900" cy="1562100"/>
          </a:xfrm>
          <a:prstGeom prst="rect">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5900057" y="1752600"/>
            <a:ext cx="1398814" cy="1562100"/>
          </a:xfrm>
          <a:prstGeom prst="rect">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331529" y="1741714"/>
            <a:ext cx="1485900" cy="1562100"/>
          </a:xfrm>
          <a:prstGeom prst="rect">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748641" y="4305300"/>
            <a:ext cx="1529445" cy="1562100"/>
          </a:xfrm>
          <a:prstGeom prst="rect">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381499" y="4305300"/>
            <a:ext cx="1447801" cy="1562100"/>
          </a:xfrm>
          <a:prstGeom prst="rect">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5905499" y="4305300"/>
            <a:ext cx="1398814" cy="1562100"/>
          </a:xfrm>
          <a:prstGeom prst="rect">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396843" y="4294414"/>
            <a:ext cx="1485900" cy="1562100"/>
          </a:xfrm>
          <a:prstGeom prst="rect">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807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EB08C4-B206-4098-98C3-6DC2CE1146B4}" type="slidenum">
              <a:rPr lang="en-US" smtClean="0"/>
              <a:pPr/>
              <a:t>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762" y="1916636"/>
            <a:ext cx="3716092" cy="3029002"/>
          </a:xfrm>
          <a:prstGeom prst="rect">
            <a:avLst/>
          </a:prstGeom>
        </p:spPr>
      </p:pic>
      <p:sp>
        <p:nvSpPr>
          <p:cNvPr id="7" name="TextBox 6"/>
          <p:cNvSpPr txBox="1"/>
          <p:nvPr/>
        </p:nvSpPr>
        <p:spPr>
          <a:xfrm>
            <a:off x="2514600" y="1371600"/>
            <a:ext cx="4269054"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Multi Increment Sampling</a:t>
            </a:r>
            <a:endParaRPr lang="en-US" sz="2800" b="1" dirty="0">
              <a:latin typeface="Times New Roman" pitchFamily="18" charset="0"/>
              <a:cs typeface="Times New Roman" pitchFamily="18" charset="0"/>
            </a:endParaRPr>
          </a:p>
        </p:txBody>
      </p:sp>
      <p:sp>
        <p:nvSpPr>
          <p:cNvPr id="10" name="Rectangle 7"/>
          <p:cNvSpPr>
            <a:spLocks noChangeArrowheads="1"/>
          </p:cNvSpPr>
          <p:nvPr/>
        </p:nvSpPr>
        <p:spPr bwMode="auto">
          <a:xfrm>
            <a:off x="152401" y="152400"/>
            <a:ext cx="8839200" cy="990600"/>
          </a:xfrm>
          <a:prstGeom prst="rect">
            <a:avLst/>
          </a:prstGeom>
          <a:noFill/>
          <a:ln w="9525">
            <a:noFill/>
            <a:miter lim="800000"/>
            <a:headEnd/>
            <a:tailEnd/>
          </a:ln>
        </p:spPr>
        <p:txBody>
          <a:bodyPr lIns="91435" tIns="45718" rIns="91435" bIns="45718" anchor="ctr"/>
          <a:lstStyle/>
          <a:p>
            <a:pPr algn="ctr"/>
            <a:r>
              <a:rPr lang="en-US" sz="3200" b="1" dirty="0" smtClean="0">
                <a:latin typeface="Times New Roman" panose="02020603050405020304" pitchFamily="18" charset="0"/>
                <a:cs typeface="Times New Roman" panose="02020603050405020304" pitchFamily="18" charset="0"/>
              </a:rPr>
              <a:t>Just Another Tool in the Tool Box?</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1565107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52400"/>
            <a:ext cx="77724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panose="02020603050405020304" pitchFamily="18" charset="0"/>
                <a:cs typeface="Times New Roman" panose="02020603050405020304" pitchFamily="18" charset="0"/>
              </a:rPr>
              <a:t>Part 2 - Implications</a:t>
            </a:r>
            <a:endParaRPr lang="en-US" sz="3200" b="1"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447800" y="5791200"/>
            <a:ext cx="6629400" cy="762000"/>
          </a:xfrm>
          <a:prstGeom prst="rect">
            <a:avLst/>
          </a:prstGeom>
          <a:ln>
            <a:solidFill>
              <a:schemeClr val="tx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Times New Roman" panose="02020603050405020304" pitchFamily="18" charset="0"/>
                <a:cs typeface="Times New Roman" panose="02020603050405020304" pitchFamily="18" charset="0"/>
              </a:rPr>
              <a:t>*Parties associated with examples provided are aware of data interpretation limitations</a:t>
            </a:r>
            <a:endParaRPr lang="en-US" sz="2400" b="1" dirty="0">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762000" y="1371600"/>
            <a:ext cx="7772400" cy="3970318"/>
          </a:xfrm>
          <a:prstGeom prst="rect">
            <a:avLst/>
          </a:prstGeom>
          <a:noFill/>
          <a:ln w="9525">
            <a:noFill/>
            <a:miter lim="800000"/>
            <a:headEnd/>
            <a:tailEnd/>
          </a:ln>
        </p:spPr>
        <p:txBody>
          <a:bodyPr wrap="square">
            <a:spAutoFit/>
          </a:bodyPr>
          <a:lstStyle/>
          <a:p>
            <a:pPr marL="1587" eaLnBrk="0" hangingPunct="0">
              <a:defRPr/>
            </a:pPr>
            <a:r>
              <a:rPr lang="en-US" sz="2800" b="1" kern="0" dirty="0" smtClean="0">
                <a:latin typeface="Times New Roman" pitchFamily="18" charset="0"/>
                <a:cs typeface="Times New Roman" pitchFamily="18" charset="0"/>
              </a:rPr>
              <a:t>Outline:</a:t>
            </a:r>
          </a:p>
          <a:p>
            <a:pPr marL="231775" indent="-230188" eaLnBrk="0" hangingPunct="0">
              <a:buFont typeface="Arial" pitchFamily="34" charset="0"/>
              <a:buChar char="•"/>
              <a:defRPr/>
            </a:pPr>
            <a:r>
              <a:rPr lang="en-US" sz="2800" b="1" kern="0" dirty="0">
                <a:latin typeface="Times New Roman" pitchFamily="18" charset="0"/>
                <a:cs typeface="Times New Roman" pitchFamily="18" charset="0"/>
              </a:rPr>
              <a:t>R</a:t>
            </a:r>
            <a:r>
              <a:rPr lang="en-US" sz="2800" b="1" kern="0" dirty="0" smtClean="0">
                <a:latin typeface="Times New Roman" pitchFamily="18" charset="0"/>
                <a:cs typeface="Times New Roman" pitchFamily="18" charset="0"/>
              </a:rPr>
              <a:t>epresentativeness of laboratory </a:t>
            </a:r>
            <a:r>
              <a:rPr lang="en-US" sz="2800" b="1" kern="0" dirty="0">
                <a:latin typeface="Times New Roman" pitchFamily="18" charset="0"/>
                <a:cs typeface="Times New Roman" pitchFamily="18" charset="0"/>
              </a:rPr>
              <a:t>data;</a:t>
            </a:r>
            <a:endParaRPr lang="en-US" sz="2800" b="1" kern="0" dirty="0" smtClean="0">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solidFill>
                  <a:srgbClr val="000000"/>
                </a:solidFill>
                <a:latin typeface="Times New Roman" pitchFamily="18" charset="0"/>
                <a:cs typeface="Times New Roman" pitchFamily="18" charset="0"/>
              </a:rPr>
              <a:t>Mapping extent of contamination;</a:t>
            </a:r>
          </a:p>
          <a:p>
            <a:pPr marL="231775" indent="-230188" eaLnBrk="0" hangingPunct="0">
              <a:buFont typeface="Arial" pitchFamily="34" charset="0"/>
              <a:buChar char="•"/>
              <a:defRPr/>
            </a:pPr>
            <a:r>
              <a:rPr kumimoji="0" lang="en-US" sz="2800" b="1" i="0" strike="noStrike" kern="0" cap="none" spc="0" normalizeH="0" baseline="0" noProof="0" dirty="0" smtClean="0">
                <a:ln>
                  <a:noFill/>
                </a:ln>
                <a:solidFill>
                  <a:srgbClr val="FF0000"/>
                </a:solidFill>
                <a:effectLst/>
                <a:uLnTx/>
                <a:uFillTx/>
                <a:latin typeface="Times New Roman" pitchFamily="18" charset="0"/>
                <a:cs typeface="Times New Roman" pitchFamily="18" charset="0"/>
              </a:rPr>
              <a:t>*Interpretation</a:t>
            </a:r>
            <a:r>
              <a:rPr kumimoji="0" lang="en-US" sz="2800" b="1" i="0" strike="noStrike" kern="0" cap="none" spc="0" normalizeH="0" noProof="0" dirty="0" smtClean="0">
                <a:ln>
                  <a:noFill/>
                </a:ln>
                <a:solidFill>
                  <a:srgbClr val="FF0000"/>
                </a:solidFill>
                <a:effectLst/>
                <a:uLnTx/>
                <a:uFillTx/>
                <a:latin typeface="Times New Roman" pitchFamily="18" charset="0"/>
                <a:cs typeface="Times New Roman" pitchFamily="18" charset="0"/>
              </a:rPr>
              <a:t> of i</a:t>
            </a:r>
            <a:r>
              <a:rPr kumimoji="0" lang="en-US" sz="2800" b="1" i="0" strike="noStrike" kern="0" cap="none" spc="0" normalizeH="0" baseline="0" noProof="0" dirty="0" smtClean="0">
                <a:ln>
                  <a:noFill/>
                </a:ln>
                <a:solidFill>
                  <a:srgbClr val="FF0000"/>
                </a:solidFill>
                <a:effectLst/>
                <a:uLnTx/>
                <a:uFillTx/>
                <a:latin typeface="Times New Roman" pitchFamily="18" charset="0"/>
                <a:cs typeface="Times New Roman" pitchFamily="18" charset="0"/>
              </a:rPr>
              <a:t>soconcentration</a:t>
            </a:r>
            <a:r>
              <a:rPr kumimoji="0" lang="en-US" sz="2800" b="1" i="0" strike="noStrike" kern="0" cap="none" spc="0" normalizeH="0" noProof="0" dirty="0" smtClean="0">
                <a:ln>
                  <a:noFill/>
                </a:ln>
                <a:solidFill>
                  <a:srgbClr val="FF0000"/>
                </a:solidFill>
                <a:effectLst/>
                <a:uLnTx/>
                <a:uFillTx/>
                <a:latin typeface="Times New Roman" pitchFamily="18" charset="0"/>
                <a:cs typeface="Times New Roman" pitchFamily="18" charset="0"/>
              </a:rPr>
              <a:t> maps</a:t>
            </a:r>
            <a:r>
              <a:rPr lang="en-US" sz="2800" b="1" kern="0" dirty="0" smtClean="0">
                <a:solidFill>
                  <a:srgbClr val="FF0000"/>
                </a:solidFill>
                <a:latin typeface="Times New Roman" pitchFamily="18" charset="0"/>
                <a:cs typeface="Times New Roman" pitchFamily="18" charset="0"/>
              </a:rPr>
              <a:t>;</a:t>
            </a:r>
          </a:p>
          <a:p>
            <a:pPr marL="688975" lvl="1" indent="-230188" eaLnBrk="0" hangingPunct="0">
              <a:buFont typeface="Arial" pitchFamily="34" charset="0"/>
              <a:buChar char="•"/>
              <a:defRPr/>
            </a:pPr>
            <a:r>
              <a:rPr lang="en-US" sz="2800" b="1" kern="0" dirty="0">
                <a:latin typeface="Times New Roman" pitchFamily="18" charset="0"/>
                <a:cs typeface="Times New Roman" pitchFamily="18" charset="0"/>
              </a:rPr>
              <a:t>Heterogeneity and artificial “hot spots”;</a:t>
            </a:r>
          </a:p>
          <a:p>
            <a:pPr marL="688975" lvl="1" indent="-230188" eaLnBrk="0" hangingPunct="0">
              <a:buFont typeface="Arial" pitchFamily="34" charset="0"/>
              <a:buChar char="•"/>
              <a:defRPr/>
            </a:pPr>
            <a:r>
              <a:rPr lang="en-US" sz="2800" b="1" kern="0" dirty="0">
                <a:solidFill>
                  <a:srgbClr val="FF0000"/>
                </a:solidFill>
                <a:latin typeface="Times New Roman" pitchFamily="18" charset="0"/>
                <a:cs typeface="Times New Roman" pitchFamily="18" charset="0"/>
              </a:rPr>
              <a:t>Example over-interpretation of data</a:t>
            </a:r>
            <a:r>
              <a:rPr lang="en-US" sz="2800" b="1" kern="0" dirty="0" smtClean="0">
                <a:solidFill>
                  <a:srgbClr val="FF0000"/>
                </a:solidFill>
                <a:latin typeface="Times New Roman" pitchFamily="18" charset="0"/>
                <a:cs typeface="Times New Roman" pitchFamily="18" charset="0"/>
              </a:rPr>
              <a:t>;</a:t>
            </a:r>
            <a:endParaRPr kumimoji="0" lang="en-US" sz="2800" b="1" i="0" strike="noStrike" kern="0" cap="none" spc="0" normalizeH="0" noProof="0" dirty="0" smtClean="0">
              <a:ln>
                <a:noFill/>
              </a:ln>
              <a:solidFill>
                <a:srgbClr val="FF0000"/>
              </a:solidFill>
              <a:effectLst/>
              <a:uLnTx/>
              <a:uFillTx/>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Exposure concentrations and risk assessments;</a:t>
            </a: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Sampling Theory and DU-MIS investigations;</a:t>
            </a:r>
          </a:p>
          <a:p>
            <a:pPr marL="231775" indent="-230188" eaLnBrk="0" hangingPunct="0">
              <a:buFont typeface="Arial" pitchFamily="34" charset="0"/>
              <a:buChar char="•"/>
              <a:defRPr/>
            </a:pPr>
            <a:r>
              <a:rPr lang="en-US" sz="2800" b="1" kern="0" dirty="0" smtClean="0">
                <a:solidFill>
                  <a:srgbClr val="000000"/>
                </a:solidFill>
                <a:latin typeface="Times New Roman" pitchFamily="18" charset="0"/>
                <a:cs typeface="Times New Roman" pitchFamily="18" charset="0"/>
              </a:rPr>
              <a:t>Regulatory hurdles.</a:t>
            </a:r>
          </a:p>
        </p:txBody>
      </p:sp>
    </p:spTree>
    <p:extLst>
      <p:ext uri="{BB962C8B-B14F-4D97-AF65-F5344CB8AC3E}">
        <p14:creationId xmlns:p14="http://schemas.microsoft.com/office/powerpoint/2010/main" val="172684799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457200" y="1676400"/>
            <a:ext cx="8229600" cy="4648200"/>
            <a:chOff x="96230" y="762000"/>
            <a:chExt cx="8947291" cy="5334000"/>
          </a:xfrm>
        </p:grpSpPr>
        <p:grpSp>
          <p:nvGrpSpPr>
            <p:cNvPr id="3" name="Group 18"/>
            <p:cNvGrpSpPr/>
            <p:nvPr/>
          </p:nvGrpSpPr>
          <p:grpSpPr>
            <a:xfrm>
              <a:off x="96230" y="762000"/>
              <a:ext cx="8947291" cy="5334000"/>
              <a:chOff x="96230" y="762000"/>
              <a:chExt cx="8947291" cy="5334000"/>
            </a:xfrm>
          </p:grpSpPr>
          <p:pic>
            <p:nvPicPr>
              <p:cNvPr id="2050" name="Picture 2" descr="C:\AARBrewer\MIS Macro-Scale Heterogeneity\Report\Part 2\Figures\USGS US As.jpg"/>
              <p:cNvPicPr>
                <a:picLocks noChangeAspect="1" noChangeArrowheads="1"/>
              </p:cNvPicPr>
              <p:nvPr/>
            </p:nvPicPr>
            <p:blipFill>
              <a:blip r:embed="rId3"/>
              <a:srcRect/>
              <a:stretch>
                <a:fillRect/>
              </a:stretch>
            </p:blipFill>
            <p:spPr bwMode="auto">
              <a:xfrm>
                <a:off x="96230" y="762000"/>
                <a:ext cx="8947291" cy="5334000"/>
              </a:xfrm>
              <a:prstGeom prst="rect">
                <a:avLst/>
              </a:prstGeom>
              <a:noFill/>
              <a:ln>
                <a:solidFill>
                  <a:schemeClr val="tx1"/>
                </a:solidFill>
              </a:ln>
            </p:spPr>
          </p:pic>
          <p:cxnSp>
            <p:nvCxnSpPr>
              <p:cNvPr id="4" name="Straight Connector 3"/>
              <p:cNvCxnSpPr/>
              <p:nvPr/>
            </p:nvCxnSpPr>
            <p:spPr>
              <a:xfrm>
                <a:off x="1676400" y="5638800"/>
                <a:ext cx="838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52600" y="5357252"/>
                <a:ext cx="683200" cy="307777"/>
              </a:xfrm>
              <a:prstGeom prst="rect">
                <a:avLst/>
              </a:prstGeom>
              <a:noFill/>
              <a:ln>
                <a:solidFill>
                  <a:schemeClr val="tx1"/>
                </a:solidFill>
              </a:ln>
            </p:spPr>
            <p:txBody>
              <a:bodyPr wrap="none" rtlCol="0">
                <a:spAutoFit/>
              </a:bodyPr>
              <a:lstStyle/>
              <a:p>
                <a:r>
                  <a:rPr lang="en-US" sz="1400" dirty="0" smtClean="0"/>
                  <a:t>500km</a:t>
                </a:r>
                <a:endParaRPr lang="en-US" sz="1400" dirty="0"/>
              </a:p>
            </p:txBody>
          </p:sp>
          <p:sp>
            <p:nvSpPr>
              <p:cNvPr id="8" name="Rectangle 7"/>
              <p:cNvSpPr/>
              <p:nvPr/>
            </p:nvSpPr>
            <p:spPr>
              <a:xfrm>
                <a:off x="7126941" y="3688977"/>
                <a:ext cx="152400"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4567521" y="4746813"/>
                <a:ext cx="499427" cy="702111"/>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3733800" y="3657600"/>
              <a:ext cx="14478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19" idx="1"/>
            </p:cNvCxnSpPr>
            <p:nvPr/>
          </p:nvCxnSpPr>
          <p:spPr>
            <a:xfrm flipH="1" flipV="1">
              <a:off x="7239001" y="3886201"/>
              <a:ext cx="330399" cy="53799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1227449" y="5302355"/>
              <a:ext cx="67130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85047" y="4706580"/>
              <a:ext cx="367553" cy="276999"/>
            </a:xfrm>
            <a:prstGeom prst="rect">
              <a:avLst/>
            </a:prstGeom>
            <a:noFill/>
            <a:ln>
              <a:solidFill>
                <a:schemeClr val="tx1"/>
              </a:solidFill>
            </a:ln>
          </p:spPr>
          <p:txBody>
            <a:bodyPr wrap="square" rtlCol="0">
              <a:spAutoFit/>
            </a:bodyPr>
            <a:lstStyle/>
            <a:p>
              <a:pPr algn="ctr"/>
              <a:r>
                <a:rPr lang="en-US" sz="1200" b="1" dirty="0" smtClean="0">
                  <a:latin typeface="Tahoma" pitchFamily="34" charset="0"/>
                  <a:cs typeface="Tahoma" pitchFamily="34" charset="0"/>
                </a:rPr>
                <a:t>N</a:t>
              </a:r>
              <a:endParaRPr lang="en-US" sz="1200" b="1" dirty="0">
                <a:latin typeface="Tahoma" pitchFamily="34" charset="0"/>
                <a:cs typeface="Tahoma" pitchFamily="34" charset="0"/>
              </a:endParaRPr>
            </a:p>
          </p:txBody>
        </p:sp>
      </p:grpSp>
      <p:sp>
        <p:nvSpPr>
          <p:cNvPr id="15" name="TextBox 14"/>
          <p:cNvSpPr txBox="1"/>
          <p:nvPr/>
        </p:nvSpPr>
        <p:spPr>
          <a:xfrm>
            <a:off x="1447800" y="101025"/>
            <a:ext cx="6165470" cy="1077218"/>
          </a:xfrm>
          <a:prstGeom prst="rect">
            <a:avLst/>
          </a:prstGeom>
          <a:noFill/>
        </p:spPr>
        <p:txBody>
          <a:bodyPr wrap="none" rtlCol="0">
            <a:spAutoFit/>
          </a:bodyPr>
          <a:lstStyle/>
          <a:p>
            <a:pPr algn="ctr"/>
            <a:r>
              <a:rPr lang="en-US" sz="3200" b="1" dirty="0" smtClean="0">
                <a:latin typeface="Times New Roman" pitchFamily="18" charset="0"/>
                <a:cs typeface="Times New Roman" pitchFamily="18" charset="0"/>
              </a:rPr>
              <a:t>Real Large-Scale Patterns and</a:t>
            </a:r>
          </a:p>
          <a:p>
            <a:pPr algn="ctr"/>
            <a:r>
              <a:rPr lang="en-US" sz="3200" b="1" dirty="0" smtClean="0">
                <a:latin typeface="Times New Roman" pitchFamily="18" charset="0"/>
                <a:cs typeface="Times New Roman" pitchFamily="18" charset="0"/>
              </a:rPr>
              <a:t>Artificial Small-Scale “Hot Spots”</a:t>
            </a:r>
            <a:endParaRPr lang="en-US" sz="3200" b="1" dirty="0">
              <a:latin typeface="Times New Roman" pitchFamily="18" charset="0"/>
              <a:cs typeface="Times New Roman" pitchFamily="18" charset="0"/>
            </a:endParaRPr>
          </a:p>
        </p:txBody>
      </p:sp>
      <p:sp>
        <p:nvSpPr>
          <p:cNvPr id="16" name="TextBox 15"/>
          <p:cNvSpPr txBox="1"/>
          <p:nvPr/>
        </p:nvSpPr>
        <p:spPr>
          <a:xfrm>
            <a:off x="1371600" y="1229380"/>
            <a:ext cx="6311343" cy="523220"/>
          </a:xfrm>
          <a:prstGeom prst="rect">
            <a:avLst/>
          </a:prstGeom>
          <a:noFill/>
        </p:spPr>
        <p:txBody>
          <a:bodyPr wrap="none" rtlCol="0">
            <a:spAutoFit/>
          </a:bodyPr>
          <a:lstStyle/>
          <a:p>
            <a:pPr algn="ctr"/>
            <a:r>
              <a:rPr lang="en-US" sz="2800" b="1" dirty="0" smtClean="0">
                <a:latin typeface="Times New Roman" pitchFamily="18" charset="0"/>
                <a:cs typeface="Times New Roman" pitchFamily="18" charset="0"/>
              </a:rPr>
              <a:t>Arsenic in US Surface Soil (USGS 2014)</a:t>
            </a:r>
            <a:endParaRPr lang="en-US" sz="2800" b="1" dirty="0">
              <a:latin typeface="Times New Roman" pitchFamily="18" charset="0"/>
              <a:cs typeface="Times New Roman" pitchFamily="18" charset="0"/>
            </a:endParaRPr>
          </a:p>
        </p:txBody>
      </p:sp>
      <p:sp>
        <p:nvSpPr>
          <p:cNvPr id="17" name="TextBox 16"/>
          <p:cNvSpPr txBox="1"/>
          <p:nvPr/>
        </p:nvSpPr>
        <p:spPr>
          <a:xfrm>
            <a:off x="4763400" y="5670674"/>
            <a:ext cx="742511" cy="523220"/>
          </a:xfrm>
          <a:prstGeom prst="rect">
            <a:avLst/>
          </a:prstGeom>
          <a:noFill/>
        </p:spPr>
        <p:txBody>
          <a:bodyPr wrap="none" rtlCol="0">
            <a:spAutoFit/>
          </a:bodyPr>
          <a:lstStyle/>
          <a:p>
            <a:pPr algn="ctr"/>
            <a:r>
              <a:rPr lang="en-US" sz="2800" b="1" dirty="0" smtClean="0">
                <a:latin typeface="Times New Roman" pitchFamily="18" charset="0"/>
                <a:cs typeface="Times New Roman" pitchFamily="18" charset="0"/>
              </a:rPr>
              <a:t>OK</a:t>
            </a:r>
            <a:endParaRPr lang="en-US" sz="2800" b="1" dirty="0">
              <a:latin typeface="Times New Roman" pitchFamily="18" charset="0"/>
              <a:cs typeface="Times New Roman" pitchFamily="18" charset="0"/>
            </a:endParaRPr>
          </a:p>
        </p:txBody>
      </p:sp>
      <p:sp>
        <p:nvSpPr>
          <p:cNvPr id="19" name="TextBox 18"/>
          <p:cNvSpPr txBox="1"/>
          <p:nvPr/>
        </p:nvSpPr>
        <p:spPr>
          <a:xfrm>
            <a:off x="7330923" y="4606129"/>
            <a:ext cx="704039" cy="523220"/>
          </a:xfrm>
          <a:prstGeom prst="rect">
            <a:avLst/>
          </a:prstGeom>
          <a:noFill/>
        </p:spPr>
        <p:txBody>
          <a:bodyPr wrap="none" rtlCol="0">
            <a:spAutoFit/>
          </a:bodyPr>
          <a:lstStyle/>
          <a:p>
            <a:pPr algn="ctr"/>
            <a:r>
              <a:rPr lang="en-US" sz="2800" b="1" dirty="0" smtClean="0">
                <a:latin typeface="Times New Roman" pitchFamily="18" charset="0"/>
                <a:cs typeface="Times New Roman" pitchFamily="18" charset="0"/>
              </a:rPr>
              <a:t>NC</a:t>
            </a:r>
            <a:endParaRPr lang="en-US" sz="2800" b="1" dirty="0">
              <a:latin typeface="Times New Roman" pitchFamily="18" charset="0"/>
              <a:cs typeface="Times New Roman" pitchFamily="18" charset="0"/>
            </a:endParaRPr>
          </a:p>
        </p:txBody>
      </p:sp>
      <p:sp>
        <p:nvSpPr>
          <p:cNvPr id="21" name="TextBox 20"/>
          <p:cNvSpPr txBox="1"/>
          <p:nvPr/>
        </p:nvSpPr>
        <p:spPr>
          <a:xfrm>
            <a:off x="2537605" y="1657290"/>
            <a:ext cx="5920595" cy="400110"/>
          </a:xfrm>
          <a:prstGeom prst="rect">
            <a:avLst/>
          </a:prstGeom>
          <a:noFill/>
        </p:spPr>
        <p:txBody>
          <a:bodyPr wrap="none" rtlCol="0">
            <a:spAutoFit/>
          </a:bodyPr>
          <a:lstStyle/>
          <a:p>
            <a:pPr algn="ctr"/>
            <a:r>
              <a:rPr lang="en-US" sz="2000" b="1" dirty="0" smtClean="0">
                <a:latin typeface="Times New Roman" pitchFamily="18" charset="0"/>
                <a:cs typeface="Times New Roman" pitchFamily="18" charset="0"/>
              </a:rPr>
              <a:t>Based on approximately 4,000, 1m</a:t>
            </a:r>
            <a:r>
              <a:rPr lang="en-US" sz="2000" b="1" baseline="30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ground samples</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409668740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S geologic map (USGS).jpg"/>
          <p:cNvPicPr>
            <a:picLocks noChangeAspect="1"/>
          </p:cNvPicPr>
          <p:nvPr/>
        </p:nvPicPr>
        <p:blipFill>
          <a:blip r:embed="rId2" cstate="print"/>
          <a:stretch>
            <a:fillRect/>
          </a:stretch>
        </p:blipFill>
        <p:spPr>
          <a:xfrm>
            <a:off x="762000" y="848774"/>
            <a:ext cx="6934199" cy="5018626"/>
          </a:xfrm>
          <a:prstGeom prst="rect">
            <a:avLst/>
          </a:prstGeom>
        </p:spPr>
      </p:pic>
      <p:sp>
        <p:nvSpPr>
          <p:cNvPr id="3" name="TextBox 2"/>
          <p:cNvSpPr txBox="1"/>
          <p:nvPr/>
        </p:nvSpPr>
        <p:spPr>
          <a:xfrm>
            <a:off x="2667000" y="247851"/>
            <a:ext cx="3581400" cy="584775"/>
          </a:xfrm>
          <a:prstGeom prst="rect">
            <a:avLst/>
          </a:prstGeom>
          <a:noFill/>
          <a:ln>
            <a:noFill/>
          </a:ln>
        </p:spPr>
        <p:txBody>
          <a:bodyPr wrap="square" rtlCol="0">
            <a:spAutoFit/>
          </a:bodyPr>
          <a:lstStyle/>
          <a:p>
            <a:pPr algn="ctr"/>
            <a:r>
              <a:rPr lang="en-US" sz="3200" b="1" dirty="0" smtClean="0"/>
              <a:t>US Geologic Map</a:t>
            </a:r>
            <a:endParaRPr lang="en-US" sz="3200" dirty="0"/>
          </a:p>
        </p:txBody>
      </p:sp>
      <p:sp>
        <p:nvSpPr>
          <p:cNvPr id="4" name="Freeform 3"/>
          <p:cNvSpPr/>
          <p:nvPr/>
        </p:nvSpPr>
        <p:spPr>
          <a:xfrm>
            <a:off x="1524000" y="2330116"/>
            <a:ext cx="670560" cy="1164657"/>
          </a:xfrm>
          <a:custGeom>
            <a:avLst/>
            <a:gdLst>
              <a:gd name="connsiteX0" fmla="*/ 625642 w 856648"/>
              <a:gd name="connsiteY0" fmla="*/ 125129 h 1164657"/>
              <a:gd name="connsiteX1" fmla="*/ 625642 w 856648"/>
              <a:gd name="connsiteY1" fmla="*/ 125129 h 1164657"/>
              <a:gd name="connsiteX2" fmla="*/ 548640 w 856648"/>
              <a:gd name="connsiteY2" fmla="*/ 96253 h 1164657"/>
              <a:gd name="connsiteX3" fmla="*/ 442762 w 856648"/>
              <a:gd name="connsiteY3" fmla="*/ 86628 h 1164657"/>
              <a:gd name="connsiteX4" fmla="*/ 365760 w 856648"/>
              <a:gd name="connsiteY4" fmla="*/ 67377 h 1164657"/>
              <a:gd name="connsiteX5" fmla="*/ 317633 w 856648"/>
              <a:gd name="connsiteY5" fmla="*/ 9626 h 1164657"/>
              <a:gd name="connsiteX6" fmla="*/ 288757 w 856648"/>
              <a:gd name="connsiteY6" fmla="*/ 0 h 1164657"/>
              <a:gd name="connsiteX7" fmla="*/ 202130 w 856648"/>
              <a:gd name="connsiteY7" fmla="*/ 28876 h 1164657"/>
              <a:gd name="connsiteX8" fmla="*/ 182880 w 856648"/>
              <a:gd name="connsiteY8" fmla="*/ 57752 h 1164657"/>
              <a:gd name="connsiteX9" fmla="*/ 134753 w 856648"/>
              <a:gd name="connsiteY9" fmla="*/ 250257 h 1164657"/>
              <a:gd name="connsiteX10" fmla="*/ 105877 w 856648"/>
              <a:gd name="connsiteY10" fmla="*/ 269508 h 1164657"/>
              <a:gd name="connsiteX11" fmla="*/ 86627 w 856648"/>
              <a:gd name="connsiteY11" fmla="*/ 298383 h 1164657"/>
              <a:gd name="connsiteX12" fmla="*/ 28875 w 856648"/>
              <a:gd name="connsiteY12" fmla="*/ 346510 h 1164657"/>
              <a:gd name="connsiteX13" fmla="*/ 0 w 856648"/>
              <a:gd name="connsiteY13" fmla="*/ 356135 h 1164657"/>
              <a:gd name="connsiteX14" fmla="*/ 9625 w 856648"/>
              <a:gd name="connsiteY14" fmla="*/ 481263 h 1164657"/>
              <a:gd name="connsiteX15" fmla="*/ 19250 w 856648"/>
              <a:gd name="connsiteY15" fmla="*/ 510139 h 1164657"/>
              <a:gd name="connsiteX16" fmla="*/ 28875 w 856648"/>
              <a:gd name="connsiteY16" fmla="*/ 548640 h 1164657"/>
              <a:gd name="connsiteX17" fmla="*/ 67376 w 856648"/>
              <a:gd name="connsiteY17" fmla="*/ 635268 h 1164657"/>
              <a:gd name="connsiteX18" fmla="*/ 134753 w 856648"/>
              <a:gd name="connsiteY18" fmla="*/ 683394 h 1164657"/>
              <a:gd name="connsiteX19" fmla="*/ 163629 w 856648"/>
              <a:gd name="connsiteY19" fmla="*/ 750771 h 1164657"/>
              <a:gd name="connsiteX20" fmla="*/ 182880 w 856648"/>
              <a:gd name="connsiteY20" fmla="*/ 779647 h 1164657"/>
              <a:gd name="connsiteX21" fmla="*/ 192505 w 856648"/>
              <a:gd name="connsiteY21" fmla="*/ 808522 h 1164657"/>
              <a:gd name="connsiteX22" fmla="*/ 211755 w 856648"/>
              <a:gd name="connsiteY22" fmla="*/ 904775 h 1164657"/>
              <a:gd name="connsiteX23" fmla="*/ 240631 w 856648"/>
              <a:gd name="connsiteY23" fmla="*/ 933651 h 1164657"/>
              <a:gd name="connsiteX24" fmla="*/ 269507 w 856648"/>
              <a:gd name="connsiteY24" fmla="*/ 991402 h 1164657"/>
              <a:gd name="connsiteX25" fmla="*/ 298383 w 856648"/>
              <a:gd name="connsiteY25" fmla="*/ 1010653 h 1164657"/>
              <a:gd name="connsiteX26" fmla="*/ 336884 w 856648"/>
              <a:gd name="connsiteY26" fmla="*/ 1068404 h 1164657"/>
              <a:gd name="connsiteX27" fmla="*/ 442762 w 856648"/>
              <a:gd name="connsiteY27" fmla="*/ 1116531 h 1164657"/>
              <a:gd name="connsiteX28" fmla="*/ 490888 w 856648"/>
              <a:gd name="connsiteY28" fmla="*/ 1126156 h 1164657"/>
              <a:gd name="connsiteX29" fmla="*/ 567890 w 856648"/>
              <a:gd name="connsiteY29" fmla="*/ 1164657 h 1164657"/>
              <a:gd name="connsiteX30" fmla="*/ 596766 w 856648"/>
              <a:gd name="connsiteY30" fmla="*/ 1155032 h 1164657"/>
              <a:gd name="connsiteX31" fmla="*/ 664143 w 856648"/>
              <a:gd name="connsiteY31" fmla="*/ 1068404 h 1164657"/>
              <a:gd name="connsiteX32" fmla="*/ 693019 w 856648"/>
              <a:gd name="connsiteY32" fmla="*/ 1029903 h 1164657"/>
              <a:gd name="connsiteX33" fmla="*/ 721894 w 856648"/>
              <a:gd name="connsiteY33" fmla="*/ 1020278 h 1164657"/>
              <a:gd name="connsiteX34" fmla="*/ 750770 w 856648"/>
              <a:gd name="connsiteY34" fmla="*/ 1001028 h 1164657"/>
              <a:gd name="connsiteX35" fmla="*/ 808522 w 856648"/>
              <a:gd name="connsiteY35" fmla="*/ 914400 h 1164657"/>
              <a:gd name="connsiteX36" fmla="*/ 827772 w 856648"/>
              <a:gd name="connsiteY36" fmla="*/ 885524 h 1164657"/>
              <a:gd name="connsiteX37" fmla="*/ 856648 w 856648"/>
              <a:gd name="connsiteY37" fmla="*/ 827773 h 1164657"/>
              <a:gd name="connsiteX38" fmla="*/ 847023 w 856648"/>
              <a:gd name="connsiteY38" fmla="*/ 346510 h 1164657"/>
              <a:gd name="connsiteX39" fmla="*/ 827772 w 856648"/>
              <a:gd name="connsiteY39" fmla="*/ 308009 h 1164657"/>
              <a:gd name="connsiteX40" fmla="*/ 798896 w 856648"/>
              <a:gd name="connsiteY40" fmla="*/ 288758 h 1164657"/>
              <a:gd name="connsiteX41" fmla="*/ 750770 w 856648"/>
              <a:gd name="connsiteY41" fmla="*/ 231007 h 1164657"/>
              <a:gd name="connsiteX42" fmla="*/ 731520 w 856648"/>
              <a:gd name="connsiteY42" fmla="*/ 202131 h 1164657"/>
              <a:gd name="connsiteX43" fmla="*/ 702644 w 856648"/>
              <a:gd name="connsiteY43" fmla="*/ 163630 h 1164657"/>
              <a:gd name="connsiteX44" fmla="*/ 635267 w 856648"/>
              <a:gd name="connsiteY44" fmla="*/ 86628 h 1164657"/>
              <a:gd name="connsiteX45" fmla="*/ 625642 w 856648"/>
              <a:gd name="connsiteY45" fmla="*/ 125129 h 116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56648" h="1164657">
                <a:moveTo>
                  <a:pt x="625642" y="125129"/>
                </a:moveTo>
                <a:lnTo>
                  <a:pt x="625642" y="125129"/>
                </a:lnTo>
                <a:cubicBezTo>
                  <a:pt x="599975" y="115504"/>
                  <a:pt x="575465" y="101900"/>
                  <a:pt x="548640" y="96253"/>
                </a:cubicBezTo>
                <a:cubicBezTo>
                  <a:pt x="513962" y="88952"/>
                  <a:pt x="477927" y="91024"/>
                  <a:pt x="442762" y="86628"/>
                </a:cubicBezTo>
                <a:cubicBezTo>
                  <a:pt x="405597" y="81982"/>
                  <a:pt x="397188" y="77853"/>
                  <a:pt x="365760" y="67377"/>
                </a:cubicBezTo>
                <a:cubicBezTo>
                  <a:pt x="351554" y="46069"/>
                  <a:pt x="339868" y="24449"/>
                  <a:pt x="317633" y="9626"/>
                </a:cubicBezTo>
                <a:cubicBezTo>
                  <a:pt x="309191" y="3998"/>
                  <a:pt x="298382" y="3209"/>
                  <a:pt x="288757" y="0"/>
                </a:cubicBezTo>
                <a:cubicBezTo>
                  <a:pt x="250042" y="6453"/>
                  <a:pt x="229197" y="1809"/>
                  <a:pt x="202130" y="28876"/>
                </a:cubicBezTo>
                <a:cubicBezTo>
                  <a:pt x="193950" y="37056"/>
                  <a:pt x="189297" y="48127"/>
                  <a:pt x="182880" y="57752"/>
                </a:cubicBezTo>
                <a:cubicBezTo>
                  <a:pt x="168222" y="336231"/>
                  <a:pt x="233416" y="207973"/>
                  <a:pt x="134753" y="250257"/>
                </a:cubicBezTo>
                <a:cubicBezTo>
                  <a:pt x="124120" y="254814"/>
                  <a:pt x="115502" y="263091"/>
                  <a:pt x="105877" y="269508"/>
                </a:cubicBezTo>
                <a:cubicBezTo>
                  <a:pt x="99460" y="279133"/>
                  <a:pt x="94033" y="289496"/>
                  <a:pt x="86627" y="298383"/>
                </a:cubicBezTo>
                <a:cubicBezTo>
                  <a:pt x="71422" y="316629"/>
                  <a:pt x="50507" y="335694"/>
                  <a:pt x="28875" y="346510"/>
                </a:cubicBezTo>
                <a:cubicBezTo>
                  <a:pt x="19800" y="351047"/>
                  <a:pt x="9625" y="352927"/>
                  <a:pt x="0" y="356135"/>
                </a:cubicBezTo>
                <a:cubicBezTo>
                  <a:pt x="3208" y="397844"/>
                  <a:pt x="4436" y="439753"/>
                  <a:pt x="9625" y="481263"/>
                </a:cubicBezTo>
                <a:cubicBezTo>
                  <a:pt x="10883" y="491331"/>
                  <a:pt x="16463" y="500383"/>
                  <a:pt x="19250" y="510139"/>
                </a:cubicBezTo>
                <a:cubicBezTo>
                  <a:pt x="22884" y="522859"/>
                  <a:pt x="25074" y="535969"/>
                  <a:pt x="28875" y="548640"/>
                </a:cubicBezTo>
                <a:cubicBezTo>
                  <a:pt x="37043" y="575867"/>
                  <a:pt x="45274" y="613166"/>
                  <a:pt x="67376" y="635268"/>
                </a:cubicBezTo>
                <a:cubicBezTo>
                  <a:pt x="79311" y="647203"/>
                  <a:pt x="118361" y="672466"/>
                  <a:pt x="134753" y="683394"/>
                </a:cubicBezTo>
                <a:cubicBezTo>
                  <a:pt x="183084" y="755889"/>
                  <a:pt x="126336" y="663754"/>
                  <a:pt x="163629" y="750771"/>
                </a:cubicBezTo>
                <a:cubicBezTo>
                  <a:pt x="168186" y="761404"/>
                  <a:pt x="176463" y="770022"/>
                  <a:pt x="182880" y="779647"/>
                </a:cubicBezTo>
                <a:cubicBezTo>
                  <a:pt x="186088" y="789272"/>
                  <a:pt x="190224" y="798636"/>
                  <a:pt x="192505" y="808522"/>
                </a:cubicBezTo>
                <a:cubicBezTo>
                  <a:pt x="199862" y="840404"/>
                  <a:pt x="188619" y="881639"/>
                  <a:pt x="211755" y="904775"/>
                </a:cubicBezTo>
                <a:lnTo>
                  <a:pt x="240631" y="933651"/>
                </a:lnTo>
                <a:cubicBezTo>
                  <a:pt x="248460" y="957138"/>
                  <a:pt x="250847" y="972742"/>
                  <a:pt x="269507" y="991402"/>
                </a:cubicBezTo>
                <a:cubicBezTo>
                  <a:pt x="277687" y="999582"/>
                  <a:pt x="288758" y="1004236"/>
                  <a:pt x="298383" y="1010653"/>
                </a:cubicBezTo>
                <a:cubicBezTo>
                  <a:pt x="311217" y="1029903"/>
                  <a:pt x="316191" y="1058057"/>
                  <a:pt x="336884" y="1068404"/>
                </a:cubicBezTo>
                <a:cubicBezTo>
                  <a:pt x="370076" y="1085000"/>
                  <a:pt x="405359" y="1107181"/>
                  <a:pt x="442762" y="1116531"/>
                </a:cubicBezTo>
                <a:cubicBezTo>
                  <a:pt x="458633" y="1120499"/>
                  <a:pt x="474846" y="1122948"/>
                  <a:pt x="490888" y="1126156"/>
                </a:cubicBezTo>
                <a:cubicBezTo>
                  <a:pt x="518118" y="1146579"/>
                  <a:pt x="531847" y="1164657"/>
                  <a:pt x="567890" y="1164657"/>
                </a:cubicBezTo>
                <a:cubicBezTo>
                  <a:pt x="578036" y="1164657"/>
                  <a:pt x="587141" y="1158240"/>
                  <a:pt x="596766" y="1155032"/>
                </a:cubicBezTo>
                <a:cubicBezTo>
                  <a:pt x="655552" y="1096246"/>
                  <a:pt x="595061" y="1160512"/>
                  <a:pt x="664143" y="1068404"/>
                </a:cubicBezTo>
                <a:cubicBezTo>
                  <a:pt x="673768" y="1055570"/>
                  <a:pt x="680695" y="1040173"/>
                  <a:pt x="693019" y="1029903"/>
                </a:cubicBezTo>
                <a:cubicBezTo>
                  <a:pt x="700813" y="1023408"/>
                  <a:pt x="712819" y="1024815"/>
                  <a:pt x="721894" y="1020278"/>
                </a:cubicBezTo>
                <a:cubicBezTo>
                  <a:pt x="732241" y="1015105"/>
                  <a:pt x="741145" y="1007445"/>
                  <a:pt x="750770" y="1001028"/>
                </a:cubicBezTo>
                <a:lnTo>
                  <a:pt x="808522" y="914400"/>
                </a:lnTo>
                <a:cubicBezTo>
                  <a:pt x="814939" y="904775"/>
                  <a:pt x="824114" y="896498"/>
                  <a:pt x="827772" y="885524"/>
                </a:cubicBezTo>
                <a:cubicBezTo>
                  <a:pt x="841055" y="845674"/>
                  <a:pt x="831769" y="865091"/>
                  <a:pt x="856648" y="827773"/>
                </a:cubicBezTo>
                <a:cubicBezTo>
                  <a:pt x="853440" y="667352"/>
                  <a:pt x="855923" y="506716"/>
                  <a:pt x="847023" y="346510"/>
                </a:cubicBezTo>
                <a:cubicBezTo>
                  <a:pt x="846227" y="332184"/>
                  <a:pt x="836958" y="319032"/>
                  <a:pt x="827772" y="308009"/>
                </a:cubicBezTo>
                <a:cubicBezTo>
                  <a:pt x="820366" y="299122"/>
                  <a:pt x="808521" y="295175"/>
                  <a:pt x="798896" y="288758"/>
                </a:cubicBezTo>
                <a:cubicBezTo>
                  <a:pt x="751102" y="217064"/>
                  <a:pt x="812529" y="305118"/>
                  <a:pt x="750770" y="231007"/>
                </a:cubicBezTo>
                <a:cubicBezTo>
                  <a:pt x="743364" y="222120"/>
                  <a:pt x="738244" y="211544"/>
                  <a:pt x="731520" y="202131"/>
                </a:cubicBezTo>
                <a:cubicBezTo>
                  <a:pt x="722196" y="189077"/>
                  <a:pt x="711844" y="176772"/>
                  <a:pt x="702644" y="163630"/>
                </a:cubicBezTo>
                <a:cubicBezTo>
                  <a:pt x="684090" y="137124"/>
                  <a:pt x="670212" y="98276"/>
                  <a:pt x="635267" y="86628"/>
                </a:cubicBezTo>
                <a:cubicBezTo>
                  <a:pt x="626136" y="83584"/>
                  <a:pt x="627246" y="118712"/>
                  <a:pt x="625642" y="125129"/>
                </a:cubicBezTo>
                <a:close/>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24787" y="1560095"/>
            <a:ext cx="2526346" cy="2620266"/>
          </a:xfrm>
          <a:custGeom>
            <a:avLst/>
            <a:gdLst>
              <a:gd name="connsiteX0" fmla="*/ 197032 w 2526346"/>
              <a:gd name="connsiteY0" fmla="*/ 0 h 2620266"/>
              <a:gd name="connsiteX1" fmla="*/ 197032 w 2526346"/>
              <a:gd name="connsiteY1" fmla="*/ 0 h 2620266"/>
              <a:gd name="connsiteX2" fmla="*/ 158531 w 2526346"/>
              <a:gd name="connsiteY2" fmla="*/ 173255 h 2620266"/>
              <a:gd name="connsiteX3" fmla="*/ 139280 w 2526346"/>
              <a:gd name="connsiteY3" fmla="*/ 202131 h 2620266"/>
              <a:gd name="connsiteX4" fmla="*/ 110405 w 2526346"/>
              <a:gd name="connsiteY4" fmla="*/ 259882 h 2620266"/>
              <a:gd name="connsiteX5" fmla="*/ 91154 w 2526346"/>
              <a:gd name="connsiteY5" fmla="*/ 317634 h 2620266"/>
              <a:gd name="connsiteX6" fmla="*/ 71904 w 2526346"/>
              <a:gd name="connsiteY6" fmla="*/ 346510 h 2620266"/>
              <a:gd name="connsiteX7" fmla="*/ 52653 w 2526346"/>
              <a:gd name="connsiteY7" fmla="*/ 423512 h 2620266"/>
              <a:gd name="connsiteX8" fmla="*/ 23777 w 2526346"/>
              <a:gd name="connsiteY8" fmla="*/ 481263 h 2620266"/>
              <a:gd name="connsiteX9" fmla="*/ 23777 w 2526346"/>
              <a:gd name="connsiteY9" fmla="*/ 654518 h 2620266"/>
              <a:gd name="connsiteX10" fmla="*/ 62278 w 2526346"/>
              <a:gd name="connsiteY10" fmla="*/ 712270 h 2620266"/>
              <a:gd name="connsiteX11" fmla="*/ 91154 w 2526346"/>
              <a:gd name="connsiteY11" fmla="*/ 721895 h 2620266"/>
              <a:gd name="connsiteX12" fmla="*/ 168156 w 2526346"/>
              <a:gd name="connsiteY12" fmla="*/ 741145 h 2620266"/>
              <a:gd name="connsiteX13" fmla="*/ 283659 w 2526346"/>
              <a:gd name="connsiteY13" fmla="*/ 721895 h 2620266"/>
              <a:gd name="connsiteX14" fmla="*/ 312535 w 2526346"/>
              <a:gd name="connsiteY14" fmla="*/ 712270 h 2620266"/>
              <a:gd name="connsiteX15" fmla="*/ 379912 w 2526346"/>
              <a:gd name="connsiteY15" fmla="*/ 693019 h 2620266"/>
              <a:gd name="connsiteX16" fmla="*/ 880426 w 2526346"/>
              <a:gd name="connsiteY16" fmla="*/ 721895 h 2620266"/>
              <a:gd name="connsiteX17" fmla="*/ 909301 w 2526346"/>
              <a:gd name="connsiteY17" fmla="*/ 741145 h 2620266"/>
              <a:gd name="connsiteX18" fmla="*/ 976678 w 2526346"/>
              <a:gd name="connsiteY18" fmla="*/ 798897 h 2620266"/>
              <a:gd name="connsiteX19" fmla="*/ 1005554 w 2526346"/>
              <a:gd name="connsiteY19" fmla="*/ 837398 h 2620266"/>
              <a:gd name="connsiteX20" fmla="*/ 1034430 w 2526346"/>
              <a:gd name="connsiteY20" fmla="*/ 847023 h 2620266"/>
              <a:gd name="connsiteX21" fmla="*/ 1101807 w 2526346"/>
              <a:gd name="connsiteY21" fmla="*/ 885524 h 2620266"/>
              <a:gd name="connsiteX22" fmla="*/ 1130682 w 2526346"/>
              <a:gd name="connsiteY22" fmla="*/ 904775 h 2620266"/>
              <a:gd name="connsiteX23" fmla="*/ 1207685 w 2526346"/>
              <a:gd name="connsiteY23" fmla="*/ 943276 h 2620266"/>
              <a:gd name="connsiteX24" fmla="*/ 1313562 w 2526346"/>
              <a:gd name="connsiteY24" fmla="*/ 972152 h 2620266"/>
              <a:gd name="connsiteX25" fmla="*/ 1419440 w 2526346"/>
              <a:gd name="connsiteY25" fmla="*/ 981777 h 2620266"/>
              <a:gd name="connsiteX26" fmla="*/ 1448316 w 2526346"/>
              <a:gd name="connsiteY26" fmla="*/ 991402 h 2620266"/>
              <a:gd name="connsiteX27" fmla="*/ 1534944 w 2526346"/>
              <a:gd name="connsiteY27" fmla="*/ 991402 h 2620266"/>
              <a:gd name="connsiteX28" fmla="*/ 1583070 w 2526346"/>
              <a:gd name="connsiteY28" fmla="*/ 1029903 h 2620266"/>
              <a:gd name="connsiteX29" fmla="*/ 1611946 w 2526346"/>
              <a:gd name="connsiteY29" fmla="*/ 1068404 h 2620266"/>
              <a:gd name="connsiteX30" fmla="*/ 1669697 w 2526346"/>
              <a:gd name="connsiteY30" fmla="*/ 1106905 h 2620266"/>
              <a:gd name="connsiteX31" fmla="*/ 1717824 w 2526346"/>
              <a:gd name="connsiteY31" fmla="*/ 1193533 h 2620266"/>
              <a:gd name="connsiteX32" fmla="*/ 1727449 w 2526346"/>
              <a:gd name="connsiteY32" fmla="*/ 1674796 h 2620266"/>
              <a:gd name="connsiteX33" fmla="*/ 1737074 w 2526346"/>
              <a:gd name="connsiteY33" fmla="*/ 1751798 h 2620266"/>
              <a:gd name="connsiteX34" fmla="*/ 1775575 w 2526346"/>
              <a:gd name="connsiteY34" fmla="*/ 1809550 h 2620266"/>
              <a:gd name="connsiteX35" fmla="*/ 1785200 w 2526346"/>
              <a:gd name="connsiteY35" fmla="*/ 1838425 h 2620266"/>
              <a:gd name="connsiteX36" fmla="*/ 1814076 w 2526346"/>
              <a:gd name="connsiteY36" fmla="*/ 1905802 h 2620266"/>
              <a:gd name="connsiteX37" fmla="*/ 1842952 w 2526346"/>
              <a:gd name="connsiteY37" fmla="*/ 1925053 h 2620266"/>
              <a:gd name="connsiteX38" fmla="*/ 1891078 w 2526346"/>
              <a:gd name="connsiteY38" fmla="*/ 1982804 h 2620266"/>
              <a:gd name="connsiteX39" fmla="*/ 1910329 w 2526346"/>
              <a:gd name="connsiteY39" fmla="*/ 2175310 h 2620266"/>
              <a:gd name="connsiteX40" fmla="*/ 1929579 w 2526346"/>
              <a:gd name="connsiteY40" fmla="*/ 2204185 h 2620266"/>
              <a:gd name="connsiteX41" fmla="*/ 1939205 w 2526346"/>
              <a:gd name="connsiteY41" fmla="*/ 2233061 h 2620266"/>
              <a:gd name="connsiteX42" fmla="*/ 1929579 w 2526346"/>
              <a:gd name="connsiteY42" fmla="*/ 2531444 h 2620266"/>
              <a:gd name="connsiteX43" fmla="*/ 1900704 w 2526346"/>
              <a:gd name="connsiteY43" fmla="*/ 2541070 h 2620266"/>
              <a:gd name="connsiteX44" fmla="*/ 1881453 w 2526346"/>
              <a:gd name="connsiteY44" fmla="*/ 2569945 h 2620266"/>
              <a:gd name="connsiteX45" fmla="*/ 1891078 w 2526346"/>
              <a:gd name="connsiteY45" fmla="*/ 2608447 h 2620266"/>
              <a:gd name="connsiteX46" fmla="*/ 1919954 w 2526346"/>
              <a:gd name="connsiteY46" fmla="*/ 2618072 h 2620266"/>
              <a:gd name="connsiteX47" fmla="*/ 1996956 w 2526346"/>
              <a:gd name="connsiteY47" fmla="*/ 2608447 h 2620266"/>
              <a:gd name="connsiteX48" fmla="*/ 2016207 w 2526346"/>
              <a:gd name="connsiteY48" fmla="*/ 2406316 h 2620266"/>
              <a:gd name="connsiteX49" fmla="*/ 2045082 w 2526346"/>
              <a:gd name="connsiteY49" fmla="*/ 2348564 h 2620266"/>
              <a:gd name="connsiteX50" fmla="*/ 2073958 w 2526346"/>
              <a:gd name="connsiteY50" fmla="*/ 2338939 h 2620266"/>
              <a:gd name="connsiteX51" fmla="*/ 2141335 w 2526346"/>
              <a:gd name="connsiteY51" fmla="*/ 2310063 h 2620266"/>
              <a:gd name="connsiteX52" fmla="*/ 2266464 w 2526346"/>
              <a:gd name="connsiteY52" fmla="*/ 2300438 h 2620266"/>
              <a:gd name="connsiteX53" fmla="*/ 2266464 w 2526346"/>
              <a:gd name="connsiteY53" fmla="*/ 2059807 h 2620266"/>
              <a:gd name="connsiteX54" fmla="*/ 2314590 w 2526346"/>
              <a:gd name="connsiteY54" fmla="*/ 1963554 h 2620266"/>
              <a:gd name="connsiteX55" fmla="*/ 2343466 w 2526346"/>
              <a:gd name="connsiteY55" fmla="*/ 1944303 h 2620266"/>
              <a:gd name="connsiteX56" fmla="*/ 2362716 w 2526346"/>
              <a:gd name="connsiteY56" fmla="*/ 1886552 h 2620266"/>
              <a:gd name="connsiteX57" fmla="*/ 2391592 w 2526346"/>
              <a:gd name="connsiteY57" fmla="*/ 1857676 h 2620266"/>
              <a:gd name="connsiteX58" fmla="*/ 2507095 w 2526346"/>
              <a:gd name="connsiteY58" fmla="*/ 1838425 h 2620266"/>
              <a:gd name="connsiteX59" fmla="*/ 2516720 w 2526346"/>
              <a:gd name="connsiteY59" fmla="*/ 1780674 h 2620266"/>
              <a:gd name="connsiteX60" fmla="*/ 2526346 w 2526346"/>
              <a:gd name="connsiteY60" fmla="*/ 1742173 h 2620266"/>
              <a:gd name="connsiteX61" fmla="*/ 2516720 w 2526346"/>
              <a:gd name="connsiteY61" fmla="*/ 1434164 h 2620266"/>
              <a:gd name="connsiteX62" fmla="*/ 2468594 w 2526346"/>
              <a:gd name="connsiteY62" fmla="*/ 1376413 h 2620266"/>
              <a:gd name="connsiteX63" fmla="*/ 2449344 w 2526346"/>
              <a:gd name="connsiteY63" fmla="*/ 1347537 h 2620266"/>
              <a:gd name="connsiteX64" fmla="*/ 2381967 w 2526346"/>
              <a:gd name="connsiteY64" fmla="*/ 1289785 h 2620266"/>
              <a:gd name="connsiteX65" fmla="*/ 2324215 w 2526346"/>
              <a:gd name="connsiteY65" fmla="*/ 1241659 h 2620266"/>
              <a:gd name="connsiteX66" fmla="*/ 2276089 w 2526346"/>
              <a:gd name="connsiteY66" fmla="*/ 1203158 h 2620266"/>
              <a:gd name="connsiteX67" fmla="*/ 2218337 w 2526346"/>
              <a:gd name="connsiteY67" fmla="*/ 1145407 h 2620266"/>
              <a:gd name="connsiteX68" fmla="*/ 2122085 w 2526346"/>
              <a:gd name="connsiteY68" fmla="*/ 1126156 h 2620266"/>
              <a:gd name="connsiteX69" fmla="*/ 2073958 w 2526346"/>
              <a:gd name="connsiteY69" fmla="*/ 1116531 h 2620266"/>
              <a:gd name="connsiteX70" fmla="*/ 2025832 w 2526346"/>
              <a:gd name="connsiteY70" fmla="*/ 1068404 h 2620266"/>
              <a:gd name="connsiteX71" fmla="*/ 1977706 w 2526346"/>
              <a:gd name="connsiteY71" fmla="*/ 1020278 h 2620266"/>
              <a:gd name="connsiteX72" fmla="*/ 1939205 w 2526346"/>
              <a:gd name="connsiteY72" fmla="*/ 962527 h 2620266"/>
              <a:gd name="connsiteX73" fmla="*/ 1919954 w 2526346"/>
              <a:gd name="connsiteY73" fmla="*/ 933651 h 2620266"/>
              <a:gd name="connsiteX74" fmla="*/ 1891078 w 2526346"/>
              <a:gd name="connsiteY74" fmla="*/ 895150 h 2620266"/>
              <a:gd name="connsiteX75" fmla="*/ 1871828 w 2526346"/>
              <a:gd name="connsiteY75" fmla="*/ 856649 h 2620266"/>
              <a:gd name="connsiteX76" fmla="*/ 1852577 w 2526346"/>
              <a:gd name="connsiteY76" fmla="*/ 827773 h 2620266"/>
              <a:gd name="connsiteX77" fmla="*/ 1842952 w 2526346"/>
              <a:gd name="connsiteY77" fmla="*/ 760396 h 2620266"/>
              <a:gd name="connsiteX78" fmla="*/ 1833327 w 2526346"/>
              <a:gd name="connsiteY78" fmla="*/ 731520 h 2620266"/>
              <a:gd name="connsiteX79" fmla="*/ 1823701 w 2526346"/>
              <a:gd name="connsiteY79" fmla="*/ 606392 h 2620266"/>
              <a:gd name="connsiteX80" fmla="*/ 1794826 w 2526346"/>
              <a:gd name="connsiteY80" fmla="*/ 567891 h 2620266"/>
              <a:gd name="connsiteX81" fmla="*/ 1746699 w 2526346"/>
              <a:gd name="connsiteY81" fmla="*/ 529390 h 2620266"/>
              <a:gd name="connsiteX82" fmla="*/ 1660072 w 2526346"/>
              <a:gd name="connsiteY82" fmla="*/ 471638 h 2620266"/>
              <a:gd name="connsiteX83" fmla="*/ 1631196 w 2526346"/>
              <a:gd name="connsiteY83" fmla="*/ 452388 h 2620266"/>
              <a:gd name="connsiteX84" fmla="*/ 1602320 w 2526346"/>
              <a:gd name="connsiteY84" fmla="*/ 423512 h 2620266"/>
              <a:gd name="connsiteX85" fmla="*/ 1544569 w 2526346"/>
              <a:gd name="connsiteY85" fmla="*/ 356135 h 2620266"/>
              <a:gd name="connsiteX86" fmla="*/ 1515693 w 2526346"/>
              <a:gd name="connsiteY86" fmla="*/ 336884 h 2620266"/>
              <a:gd name="connsiteX87" fmla="*/ 1486817 w 2526346"/>
              <a:gd name="connsiteY87" fmla="*/ 308009 h 2620266"/>
              <a:gd name="connsiteX88" fmla="*/ 1438691 w 2526346"/>
              <a:gd name="connsiteY88" fmla="*/ 250257 h 2620266"/>
              <a:gd name="connsiteX89" fmla="*/ 1400190 w 2526346"/>
              <a:gd name="connsiteY89" fmla="*/ 231007 h 2620266"/>
              <a:gd name="connsiteX90" fmla="*/ 1361689 w 2526346"/>
              <a:gd name="connsiteY90" fmla="*/ 182880 h 2620266"/>
              <a:gd name="connsiteX91" fmla="*/ 1303937 w 2526346"/>
              <a:gd name="connsiteY91" fmla="*/ 115503 h 2620266"/>
              <a:gd name="connsiteX92" fmla="*/ 197032 w 2526346"/>
              <a:gd name="connsiteY92" fmla="*/ 0 h 262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526346" h="2620266">
                <a:moveTo>
                  <a:pt x="197032" y="0"/>
                </a:moveTo>
                <a:lnTo>
                  <a:pt x="197032" y="0"/>
                </a:lnTo>
                <a:cubicBezTo>
                  <a:pt x="194704" y="13969"/>
                  <a:pt x="179592" y="141665"/>
                  <a:pt x="158531" y="173255"/>
                </a:cubicBezTo>
                <a:lnTo>
                  <a:pt x="139280" y="202131"/>
                </a:lnTo>
                <a:cubicBezTo>
                  <a:pt x="104180" y="307434"/>
                  <a:pt x="160157" y="147940"/>
                  <a:pt x="110405" y="259882"/>
                </a:cubicBezTo>
                <a:cubicBezTo>
                  <a:pt x="102164" y="278425"/>
                  <a:pt x="102410" y="300750"/>
                  <a:pt x="91154" y="317634"/>
                </a:cubicBezTo>
                <a:cubicBezTo>
                  <a:pt x="84737" y="327259"/>
                  <a:pt x="77077" y="336163"/>
                  <a:pt x="71904" y="346510"/>
                </a:cubicBezTo>
                <a:cubicBezTo>
                  <a:pt x="60900" y="368518"/>
                  <a:pt x="58147" y="401536"/>
                  <a:pt x="52653" y="423512"/>
                </a:cubicBezTo>
                <a:cubicBezTo>
                  <a:pt x="44683" y="455393"/>
                  <a:pt x="42599" y="453032"/>
                  <a:pt x="23777" y="481263"/>
                </a:cubicBezTo>
                <a:cubicBezTo>
                  <a:pt x="7111" y="547930"/>
                  <a:pt x="0" y="559409"/>
                  <a:pt x="23777" y="654518"/>
                </a:cubicBezTo>
                <a:cubicBezTo>
                  <a:pt x="29388" y="676964"/>
                  <a:pt x="40329" y="704954"/>
                  <a:pt x="62278" y="712270"/>
                </a:cubicBezTo>
                <a:cubicBezTo>
                  <a:pt x="71903" y="715478"/>
                  <a:pt x="81366" y="719225"/>
                  <a:pt x="91154" y="721895"/>
                </a:cubicBezTo>
                <a:cubicBezTo>
                  <a:pt x="116679" y="728856"/>
                  <a:pt x="168156" y="741145"/>
                  <a:pt x="168156" y="741145"/>
                </a:cubicBezTo>
                <a:cubicBezTo>
                  <a:pt x="270162" y="715644"/>
                  <a:pt x="118425" y="751937"/>
                  <a:pt x="283659" y="721895"/>
                </a:cubicBezTo>
                <a:cubicBezTo>
                  <a:pt x="293641" y="720080"/>
                  <a:pt x="302779" y="715057"/>
                  <a:pt x="312535" y="712270"/>
                </a:cubicBezTo>
                <a:cubicBezTo>
                  <a:pt x="397137" y="688097"/>
                  <a:pt x="310677" y="716096"/>
                  <a:pt x="379912" y="693019"/>
                </a:cubicBezTo>
                <a:cubicBezTo>
                  <a:pt x="610796" y="697829"/>
                  <a:pt x="727016" y="634231"/>
                  <a:pt x="880426" y="721895"/>
                </a:cubicBezTo>
                <a:cubicBezTo>
                  <a:pt x="890470" y="727634"/>
                  <a:pt x="900518" y="733617"/>
                  <a:pt x="909301" y="741145"/>
                </a:cubicBezTo>
                <a:cubicBezTo>
                  <a:pt x="990987" y="811163"/>
                  <a:pt x="910389" y="754706"/>
                  <a:pt x="976678" y="798897"/>
                </a:cubicBezTo>
                <a:cubicBezTo>
                  <a:pt x="986303" y="811731"/>
                  <a:pt x="993230" y="827128"/>
                  <a:pt x="1005554" y="837398"/>
                </a:cubicBezTo>
                <a:cubicBezTo>
                  <a:pt x="1013348" y="843893"/>
                  <a:pt x="1025355" y="842486"/>
                  <a:pt x="1034430" y="847023"/>
                </a:cubicBezTo>
                <a:cubicBezTo>
                  <a:pt x="1057566" y="858591"/>
                  <a:pt x="1079626" y="872215"/>
                  <a:pt x="1101807" y="885524"/>
                </a:cubicBezTo>
                <a:cubicBezTo>
                  <a:pt x="1111726" y="891476"/>
                  <a:pt x="1120527" y="899236"/>
                  <a:pt x="1130682" y="904775"/>
                </a:cubicBezTo>
                <a:cubicBezTo>
                  <a:pt x="1155875" y="918517"/>
                  <a:pt x="1180460" y="934201"/>
                  <a:pt x="1207685" y="943276"/>
                </a:cubicBezTo>
                <a:cubicBezTo>
                  <a:pt x="1250584" y="957576"/>
                  <a:pt x="1270025" y="966710"/>
                  <a:pt x="1313562" y="972152"/>
                </a:cubicBezTo>
                <a:cubicBezTo>
                  <a:pt x="1348727" y="976547"/>
                  <a:pt x="1384147" y="978569"/>
                  <a:pt x="1419440" y="981777"/>
                </a:cubicBezTo>
                <a:cubicBezTo>
                  <a:pt x="1429065" y="984985"/>
                  <a:pt x="1438170" y="991402"/>
                  <a:pt x="1448316" y="991402"/>
                </a:cubicBezTo>
                <a:cubicBezTo>
                  <a:pt x="1549956" y="991402"/>
                  <a:pt x="1469940" y="969735"/>
                  <a:pt x="1534944" y="991402"/>
                </a:cubicBezTo>
                <a:cubicBezTo>
                  <a:pt x="1593896" y="1079833"/>
                  <a:pt x="1513334" y="971791"/>
                  <a:pt x="1583070" y="1029903"/>
                </a:cubicBezTo>
                <a:cubicBezTo>
                  <a:pt x="1595394" y="1040173"/>
                  <a:pt x="1599956" y="1057746"/>
                  <a:pt x="1611946" y="1068404"/>
                </a:cubicBezTo>
                <a:cubicBezTo>
                  <a:pt x="1629238" y="1083775"/>
                  <a:pt x="1669697" y="1106905"/>
                  <a:pt x="1669697" y="1106905"/>
                </a:cubicBezTo>
                <a:cubicBezTo>
                  <a:pt x="1713826" y="1173099"/>
                  <a:pt x="1700881" y="1142708"/>
                  <a:pt x="1717824" y="1193533"/>
                </a:cubicBezTo>
                <a:cubicBezTo>
                  <a:pt x="1721032" y="1353954"/>
                  <a:pt x="1721920" y="1514438"/>
                  <a:pt x="1727449" y="1674796"/>
                </a:cubicBezTo>
                <a:cubicBezTo>
                  <a:pt x="1728340" y="1700648"/>
                  <a:pt x="1728374" y="1727438"/>
                  <a:pt x="1737074" y="1751798"/>
                </a:cubicBezTo>
                <a:cubicBezTo>
                  <a:pt x="1744856" y="1773587"/>
                  <a:pt x="1768259" y="1787601"/>
                  <a:pt x="1775575" y="1809550"/>
                </a:cubicBezTo>
                <a:cubicBezTo>
                  <a:pt x="1778783" y="1819175"/>
                  <a:pt x="1782413" y="1828670"/>
                  <a:pt x="1785200" y="1838425"/>
                </a:cubicBezTo>
                <a:cubicBezTo>
                  <a:pt x="1794036" y="1869351"/>
                  <a:pt x="1790632" y="1882358"/>
                  <a:pt x="1814076" y="1905802"/>
                </a:cubicBezTo>
                <a:cubicBezTo>
                  <a:pt x="1822256" y="1913982"/>
                  <a:pt x="1834065" y="1917647"/>
                  <a:pt x="1842952" y="1925053"/>
                </a:cubicBezTo>
                <a:cubicBezTo>
                  <a:pt x="1870744" y="1948213"/>
                  <a:pt x="1872150" y="1954411"/>
                  <a:pt x="1891078" y="1982804"/>
                </a:cubicBezTo>
                <a:cubicBezTo>
                  <a:pt x="1891377" y="1986993"/>
                  <a:pt x="1897946" y="2138159"/>
                  <a:pt x="1910329" y="2175310"/>
                </a:cubicBezTo>
                <a:cubicBezTo>
                  <a:pt x="1913987" y="2186284"/>
                  <a:pt x="1924406" y="2193838"/>
                  <a:pt x="1929579" y="2204185"/>
                </a:cubicBezTo>
                <a:cubicBezTo>
                  <a:pt x="1934117" y="2213260"/>
                  <a:pt x="1935996" y="2223436"/>
                  <a:pt x="1939205" y="2233061"/>
                </a:cubicBezTo>
                <a:cubicBezTo>
                  <a:pt x="1935996" y="2332522"/>
                  <a:pt x="1941922" y="2432700"/>
                  <a:pt x="1929579" y="2531444"/>
                </a:cubicBezTo>
                <a:cubicBezTo>
                  <a:pt x="1928321" y="2541511"/>
                  <a:pt x="1908626" y="2534732"/>
                  <a:pt x="1900704" y="2541070"/>
                </a:cubicBezTo>
                <a:cubicBezTo>
                  <a:pt x="1891671" y="2548296"/>
                  <a:pt x="1887870" y="2560320"/>
                  <a:pt x="1881453" y="2569945"/>
                </a:cubicBezTo>
                <a:cubicBezTo>
                  <a:pt x="1884661" y="2582779"/>
                  <a:pt x="1882814" y="2598117"/>
                  <a:pt x="1891078" y="2608447"/>
                </a:cubicBezTo>
                <a:cubicBezTo>
                  <a:pt x="1897416" y="2616370"/>
                  <a:pt x="1909808" y="2618072"/>
                  <a:pt x="1919954" y="2618072"/>
                </a:cubicBezTo>
                <a:cubicBezTo>
                  <a:pt x="1945821" y="2618072"/>
                  <a:pt x="1971289" y="2611655"/>
                  <a:pt x="1996956" y="2608447"/>
                </a:cubicBezTo>
                <a:cubicBezTo>
                  <a:pt x="2026658" y="2519337"/>
                  <a:pt x="1995830" y="2620266"/>
                  <a:pt x="2016207" y="2406316"/>
                </a:cubicBezTo>
                <a:cubicBezTo>
                  <a:pt x="2017645" y="2391216"/>
                  <a:pt x="2033709" y="2357662"/>
                  <a:pt x="2045082" y="2348564"/>
                </a:cubicBezTo>
                <a:cubicBezTo>
                  <a:pt x="2053005" y="2342226"/>
                  <a:pt x="2064883" y="2343476"/>
                  <a:pt x="2073958" y="2338939"/>
                </a:cubicBezTo>
                <a:cubicBezTo>
                  <a:pt x="2116172" y="2317833"/>
                  <a:pt x="2088946" y="2316227"/>
                  <a:pt x="2141335" y="2310063"/>
                </a:cubicBezTo>
                <a:cubicBezTo>
                  <a:pt x="2182881" y="2305175"/>
                  <a:pt x="2224754" y="2303646"/>
                  <a:pt x="2266464" y="2300438"/>
                </a:cubicBezTo>
                <a:cubicBezTo>
                  <a:pt x="2255151" y="2176004"/>
                  <a:pt x="2251276" y="2196500"/>
                  <a:pt x="2266464" y="2059807"/>
                </a:cubicBezTo>
                <a:cubicBezTo>
                  <a:pt x="2269938" y="2028542"/>
                  <a:pt x="2289322" y="1980400"/>
                  <a:pt x="2314590" y="1963554"/>
                </a:cubicBezTo>
                <a:lnTo>
                  <a:pt x="2343466" y="1944303"/>
                </a:lnTo>
                <a:cubicBezTo>
                  <a:pt x="2349883" y="1925053"/>
                  <a:pt x="2348368" y="1900900"/>
                  <a:pt x="2362716" y="1886552"/>
                </a:cubicBezTo>
                <a:cubicBezTo>
                  <a:pt x="2372341" y="1876927"/>
                  <a:pt x="2379773" y="1864430"/>
                  <a:pt x="2391592" y="1857676"/>
                </a:cubicBezTo>
                <a:cubicBezTo>
                  <a:pt x="2409397" y="1847502"/>
                  <a:pt x="2506505" y="1838499"/>
                  <a:pt x="2507095" y="1838425"/>
                </a:cubicBezTo>
                <a:cubicBezTo>
                  <a:pt x="2510303" y="1819175"/>
                  <a:pt x="2512893" y="1799811"/>
                  <a:pt x="2516720" y="1780674"/>
                </a:cubicBezTo>
                <a:cubicBezTo>
                  <a:pt x="2519314" y="1767702"/>
                  <a:pt x="2526346" y="1755402"/>
                  <a:pt x="2526346" y="1742173"/>
                </a:cubicBezTo>
                <a:cubicBezTo>
                  <a:pt x="2526346" y="1639453"/>
                  <a:pt x="2525492" y="1536509"/>
                  <a:pt x="2516720" y="1434164"/>
                </a:cubicBezTo>
                <a:cubicBezTo>
                  <a:pt x="2515350" y="1418182"/>
                  <a:pt x="2475724" y="1384969"/>
                  <a:pt x="2468594" y="1376413"/>
                </a:cubicBezTo>
                <a:cubicBezTo>
                  <a:pt x="2461188" y="1367526"/>
                  <a:pt x="2456750" y="1356424"/>
                  <a:pt x="2449344" y="1347537"/>
                </a:cubicBezTo>
                <a:cubicBezTo>
                  <a:pt x="2419492" y="1311714"/>
                  <a:pt x="2419139" y="1321647"/>
                  <a:pt x="2381967" y="1289785"/>
                </a:cubicBezTo>
                <a:cubicBezTo>
                  <a:pt x="2317120" y="1234203"/>
                  <a:pt x="2388035" y="1284206"/>
                  <a:pt x="2324215" y="1241659"/>
                </a:cubicBezTo>
                <a:cubicBezTo>
                  <a:pt x="2269049" y="1158907"/>
                  <a:pt x="2342504" y="1256289"/>
                  <a:pt x="2276089" y="1203158"/>
                </a:cubicBezTo>
                <a:cubicBezTo>
                  <a:pt x="2233994" y="1169482"/>
                  <a:pt x="2285431" y="1169369"/>
                  <a:pt x="2218337" y="1145407"/>
                </a:cubicBezTo>
                <a:cubicBezTo>
                  <a:pt x="2187524" y="1134402"/>
                  <a:pt x="2154169" y="1132573"/>
                  <a:pt x="2122085" y="1126156"/>
                </a:cubicBezTo>
                <a:lnTo>
                  <a:pt x="2073958" y="1116531"/>
                </a:lnTo>
                <a:cubicBezTo>
                  <a:pt x="2022630" y="1039537"/>
                  <a:pt x="2089994" y="1132565"/>
                  <a:pt x="2025832" y="1068404"/>
                </a:cubicBezTo>
                <a:cubicBezTo>
                  <a:pt x="1961660" y="1004233"/>
                  <a:pt x="2054710" y="1071617"/>
                  <a:pt x="1977706" y="1020278"/>
                </a:cubicBezTo>
                <a:lnTo>
                  <a:pt x="1939205" y="962527"/>
                </a:lnTo>
                <a:cubicBezTo>
                  <a:pt x="1932788" y="952902"/>
                  <a:pt x="1926895" y="942906"/>
                  <a:pt x="1919954" y="933651"/>
                </a:cubicBezTo>
                <a:cubicBezTo>
                  <a:pt x="1910329" y="920817"/>
                  <a:pt x="1899580" y="908754"/>
                  <a:pt x="1891078" y="895150"/>
                </a:cubicBezTo>
                <a:cubicBezTo>
                  <a:pt x="1883473" y="882983"/>
                  <a:pt x="1878947" y="869107"/>
                  <a:pt x="1871828" y="856649"/>
                </a:cubicBezTo>
                <a:cubicBezTo>
                  <a:pt x="1866089" y="846605"/>
                  <a:pt x="1858994" y="837398"/>
                  <a:pt x="1852577" y="827773"/>
                </a:cubicBezTo>
                <a:cubicBezTo>
                  <a:pt x="1849369" y="805314"/>
                  <a:pt x="1847401" y="782642"/>
                  <a:pt x="1842952" y="760396"/>
                </a:cubicBezTo>
                <a:cubicBezTo>
                  <a:pt x="1840962" y="750447"/>
                  <a:pt x="1834585" y="741588"/>
                  <a:pt x="1833327" y="731520"/>
                </a:cubicBezTo>
                <a:cubicBezTo>
                  <a:pt x="1828138" y="690010"/>
                  <a:pt x="1833282" y="647113"/>
                  <a:pt x="1823701" y="606392"/>
                </a:cubicBezTo>
                <a:cubicBezTo>
                  <a:pt x="1820027" y="590777"/>
                  <a:pt x="1804150" y="580945"/>
                  <a:pt x="1794826" y="567891"/>
                </a:cubicBezTo>
                <a:cubicBezTo>
                  <a:pt x="1767616" y="529796"/>
                  <a:pt x="1788594" y="543355"/>
                  <a:pt x="1746699" y="529390"/>
                </a:cubicBezTo>
                <a:lnTo>
                  <a:pt x="1660072" y="471638"/>
                </a:lnTo>
                <a:cubicBezTo>
                  <a:pt x="1650447" y="465221"/>
                  <a:pt x="1639376" y="460568"/>
                  <a:pt x="1631196" y="452388"/>
                </a:cubicBezTo>
                <a:cubicBezTo>
                  <a:pt x="1621571" y="442763"/>
                  <a:pt x="1611179" y="433847"/>
                  <a:pt x="1602320" y="423512"/>
                </a:cubicBezTo>
                <a:cubicBezTo>
                  <a:pt x="1570453" y="386333"/>
                  <a:pt x="1580397" y="385992"/>
                  <a:pt x="1544569" y="356135"/>
                </a:cubicBezTo>
                <a:cubicBezTo>
                  <a:pt x="1535682" y="348729"/>
                  <a:pt x="1524580" y="344290"/>
                  <a:pt x="1515693" y="336884"/>
                </a:cubicBezTo>
                <a:cubicBezTo>
                  <a:pt x="1505236" y="328170"/>
                  <a:pt x="1495531" y="318466"/>
                  <a:pt x="1486817" y="308009"/>
                </a:cubicBezTo>
                <a:cubicBezTo>
                  <a:pt x="1461985" y="278210"/>
                  <a:pt x="1473431" y="275071"/>
                  <a:pt x="1438691" y="250257"/>
                </a:cubicBezTo>
                <a:cubicBezTo>
                  <a:pt x="1427015" y="241917"/>
                  <a:pt x="1413024" y="237424"/>
                  <a:pt x="1400190" y="231007"/>
                </a:cubicBezTo>
                <a:cubicBezTo>
                  <a:pt x="1378515" y="165981"/>
                  <a:pt x="1408575" y="236463"/>
                  <a:pt x="1361689" y="182880"/>
                </a:cubicBezTo>
                <a:cubicBezTo>
                  <a:pt x="1295607" y="107358"/>
                  <a:pt x="1351200" y="139136"/>
                  <a:pt x="1303937" y="115503"/>
                </a:cubicBezTo>
                <a:lnTo>
                  <a:pt x="197032" y="0"/>
                </a:lnTo>
                <a:close/>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620126" y="3456272"/>
            <a:ext cx="575542" cy="1222408"/>
          </a:xfrm>
          <a:custGeom>
            <a:avLst/>
            <a:gdLst>
              <a:gd name="connsiteX0" fmla="*/ 500514 w 575542"/>
              <a:gd name="connsiteY0" fmla="*/ 0 h 1222408"/>
              <a:gd name="connsiteX1" fmla="*/ 500514 w 575542"/>
              <a:gd name="connsiteY1" fmla="*/ 0 h 1222408"/>
              <a:gd name="connsiteX2" fmla="*/ 423512 w 575542"/>
              <a:gd name="connsiteY2" fmla="*/ 28876 h 1222408"/>
              <a:gd name="connsiteX3" fmla="*/ 317634 w 575542"/>
              <a:gd name="connsiteY3" fmla="*/ 57752 h 1222408"/>
              <a:gd name="connsiteX4" fmla="*/ 250257 w 575542"/>
              <a:gd name="connsiteY4" fmla="*/ 86627 h 1222408"/>
              <a:gd name="connsiteX5" fmla="*/ 192506 w 575542"/>
              <a:gd name="connsiteY5" fmla="*/ 125128 h 1222408"/>
              <a:gd name="connsiteX6" fmla="*/ 163630 w 575542"/>
              <a:gd name="connsiteY6" fmla="*/ 144379 h 1222408"/>
              <a:gd name="connsiteX7" fmla="*/ 105878 w 575542"/>
              <a:gd name="connsiteY7" fmla="*/ 163630 h 1222408"/>
              <a:gd name="connsiteX8" fmla="*/ 38501 w 575542"/>
              <a:gd name="connsiteY8" fmla="*/ 192505 h 1222408"/>
              <a:gd name="connsiteX9" fmla="*/ 0 w 575542"/>
              <a:gd name="connsiteY9" fmla="*/ 240632 h 1222408"/>
              <a:gd name="connsiteX10" fmla="*/ 9626 w 575542"/>
              <a:gd name="connsiteY10" fmla="*/ 288758 h 1222408"/>
              <a:gd name="connsiteX11" fmla="*/ 19251 w 575542"/>
              <a:gd name="connsiteY11" fmla="*/ 356135 h 1222408"/>
              <a:gd name="connsiteX12" fmla="*/ 38501 w 575542"/>
              <a:gd name="connsiteY12" fmla="*/ 423512 h 1222408"/>
              <a:gd name="connsiteX13" fmla="*/ 48127 w 575542"/>
              <a:gd name="connsiteY13" fmla="*/ 462013 h 1222408"/>
              <a:gd name="connsiteX14" fmla="*/ 77002 w 575542"/>
              <a:gd name="connsiteY14" fmla="*/ 481263 h 1222408"/>
              <a:gd name="connsiteX15" fmla="*/ 105878 w 575542"/>
              <a:gd name="connsiteY15" fmla="*/ 577516 h 1222408"/>
              <a:gd name="connsiteX16" fmla="*/ 134754 w 575542"/>
              <a:gd name="connsiteY16" fmla="*/ 818147 h 1222408"/>
              <a:gd name="connsiteX17" fmla="*/ 154005 w 575542"/>
              <a:gd name="connsiteY17" fmla="*/ 847023 h 1222408"/>
              <a:gd name="connsiteX18" fmla="*/ 173255 w 575542"/>
              <a:gd name="connsiteY18" fmla="*/ 1020278 h 1222408"/>
              <a:gd name="connsiteX19" fmla="*/ 182880 w 575542"/>
              <a:gd name="connsiteY19" fmla="*/ 1058779 h 1222408"/>
              <a:gd name="connsiteX20" fmla="*/ 192506 w 575542"/>
              <a:gd name="connsiteY20" fmla="*/ 1126156 h 1222408"/>
              <a:gd name="connsiteX21" fmla="*/ 221381 w 575542"/>
              <a:gd name="connsiteY21" fmla="*/ 1203158 h 1222408"/>
              <a:gd name="connsiteX22" fmla="*/ 279133 w 575542"/>
              <a:gd name="connsiteY22" fmla="*/ 1222408 h 1222408"/>
              <a:gd name="connsiteX23" fmla="*/ 442762 w 575542"/>
              <a:gd name="connsiteY23" fmla="*/ 1212783 h 1222408"/>
              <a:gd name="connsiteX24" fmla="*/ 471638 w 575542"/>
              <a:gd name="connsiteY24" fmla="*/ 1203158 h 1222408"/>
              <a:gd name="connsiteX25" fmla="*/ 490889 w 575542"/>
              <a:gd name="connsiteY25" fmla="*/ 1174282 h 1222408"/>
              <a:gd name="connsiteX26" fmla="*/ 500514 w 575542"/>
              <a:gd name="connsiteY26" fmla="*/ 1145406 h 1222408"/>
              <a:gd name="connsiteX27" fmla="*/ 433137 w 575542"/>
              <a:gd name="connsiteY27" fmla="*/ 1078030 h 1222408"/>
              <a:gd name="connsiteX28" fmla="*/ 404261 w 575542"/>
              <a:gd name="connsiteY28" fmla="*/ 1049154 h 1222408"/>
              <a:gd name="connsiteX29" fmla="*/ 336885 w 575542"/>
              <a:gd name="connsiteY29" fmla="*/ 1039528 h 1222408"/>
              <a:gd name="connsiteX30" fmla="*/ 279133 w 575542"/>
              <a:gd name="connsiteY30" fmla="*/ 981777 h 1222408"/>
              <a:gd name="connsiteX31" fmla="*/ 317634 w 575542"/>
              <a:gd name="connsiteY31" fmla="*/ 866274 h 1222408"/>
              <a:gd name="connsiteX32" fmla="*/ 336885 w 575542"/>
              <a:gd name="connsiteY32" fmla="*/ 827773 h 1222408"/>
              <a:gd name="connsiteX33" fmla="*/ 356135 w 575542"/>
              <a:gd name="connsiteY33" fmla="*/ 798897 h 1222408"/>
              <a:gd name="connsiteX34" fmla="*/ 365760 w 575542"/>
              <a:gd name="connsiteY34" fmla="*/ 731520 h 1222408"/>
              <a:gd name="connsiteX35" fmla="*/ 394636 w 575542"/>
              <a:gd name="connsiteY35" fmla="*/ 702644 h 1222408"/>
              <a:gd name="connsiteX36" fmla="*/ 423512 w 575542"/>
              <a:gd name="connsiteY36" fmla="*/ 683394 h 1222408"/>
              <a:gd name="connsiteX37" fmla="*/ 462013 w 575542"/>
              <a:gd name="connsiteY37" fmla="*/ 654518 h 1222408"/>
              <a:gd name="connsiteX38" fmla="*/ 471638 w 575542"/>
              <a:gd name="connsiteY38" fmla="*/ 625642 h 1222408"/>
              <a:gd name="connsiteX39" fmla="*/ 500514 w 575542"/>
              <a:gd name="connsiteY39" fmla="*/ 596766 h 1222408"/>
              <a:gd name="connsiteX40" fmla="*/ 519765 w 575542"/>
              <a:gd name="connsiteY40" fmla="*/ 567891 h 1222408"/>
              <a:gd name="connsiteX41" fmla="*/ 519765 w 575542"/>
              <a:gd name="connsiteY41" fmla="*/ 96253 h 1222408"/>
              <a:gd name="connsiteX42" fmla="*/ 510139 w 575542"/>
              <a:gd name="connsiteY42" fmla="*/ 67377 h 1222408"/>
              <a:gd name="connsiteX43" fmla="*/ 452388 w 575542"/>
              <a:gd name="connsiteY43" fmla="*/ 28876 h 1222408"/>
              <a:gd name="connsiteX44" fmla="*/ 433137 w 575542"/>
              <a:gd name="connsiteY44" fmla="*/ 9625 h 1222408"/>
              <a:gd name="connsiteX45" fmla="*/ 413887 w 575542"/>
              <a:gd name="connsiteY45" fmla="*/ 19251 h 122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5542" h="1222408">
                <a:moveTo>
                  <a:pt x="500514" y="0"/>
                </a:moveTo>
                <a:lnTo>
                  <a:pt x="500514" y="0"/>
                </a:lnTo>
                <a:cubicBezTo>
                  <a:pt x="474847" y="9625"/>
                  <a:pt x="449713" y="20814"/>
                  <a:pt x="423512" y="28876"/>
                </a:cubicBezTo>
                <a:cubicBezTo>
                  <a:pt x="389931" y="39209"/>
                  <a:pt x="348184" y="37386"/>
                  <a:pt x="317634" y="57752"/>
                </a:cubicBezTo>
                <a:cubicBezTo>
                  <a:pt x="277751" y="84340"/>
                  <a:pt x="299981" y="74196"/>
                  <a:pt x="250257" y="86627"/>
                </a:cubicBezTo>
                <a:lnTo>
                  <a:pt x="192506" y="125128"/>
                </a:lnTo>
                <a:cubicBezTo>
                  <a:pt x="182881" y="131545"/>
                  <a:pt x="174605" y="140721"/>
                  <a:pt x="163630" y="144379"/>
                </a:cubicBezTo>
                <a:cubicBezTo>
                  <a:pt x="144379" y="150796"/>
                  <a:pt x="124028" y="154555"/>
                  <a:pt x="105878" y="163630"/>
                </a:cubicBezTo>
                <a:cubicBezTo>
                  <a:pt x="58302" y="187417"/>
                  <a:pt x="80989" y="178343"/>
                  <a:pt x="38501" y="192505"/>
                </a:cubicBezTo>
                <a:cubicBezTo>
                  <a:pt x="16330" y="207286"/>
                  <a:pt x="0" y="209638"/>
                  <a:pt x="0" y="240632"/>
                </a:cubicBezTo>
                <a:cubicBezTo>
                  <a:pt x="0" y="256992"/>
                  <a:pt x="6936" y="272621"/>
                  <a:pt x="9626" y="288758"/>
                </a:cubicBezTo>
                <a:cubicBezTo>
                  <a:pt x="13356" y="311136"/>
                  <a:pt x="15193" y="333814"/>
                  <a:pt x="19251" y="356135"/>
                </a:cubicBezTo>
                <a:cubicBezTo>
                  <a:pt x="26772" y="397501"/>
                  <a:pt x="28194" y="387438"/>
                  <a:pt x="38501" y="423512"/>
                </a:cubicBezTo>
                <a:cubicBezTo>
                  <a:pt x="42135" y="436232"/>
                  <a:pt x="40789" y="451006"/>
                  <a:pt x="48127" y="462013"/>
                </a:cubicBezTo>
                <a:cubicBezTo>
                  <a:pt x="54544" y="471638"/>
                  <a:pt x="67377" y="474846"/>
                  <a:pt x="77002" y="481263"/>
                </a:cubicBezTo>
                <a:cubicBezTo>
                  <a:pt x="100436" y="551565"/>
                  <a:pt x="91332" y="519329"/>
                  <a:pt x="105878" y="577516"/>
                </a:cubicBezTo>
                <a:cubicBezTo>
                  <a:pt x="113169" y="730624"/>
                  <a:pt x="85978" y="732791"/>
                  <a:pt x="134754" y="818147"/>
                </a:cubicBezTo>
                <a:cubicBezTo>
                  <a:pt x="140494" y="828191"/>
                  <a:pt x="147588" y="837398"/>
                  <a:pt x="154005" y="847023"/>
                </a:cubicBezTo>
                <a:cubicBezTo>
                  <a:pt x="180715" y="927157"/>
                  <a:pt x="154240" y="839629"/>
                  <a:pt x="173255" y="1020278"/>
                </a:cubicBezTo>
                <a:cubicBezTo>
                  <a:pt x="174640" y="1033434"/>
                  <a:pt x="180514" y="1045764"/>
                  <a:pt x="182880" y="1058779"/>
                </a:cubicBezTo>
                <a:cubicBezTo>
                  <a:pt x="186938" y="1081100"/>
                  <a:pt x="188776" y="1103778"/>
                  <a:pt x="192506" y="1126156"/>
                </a:cubicBezTo>
                <a:cubicBezTo>
                  <a:pt x="195666" y="1145115"/>
                  <a:pt x="199232" y="1189315"/>
                  <a:pt x="221381" y="1203158"/>
                </a:cubicBezTo>
                <a:cubicBezTo>
                  <a:pt x="238589" y="1213913"/>
                  <a:pt x="279133" y="1222408"/>
                  <a:pt x="279133" y="1222408"/>
                </a:cubicBezTo>
                <a:cubicBezTo>
                  <a:pt x="333676" y="1219200"/>
                  <a:pt x="388396" y="1218219"/>
                  <a:pt x="442762" y="1212783"/>
                </a:cubicBezTo>
                <a:cubicBezTo>
                  <a:pt x="452858" y="1211773"/>
                  <a:pt x="463715" y="1209496"/>
                  <a:pt x="471638" y="1203158"/>
                </a:cubicBezTo>
                <a:cubicBezTo>
                  <a:pt x="480671" y="1195931"/>
                  <a:pt x="484472" y="1183907"/>
                  <a:pt x="490889" y="1174282"/>
                </a:cubicBezTo>
                <a:cubicBezTo>
                  <a:pt x="494097" y="1164657"/>
                  <a:pt x="500514" y="1155552"/>
                  <a:pt x="500514" y="1145406"/>
                </a:cubicBezTo>
                <a:lnTo>
                  <a:pt x="433137" y="1078030"/>
                </a:lnTo>
                <a:cubicBezTo>
                  <a:pt x="423512" y="1068405"/>
                  <a:pt x="416900" y="1054210"/>
                  <a:pt x="404261" y="1049154"/>
                </a:cubicBezTo>
                <a:cubicBezTo>
                  <a:pt x="383197" y="1040728"/>
                  <a:pt x="359344" y="1042737"/>
                  <a:pt x="336885" y="1039528"/>
                </a:cubicBezTo>
                <a:cubicBezTo>
                  <a:pt x="325561" y="1031035"/>
                  <a:pt x="281010" y="1004298"/>
                  <a:pt x="279133" y="981777"/>
                </a:cubicBezTo>
                <a:cubicBezTo>
                  <a:pt x="269673" y="868254"/>
                  <a:pt x="277860" y="921957"/>
                  <a:pt x="317634" y="866274"/>
                </a:cubicBezTo>
                <a:cubicBezTo>
                  <a:pt x="325974" y="854598"/>
                  <a:pt x="329766" y="840231"/>
                  <a:pt x="336885" y="827773"/>
                </a:cubicBezTo>
                <a:cubicBezTo>
                  <a:pt x="342624" y="817729"/>
                  <a:pt x="349718" y="808522"/>
                  <a:pt x="356135" y="798897"/>
                </a:cubicBezTo>
                <a:cubicBezTo>
                  <a:pt x="359343" y="776438"/>
                  <a:pt x="357334" y="752584"/>
                  <a:pt x="365760" y="731520"/>
                </a:cubicBezTo>
                <a:cubicBezTo>
                  <a:pt x="370815" y="718881"/>
                  <a:pt x="384179" y="711358"/>
                  <a:pt x="394636" y="702644"/>
                </a:cubicBezTo>
                <a:cubicBezTo>
                  <a:pt x="403523" y="695238"/>
                  <a:pt x="414099" y="690118"/>
                  <a:pt x="423512" y="683394"/>
                </a:cubicBezTo>
                <a:cubicBezTo>
                  <a:pt x="436566" y="674070"/>
                  <a:pt x="449179" y="664143"/>
                  <a:pt x="462013" y="654518"/>
                </a:cubicBezTo>
                <a:cubicBezTo>
                  <a:pt x="465221" y="644893"/>
                  <a:pt x="466010" y="634084"/>
                  <a:pt x="471638" y="625642"/>
                </a:cubicBezTo>
                <a:cubicBezTo>
                  <a:pt x="479189" y="614316"/>
                  <a:pt x="491800" y="607223"/>
                  <a:pt x="500514" y="596766"/>
                </a:cubicBezTo>
                <a:cubicBezTo>
                  <a:pt x="507920" y="587879"/>
                  <a:pt x="513348" y="577516"/>
                  <a:pt x="519765" y="567891"/>
                </a:cubicBezTo>
                <a:cubicBezTo>
                  <a:pt x="575542" y="400555"/>
                  <a:pt x="537309" y="526063"/>
                  <a:pt x="519765" y="96253"/>
                </a:cubicBezTo>
                <a:cubicBezTo>
                  <a:pt x="519351" y="86115"/>
                  <a:pt x="517313" y="74551"/>
                  <a:pt x="510139" y="67377"/>
                </a:cubicBezTo>
                <a:cubicBezTo>
                  <a:pt x="493779" y="51017"/>
                  <a:pt x="468748" y="45236"/>
                  <a:pt x="452388" y="28876"/>
                </a:cubicBezTo>
                <a:lnTo>
                  <a:pt x="433137" y="9625"/>
                </a:lnTo>
                <a:lnTo>
                  <a:pt x="413887" y="19251"/>
                </a:lnTo>
              </a:path>
            </a:pathLst>
          </a:cu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6553200" y="1538920"/>
            <a:ext cx="771625" cy="844335"/>
          </a:xfrm>
          <a:custGeom>
            <a:avLst/>
            <a:gdLst>
              <a:gd name="connsiteX0" fmla="*/ 444043 w 655799"/>
              <a:gd name="connsiteY0" fmla="*/ 1925 h 844335"/>
              <a:gd name="connsiteX1" fmla="*/ 444043 w 655799"/>
              <a:gd name="connsiteY1" fmla="*/ 1925 h 844335"/>
              <a:gd name="connsiteX2" fmla="*/ 347791 w 655799"/>
              <a:gd name="connsiteY2" fmla="*/ 59676 h 844335"/>
              <a:gd name="connsiteX3" fmla="*/ 328540 w 655799"/>
              <a:gd name="connsiteY3" fmla="*/ 117428 h 844335"/>
              <a:gd name="connsiteX4" fmla="*/ 309290 w 655799"/>
              <a:gd name="connsiteY4" fmla="*/ 358059 h 844335"/>
              <a:gd name="connsiteX5" fmla="*/ 290039 w 655799"/>
              <a:gd name="connsiteY5" fmla="*/ 415811 h 844335"/>
              <a:gd name="connsiteX6" fmla="*/ 232288 w 655799"/>
              <a:gd name="connsiteY6" fmla="*/ 463937 h 844335"/>
              <a:gd name="connsiteX7" fmla="*/ 203412 w 655799"/>
              <a:gd name="connsiteY7" fmla="*/ 492813 h 844335"/>
              <a:gd name="connsiteX8" fmla="*/ 164911 w 655799"/>
              <a:gd name="connsiteY8" fmla="*/ 502438 h 844335"/>
              <a:gd name="connsiteX9" fmla="*/ 136035 w 655799"/>
              <a:gd name="connsiteY9" fmla="*/ 512064 h 844335"/>
              <a:gd name="connsiteX10" fmla="*/ 49408 w 655799"/>
              <a:gd name="connsiteY10" fmla="*/ 560190 h 844335"/>
              <a:gd name="connsiteX11" fmla="*/ 20532 w 655799"/>
              <a:gd name="connsiteY11" fmla="*/ 589066 h 844335"/>
              <a:gd name="connsiteX12" fmla="*/ 20532 w 655799"/>
              <a:gd name="connsiteY12" fmla="*/ 704569 h 844335"/>
              <a:gd name="connsiteX13" fmla="*/ 39782 w 655799"/>
              <a:gd name="connsiteY13" fmla="*/ 733445 h 844335"/>
              <a:gd name="connsiteX14" fmla="*/ 78283 w 655799"/>
              <a:gd name="connsiteY14" fmla="*/ 743070 h 844335"/>
              <a:gd name="connsiteX15" fmla="*/ 116785 w 655799"/>
              <a:gd name="connsiteY15" fmla="*/ 771946 h 844335"/>
              <a:gd name="connsiteX16" fmla="*/ 155286 w 655799"/>
              <a:gd name="connsiteY16" fmla="*/ 781571 h 844335"/>
              <a:gd name="connsiteX17" fmla="*/ 184161 w 655799"/>
              <a:gd name="connsiteY17" fmla="*/ 791196 h 844335"/>
              <a:gd name="connsiteX18" fmla="*/ 213037 w 655799"/>
              <a:gd name="connsiteY18" fmla="*/ 810447 h 844335"/>
              <a:gd name="connsiteX19" fmla="*/ 241913 w 655799"/>
              <a:gd name="connsiteY19" fmla="*/ 839323 h 844335"/>
              <a:gd name="connsiteX20" fmla="*/ 347791 w 655799"/>
              <a:gd name="connsiteY20" fmla="*/ 829697 h 844335"/>
              <a:gd name="connsiteX21" fmla="*/ 357416 w 655799"/>
              <a:gd name="connsiteY21" fmla="*/ 800822 h 844335"/>
              <a:gd name="connsiteX22" fmla="*/ 367041 w 655799"/>
              <a:gd name="connsiteY22" fmla="*/ 723819 h 844335"/>
              <a:gd name="connsiteX23" fmla="*/ 386292 w 655799"/>
              <a:gd name="connsiteY23" fmla="*/ 694944 h 844335"/>
              <a:gd name="connsiteX24" fmla="*/ 405542 w 655799"/>
              <a:gd name="connsiteY24" fmla="*/ 617942 h 844335"/>
              <a:gd name="connsiteX25" fmla="*/ 415168 w 655799"/>
              <a:gd name="connsiteY25" fmla="*/ 589066 h 844335"/>
              <a:gd name="connsiteX26" fmla="*/ 424793 w 655799"/>
              <a:gd name="connsiteY26" fmla="*/ 550565 h 844335"/>
              <a:gd name="connsiteX27" fmla="*/ 559547 w 655799"/>
              <a:gd name="connsiteY27" fmla="*/ 463937 h 844335"/>
              <a:gd name="connsiteX28" fmla="*/ 588422 w 655799"/>
              <a:gd name="connsiteY28" fmla="*/ 435062 h 844335"/>
              <a:gd name="connsiteX29" fmla="*/ 626923 w 655799"/>
              <a:gd name="connsiteY29" fmla="*/ 377310 h 844335"/>
              <a:gd name="connsiteX30" fmla="*/ 655799 w 655799"/>
              <a:gd name="connsiteY30" fmla="*/ 348434 h 844335"/>
              <a:gd name="connsiteX31" fmla="*/ 646174 w 655799"/>
              <a:gd name="connsiteY31" fmla="*/ 300308 h 844335"/>
              <a:gd name="connsiteX32" fmla="*/ 578797 w 655799"/>
              <a:gd name="connsiteY32" fmla="*/ 223306 h 844335"/>
              <a:gd name="connsiteX33" fmla="*/ 540296 w 655799"/>
              <a:gd name="connsiteY33" fmla="*/ 175179 h 844335"/>
              <a:gd name="connsiteX34" fmla="*/ 511420 w 655799"/>
              <a:gd name="connsiteY34" fmla="*/ 117428 h 844335"/>
              <a:gd name="connsiteX35" fmla="*/ 472919 w 655799"/>
              <a:gd name="connsiteY35" fmla="*/ 59676 h 844335"/>
              <a:gd name="connsiteX36" fmla="*/ 424793 w 655799"/>
              <a:gd name="connsiteY36" fmla="*/ 1925 h 844335"/>
              <a:gd name="connsiteX37" fmla="*/ 444043 w 655799"/>
              <a:gd name="connsiteY37" fmla="*/ 1925 h 84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55799" h="844335">
                <a:moveTo>
                  <a:pt x="444043" y="1925"/>
                </a:moveTo>
                <a:lnTo>
                  <a:pt x="444043" y="1925"/>
                </a:lnTo>
                <a:cubicBezTo>
                  <a:pt x="388867" y="22616"/>
                  <a:pt x="368465" y="13159"/>
                  <a:pt x="347791" y="59676"/>
                </a:cubicBezTo>
                <a:cubicBezTo>
                  <a:pt x="339550" y="78219"/>
                  <a:pt x="328540" y="117428"/>
                  <a:pt x="328540" y="117428"/>
                </a:cubicBezTo>
                <a:cubicBezTo>
                  <a:pt x="326089" y="163996"/>
                  <a:pt x="326329" y="289904"/>
                  <a:pt x="309290" y="358059"/>
                </a:cubicBezTo>
                <a:cubicBezTo>
                  <a:pt x="304368" y="377745"/>
                  <a:pt x="304388" y="401462"/>
                  <a:pt x="290039" y="415811"/>
                </a:cubicBezTo>
                <a:cubicBezTo>
                  <a:pt x="205676" y="500174"/>
                  <a:pt x="312692" y="396934"/>
                  <a:pt x="232288" y="463937"/>
                </a:cubicBezTo>
                <a:cubicBezTo>
                  <a:pt x="221831" y="472651"/>
                  <a:pt x="215231" y="486059"/>
                  <a:pt x="203412" y="492813"/>
                </a:cubicBezTo>
                <a:cubicBezTo>
                  <a:pt x="191926" y="499376"/>
                  <a:pt x="177631" y="498804"/>
                  <a:pt x="164911" y="502438"/>
                </a:cubicBezTo>
                <a:cubicBezTo>
                  <a:pt x="155155" y="505225"/>
                  <a:pt x="144904" y="507137"/>
                  <a:pt x="136035" y="512064"/>
                </a:cubicBezTo>
                <a:cubicBezTo>
                  <a:pt x="36748" y="567224"/>
                  <a:pt x="114744" y="538411"/>
                  <a:pt x="49408" y="560190"/>
                </a:cubicBezTo>
                <a:cubicBezTo>
                  <a:pt x="39783" y="569815"/>
                  <a:pt x="28083" y="577740"/>
                  <a:pt x="20532" y="589066"/>
                </a:cubicBezTo>
                <a:cubicBezTo>
                  <a:pt x="0" y="619864"/>
                  <a:pt x="14710" y="681282"/>
                  <a:pt x="20532" y="704569"/>
                </a:cubicBezTo>
                <a:cubicBezTo>
                  <a:pt x="23338" y="715792"/>
                  <a:pt x="30157" y="727028"/>
                  <a:pt x="39782" y="733445"/>
                </a:cubicBezTo>
                <a:cubicBezTo>
                  <a:pt x="50789" y="740783"/>
                  <a:pt x="65449" y="739862"/>
                  <a:pt x="78283" y="743070"/>
                </a:cubicBezTo>
                <a:cubicBezTo>
                  <a:pt x="91117" y="752695"/>
                  <a:pt x="102436" y="764772"/>
                  <a:pt x="116785" y="771946"/>
                </a:cubicBezTo>
                <a:cubicBezTo>
                  <a:pt x="128617" y="777862"/>
                  <a:pt x="142566" y="777937"/>
                  <a:pt x="155286" y="781571"/>
                </a:cubicBezTo>
                <a:cubicBezTo>
                  <a:pt x="165041" y="784358"/>
                  <a:pt x="174536" y="787988"/>
                  <a:pt x="184161" y="791196"/>
                </a:cubicBezTo>
                <a:cubicBezTo>
                  <a:pt x="193786" y="797613"/>
                  <a:pt x="204150" y="803041"/>
                  <a:pt x="213037" y="810447"/>
                </a:cubicBezTo>
                <a:cubicBezTo>
                  <a:pt x="223494" y="819161"/>
                  <a:pt x="228438" y="837398"/>
                  <a:pt x="241913" y="839323"/>
                </a:cubicBezTo>
                <a:cubicBezTo>
                  <a:pt x="276995" y="844335"/>
                  <a:pt x="312498" y="832906"/>
                  <a:pt x="347791" y="829697"/>
                </a:cubicBezTo>
                <a:cubicBezTo>
                  <a:pt x="350999" y="820072"/>
                  <a:pt x="355601" y="810804"/>
                  <a:pt x="357416" y="800822"/>
                </a:cubicBezTo>
                <a:cubicBezTo>
                  <a:pt x="362043" y="775372"/>
                  <a:pt x="360235" y="748775"/>
                  <a:pt x="367041" y="723819"/>
                </a:cubicBezTo>
                <a:cubicBezTo>
                  <a:pt x="370085" y="712659"/>
                  <a:pt x="379875" y="704569"/>
                  <a:pt x="386292" y="694944"/>
                </a:cubicBezTo>
                <a:cubicBezTo>
                  <a:pt x="408296" y="628928"/>
                  <a:pt x="382308" y="710877"/>
                  <a:pt x="405542" y="617942"/>
                </a:cubicBezTo>
                <a:cubicBezTo>
                  <a:pt x="408003" y="608099"/>
                  <a:pt x="412381" y="598822"/>
                  <a:pt x="415168" y="589066"/>
                </a:cubicBezTo>
                <a:cubicBezTo>
                  <a:pt x="418802" y="576346"/>
                  <a:pt x="416671" y="561007"/>
                  <a:pt x="424793" y="550565"/>
                </a:cubicBezTo>
                <a:cubicBezTo>
                  <a:pt x="530164" y="415087"/>
                  <a:pt x="430845" y="592639"/>
                  <a:pt x="559547" y="463937"/>
                </a:cubicBezTo>
                <a:cubicBezTo>
                  <a:pt x="569172" y="454312"/>
                  <a:pt x="580065" y="445807"/>
                  <a:pt x="588422" y="435062"/>
                </a:cubicBezTo>
                <a:cubicBezTo>
                  <a:pt x="602626" y="416799"/>
                  <a:pt x="610563" y="393670"/>
                  <a:pt x="626923" y="377310"/>
                </a:cubicBezTo>
                <a:lnTo>
                  <a:pt x="655799" y="348434"/>
                </a:lnTo>
                <a:cubicBezTo>
                  <a:pt x="652591" y="332392"/>
                  <a:pt x="652944" y="315201"/>
                  <a:pt x="646174" y="300308"/>
                </a:cubicBezTo>
                <a:cubicBezTo>
                  <a:pt x="621762" y="246601"/>
                  <a:pt x="616671" y="248555"/>
                  <a:pt x="578797" y="223306"/>
                </a:cubicBezTo>
                <a:cubicBezTo>
                  <a:pt x="560059" y="167091"/>
                  <a:pt x="583833" y="218716"/>
                  <a:pt x="540296" y="175179"/>
                </a:cubicBezTo>
                <a:cubicBezTo>
                  <a:pt x="508252" y="143135"/>
                  <a:pt x="530990" y="152653"/>
                  <a:pt x="511420" y="117428"/>
                </a:cubicBezTo>
                <a:cubicBezTo>
                  <a:pt x="500184" y="97203"/>
                  <a:pt x="485753" y="78927"/>
                  <a:pt x="472919" y="59676"/>
                </a:cubicBezTo>
                <a:cubicBezTo>
                  <a:pt x="456614" y="35218"/>
                  <a:pt x="449500" y="20454"/>
                  <a:pt x="424793" y="1925"/>
                </a:cubicBezTo>
                <a:cubicBezTo>
                  <a:pt x="422226" y="0"/>
                  <a:pt x="440835" y="1925"/>
                  <a:pt x="444043" y="1925"/>
                </a:cubicBezTo>
                <a:close/>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226206" y="2327546"/>
            <a:ext cx="1684733" cy="1937248"/>
          </a:xfrm>
          <a:custGeom>
            <a:avLst/>
            <a:gdLst>
              <a:gd name="connsiteX0" fmla="*/ 1684733 w 1684733"/>
              <a:gd name="connsiteY0" fmla="*/ 310579 h 1937248"/>
              <a:gd name="connsiteX1" fmla="*/ 1684733 w 1684733"/>
              <a:gd name="connsiteY1" fmla="*/ 310579 h 1937248"/>
              <a:gd name="connsiteX2" fmla="*/ 1617356 w 1684733"/>
              <a:gd name="connsiteY2" fmla="*/ 243202 h 1937248"/>
              <a:gd name="connsiteX3" fmla="*/ 1588480 w 1684733"/>
              <a:gd name="connsiteY3" fmla="*/ 185450 h 1937248"/>
              <a:gd name="connsiteX4" fmla="*/ 1540354 w 1684733"/>
              <a:gd name="connsiteY4" fmla="*/ 127699 h 1937248"/>
              <a:gd name="connsiteX5" fmla="*/ 1521103 w 1684733"/>
              <a:gd name="connsiteY5" fmla="*/ 98823 h 1937248"/>
              <a:gd name="connsiteX6" fmla="*/ 1463352 w 1684733"/>
              <a:gd name="connsiteY6" fmla="*/ 50697 h 1937248"/>
              <a:gd name="connsiteX7" fmla="*/ 1357474 w 1684733"/>
              <a:gd name="connsiteY7" fmla="*/ 31446 h 1937248"/>
              <a:gd name="connsiteX8" fmla="*/ 1328598 w 1684733"/>
              <a:gd name="connsiteY8" fmla="*/ 21821 h 1937248"/>
              <a:gd name="connsiteX9" fmla="*/ 1299722 w 1684733"/>
              <a:gd name="connsiteY9" fmla="*/ 2570 h 1937248"/>
              <a:gd name="connsiteX10" fmla="*/ 1184219 w 1684733"/>
              <a:gd name="connsiteY10" fmla="*/ 12196 h 1937248"/>
              <a:gd name="connsiteX11" fmla="*/ 1155343 w 1684733"/>
              <a:gd name="connsiteY11" fmla="*/ 21821 h 1937248"/>
              <a:gd name="connsiteX12" fmla="*/ 1087967 w 1684733"/>
              <a:gd name="connsiteY12" fmla="*/ 79572 h 1937248"/>
              <a:gd name="connsiteX13" fmla="*/ 1049466 w 1684733"/>
              <a:gd name="connsiteY13" fmla="*/ 137324 h 1937248"/>
              <a:gd name="connsiteX14" fmla="*/ 1020590 w 1684733"/>
              <a:gd name="connsiteY14" fmla="*/ 166200 h 1937248"/>
              <a:gd name="connsiteX15" fmla="*/ 1001339 w 1684733"/>
              <a:gd name="connsiteY15" fmla="*/ 195076 h 1937248"/>
              <a:gd name="connsiteX16" fmla="*/ 943588 w 1684733"/>
              <a:gd name="connsiteY16" fmla="*/ 214326 h 1937248"/>
              <a:gd name="connsiteX17" fmla="*/ 914712 w 1684733"/>
              <a:gd name="connsiteY17" fmla="*/ 223951 h 1937248"/>
              <a:gd name="connsiteX18" fmla="*/ 885836 w 1684733"/>
              <a:gd name="connsiteY18" fmla="*/ 243202 h 1937248"/>
              <a:gd name="connsiteX19" fmla="*/ 828085 w 1684733"/>
              <a:gd name="connsiteY19" fmla="*/ 272078 h 1937248"/>
              <a:gd name="connsiteX20" fmla="*/ 799209 w 1684733"/>
              <a:gd name="connsiteY20" fmla="*/ 310579 h 1937248"/>
              <a:gd name="connsiteX21" fmla="*/ 770333 w 1684733"/>
              <a:gd name="connsiteY21" fmla="*/ 339454 h 1937248"/>
              <a:gd name="connsiteX22" fmla="*/ 741457 w 1684733"/>
              <a:gd name="connsiteY22" fmla="*/ 377956 h 1937248"/>
              <a:gd name="connsiteX23" fmla="*/ 712581 w 1684733"/>
              <a:gd name="connsiteY23" fmla="*/ 406831 h 1937248"/>
              <a:gd name="connsiteX24" fmla="*/ 693331 w 1684733"/>
              <a:gd name="connsiteY24" fmla="*/ 435707 h 1937248"/>
              <a:gd name="connsiteX25" fmla="*/ 645205 w 1684733"/>
              <a:gd name="connsiteY25" fmla="*/ 454958 h 1937248"/>
              <a:gd name="connsiteX26" fmla="*/ 616329 w 1684733"/>
              <a:gd name="connsiteY26" fmla="*/ 474208 h 1937248"/>
              <a:gd name="connsiteX27" fmla="*/ 587453 w 1684733"/>
              <a:gd name="connsiteY27" fmla="*/ 483833 h 1937248"/>
              <a:gd name="connsiteX28" fmla="*/ 548952 w 1684733"/>
              <a:gd name="connsiteY28" fmla="*/ 503084 h 1937248"/>
              <a:gd name="connsiteX29" fmla="*/ 520076 w 1684733"/>
              <a:gd name="connsiteY29" fmla="*/ 522334 h 1937248"/>
              <a:gd name="connsiteX30" fmla="*/ 481575 w 1684733"/>
              <a:gd name="connsiteY30" fmla="*/ 531960 h 1937248"/>
              <a:gd name="connsiteX31" fmla="*/ 452699 w 1684733"/>
              <a:gd name="connsiteY31" fmla="*/ 551210 h 1937248"/>
              <a:gd name="connsiteX32" fmla="*/ 423823 w 1684733"/>
              <a:gd name="connsiteY32" fmla="*/ 560836 h 1937248"/>
              <a:gd name="connsiteX33" fmla="*/ 366072 w 1684733"/>
              <a:gd name="connsiteY33" fmla="*/ 618587 h 1937248"/>
              <a:gd name="connsiteX34" fmla="*/ 308320 w 1684733"/>
              <a:gd name="connsiteY34" fmla="*/ 637838 h 1937248"/>
              <a:gd name="connsiteX35" fmla="*/ 269819 w 1684733"/>
              <a:gd name="connsiteY35" fmla="*/ 685964 h 1937248"/>
              <a:gd name="connsiteX36" fmla="*/ 212068 w 1684733"/>
              <a:gd name="connsiteY36" fmla="*/ 724465 h 1937248"/>
              <a:gd name="connsiteX37" fmla="*/ 163941 w 1684733"/>
              <a:gd name="connsiteY37" fmla="*/ 762966 h 1937248"/>
              <a:gd name="connsiteX38" fmla="*/ 106190 w 1684733"/>
              <a:gd name="connsiteY38" fmla="*/ 801467 h 1937248"/>
              <a:gd name="connsiteX39" fmla="*/ 77314 w 1684733"/>
              <a:gd name="connsiteY39" fmla="*/ 820718 h 1937248"/>
              <a:gd name="connsiteX40" fmla="*/ 58063 w 1684733"/>
              <a:gd name="connsiteY40" fmla="*/ 859219 h 1937248"/>
              <a:gd name="connsiteX41" fmla="*/ 38813 w 1684733"/>
              <a:gd name="connsiteY41" fmla="*/ 916970 h 1937248"/>
              <a:gd name="connsiteX42" fmla="*/ 29188 w 1684733"/>
              <a:gd name="connsiteY42" fmla="*/ 984347 h 1937248"/>
              <a:gd name="connsiteX43" fmla="*/ 19562 w 1684733"/>
              <a:gd name="connsiteY43" fmla="*/ 1013223 h 1937248"/>
              <a:gd name="connsiteX44" fmla="*/ 29188 w 1684733"/>
              <a:gd name="connsiteY44" fmla="*/ 1070974 h 1937248"/>
              <a:gd name="connsiteX45" fmla="*/ 38813 w 1684733"/>
              <a:gd name="connsiteY45" fmla="*/ 1186478 h 1937248"/>
              <a:gd name="connsiteX46" fmla="*/ 48438 w 1684733"/>
              <a:gd name="connsiteY46" fmla="*/ 1215353 h 1937248"/>
              <a:gd name="connsiteX47" fmla="*/ 77314 w 1684733"/>
              <a:gd name="connsiteY47" fmla="*/ 1224979 h 1937248"/>
              <a:gd name="connsiteX48" fmla="*/ 106190 w 1684733"/>
              <a:gd name="connsiteY48" fmla="*/ 1244229 h 1937248"/>
              <a:gd name="connsiteX49" fmla="*/ 115815 w 1684733"/>
              <a:gd name="connsiteY49" fmla="*/ 1273105 h 1937248"/>
              <a:gd name="connsiteX50" fmla="*/ 173567 w 1684733"/>
              <a:gd name="connsiteY50" fmla="*/ 1292356 h 1937248"/>
              <a:gd name="connsiteX51" fmla="*/ 202442 w 1684733"/>
              <a:gd name="connsiteY51" fmla="*/ 1311606 h 1937248"/>
              <a:gd name="connsiteX52" fmla="*/ 298695 w 1684733"/>
              <a:gd name="connsiteY52" fmla="*/ 1340482 h 1937248"/>
              <a:gd name="connsiteX53" fmla="*/ 298695 w 1684733"/>
              <a:gd name="connsiteY53" fmla="*/ 1513737 h 1937248"/>
              <a:gd name="connsiteX54" fmla="*/ 269819 w 1684733"/>
              <a:gd name="connsiteY54" fmla="*/ 1532987 h 1937248"/>
              <a:gd name="connsiteX55" fmla="*/ 212068 w 1684733"/>
              <a:gd name="connsiteY55" fmla="*/ 1590739 h 1937248"/>
              <a:gd name="connsiteX56" fmla="*/ 183192 w 1684733"/>
              <a:gd name="connsiteY56" fmla="*/ 1619614 h 1937248"/>
              <a:gd name="connsiteX57" fmla="*/ 125440 w 1684733"/>
              <a:gd name="connsiteY57" fmla="*/ 1648490 h 1937248"/>
              <a:gd name="connsiteX58" fmla="*/ 96565 w 1684733"/>
              <a:gd name="connsiteY58" fmla="*/ 1686991 h 1937248"/>
              <a:gd name="connsiteX59" fmla="*/ 67689 w 1684733"/>
              <a:gd name="connsiteY59" fmla="*/ 1715867 h 1937248"/>
              <a:gd name="connsiteX60" fmla="*/ 58063 w 1684733"/>
              <a:gd name="connsiteY60" fmla="*/ 1744743 h 1937248"/>
              <a:gd name="connsiteX61" fmla="*/ 19562 w 1684733"/>
              <a:gd name="connsiteY61" fmla="*/ 1802494 h 1937248"/>
              <a:gd name="connsiteX62" fmla="*/ 19562 w 1684733"/>
              <a:gd name="connsiteY62" fmla="*/ 1879497 h 1937248"/>
              <a:gd name="connsiteX63" fmla="*/ 48438 w 1684733"/>
              <a:gd name="connsiteY63" fmla="*/ 1898747 h 1937248"/>
              <a:gd name="connsiteX64" fmla="*/ 115815 w 1684733"/>
              <a:gd name="connsiteY64" fmla="*/ 1937248 h 1937248"/>
              <a:gd name="connsiteX65" fmla="*/ 202442 w 1684733"/>
              <a:gd name="connsiteY65" fmla="*/ 1898747 h 1937248"/>
              <a:gd name="connsiteX66" fmla="*/ 231318 w 1684733"/>
              <a:gd name="connsiteY66" fmla="*/ 1869871 h 1937248"/>
              <a:gd name="connsiteX67" fmla="*/ 250569 w 1684733"/>
              <a:gd name="connsiteY67" fmla="*/ 1840996 h 1937248"/>
              <a:gd name="connsiteX68" fmla="*/ 260194 w 1684733"/>
              <a:gd name="connsiteY68" fmla="*/ 1812120 h 1937248"/>
              <a:gd name="connsiteX69" fmla="*/ 269819 w 1684733"/>
              <a:gd name="connsiteY69" fmla="*/ 1696617 h 1937248"/>
              <a:gd name="connsiteX70" fmla="*/ 327571 w 1684733"/>
              <a:gd name="connsiteY70" fmla="*/ 1658116 h 1937248"/>
              <a:gd name="connsiteX71" fmla="*/ 346821 w 1684733"/>
              <a:gd name="connsiteY71" fmla="*/ 1629240 h 1937248"/>
              <a:gd name="connsiteX72" fmla="*/ 404573 w 1684733"/>
              <a:gd name="connsiteY72" fmla="*/ 1581113 h 1937248"/>
              <a:gd name="connsiteX73" fmla="*/ 423823 w 1684733"/>
              <a:gd name="connsiteY73" fmla="*/ 1552238 h 1937248"/>
              <a:gd name="connsiteX74" fmla="*/ 481575 w 1684733"/>
              <a:gd name="connsiteY74" fmla="*/ 1513737 h 1937248"/>
              <a:gd name="connsiteX75" fmla="*/ 500826 w 1684733"/>
              <a:gd name="connsiteY75" fmla="*/ 1484861 h 1937248"/>
              <a:gd name="connsiteX76" fmla="*/ 510451 w 1684733"/>
              <a:gd name="connsiteY76" fmla="*/ 1455985 h 1937248"/>
              <a:gd name="connsiteX77" fmla="*/ 539327 w 1684733"/>
              <a:gd name="connsiteY77" fmla="*/ 1427109 h 1937248"/>
              <a:gd name="connsiteX78" fmla="*/ 568202 w 1684733"/>
              <a:gd name="connsiteY78" fmla="*/ 1359732 h 1937248"/>
              <a:gd name="connsiteX79" fmla="*/ 577828 w 1684733"/>
              <a:gd name="connsiteY79" fmla="*/ 1321231 h 1937248"/>
              <a:gd name="connsiteX80" fmla="*/ 625954 w 1684733"/>
              <a:gd name="connsiteY80" fmla="*/ 1263480 h 1937248"/>
              <a:gd name="connsiteX81" fmla="*/ 635579 w 1684733"/>
              <a:gd name="connsiteY81" fmla="*/ 1205728 h 1937248"/>
              <a:gd name="connsiteX82" fmla="*/ 712581 w 1684733"/>
              <a:gd name="connsiteY82" fmla="*/ 1147977 h 1937248"/>
              <a:gd name="connsiteX83" fmla="*/ 751082 w 1684733"/>
              <a:gd name="connsiteY83" fmla="*/ 1128726 h 1937248"/>
              <a:gd name="connsiteX84" fmla="*/ 818459 w 1684733"/>
              <a:gd name="connsiteY84" fmla="*/ 1109476 h 1937248"/>
              <a:gd name="connsiteX85" fmla="*/ 866586 w 1684733"/>
              <a:gd name="connsiteY85" fmla="*/ 1061349 h 1937248"/>
              <a:gd name="connsiteX86" fmla="*/ 876211 w 1684733"/>
              <a:gd name="connsiteY86" fmla="*/ 1032473 h 1937248"/>
              <a:gd name="connsiteX87" fmla="*/ 905087 w 1684733"/>
              <a:gd name="connsiteY87" fmla="*/ 1022848 h 1937248"/>
              <a:gd name="connsiteX88" fmla="*/ 924337 w 1684733"/>
              <a:gd name="connsiteY88" fmla="*/ 984347 h 1937248"/>
              <a:gd name="connsiteX89" fmla="*/ 953213 w 1684733"/>
              <a:gd name="connsiteY89" fmla="*/ 955471 h 1937248"/>
              <a:gd name="connsiteX90" fmla="*/ 962838 w 1684733"/>
              <a:gd name="connsiteY90" fmla="*/ 926596 h 1937248"/>
              <a:gd name="connsiteX91" fmla="*/ 982089 w 1684733"/>
              <a:gd name="connsiteY91" fmla="*/ 897720 h 1937248"/>
              <a:gd name="connsiteX92" fmla="*/ 991714 w 1684733"/>
              <a:gd name="connsiteY92" fmla="*/ 868844 h 1937248"/>
              <a:gd name="connsiteX93" fmla="*/ 1039840 w 1684733"/>
              <a:gd name="connsiteY93" fmla="*/ 811092 h 1937248"/>
              <a:gd name="connsiteX94" fmla="*/ 1068716 w 1684733"/>
              <a:gd name="connsiteY94" fmla="*/ 705214 h 1937248"/>
              <a:gd name="connsiteX95" fmla="*/ 1097592 w 1684733"/>
              <a:gd name="connsiteY95" fmla="*/ 637838 h 1937248"/>
              <a:gd name="connsiteX96" fmla="*/ 1107217 w 1684733"/>
              <a:gd name="connsiteY96" fmla="*/ 608962 h 1937248"/>
              <a:gd name="connsiteX97" fmla="*/ 1116842 w 1684733"/>
              <a:gd name="connsiteY97" fmla="*/ 560836 h 1937248"/>
              <a:gd name="connsiteX98" fmla="*/ 1174594 w 1684733"/>
              <a:gd name="connsiteY98" fmla="*/ 512709 h 1937248"/>
              <a:gd name="connsiteX99" fmla="*/ 1280472 w 1684733"/>
              <a:gd name="connsiteY99" fmla="*/ 493459 h 1937248"/>
              <a:gd name="connsiteX100" fmla="*/ 1463352 w 1684733"/>
              <a:gd name="connsiteY100" fmla="*/ 474208 h 1937248"/>
              <a:gd name="connsiteX101" fmla="*/ 1549979 w 1684733"/>
              <a:gd name="connsiteY101" fmla="*/ 406831 h 1937248"/>
              <a:gd name="connsiteX102" fmla="*/ 1569230 w 1684733"/>
              <a:gd name="connsiteY102" fmla="*/ 377956 h 1937248"/>
              <a:gd name="connsiteX103" fmla="*/ 1578855 w 1684733"/>
              <a:gd name="connsiteY103" fmla="*/ 349080 h 1937248"/>
              <a:gd name="connsiteX104" fmla="*/ 1636607 w 1684733"/>
              <a:gd name="connsiteY104" fmla="*/ 300953 h 1937248"/>
              <a:gd name="connsiteX105" fmla="*/ 1655857 w 1684733"/>
              <a:gd name="connsiteY105" fmla="*/ 262452 h 1937248"/>
              <a:gd name="connsiteX106" fmla="*/ 1684733 w 1684733"/>
              <a:gd name="connsiteY106" fmla="*/ 310579 h 193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684733" h="1937248">
                <a:moveTo>
                  <a:pt x="1684733" y="310579"/>
                </a:moveTo>
                <a:lnTo>
                  <a:pt x="1684733" y="310579"/>
                </a:lnTo>
                <a:cubicBezTo>
                  <a:pt x="1662274" y="288120"/>
                  <a:pt x="1638603" y="266810"/>
                  <a:pt x="1617356" y="243202"/>
                </a:cubicBezTo>
                <a:cubicBezTo>
                  <a:pt x="1586327" y="208725"/>
                  <a:pt x="1607159" y="222808"/>
                  <a:pt x="1588480" y="185450"/>
                </a:cubicBezTo>
                <a:cubicBezTo>
                  <a:pt x="1570555" y="149599"/>
                  <a:pt x="1566967" y="159634"/>
                  <a:pt x="1540354" y="127699"/>
                </a:cubicBezTo>
                <a:cubicBezTo>
                  <a:pt x="1532948" y="118812"/>
                  <a:pt x="1528509" y="107710"/>
                  <a:pt x="1521103" y="98823"/>
                </a:cubicBezTo>
                <a:cubicBezTo>
                  <a:pt x="1505895" y="80574"/>
                  <a:pt x="1484987" y="61515"/>
                  <a:pt x="1463352" y="50697"/>
                </a:cubicBezTo>
                <a:cubicBezTo>
                  <a:pt x="1433673" y="35858"/>
                  <a:pt x="1384028" y="34765"/>
                  <a:pt x="1357474" y="31446"/>
                </a:cubicBezTo>
                <a:cubicBezTo>
                  <a:pt x="1347849" y="28238"/>
                  <a:pt x="1337673" y="26358"/>
                  <a:pt x="1328598" y="21821"/>
                </a:cubicBezTo>
                <a:cubicBezTo>
                  <a:pt x="1318251" y="16648"/>
                  <a:pt x="1311265" y="3339"/>
                  <a:pt x="1299722" y="2570"/>
                </a:cubicBezTo>
                <a:cubicBezTo>
                  <a:pt x="1261173" y="0"/>
                  <a:pt x="1222720" y="8987"/>
                  <a:pt x="1184219" y="12196"/>
                </a:cubicBezTo>
                <a:cubicBezTo>
                  <a:pt x="1174594" y="15404"/>
                  <a:pt x="1164418" y="17284"/>
                  <a:pt x="1155343" y="21821"/>
                </a:cubicBezTo>
                <a:cubicBezTo>
                  <a:pt x="1131057" y="33964"/>
                  <a:pt x="1103754" y="59838"/>
                  <a:pt x="1087967" y="79572"/>
                </a:cubicBezTo>
                <a:cubicBezTo>
                  <a:pt x="1073514" y="97638"/>
                  <a:pt x="1065826" y="120964"/>
                  <a:pt x="1049466" y="137324"/>
                </a:cubicBezTo>
                <a:cubicBezTo>
                  <a:pt x="1039841" y="146949"/>
                  <a:pt x="1029304" y="155743"/>
                  <a:pt x="1020590" y="166200"/>
                </a:cubicBezTo>
                <a:cubicBezTo>
                  <a:pt x="1013184" y="175087"/>
                  <a:pt x="1011149" y="188945"/>
                  <a:pt x="1001339" y="195076"/>
                </a:cubicBezTo>
                <a:cubicBezTo>
                  <a:pt x="984132" y="205830"/>
                  <a:pt x="962838" y="207909"/>
                  <a:pt x="943588" y="214326"/>
                </a:cubicBezTo>
                <a:lnTo>
                  <a:pt x="914712" y="223951"/>
                </a:lnTo>
                <a:cubicBezTo>
                  <a:pt x="905087" y="230368"/>
                  <a:pt x="896183" y="238029"/>
                  <a:pt x="885836" y="243202"/>
                </a:cubicBezTo>
                <a:cubicBezTo>
                  <a:pt x="854519" y="258860"/>
                  <a:pt x="855672" y="244491"/>
                  <a:pt x="828085" y="272078"/>
                </a:cubicBezTo>
                <a:cubicBezTo>
                  <a:pt x="816742" y="283422"/>
                  <a:pt x="809649" y="298399"/>
                  <a:pt x="799209" y="310579"/>
                </a:cubicBezTo>
                <a:cubicBezTo>
                  <a:pt x="790350" y="320914"/>
                  <a:pt x="779192" y="329119"/>
                  <a:pt x="770333" y="339454"/>
                </a:cubicBezTo>
                <a:cubicBezTo>
                  <a:pt x="759893" y="351634"/>
                  <a:pt x="751897" y="365776"/>
                  <a:pt x="741457" y="377956"/>
                </a:cubicBezTo>
                <a:cubicBezTo>
                  <a:pt x="732598" y="388291"/>
                  <a:pt x="721295" y="396374"/>
                  <a:pt x="712581" y="406831"/>
                </a:cubicBezTo>
                <a:cubicBezTo>
                  <a:pt x="705175" y="415718"/>
                  <a:pt x="702744" y="428983"/>
                  <a:pt x="693331" y="435707"/>
                </a:cubicBezTo>
                <a:cubicBezTo>
                  <a:pt x="679272" y="445750"/>
                  <a:pt x="660659" y="447231"/>
                  <a:pt x="645205" y="454958"/>
                </a:cubicBezTo>
                <a:cubicBezTo>
                  <a:pt x="634858" y="460131"/>
                  <a:pt x="626676" y="469035"/>
                  <a:pt x="616329" y="474208"/>
                </a:cubicBezTo>
                <a:cubicBezTo>
                  <a:pt x="607254" y="478745"/>
                  <a:pt x="596779" y="479836"/>
                  <a:pt x="587453" y="483833"/>
                </a:cubicBezTo>
                <a:cubicBezTo>
                  <a:pt x="574265" y="489485"/>
                  <a:pt x="561410" y="495965"/>
                  <a:pt x="548952" y="503084"/>
                </a:cubicBezTo>
                <a:cubicBezTo>
                  <a:pt x="538908" y="508823"/>
                  <a:pt x="530709" y="517777"/>
                  <a:pt x="520076" y="522334"/>
                </a:cubicBezTo>
                <a:cubicBezTo>
                  <a:pt x="507917" y="527545"/>
                  <a:pt x="494409" y="528751"/>
                  <a:pt x="481575" y="531960"/>
                </a:cubicBezTo>
                <a:cubicBezTo>
                  <a:pt x="471950" y="538377"/>
                  <a:pt x="463046" y="546037"/>
                  <a:pt x="452699" y="551210"/>
                </a:cubicBezTo>
                <a:cubicBezTo>
                  <a:pt x="443624" y="555747"/>
                  <a:pt x="431832" y="554607"/>
                  <a:pt x="423823" y="560836"/>
                </a:cubicBezTo>
                <a:cubicBezTo>
                  <a:pt x="402334" y="577550"/>
                  <a:pt x="391899" y="609978"/>
                  <a:pt x="366072" y="618587"/>
                </a:cubicBezTo>
                <a:lnTo>
                  <a:pt x="308320" y="637838"/>
                </a:lnTo>
                <a:cubicBezTo>
                  <a:pt x="295486" y="653880"/>
                  <a:pt x="285089" y="672221"/>
                  <a:pt x="269819" y="685964"/>
                </a:cubicBezTo>
                <a:cubicBezTo>
                  <a:pt x="252622" y="701441"/>
                  <a:pt x="230134" y="710012"/>
                  <a:pt x="212068" y="724465"/>
                </a:cubicBezTo>
                <a:cubicBezTo>
                  <a:pt x="196026" y="737299"/>
                  <a:pt x="180556" y="750883"/>
                  <a:pt x="163941" y="762966"/>
                </a:cubicBezTo>
                <a:cubicBezTo>
                  <a:pt x="145230" y="776574"/>
                  <a:pt x="125440" y="788633"/>
                  <a:pt x="106190" y="801467"/>
                </a:cubicBezTo>
                <a:lnTo>
                  <a:pt x="77314" y="820718"/>
                </a:lnTo>
                <a:cubicBezTo>
                  <a:pt x="70897" y="833552"/>
                  <a:pt x="63392" y="845897"/>
                  <a:pt x="58063" y="859219"/>
                </a:cubicBezTo>
                <a:cubicBezTo>
                  <a:pt x="50527" y="878059"/>
                  <a:pt x="38813" y="916970"/>
                  <a:pt x="38813" y="916970"/>
                </a:cubicBezTo>
                <a:cubicBezTo>
                  <a:pt x="35605" y="939429"/>
                  <a:pt x="33637" y="962101"/>
                  <a:pt x="29188" y="984347"/>
                </a:cubicBezTo>
                <a:cubicBezTo>
                  <a:pt x="27198" y="994296"/>
                  <a:pt x="19562" y="1003077"/>
                  <a:pt x="19562" y="1013223"/>
                </a:cubicBezTo>
                <a:cubicBezTo>
                  <a:pt x="19562" y="1032739"/>
                  <a:pt x="25979" y="1051724"/>
                  <a:pt x="29188" y="1070974"/>
                </a:cubicBezTo>
                <a:cubicBezTo>
                  <a:pt x="32396" y="1109475"/>
                  <a:pt x="33707" y="1148182"/>
                  <a:pt x="38813" y="1186478"/>
                </a:cubicBezTo>
                <a:cubicBezTo>
                  <a:pt x="40154" y="1196535"/>
                  <a:pt x="41264" y="1208179"/>
                  <a:pt x="48438" y="1215353"/>
                </a:cubicBezTo>
                <a:cubicBezTo>
                  <a:pt x="55612" y="1222527"/>
                  <a:pt x="68239" y="1220442"/>
                  <a:pt x="77314" y="1224979"/>
                </a:cubicBezTo>
                <a:cubicBezTo>
                  <a:pt x="87661" y="1230152"/>
                  <a:pt x="96565" y="1237812"/>
                  <a:pt x="106190" y="1244229"/>
                </a:cubicBezTo>
                <a:cubicBezTo>
                  <a:pt x="109398" y="1253854"/>
                  <a:pt x="107559" y="1267208"/>
                  <a:pt x="115815" y="1273105"/>
                </a:cubicBezTo>
                <a:cubicBezTo>
                  <a:pt x="132327" y="1284900"/>
                  <a:pt x="156683" y="1281100"/>
                  <a:pt x="173567" y="1292356"/>
                </a:cubicBezTo>
                <a:cubicBezTo>
                  <a:pt x="183192" y="1298773"/>
                  <a:pt x="191871" y="1306908"/>
                  <a:pt x="202442" y="1311606"/>
                </a:cubicBezTo>
                <a:cubicBezTo>
                  <a:pt x="232575" y="1324998"/>
                  <a:pt x="266695" y="1332482"/>
                  <a:pt x="298695" y="1340482"/>
                </a:cubicBezTo>
                <a:cubicBezTo>
                  <a:pt x="320360" y="1405478"/>
                  <a:pt x="324268" y="1405054"/>
                  <a:pt x="298695" y="1513737"/>
                </a:cubicBezTo>
                <a:cubicBezTo>
                  <a:pt x="296045" y="1524998"/>
                  <a:pt x="278465" y="1525302"/>
                  <a:pt x="269819" y="1532987"/>
                </a:cubicBezTo>
                <a:cubicBezTo>
                  <a:pt x="249471" y="1551074"/>
                  <a:pt x="231319" y="1571488"/>
                  <a:pt x="212068" y="1590739"/>
                </a:cubicBezTo>
                <a:cubicBezTo>
                  <a:pt x="202443" y="1600364"/>
                  <a:pt x="196105" y="1615309"/>
                  <a:pt x="183192" y="1619614"/>
                </a:cubicBezTo>
                <a:cubicBezTo>
                  <a:pt x="143342" y="1632898"/>
                  <a:pt x="162758" y="1623612"/>
                  <a:pt x="125440" y="1648490"/>
                </a:cubicBezTo>
                <a:cubicBezTo>
                  <a:pt x="115815" y="1661324"/>
                  <a:pt x="107005" y="1674811"/>
                  <a:pt x="96565" y="1686991"/>
                </a:cubicBezTo>
                <a:cubicBezTo>
                  <a:pt x="87706" y="1697326"/>
                  <a:pt x="75240" y="1704541"/>
                  <a:pt x="67689" y="1715867"/>
                </a:cubicBezTo>
                <a:cubicBezTo>
                  <a:pt x="62061" y="1724309"/>
                  <a:pt x="62990" y="1735874"/>
                  <a:pt x="58063" y="1744743"/>
                </a:cubicBezTo>
                <a:cubicBezTo>
                  <a:pt x="46827" y="1764967"/>
                  <a:pt x="19562" y="1802494"/>
                  <a:pt x="19562" y="1802494"/>
                </a:cubicBezTo>
                <a:cubicBezTo>
                  <a:pt x="9692" y="1832104"/>
                  <a:pt x="0" y="1845264"/>
                  <a:pt x="19562" y="1879497"/>
                </a:cubicBezTo>
                <a:cubicBezTo>
                  <a:pt x="25301" y="1889541"/>
                  <a:pt x="39025" y="1892023"/>
                  <a:pt x="48438" y="1898747"/>
                </a:cubicBezTo>
                <a:cubicBezTo>
                  <a:pt x="99428" y="1935168"/>
                  <a:pt x="68955" y="1921629"/>
                  <a:pt x="115815" y="1937248"/>
                </a:cubicBezTo>
                <a:cubicBezTo>
                  <a:pt x="157790" y="1923257"/>
                  <a:pt x="171934" y="1924171"/>
                  <a:pt x="202442" y="1898747"/>
                </a:cubicBezTo>
                <a:cubicBezTo>
                  <a:pt x="212899" y="1890033"/>
                  <a:pt x="222604" y="1880328"/>
                  <a:pt x="231318" y="1869871"/>
                </a:cubicBezTo>
                <a:cubicBezTo>
                  <a:pt x="238724" y="1860984"/>
                  <a:pt x="244152" y="1850621"/>
                  <a:pt x="250569" y="1840996"/>
                </a:cubicBezTo>
                <a:cubicBezTo>
                  <a:pt x="253777" y="1831371"/>
                  <a:pt x="258853" y="1822177"/>
                  <a:pt x="260194" y="1812120"/>
                </a:cubicBezTo>
                <a:cubicBezTo>
                  <a:pt x="265300" y="1773824"/>
                  <a:pt x="254334" y="1732012"/>
                  <a:pt x="269819" y="1696617"/>
                </a:cubicBezTo>
                <a:cubicBezTo>
                  <a:pt x="279093" y="1675420"/>
                  <a:pt x="327571" y="1658116"/>
                  <a:pt x="327571" y="1658116"/>
                </a:cubicBezTo>
                <a:cubicBezTo>
                  <a:pt x="333988" y="1648491"/>
                  <a:pt x="339415" y="1638127"/>
                  <a:pt x="346821" y="1629240"/>
                </a:cubicBezTo>
                <a:cubicBezTo>
                  <a:pt x="369980" y="1601449"/>
                  <a:pt x="376181" y="1600041"/>
                  <a:pt x="404573" y="1581113"/>
                </a:cubicBezTo>
                <a:cubicBezTo>
                  <a:pt x="410990" y="1571488"/>
                  <a:pt x="415117" y="1559855"/>
                  <a:pt x="423823" y="1552238"/>
                </a:cubicBezTo>
                <a:cubicBezTo>
                  <a:pt x="441235" y="1537003"/>
                  <a:pt x="481575" y="1513737"/>
                  <a:pt x="481575" y="1513737"/>
                </a:cubicBezTo>
                <a:cubicBezTo>
                  <a:pt x="487992" y="1504112"/>
                  <a:pt x="495653" y="1495208"/>
                  <a:pt x="500826" y="1484861"/>
                </a:cubicBezTo>
                <a:cubicBezTo>
                  <a:pt x="505363" y="1475786"/>
                  <a:pt x="504823" y="1464427"/>
                  <a:pt x="510451" y="1455985"/>
                </a:cubicBezTo>
                <a:cubicBezTo>
                  <a:pt x="518002" y="1444659"/>
                  <a:pt x="529702" y="1436734"/>
                  <a:pt x="539327" y="1427109"/>
                </a:cubicBezTo>
                <a:cubicBezTo>
                  <a:pt x="566958" y="1316584"/>
                  <a:pt x="528322" y="1452784"/>
                  <a:pt x="568202" y="1359732"/>
                </a:cubicBezTo>
                <a:cubicBezTo>
                  <a:pt x="573413" y="1347573"/>
                  <a:pt x="572617" y="1333390"/>
                  <a:pt x="577828" y="1321231"/>
                </a:cubicBezTo>
                <a:cubicBezTo>
                  <a:pt x="587879" y="1297780"/>
                  <a:pt x="608609" y="1280825"/>
                  <a:pt x="625954" y="1263480"/>
                </a:cubicBezTo>
                <a:cubicBezTo>
                  <a:pt x="629162" y="1244229"/>
                  <a:pt x="628331" y="1223848"/>
                  <a:pt x="635579" y="1205728"/>
                </a:cubicBezTo>
                <a:cubicBezTo>
                  <a:pt x="653814" y="1160141"/>
                  <a:pt x="672186" y="1165930"/>
                  <a:pt x="712581" y="1147977"/>
                </a:cubicBezTo>
                <a:cubicBezTo>
                  <a:pt x="725693" y="1142149"/>
                  <a:pt x="737894" y="1134378"/>
                  <a:pt x="751082" y="1128726"/>
                </a:cubicBezTo>
                <a:cubicBezTo>
                  <a:pt x="770412" y="1120442"/>
                  <a:pt x="798924" y="1114360"/>
                  <a:pt x="818459" y="1109476"/>
                </a:cubicBezTo>
                <a:cubicBezTo>
                  <a:pt x="847334" y="1090226"/>
                  <a:pt x="850544" y="1093433"/>
                  <a:pt x="866586" y="1061349"/>
                </a:cubicBezTo>
                <a:cubicBezTo>
                  <a:pt x="871123" y="1052274"/>
                  <a:pt x="869037" y="1039647"/>
                  <a:pt x="876211" y="1032473"/>
                </a:cubicBezTo>
                <a:cubicBezTo>
                  <a:pt x="883385" y="1025299"/>
                  <a:pt x="895462" y="1026056"/>
                  <a:pt x="905087" y="1022848"/>
                </a:cubicBezTo>
                <a:cubicBezTo>
                  <a:pt x="911504" y="1010014"/>
                  <a:pt x="915997" y="996023"/>
                  <a:pt x="924337" y="984347"/>
                </a:cubicBezTo>
                <a:cubicBezTo>
                  <a:pt x="932249" y="973270"/>
                  <a:pt x="945662" y="966797"/>
                  <a:pt x="953213" y="955471"/>
                </a:cubicBezTo>
                <a:cubicBezTo>
                  <a:pt x="958841" y="947029"/>
                  <a:pt x="958301" y="935671"/>
                  <a:pt x="962838" y="926596"/>
                </a:cubicBezTo>
                <a:cubicBezTo>
                  <a:pt x="968012" y="916249"/>
                  <a:pt x="975672" y="907345"/>
                  <a:pt x="982089" y="897720"/>
                </a:cubicBezTo>
                <a:cubicBezTo>
                  <a:pt x="985297" y="888095"/>
                  <a:pt x="986086" y="877286"/>
                  <a:pt x="991714" y="868844"/>
                </a:cubicBezTo>
                <a:cubicBezTo>
                  <a:pt x="1021940" y="823504"/>
                  <a:pt x="1018843" y="858334"/>
                  <a:pt x="1039840" y="811092"/>
                </a:cubicBezTo>
                <a:cubicBezTo>
                  <a:pt x="1063442" y="757989"/>
                  <a:pt x="1055775" y="756978"/>
                  <a:pt x="1068716" y="705214"/>
                </a:cubicBezTo>
                <a:cubicBezTo>
                  <a:pt x="1077745" y="669097"/>
                  <a:pt x="1081064" y="676404"/>
                  <a:pt x="1097592" y="637838"/>
                </a:cubicBezTo>
                <a:cubicBezTo>
                  <a:pt x="1101589" y="628512"/>
                  <a:pt x="1104756" y="618805"/>
                  <a:pt x="1107217" y="608962"/>
                </a:cubicBezTo>
                <a:cubicBezTo>
                  <a:pt x="1111185" y="593091"/>
                  <a:pt x="1109526" y="575469"/>
                  <a:pt x="1116842" y="560836"/>
                </a:cubicBezTo>
                <a:cubicBezTo>
                  <a:pt x="1123937" y="546645"/>
                  <a:pt x="1159854" y="520079"/>
                  <a:pt x="1174594" y="512709"/>
                </a:cubicBezTo>
                <a:cubicBezTo>
                  <a:pt x="1203618" y="498197"/>
                  <a:pt x="1255590" y="495947"/>
                  <a:pt x="1280472" y="493459"/>
                </a:cubicBezTo>
                <a:cubicBezTo>
                  <a:pt x="1472290" y="474277"/>
                  <a:pt x="1326191" y="493802"/>
                  <a:pt x="1463352" y="474208"/>
                </a:cubicBezTo>
                <a:cubicBezTo>
                  <a:pt x="1584694" y="413537"/>
                  <a:pt x="1518811" y="469166"/>
                  <a:pt x="1549979" y="406831"/>
                </a:cubicBezTo>
                <a:cubicBezTo>
                  <a:pt x="1555152" y="396484"/>
                  <a:pt x="1562813" y="387581"/>
                  <a:pt x="1569230" y="377956"/>
                </a:cubicBezTo>
                <a:cubicBezTo>
                  <a:pt x="1572438" y="368331"/>
                  <a:pt x="1573227" y="357522"/>
                  <a:pt x="1578855" y="349080"/>
                </a:cubicBezTo>
                <a:cubicBezTo>
                  <a:pt x="1593677" y="326847"/>
                  <a:pt x="1615300" y="315158"/>
                  <a:pt x="1636607" y="300953"/>
                </a:cubicBezTo>
                <a:cubicBezTo>
                  <a:pt x="1647667" y="267773"/>
                  <a:pt x="1639058" y="279252"/>
                  <a:pt x="1655857" y="262452"/>
                </a:cubicBezTo>
                <a:lnTo>
                  <a:pt x="1684733" y="310579"/>
                </a:lnTo>
                <a:close/>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470285" y="2561123"/>
            <a:ext cx="706052" cy="1342060"/>
          </a:xfrm>
          <a:custGeom>
            <a:avLst/>
            <a:gdLst>
              <a:gd name="connsiteX0" fmla="*/ 706052 w 706052"/>
              <a:gd name="connsiteY0" fmla="*/ 510139 h 1342060"/>
              <a:gd name="connsiteX1" fmla="*/ 706052 w 706052"/>
              <a:gd name="connsiteY1" fmla="*/ 510139 h 1342060"/>
              <a:gd name="connsiteX2" fmla="*/ 638675 w 706052"/>
              <a:gd name="connsiteY2" fmla="*/ 442762 h 1342060"/>
              <a:gd name="connsiteX3" fmla="*/ 609799 w 706052"/>
              <a:gd name="connsiteY3" fmla="*/ 423511 h 1342060"/>
              <a:gd name="connsiteX4" fmla="*/ 590549 w 706052"/>
              <a:gd name="connsiteY4" fmla="*/ 394635 h 1342060"/>
              <a:gd name="connsiteX5" fmla="*/ 561673 w 706052"/>
              <a:gd name="connsiteY5" fmla="*/ 356134 h 1342060"/>
              <a:gd name="connsiteX6" fmla="*/ 532797 w 706052"/>
              <a:gd name="connsiteY6" fmla="*/ 336884 h 1342060"/>
              <a:gd name="connsiteX7" fmla="*/ 513547 w 706052"/>
              <a:gd name="connsiteY7" fmla="*/ 308008 h 1342060"/>
              <a:gd name="connsiteX8" fmla="*/ 503921 w 706052"/>
              <a:gd name="connsiteY8" fmla="*/ 279132 h 1342060"/>
              <a:gd name="connsiteX9" fmla="*/ 484671 w 706052"/>
              <a:gd name="connsiteY9" fmla="*/ 154004 h 1342060"/>
              <a:gd name="connsiteX10" fmla="*/ 475046 w 706052"/>
              <a:gd name="connsiteY10" fmla="*/ 125128 h 1342060"/>
              <a:gd name="connsiteX11" fmla="*/ 465420 w 706052"/>
              <a:gd name="connsiteY11" fmla="*/ 77002 h 1342060"/>
              <a:gd name="connsiteX12" fmla="*/ 378793 w 706052"/>
              <a:gd name="connsiteY12" fmla="*/ 0 h 1342060"/>
              <a:gd name="connsiteX13" fmla="*/ 340292 w 706052"/>
              <a:gd name="connsiteY13" fmla="*/ 9625 h 1342060"/>
              <a:gd name="connsiteX14" fmla="*/ 311416 w 706052"/>
              <a:gd name="connsiteY14" fmla="*/ 77002 h 1342060"/>
              <a:gd name="connsiteX15" fmla="*/ 272915 w 706052"/>
              <a:gd name="connsiteY15" fmla="*/ 134753 h 1342060"/>
              <a:gd name="connsiteX16" fmla="*/ 224789 w 706052"/>
              <a:gd name="connsiteY16" fmla="*/ 240631 h 1342060"/>
              <a:gd name="connsiteX17" fmla="*/ 195913 w 706052"/>
              <a:gd name="connsiteY17" fmla="*/ 250256 h 1342060"/>
              <a:gd name="connsiteX18" fmla="*/ 167037 w 706052"/>
              <a:gd name="connsiteY18" fmla="*/ 269507 h 1342060"/>
              <a:gd name="connsiteX19" fmla="*/ 147787 w 706052"/>
              <a:gd name="connsiteY19" fmla="*/ 298383 h 1342060"/>
              <a:gd name="connsiteX20" fmla="*/ 90035 w 706052"/>
              <a:gd name="connsiteY20" fmla="*/ 317633 h 1342060"/>
              <a:gd name="connsiteX21" fmla="*/ 32283 w 706052"/>
              <a:gd name="connsiteY21" fmla="*/ 385010 h 1342060"/>
              <a:gd name="connsiteX22" fmla="*/ 3408 w 706052"/>
              <a:gd name="connsiteY22" fmla="*/ 394635 h 1342060"/>
              <a:gd name="connsiteX23" fmla="*/ 13033 w 706052"/>
              <a:gd name="connsiteY23" fmla="*/ 471637 h 1342060"/>
              <a:gd name="connsiteX24" fmla="*/ 70784 w 706052"/>
              <a:gd name="connsiteY24" fmla="*/ 510139 h 1342060"/>
              <a:gd name="connsiteX25" fmla="*/ 90035 w 706052"/>
              <a:gd name="connsiteY25" fmla="*/ 539014 h 1342060"/>
              <a:gd name="connsiteX26" fmla="*/ 118911 w 706052"/>
              <a:gd name="connsiteY26" fmla="*/ 596766 h 1342060"/>
              <a:gd name="connsiteX27" fmla="*/ 147787 w 706052"/>
              <a:gd name="connsiteY27" fmla="*/ 616016 h 1342060"/>
              <a:gd name="connsiteX28" fmla="*/ 157412 w 706052"/>
              <a:gd name="connsiteY28" fmla="*/ 654517 h 1342060"/>
              <a:gd name="connsiteX29" fmla="*/ 205538 w 706052"/>
              <a:gd name="connsiteY29" fmla="*/ 702644 h 1342060"/>
              <a:gd name="connsiteX30" fmla="*/ 224789 w 706052"/>
              <a:gd name="connsiteY30" fmla="*/ 760395 h 1342060"/>
              <a:gd name="connsiteX31" fmla="*/ 244039 w 706052"/>
              <a:gd name="connsiteY31" fmla="*/ 789271 h 1342060"/>
              <a:gd name="connsiteX32" fmla="*/ 263290 w 706052"/>
              <a:gd name="connsiteY32" fmla="*/ 847023 h 1342060"/>
              <a:gd name="connsiteX33" fmla="*/ 272915 w 706052"/>
              <a:gd name="connsiteY33" fmla="*/ 1155031 h 1342060"/>
              <a:gd name="connsiteX34" fmla="*/ 292166 w 706052"/>
              <a:gd name="connsiteY34" fmla="*/ 1212783 h 1342060"/>
              <a:gd name="connsiteX35" fmla="*/ 311416 w 706052"/>
              <a:gd name="connsiteY35" fmla="*/ 1241659 h 1342060"/>
              <a:gd name="connsiteX36" fmla="*/ 340292 w 706052"/>
              <a:gd name="connsiteY36" fmla="*/ 1299410 h 1342060"/>
              <a:gd name="connsiteX37" fmla="*/ 407669 w 706052"/>
              <a:gd name="connsiteY37" fmla="*/ 1337911 h 1342060"/>
              <a:gd name="connsiteX38" fmla="*/ 494296 w 706052"/>
              <a:gd name="connsiteY38" fmla="*/ 1328286 h 1342060"/>
              <a:gd name="connsiteX39" fmla="*/ 552048 w 706052"/>
              <a:gd name="connsiteY39" fmla="*/ 1212783 h 1342060"/>
              <a:gd name="connsiteX40" fmla="*/ 571298 w 706052"/>
              <a:gd name="connsiteY40" fmla="*/ 1183907 h 1342060"/>
              <a:gd name="connsiteX41" fmla="*/ 580923 w 706052"/>
              <a:gd name="connsiteY41" fmla="*/ 1145406 h 1342060"/>
              <a:gd name="connsiteX42" fmla="*/ 590549 w 706052"/>
              <a:gd name="connsiteY42" fmla="*/ 1116530 h 1342060"/>
              <a:gd name="connsiteX43" fmla="*/ 571298 w 706052"/>
              <a:gd name="connsiteY43" fmla="*/ 981776 h 1342060"/>
              <a:gd name="connsiteX44" fmla="*/ 532797 w 706052"/>
              <a:gd name="connsiteY44" fmla="*/ 924025 h 1342060"/>
              <a:gd name="connsiteX45" fmla="*/ 503921 w 706052"/>
              <a:gd name="connsiteY45" fmla="*/ 914400 h 1342060"/>
              <a:gd name="connsiteX46" fmla="*/ 494296 w 706052"/>
              <a:gd name="connsiteY46" fmla="*/ 760395 h 1342060"/>
              <a:gd name="connsiteX47" fmla="*/ 590549 w 706052"/>
              <a:gd name="connsiteY47" fmla="*/ 712269 h 1342060"/>
              <a:gd name="connsiteX48" fmla="*/ 619424 w 706052"/>
              <a:gd name="connsiteY48" fmla="*/ 702644 h 1342060"/>
              <a:gd name="connsiteX49" fmla="*/ 638675 w 706052"/>
              <a:gd name="connsiteY49" fmla="*/ 673768 h 1342060"/>
              <a:gd name="connsiteX50" fmla="*/ 657926 w 706052"/>
              <a:gd name="connsiteY50" fmla="*/ 606391 h 1342060"/>
              <a:gd name="connsiteX51" fmla="*/ 677176 w 706052"/>
              <a:gd name="connsiteY51" fmla="*/ 577515 h 1342060"/>
              <a:gd name="connsiteX52" fmla="*/ 706052 w 706052"/>
              <a:gd name="connsiteY52" fmla="*/ 510139 h 134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06052" h="1342060">
                <a:moveTo>
                  <a:pt x="706052" y="510139"/>
                </a:moveTo>
                <a:lnTo>
                  <a:pt x="706052" y="510139"/>
                </a:lnTo>
                <a:cubicBezTo>
                  <a:pt x="683593" y="487680"/>
                  <a:pt x="662283" y="464010"/>
                  <a:pt x="638675" y="442762"/>
                </a:cubicBezTo>
                <a:cubicBezTo>
                  <a:pt x="630076" y="435023"/>
                  <a:pt x="617979" y="431691"/>
                  <a:pt x="609799" y="423511"/>
                </a:cubicBezTo>
                <a:cubicBezTo>
                  <a:pt x="601619" y="415331"/>
                  <a:pt x="597273" y="404048"/>
                  <a:pt x="590549" y="394635"/>
                </a:cubicBezTo>
                <a:cubicBezTo>
                  <a:pt x="581225" y="381581"/>
                  <a:pt x="573017" y="367477"/>
                  <a:pt x="561673" y="356134"/>
                </a:cubicBezTo>
                <a:cubicBezTo>
                  <a:pt x="553493" y="347954"/>
                  <a:pt x="542422" y="343301"/>
                  <a:pt x="532797" y="336884"/>
                </a:cubicBezTo>
                <a:cubicBezTo>
                  <a:pt x="526380" y="327259"/>
                  <a:pt x="518720" y="318355"/>
                  <a:pt x="513547" y="308008"/>
                </a:cubicBezTo>
                <a:cubicBezTo>
                  <a:pt x="509010" y="298933"/>
                  <a:pt x="506122" y="289036"/>
                  <a:pt x="503921" y="279132"/>
                </a:cubicBezTo>
                <a:cubicBezTo>
                  <a:pt x="488022" y="207588"/>
                  <a:pt x="500014" y="230720"/>
                  <a:pt x="484671" y="154004"/>
                </a:cubicBezTo>
                <a:cubicBezTo>
                  <a:pt x="482681" y="144055"/>
                  <a:pt x="477507" y="134971"/>
                  <a:pt x="475046" y="125128"/>
                </a:cubicBezTo>
                <a:cubicBezTo>
                  <a:pt x="471078" y="109257"/>
                  <a:pt x="474203" y="90804"/>
                  <a:pt x="465420" y="77002"/>
                </a:cubicBezTo>
                <a:cubicBezTo>
                  <a:pt x="441127" y="38828"/>
                  <a:pt x="412628" y="22556"/>
                  <a:pt x="378793" y="0"/>
                </a:cubicBezTo>
                <a:cubicBezTo>
                  <a:pt x="365959" y="3208"/>
                  <a:pt x="350455" y="1156"/>
                  <a:pt x="340292" y="9625"/>
                </a:cubicBezTo>
                <a:cubicBezTo>
                  <a:pt x="320348" y="26245"/>
                  <a:pt x="322860" y="56403"/>
                  <a:pt x="311416" y="77002"/>
                </a:cubicBezTo>
                <a:cubicBezTo>
                  <a:pt x="300180" y="97227"/>
                  <a:pt x="272915" y="134753"/>
                  <a:pt x="272915" y="134753"/>
                </a:cubicBezTo>
                <a:cubicBezTo>
                  <a:pt x="267163" y="163515"/>
                  <a:pt x="260472" y="228737"/>
                  <a:pt x="224789" y="240631"/>
                </a:cubicBezTo>
                <a:lnTo>
                  <a:pt x="195913" y="250256"/>
                </a:lnTo>
                <a:cubicBezTo>
                  <a:pt x="186288" y="256673"/>
                  <a:pt x="175217" y="261327"/>
                  <a:pt x="167037" y="269507"/>
                </a:cubicBezTo>
                <a:cubicBezTo>
                  <a:pt x="158857" y="277687"/>
                  <a:pt x="157597" y="292252"/>
                  <a:pt x="147787" y="298383"/>
                </a:cubicBezTo>
                <a:cubicBezTo>
                  <a:pt x="130579" y="309138"/>
                  <a:pt x="90035" y="317633"/>
                  <a:pt x="90035" y="317633"/>
                </a:cubicBezTo>
                <a:cubicBezTo>
                  <a:pt x="76691" y="335425"/>
                  <a:pt x="52393" y="371603"/>
                  <a:pt x="32283" y="385010"/>
                </a:cubicBezTo>
                <a:cubicBezTo>
                  <a:pt x="23841" y="390638"/>
                  <a:pt x="13033" y="391427"/>
                  <a:pt x="3408" y="394635"/>
                </a:cubicBezTo>
                <a:cubicBezTo>
                  <a:pt x="6616" y="420302"/>
                  <a:pt x="0" y="449293"/>
                  <a:pt x="13033" y="471637"/>
                </a:cubicBezTo>
                <a:cubicBezTo>
                  <a:pt x="24691" y="491622"/>
                  <a:pt x="70784" y="510139"/>
                  <a:pt x="70784" y="510139"/>
                </a:cubicBezTo>
                <a:cubicBezTo>
                  <a:pt x="77201" y="519764"/>
                  <a:pt x="84862" y="528667"/>
                  <a:pt x="90035" y="539014"/>
                </a:cubicBezTo>
                <a:cubicBezTo>
                  <a:pt x="105693" y="570330"/>
                  <a:pt x="91324" y="569180"/>
                  <a:pt x="118911" y="596766"/>
                </a:cubicBezTo>
                <a:cubicBezTo>
                  <a:pt x="127091" y="604946"/>
                  <a:pt x="138162" y="609599"/>
                  <a:pt x="147787" y="616016"/>
                </a:cubicBezTo>
                <a:cubicBezTo>
                  <a:pt x="150995" y="628850"/>
                  <a:pt x="150074" y="643510"/>
                  <a:pt x="157412" y="654517"/>
                </a:cubicBezTo>
                <a:cubicBezTo>
                  <a:pt x="213028" y="737941"/>
                  <a:pt x="162757" y="606387"/>
                  <a:pt x="205538" y="702644"/>
                </a:cubicBezTo>
                <a:cubicBezTo>
                  <a:pt x="213779" y="721187"/>
                  <a:pt x="213533" y="743511"/>
                  <a:pt x="224789" y="760395"/>
                </a:cubicBezTo>
                <a:cubicBezTo>
                  <a:pt x="231206" y="770020"/>
                  <a:pt x="239341" y="778700"/>
                  <a:pt x="244039" y="789271"/>
                </a:cubicBezTo>
                <a:cubicBezTo>
                  <a:pt x="252280" y="807814"/>
                  <a:pt x="263290" y="847023"/>
                  <a:pt x="263290" y="847023"/>
                </a:cubicBezTo>
                <a:cubicBezTo>
                  <a:pt x="266498" y="949692"/>
                  <a:pt x="264831" y="1052630"/>
                  <a:pt x="272915" y="1155031"/>
                </a:cubicBezTo>
                <a:cubicBezTo>
                  <a:pt x="274512" y="1175260"/>
                  <a:pt x="280910" y="1195899"/>
                  <a:pt x="292166" y="1212783"/>
                </a:cubicBezTo>
                <a:cubicBezTo>
                  <a:pt x="298583" y="1222408"/>
                  <a:pt x="306243" y="1231312"/>
                  <a:pt x="311416" y="1241659"/>
                </a:cubicBezTo>
                <a:cubicBezTo>
                  <a:pt x="327073" y="1272973"/>
                  <a:pt x="312707" y="1271825"/>
                  <a:pt x="340292" y="1299410"/>
                </a:cubicBezTo>
                <a:cubicBezTo>
                  <a:pt x="353898" y="1313016"/>
                  <a:pt x="392568" y="1330361"/>
                  <a:pt x="407669" y="1337911"/>
                </a:cubicBezTo>
                <a:cubicBezTo>
                  <a:pt x="436545" y="1334703"/>
                  <a:pt x="468715" y="1342060"/>
                  <a:pt x="494296" y="1328286"/>
                </a:cubicBezTo>
                <a:cubicBezTo>
                  <a:pt x="541546" y="1302843"/>
                  <a:pt x="527679" y="1249338"/>
                  <a:pt x="552048" y="1212783"/>
                </a:cubicBezTo>
                <a:lnTo>
                  <a:pt x="571298" y="1183907"/>
                </a:lnTo>
                <a:cubicBezTo>
                  <a:pt x="574506" y="1171073"/>
                  <a:pt x="577289" y="1158126"/>
                  <a:pt x="580923" y="1145406"/>
                </a:cubicBezTo>
                <a:cubicBezTo>
                  <a:pt x="583710" y="1135650"/>
                  <a:pt x="590549" y="1126676"/>
                  <a:pt x="590549" y="1116530"/>
                </a:cubicBezTo>
                <a:cubicBezTo>
                  <a:pt x="590549" y="1114048"/>
                  <a:pt x="584254" y="1007688"/>
                  <a:pt x="571298" y="981776"/>
                </a:cubicBezTo>
                <a:cubicBezTo>
                  <a:pt x="560951" y="961082"/>
                  <a:pt x="554746" y="931341"/>
                  <a:pt x="532797" y="924025"/>
                </a:cubicBezTo>
                <a:lnTo>
                  <a:pt x="503921" y="914400"/>
                </a:lnTo>
                <a:cubicBezTo>
                  <a:pt x="486199" y="861234"/>
                  <a:pt x="464021" y="820945"/>
                  <a:pt x="494296" y="760395"/>
                </a:cubicBezTo>
                <a:cubicBezTo>
                  <a:pt x="511796" y="725394"/>
                  <a:pt x="558910" y="721308"/>
                  <a:pt x="590549" y="712269"/>
                </a:cubicBezTo>
                <a:cubicBezTo>
                  <a:pt x="600304" y="709482"/>
                  <a:pt x="609799" y="705852"/>
                  <a:pt x="619424" y="702644"/>
                </a:cubicBezTo>
                <a:cubicBezTo>
                  <a:pt x="625841" y="693019"/>
                  <a:pt x="634118" y="684401"/>
                  <a:pt x="638675" y="673768"/>
                </a:cubicBezTo>
                <a:cubicBezTo>
                  <a:pt x="657190" y="630567"/>
                  <a:pt x="639186" y="643872"/>
                  <a:pt x="657926" y="606391"/>
                </a:cubicBezTo>
                <a:cubicBezTo>
                  <a:pt x="663099" y="596044"/>
                  <a:pt x="672003" y="587862"/>
                  <a:pt x="677176" y="577515"/>
                </a:cubicBezTo>
                <a:cubicBezTo>
                  <a:pt x="693903" y="544060"/>
                  <a:pt x="701239" y="521368"/>
                  <a:pt x="706052" y="510139"/>
                </a:cubicBezTo>
                <a:close/>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876283" y="4293670"/>
            <a:ext cx="811220" cy="375385"/>
          </a:xfrm>
          <a:custGeom>
            <a:avLst/>
            <a:gdLst>
              <a:gd name="connsiteX0" fmla="*/ 811220 w 811220"/>
              <a:gd name="connsiteY0" fmla="*/ 57752 h 375385"/>
              <a:gd name="connsiteX1" fmla="*/ 811220 w 811220"/>
              <a:gd name="connsiteY1" fmla="*/ 57752 h 375385"/>
              <a:gd name="connsiteX2" fmla="*/ 676466 w 811220"/>
              <a:gd name="connsiteY2" fmla="*/ 9625 h 375385"/>
              <a:gd name="connsiteX3" fmla="*/ 647591 w 811220"/>
              <a:gd name="connsiteY3" fmla="*/ 0 h 375385"/>
              <a:gd name="connsiteX4" fmla="*/ 503212 w 811220"/>
              <a:gd name="connsiteY4" fmla="*/ 9625 h 375385"/>
              <a:gd name="connsiteX5" fmla="*/ 464711 w 811220"/>
              <a:gd name="connsiteY5" fmla="*/ 28876 h 375385"/>
              <a:gd name="connsiteX6" fmla="*/ 406959 w 811220"/>
              <a:gd name="connsiteY6" fmla="*/ 38501 h 375385"/>
              <a:gd name="connsiteX7" fmla="*/ 339582 w 811220"/>
              <a:gd name="connsiteY7" fmla="*/ 67377 h 375385"/>
              <a:gd name="connsiteX8" fmla="*/ 310706 w 811220"/>
              <a:gd name="connsiteY8" fmla="*/ 96253 h 375385"/>
              <a:gd name="connsiteX9" fmla="*/ 281831 w 811220"/>
              <a:gd name="connsiteY9" fmla="*/ 115503 h 375385"/>
              <a:gd name="connsiteX10" fmla="*/ 214454 w 811220"/>
              <a:gd name="connsiteY10" fmla="*/ 211756 h 375385"/>
              <a:gd name="connsiteX11" fmla="*/ 185578 w 811220"/>
              <a:gd name="connsiteY11" fmla="*/ 240632 h 375385"/>
              <a:gd name="connsiteX12" fmla="*/ 156702 w 811220"/>
              <a:gd name="connsiteY12" fmla="*/ 250257 h 375385"/>
              <a:gd name="connsiteX13" fmla="*/ 127826 w 811220"/>
              <a:gd name="connsiteY13" fmla="*/ 269507 h 375385"/>
              <a:gd name="connsiteX14" fmla="*/ 60450 w 811220"/>
              <a:gd name="connsiteY14" fmla="*/ 308008 h 375385"/>
              <a:gd name="connsiteX15" fmla="*/ 50824 w 811220"/>
              <a:gd name="connsiteY15" fmla="*/ 375385 h 375385"/>
              <a:gd name="connsiteX16" fmla="*/ 156702 w 811220"/>
              <a:gd name="connsiteY16" fmla="*/ 356135 h 375385"/>
              <a:gd name="connsiteX17" fmla="*/ 185578 w 811220"/>
              <a:gd name="connsiteY17" fmla="*/ 336884 h 375385"/>
              <a:gd name="connsiteX18" fmla="*/ 243330 w 811220"/>
              <a:gd name="connsiteY18" fmla="*/ 317634 h 375385"/>
              <a:gd name="connsiteX19" fmla="*/ 281831 w 811220"/>
              <a:gd name="connsiteY19" fmla="*/ 288758 h 375385"/>
              <a:gd name="connsiteX20" fmla="*/ 368458 w 811220"/>
              <a:gd name="connsiteY20" fmla="*/ 279133 h 375385"/>
              <a:gd name="connsiteX21" fmla="*/ 406959 w 811220"/>
              <a:gd name="connsiteY21" fmla="*/ 269507 h 375385"/>
              <a:gd name="connsiteX22" fmla="*/ 474336 w 811220"/>
              <a:gd name="connsiteY22" fmla="*/ 221381 h 375385"/>
              <a:gd name="connsiteX23" fmla="*/ 532088 w 811220"/>
              <a:gd name="connsiteY23" fmla="*/ 182880 h 375385"/>
              <a:gd name="connsiteX24" fmla="*/ 551338 w 811220"/>
              <a:gd name="connsiteY24" fmla="*/ 154004 h 375385"/>
              <a:gd name="connsiteX25" fmla="*/ 647591 w 811220"/>
              <a:gd name="connsiteY25" fmla="*/ 134754 h 375385"/>
              <a:gd name="connsiteX26" fmla="*/ 772719 w 811220"/>
              <a:gd name="connsiteY26" fmla="*/ 115503 h 375385"/>
              <a:gd name="connsiteX27" fmla="*/ 791970 w 811220"/>
              <a:gd name="connsiteY27" fmla="*/ 86627 h 375385"/>
              <a:gd name="connsiteX28" fmla="*/ 811220 w 811220"/>
              <a:gd name="connsiteY28" fmla="*/ 57752 h 37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11220" h="375385">
                <a:moveTo>
                  <a:pt x="811220" y="57752"/>
                </a:moveTo>
                <a:lnTo>
                  <a:pt x="811220" y="57752"/>
                </a:lnTo>
                <a:cubicBezTo>
                  <a:pt x="715223" y="21753"/>
                  <a:pt x="760220" y="37543"/>
                  <a:pt x="676466" y="9625"/>
                </a:cubicBezTo>
                <a:lnTo>
                  <a:pt x="647591" y="0"/>
                </a:lnTo>
                <a:cubicBezTo>
                  <a:pt x="599465" y="3208"/>
                  <a:pt x="550855" y="2102"/>
                  <a:pt x="503212" y="9625"/>
                </a:cubicBezTo>
                <a:cubicBezTo>
                  <a:pt x="489039" y="11863"/>
                  <a:pt x="478454" y="24753"/>
                  <a:pt x="464711" y="28876"/>
                </a:cubicBezTo>
                <a:cubicBezTo>
                  <a:pt x="446018" y="34484"/>
                  <a:pt x="426010" y="34267"/>
                  <a:pt x="406959" y="38501"/>
                </a:cubicBezTo>
                <a:cubicBezTo>
                  <a:pt x="388714" y="42555"/>
                  <a:pt x="352873" y="57883"/>
                  <a:pt x="339582" y="67377"/>
                </a:cubicBezTo>
                <a:cubicBezTo>
                  <a:pt x="328505" y="75289"/>
                  <a:pt x="321163" y="87539"/>
                  <a:pt x="310706" y="96253"/>
                </a:cubicBezTo>
                <a:cubicBezTo>
                  <a:pt x="301819" y="103659"/>
                  <a:pt x="291456" y="109086"/>
                  <a:pt x="281831" y="115503"/>
                </a:cubicBezTo>
                <a:cubicBezTo>
                  <a:pt x="265262" y="140357"/>
                  <a:pt x="235835" y="186812"/>
                  <a:pt x="214454" y="211756"/>
                </a:cubicBezTo>
                <a:cubicBezTo>
                  <a:pt x="205595" y="222091"/>
                  <a:pt x="196904" y="233081"/>
                  <a:pt x="185578" y="240632"/>
                </a:cubicBezTo>
                <a:cubicBezTo>
                  <a:pt x="177136" y="246260"/>
                  <a:pt x="165777" y="245720"/>
                  <a:pt x="156702" y="250257"/>
                </a:cubicBezTo>
                <a:cubicBezTo>
                  <a:pt x="146355" y="255430"/>
                  <a:pt x="137870" y="263768"/>
                  <a:pt x="127826" y="269507"/>
                </a:cubicBezTo>
                <a:cubicBezTo>
                  <a:pt x="42351" y="318349"/>
                  <a:pt x="130792" y="261113"/>
                  <a:pt x="60450" y="308008"/>
                </a:cubicBezTo>
                <a:cubicBezTo>
                  <a:pt x="16321" y="374202"/>
                  <a:pt x="0" y="358444"/>
                  <a:pt x="50824" y="375385"/>
                </a:cubicBezTo>
                <a:cubicBezTo>
                  <a:pt x="57311" y="374304"/>
                  <a:pt x="145940" y="360171"/>
                  <a:pt x="156702" y="356135"/>
                </a:cubicBezTo>
                <a:cubicBezTo>
                  <a:pt x="167534" y="352073"/>
                  <a:pt x="175007" y="341582"/>
                  <a:pt x="185578" y="336884"/>
                </a:cubicBezTo>
                <a:cubicBezTo>
                  <a:pt x="204121" y="328643"/>
                  <a:pt x="243330" y="317634"/>
                  <a:pt x="243330" y="317634"/>
                </a:cubicBezTo>
                <a:cubicBezTo>
                  <a:pt x="256164" y="308009"/>
                  <a:pt x="266498" y="293476"/>
                  <a:pt x="281831" y="288758"/>
                </a:cubicBezTo>
                <a:cubicBezTo>
                  <a:pt x="309600" y="280214"/>
                  <a:pt x="339743" y="283551"/>
                  <a:pt x="368458" y="279133"/>
                </a:cubicBezTo>
                <a:cubicBezTo>
                  <a:pt x="381533" y="277121"/>
                  <a:pt x="394125" y="272716"/>
                  <a:pt x="406959" y="269507"/>
                </a:cubicBezTo>
                <a:cubicBezTo>
                  <a:pt x="500812" y="206941"/>
                  <a:pt x="354984" y="304927"/>
                  <a:pt x="474336" y="221381"/>
                </a:cubicBezTo>
                <a:cubicBezTo>
                  <a:pt x="493290" y="208113"/>
                  <a:pt x="532088" y="182880"/>
                  <a:pt x="532088" y="182880"/>
                </a:cubicBezTo>
                <a:cubicBezTo>
                  <a:pt x="538505" y="173255"/>
                  <a:pt x="540660" y="158453"/>
                  <a:pt x="551338" y="154004"/>
                </a:cubicBezTo>
                <a:cubicBezTo>
                  <a:pt x="581541" y="141420"/>
                  <a:pt x="616551" y="145102"/>
                  <a:pt x="647591" y="134754"/>
                </a:cubicBezTo>
                <a:cubicBezTo>
                  <a:pt x="707055" y="114930"/>
                  <a:pt x="666371" y="126138"/>
                  <a:pt x="772719" y="115503"/>
                </a:cubicBezTo>
                <a:cubicBezTo>
                  <a:pt x="779136" y="105878"/>
                  <a:pt x="790068" y="98038"/>
                  <a:pt x="791970" y="86627"/>
                </a:cubicBezTo>
                <a:cubicBezTo>
                  <a:pt x="795130" y="67669"/>
                  <a:pt x="808012" y="62565"/>
                  <a:pt x="811220" y="57752"/>
                </a:cubicBezTo>
                <a:close/>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177797" y="2586570"/>
            <a:ext cx="334397" cy="379554"/>
          </a:xfrm>
          <a:custGeom>
            <a:avLst/>
            <a:gdLst>
              <a:gd name="connsiteX0" fmla="*/ 334397 w 334397"/>
              <a:gd name="connsiteY0" fmla="*/ 61180 h 379554"/>
              <a:gd name="connsiteX1" fmla="*/ 334397 w 334397"/>
              <a:gd name="connsiteY1" fmla="*/ 61180 h 379554"/>
              <a:gd name="connsiteX2" fmla="*/ 199643 w 334397"/>
              <a:gd name="connsiteY2" fmla="*/ 13054 h 379554"/>
              <a:gd name="connsiteX3" fmla="*/ 190018 w 334397"/>
              <a:gd name="connsiteY3" fmla="*/ 13054 h 379554"/>
              <a:gd name="connsiteX4" fmla="*/ 113016 w 334397"/>
              <a:gd name="connsiteY4" fmla="*/ 51555 h 379554"/>
              <a:gd name="connsiteX5" fmla="*/ 7138 w 334397"/>
              <a:gd name="connsiteY5" fmla="*/ 90056 h 379554"/>
              <a:gd name="connsiteX6" fmla="*/ 16763 w 334397"/>
              <a:gd name="connsiteY6" fmla="*/ 292186 h 379554"/>
              <a:gd name="connsiteX7" fmla="*/ 36014 w 334397"/>
              <a:gd name="connsiteY7" fmla="*/ 321062 h 379554"/>
              <a:gd name="connsiteX8" fmla="*/ 93765 w 334397"/>
              <a:gd name="connsiteY8" fmla="*/ 340313 h 379554"/>
              <a:gd name="connsiteX9" fmla="*/ 170767 w 334397"/>
              <a:gd name="connsiteY9" fmla="*/ 359563 h 379554"/>
              <a:gd name="connsiteX10" fmla="*/ 305521 w 334397"/>
              <a:gd name="connsiteY10" fmla="*/ 321062 h 379554"/>
              <a:gd name="connsiteX11" fmla="*/ 315146 w 334397"/>
              <a:gd name="connsiteY11" fmla="*/ 186308 h 379554"/>
              <a:gd name="connsiteX12" fmla="*/ 324771 w 334397"/>
              <a:gd name="connsiteY12" fmla="*/ 70805 h 379554"/>
              <a:gd name="connsiteX13" fmla="*/ 334397 w 334397"/>
              <a:gd name="connsiteY13" fmla="*/ 61180 h 3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4397" h="379554">
                <a:moveTo>
                  <a:pt x="334397" y="61180"/>
                </a:moveTo>
                <a:lnTo>
                  <a:pt x="334397" y="61180"/>
                </a:lnTo>
                <a:cubicBezTo>
                  <a:pt x="248744" y="0"/>
                  <a:pt x="294620" y="13054"/>
                  <a:pt x="199643" y="13054"/>
                </a:cubicBezTo>
                <a:lnTo>
                  <a:pt x="190018" y="13054"/>
                </a:lnTo>
                <a:cubicBezTo>
                  <a:pt x="164351" y="25888"/>
                  <a:pt x="140547" y="43458"/>
                  <a:pt x="113016" y="51555"/>
                </a:cubicBezTo>
                <a:cubicBezTo>
                  <a:pt x="0" y="84795"/>
                  <a:pt x="48433" y="28112"/>
                  <a:pt x="7138" y="90056"/>
                </a:cubicBezTo>
                <a:cubicBezTo>
                  <a:pt x="10346" y="157433"/>
                  <a:pt x="8396" y="225254"/>
                  <a:pt x="16763" y="292186"/>
                </a:cubicBezTo>
                <a:cubicBezTo>
                  <a:pt x="18198" y="303665"/>
                  <a:pt x="26204" y="314931"/>
                  <a:pt x="36014" y="321062"/>
                </a:cubicBezTo>
                <a:cubicBezTo>
                  <a:pt x="53221" y="331817"/>
                  <a:pt x="74515" y="333896"/>
                  <a:pt x="93765" y="340313"/>
                </a:cubicBezTo>
                <a:cubicBezTo>
                  <a:pt x="138156" y="355110"/>
                  <a:pt x="112700" y="347950"/>
                  <a:pt x="170767" y="359563"/>
                </a:cubicBezTo>
                <a:cubicBezTo>
                  <a:pt x="196406" y="357426"/>
                  <a:pt x="295199" y="379554"/>
                  <a:pt x="305521" y="321062"/>
                </a:cubicBezTo>
                <a:cubicBezTo>
                  <a:pt x="313347" y="276715"/>
                  <a:pt x="311692" y="231208"/>
                  <a:pt x="315146" y="186308"/>
                </a:cubicBezTo>
                <a:cubicBezTo>
                  <a:pt x="318109" y="147787"/>
                  <a:pt x="320257" y="109175"/>
                  <a:pt x="324771" y="70805"/>
                </a:cubicBezTo>
                <a:cubicBezTo>
                  <a:pt x="326683" y="54557"/>
                  <a:pt x="332793" y="62784"/>
                  <a:pt x="334397" y="61180"/>
                </a:cubicBezTo>
                <a:close/>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528699" y="1348339"/>
            <a:ext cx="424502" cy="250257"/>
          </a:xfrm>
          <a:custGeom>
            <a:avLst/>
            <a:gdLst>
              <a:gd name="connsiteX0" fmla="*/ 97970 w 424502"/>
              <a:gd name="connsiteY0" fmla="*/ 0 h 250257"/>
              <a:gd name="connsiteX1" fmla="*/ 97970 w 424502"/>
              <a:gd name="connsiteY1" fmla="*/ 0 h 250257"/>
              <a:gd name="connsiteX2" fmla="*/ 88345 w 424502"/>
              <a:gd name="connsiteY2" fmla="*/ 96253 h 250257"/>
              <a:gd name="connsiteX3" fmla="*/ 1718 w 424502"/>
              <a:gd name="connsiteY3" fmla="*/ 173255 h 250257"/>
              <a:gd name="connsiteX4" fmla="*/ 11343 w 424502"/>
              <a:gd name="connsiteY4" fmla="*/ 231007 h 250257"/>
              <a:gd name="connsiteX5" fmla="*/ 49844 w 424502"/>
              <a:gd name="connsiteY5" fmla="*/ 240632 h 250257"/>
              <a:gd name="connsiteX6" fmla="*/ 78720 w 424502"/>
              <a:gd name="connsiteY6" fmla="*/ 250257 h 250257"/>
              <a:gd name="connsiteX7" fmla="*/ 338602 w 424502"/>
              <a:gd name="connsiteY7" fmla="*/ 240632 h 250257"/>
              <a:gd name="connsiteX8" fmla="*/ 377103 w 424502"/>
              <a:gd name="connsiteY8" fmla="*/ 192506 h 250257"/>
              <a:gd name="connsiteX9" fmla="*/ 415604 w 424502"/>
              <a:gd name="connsiteY9" fmla="*/ 86628 h 250257"/>
              <a:gd name="connsiteX10" fmla="*/ 97970 w 424502"/>
              <a:gd name="connsiteY10" fmla="*/ 0 h 25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502" h="250257">
                <a:moveTo>
                  <a:pt x="97970" y="0"/>
                </a:moveTo>
                <a:lnTo>
                  <a:pt x="97970" y="0"/>
                </a:lnTo>
                <a:cubicBezTo>
                  <a:pt x="94762" y="32084"/>
                  <a:pt x="101269" y="66712"/>
                  <a:pt x="88345" y="96253"/>
                </a:cubicBezTo>
                <a:cubicBezTo>
                  <a:pt x="74770" y="127282"/>
                  <a:pt x="30999" y="153735"/>
                  <a:pt x="1718" y="173255"/>
                </a:cubicBezTo>
                <a:cubicBezTo>
                  <a:pt x="4926" y="192506"/>
                  <a:pt x="0" y="215126"/>
                  <a:pt x="11343" y="231007"/>
                </a:cubicBezTo>
                <a:cubicBezTo>
                  <a:pt x="19032" y="241772"/>
                  <a:pt x="37124" y="236998"/>
                  <a:pt x="49844" y="240632"/>
                </a:cubicBezTo>
                <a:cubicBezTo>
                  <a:pt x="59600" y="243419"/>
                  <a:pt x="69095" y="247049"/>
                  <a:pt x="78720" y="250257"/>
                </a:cubicBezTo>
                <a:cubicBezTo>
                  <a:pt x="165347" y="247049"/>
                  <a:pt x="252345" y="249258"/>
                  <a:pt x="338602" y="240632"/>
                </a:cubicBezTo>
                <a:cubicBezTo>
                  <a:pt x="374171" y="237075"/>
                  <a:pt x="365353" y="213656"/>
                  <a:pt x="377103" y="192506"/>
                </a:cubicBezTo>
                <a:cubicBezTo>
                  <a:pt x="424502" y="107187"/>
                  <a:pt x="415604" y="167750"/>
                  <a:pt x="415604" y="86628"/>
                </a:cubicBezTo>
                <a:lnTo>
                  <a:pt x="97970" y="0"/>
                </a:lnTo>
                <a:close/>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081640" y="3383773"/>
            <a:ext cx="353552" cy="476760"/>
          </a:xfrm>
          <a:custGeom>
            <a:avLst/>
            <a:gdLst>
              <a:gd name="connsiteX0" fmla="*/ 266924 w 353552"/>
              <a:gd name="connsiteY0" fmla="*/ 5122 h 476760"/>
              <a:gd name="connsiteX1" fmla="*/ 266924 w 353552"/>
              <a:gd name="connsiteY1" fmla="*/ 5122 h 476760"/>
              <a:gd name="connsiteX2" fmla="*/ 199547 w 353552"/>
              <a:gd name="connsiteY2" fmla="*/ 82124 h 476760"/>
              <a:gd name="connsiteX3" fmla="*/ 45543 w 353552"/>
              <a:gd name="connsiteY3" fmla="*/ 139876 h 476760"/>
              <a:gd name="connsiteX4" fmla="*/ 35918 w 353552"/>
              <a:gd name="connsiteY4" fmla="*/ 168752 h 476760"/>
              <a:gd name="connsiteX5" fmla="*/ 84044 w 353552"/>
              <a:gd name="connsiteY5" fmla="*/ 216878 h 476760"/>
              <a:gd name="connsiteX6" fmla="*/ 93669 w 353552"/>
              <a:gd name="connsiteY6" fmla="*/ 245754 h 476760"/>
              <a:gd name="connsiteX7" fmla="*/ 103295 w 353552"/>
              <a:gd name="connsiteY7" fmla="*/ 447884 h 476760"/>
              <a:gd name="connsiteX8" fmla="*/ 180297 w 353552"/>
              <a:gd name="connsiteY8" fmla="*/ 476760 h 476760"/>
              <a:gd name="connsiteX9" fmla="*/ 305425 w 353552"/>
              <a:gd name="connsiteY9" fmla="*/ 467135 h 476760"/>
              <a:gd name="connsiteX10" fmla="*/ 334301 w 353552"/>
              <a:gd name="connsiteY10" fmla="*/ 447884 h 476760"/>
              <a:gd name="connsiteX11" fmla="*/ 353552 w 353552"/>
              <a:gd name="connsiteY11" fmla="*/ 390133 h 476760"/>
              <a:gd name="connsiteX12" fmla="*/ 343926 w 353552"/>
              <a:gd name="connsiteY12" fmla="*/ 101375 h 476760"/>
              <a:gd name="connsiteX13" fmla="*/ 334301 w 353552"/>
              <a:gd name="connsiteY13" fmla="*/ 72499 h 476760"/>
              <a:gd name="connsiteX14" fmla="*/ 295800 w 353552"/>
              <a:gd name="connsiteY14" fmla="*/ 14747 h 476760"/>
              <a:gd name="connsiteX15" fmla="*/ 266924 w 353552"/>
              <a:gd name="connsiteY15" fmla="*/ 5122 h 47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3552" h="476760">
                <a:moveTo>
                  <a:pt x="266924" y="5122"/>
                </a:moveTo>
                <a:lnTo>
                  <a:pt x="266924" y="5122"/>
                </a:lnTo>
                <a:cubicBezTo>
                  <a:pt x="244465" y="30789"/>
                  <a:pt x="230052" y="66871"/>
                  <a:pt x="199547" y="82124"/>
                </a:cubicBezTo>
                <a:cubicBezTo>
                  <a:pt x="0" y="181898"/>
                  <a:pt x="122002" y="37932"/>
                  <a:pt x="45543" y="139876"/>
                </a:cubicBezTo>
                <a:cubicBezTo>
                  <a:pt x="42335" y="149501"/>
                  <a:pt x="34250" y="158744"/>
                  <a:pt x="35918" y="168752"/>
                </a:cubicBezTo>
                <a:cubicBezTo>
                  <a:pt x="39928" y="192814"/>
                  <a:pt x="67201" y="205649"/>
                  <a:pt x="84044" y="216878"/>
                </a:cubicBezTo>
                <a:cubicBezTo>
                  <a:pt x="87252" y="226503"/>
                  <a:pt x="92826" y="235643"/>
                  <a:pt x="93669" y="245754"/>
                </a:cubicBezTo>
                <a:cubicBezTo>
                  <a:pt x="99271" y="312974"/>
                  <a:pt x="91737" y="381429"/>
                  <a:pt x="103295" y="447884"/>
                </a:cubicBezTo>
                <a:cubicBezTo>
                  <a:pt x="106868" y="468427"/>
                  <a:pt x="175861" y="475873"/>
                  <a:pt x="180297" y="476760"/>
                </a:cubicBezTo>
                <a:cubicBezTo>
                  <a:pt x="222006" y="473552"/>
                  <a:pt x="264309" y="474844"/>
                  <a:pt x="305425" y="467135"/>
                </a:cubicBezTo>
                <a:cubicBezTo>
                  <a:pt x="316795" y="465003"/>
                  <a:pt x="328170" y="457694"/>
                  <a:pt x="334301" y="447884"/>
                </a:cubicBezTo>
                <a:cubicBezTo>
                  <a:pt x="345056" y="430677"/>
                  <a:pt x="353552" y="390133"/>
                  <a:pt x="353552" y="390133"/>
                </a:cubicBezTo>
                <a:cubicBezTo>
                  <a:pt x="350343" y="293880"/>
                  <a:pt x="349752" y="197505"/>
                  <a:pt x="343926" y="101375"/>
                </a:cubicBezTo>
                <a:cubicBezTo>
                  <a:pt x="343312" y="91248"/>
                  <a:pt x="337088" y="82255"/>
                  <a:pt x="334301" y="72499"/>
                </a:cubicBezTo>
                <a:cubicBezTo>
                  <a:pt x="322332" y="30608"/>
                  <a:pt x="335279" y="34486"/>
                  <a:pt x="295800" y="14747"/>
                </a:cubicBezTo>
                <a:cubicBezTo>
                  <a:pt x="266307" y="0"/>
                  <a:pt x="271737" y="6726"/>
                  <a:pt x="266924" y="5122"/>
                </a:cubicBezTo>
                <a:close/>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H="1">
            <a:off x="7010400" y="1524000"/>
            <a:ext cx="609600" cy="3810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8" idx="1"/>
          </p:cNvCxnSpPr>
          <p:nvPr/>
        </p:nvCxnSpPr>
        <p:spPr>
          <a:xfrm rot="10800000" flipV="1">
            <a:off x="5943600" y="2420034"/>
            <a:ext cx="1143000" cy="704165"/>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315200" y="1066800"/>
            <a:ext cx="1371600" cy="646331"/>
          </a:xfrm>
          <a:prstGeom prst="rect">
            <a:avLst/>
          </a:prstGeom>
          <a:solidFill>
            <a:schemeClr val="bg1"/>
          </a:solidFill>
          <a:ln>
            <a:solidFill>
              <a:schemeClr val="tx1"/>
            </a:solidFill>
          </a:ln>
        </p:spPr>
        <p:txBody>
          <a:bodyPr wrap="square" rtlCol="0">
            <a:spAutoFit/>
          </a:bodyPr>
          <a:lstStyle/>
          <a:p>
            <a:pPr algn="ctr"/>
            <a:r>
              <a:rPr lang="en-US" b="1" dirty="0" err="1" smtClean="0"/>
              <a:t>Felsic</a:t>
            </a:r>
            <a:r>
              <a:rPr lang="en-US" b="1" dirty="0" smtClean="0"/>
              <a:t> igneous? </a:t>
            </a:r>
            <a:endParaRPr lang="en-US" b="1" dirty="0"/>
          </a:p>
        </p:txBody>
      </p:sp>
      <p:sp>
        <p:nvSpPr>
          <p:cNvPr id="27" name="TextBox 26"/>
          <p:cNvSpPr txBox="1"/>
          <p:nvPr/>
        </p:nvSpPr>
        <p:spPr>
          <a:xfrm>
            <a:off x="381000" y="552651"/>
            <a:ext cx="1295400" cy="923330"/>
          </a:xfrm>
          <a:prstGeom prst="rect">
            <a:avLst/>
          </a:prstGeom>
          <a:solidFill>
            <a:schemeClr val="bg1"/>
          </a:solidFill>
          <a:ln>
            <a:solidFill>
              <a:schemeClr val="tx1"/>
            </a:solidFill>
          </a:ln>
        </p:spPr>
        <p:txBody>
          <a:bodyPr wrap="square" rtlCol="0">
            <a:spAutoFit/>
          </a:bodyPr>
          <a:lstStyle/>
          <a:p>
            <a:pPr algn="ctr"/>
            <a:r>
              <a:rPr lang="en-US" b="1" dirty="0" smtClean="0"/>
              <a:t>Basin &amp; Range </a:t>
            </a:r>
            <a:r>
              <a:rPr lang="en-US" b="1" dirty="0" err="1" smtClean="0"/>
              <a:t>volcanics</a:t>
            </a:r>
            <a:endParaRPr lang="en-US" b="1" dirty="0"/>
          </a:p>
        </p:txBody>
      </p:sp>
      <p:sp>
        <p:nvSpPr>
          <p:cNvPr id="30" name="Freeform 29"/>
          <p:cNvSpPr/>
          <p:nvPr/>
        </p:nvSpPr>
        <p:spPr>
          <a:xfrm>
            <a:off x="1341592" y="1635619"/>
            <a:ext cx="535334" cy="925504"/>
          </a:xfrm>
          <a:custGeom>
            <a:avLst/>
            <a:gdLst>
              <a:gd name="connsiteX0" fmla="*/ 236951 w 535334"/>
              <a:gd name="connsiteY0" fmla="*/ 39979 h 925504"/>
              <a:gd name="connsiteX1" fmla="*/ 236951 w 535334"/>
              <a:gd name="connsiteY1" fmla="*/ 39979 h 925504"/>
              <a:gd name="connsiteX2" fmla="*/ 159949 w 535334"/>
              <a:gd name="connsiteY2" fmla="*/ 107356 h 925504"/>
              <a:gd name="connsiteX3" fmla="*/ 131073 w 535334"/>
              <a:gd name="connsiteY3" fmla="*/ 203609 h 925504"/>
              <a:gd name="connsiteX4" fmla="*/ 121448 w 535334"/>
              <a:gd name="connsiteY4" fmla="*/ 280611 h 925504"/>
              <a:gd name="connsiteX5" fmla="*/ 111823 w 535334"/>
              <a:gd name="connsiteY5" fmla="*/ 367238 h 925504"/>
              <a:gd name="connsiteX6" fmla="*/ 102197 w 535334"/>
              <a:gd name="connsiteY6" fmla="*/ 396114 h 925504"/>
              <a:gd name="connsiteX7" fmla="*/ 73322 w 535334"/>
              <a:gd name="connsiteY7" fmla="*/ 424990 h 925504"/>
              <a:gd name="connsiteX8" fmla="*/ 25195 w 535334"/>
              <a:gd name="connsiteY8" fmla="*/ 511617 h 925504"/>
              <a:gd name="connsiteX9" fmla="*/ 54071 w 535334"/>
              <a:gd name="connsiteY9" fmla="*/ 675247 h 925504"/>
              <a:gd name="connsiteX10" fmla="*/ 5945 w 535334"/>
              <a:gd name="connsiteY10" fmla="*/ 810000 h 925504"/>
              <a:gd name="connsiteX11" fmla="*/ 44446 w 535334"/>
              <a:gd name="connsiteY11" fmla="*/ 915878 h 925504"/>
              <a:gd name="connsiteX12" fmla="*/ 82947 w 535334"/>
              <a:gd name="connsiteY12" fmla="*/ 925504 h 925504"/>
              <a:gd name="connsiteX13" fmla="*/ 121448 w 535334"/>
              <a:gd name="connsiteY13" fmla="*/ 915878 h 925504"/>
              <a:gd name="connsiteX14" fmla="*/ 169574 w 535334"/>
              <a:gd name="connsiteY14" fmla="*/ 858127 h 925504"/>
              <a:gd name="connsiteX15" fmla="*/ 188825 w 535334"/>
              <a:gd name="connsiteY15" fmla="*/ 704123 h 925504"/>
              <a:gd name="connsiteX16" fmla="*/ 227326 w 535334"/>
              <a:gd name="connsiteY16" fmla="*/ 646371 h 925504"/>
              <a:gd name="connsiteX17" fmla="*/ 236951 w 535334"/>
              <a:gd name="connsiteY17" fmla="*/ 617495 h 925504"/>
              <a:gd name="connsiteX18" fmla="*/ 294703 w 535334"/>
              <a:gd name="connsiteY18" fmla="*/ 559744 h 925504"/>
              <a:gd name="connsiteX19" fmla="*/ 313953 w 535334"/>
              <a:gd name="connsiteY19" fmla="*/ 530868 h 925504"/>
              <a:gd name="connsiteX20" fmla="*/ 323579 w 535334"/>
              <a:gd name="connsiteY20" fmla="*/ 492367 h 925504"/>
              <a:gd name="connsiteX21" fmla="*/ 352454 w 535334"/>
              <a:gd name="connsiteY21" fmla="*/ 482741 h 925504"/>
              <a:gd name="connsiteX22" fmla="*/ 400581 w 535334"/>
              <a:gd name="connsiteY22" fmla="*/ 501992 h 925504"/>
              <a:gd name="connsiteX23" fmla="*/ 467957 w 535334"/>
              <a:gd name="connsiteY23" fmla="*/ 550118 h 925504"/>
              <a:gd name="connsiteX24" fmla="*/ 496833 w 535334"/>
              <a:gd name="connsiteY24" fmla="*/ 540493 h 925504"/>
              <a:gd name="connsiteX25" fmla="*/ 535334 w 535334"/>
              <a:gd name="connsiteY25" fmla="*/ 473116 h 925504"/>
              <a:gd name="connsiteX26" fmla="*/ 506459 w 535334"/>
              <a:gd name="connsiteY26" fmla="*/ 405739 h 925504"/>
              <a:gd name="connsiteX27" fmla="*/ 477583 w 535334"/>
              <a:gd name="connsiteY27" fmla="*/ 396114 h 925504"/>
              <a:gd name="connsiteX28" fmla="*/ 390955 w 535334"/>
              <a:gd name="connsiteY28" fmla="*/ 347988 h 925504"/>
              <a:gd name="connsiteX29" fmla="*/ 400581 w 535334"/>
              <a:gd name="connsiteY29" fmla="*/ 270986 h 925504"/>
              <a:gd name="connsiteX30" fmla="*/ 439082 w 535334"/>
              <a:gd name="connsiteY30" fmla="*/ 213234 h 925504"/>
              <a:gd name="connsiteX31" fmla="*/ 467957 w 535334"/>
              <a:gd name="connsiteY31" fmla="*/ 155483 h 925504"/>
              <a:gd name="connsiteX32" fmla="*/ 429456 w 535334"/>
              <a:gd name="connsiteY32" fmla="*/ 30354 h 925504"/>
              <a:gd name="connsiteX33" fmla="*/ 400581 w 535334"/>
              <a:gd name="connsiteY33" fmla="*/ 20729 h 925504"/>
              <a:gd name="connsiteX34" fmla="*/ 371705 w 535334"/>
              <a:gd name="connsiteY34" fmla="*/ 1478 h 925504"/>
              <a:gd name="connsiteX35" fmla="*/ 275452 w 535334"/>
              <a:gd name="connsiteY35" fmla="*/ 20729 h 925504"/>
              <a:gd name="connsiteX36" fmla="*/ 246576 w 535334"/>
              <a:gd name="connsiteY36" fmla="*/ 39979 h 925504"/>
              <a:gd name="connsiteX37" fmla="*/ 236951 w 535334"/>
              <a:gd name="connsiteY37" fmla="*/ 39979 h 92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5334" h="925504">
                <a:moveTo>
                  <a:pt x="236951" y="39979"/>
                </a:moveTo>
                <a:lnTo>
                  <a:pt x="236951" y="39979"/>
                </a:lnTo>
                <a:cubicBezTo>
                  <a:pt x="211284" y="62438"/>
                  <a:pt x="180744" y="80323"/>
                  <a:pt x="159949" y="107356"/>
                </a:cubicBezTo>
                <a:cubicBezTo>
                  <a:pt x="151273" y="118635"/>
                  <a:pt x="136001" y="183900"/>
                  <a:pt x="131073" y="203609"/>
                </a:cubicBezTo>
                <a:cubicBezTo>
                  <a:pt x="127865" y="229276"/>
                  <a:pt x="124470" y="254921"/>
                  <a:pt x="121448" y="280611"/>
                </a:cubicBezTo>
                <a:cubicBezTo>
                  <a:pt x="118053" y="309465"/>
                  <a:pt x="116599" y="338580"/>
                  <a:pt x="111823" y="367238"/>
                </a:cubicBezTo>
                <a:cubicBezTo>
                  <a:pt x="110155" y="377246"/>
                  <a:pt x="107825" y="387672"/>
                  <a:pt x="102197" y="396114"/>
                </a:cubicBezTo>
                <a:cubicBezTo>
                  <a:pt x="94646" y="407440"/>
                  <a:pt x="81679" y="414245"/>
                  <a:pt x="73322" y="424990"/>
                </a:cubicBezTo>
                <a:cubicBezTo>
                  <a:pt x="34709" y="474635"/>
                  <a:pt x="39719" y="468049"/>
                  <a:pt x="25195" y="511617"/>
                </a:cubicBezTo>
                <a:cubicBezTo>
                  <a:pt x="45881" y="656415"/>
                  <a:pt x="30098" y="603325"/>
                  <a:pt x="54071" y="675247"/>
                </a:cubicBezTo>
                <a:cubicBezTo>
                  <a:pt x="32919" y="802161"/>
                  <a:pt x="67298" y="769099"/>
                  <a:pt x="5945" y="810000"/>
                </a:cubicBezTo>
                <a:cubicBezTo>
                  <a:pt x="12088" y="859144"/>
                  <a:pt x="0" y="890480"/>
                  <a:pt x="44446" y="915878"/>
                </a:cubicBezTo>
                <a:cubicBezTo>
                  <a:pt x="55932" y="922441"/>
                  <a:pt x="70113" y="922295"/>
                  <a:pt x="82947" y="925504"/>
                </a:cubicBezTo>
                <a:cubicBezTo>
                  <a:pt x="95781" y="922295"/>
                  <a:pt x="109962" y="922441"/>
                  <a:pt x="121448" y="915878"/>
                </a:cubicBezTo>
                <a:cubicBezTo>
                  <a:pt x="141404" y="904475"/>
                  <a:pt x="157306" y="876529"/>
                  <a:pt x="169574" y="858127"/>
                </a:cubicBezTo>
                <a:cubicBezTo>
                  <a:pt x="169881" y="854134"/>
                  <a:pt x="168420" y="740852"/>
                  <a:pt x="188825" y="704123"/>
                </a:cubicBezTo>
                <a:cubicBezTo>
                  <a:pt x="200061" y="683898"/>
                  <a:pt x="227326" y="646371"/>
                  <a:pt x="227326" y="646371"/>
                </a:cubicBezTo>
                <a:cubicBezTo>
                  <a:pt x="230534" y="636746"/>
                  <a:pt x="230722" y="625504"/>
                  <a:pt x="236951" y="617495"/>
                </a:cubicBezTo>
                <a:cubicBezTo>
                  <a:pt x="253665" y="596005"/>
                  <a:pt x="279602" y="582396"/>
                  <a:pt x="294703" y="559744"/>
                </a:cubicBezTo>
                <a:lnTo>
                  <a:pt x="313953" y="530868"/>
                </a:lnTo>
                <a:cubicBezTo>
                  <a:pt x="317162" y="518034"/>
                  <a:pt x="315315" y="502697"/>
                  <a:pt x="323579" y="492367"/>
                </a:cubicBezTo>
                <a:cubicBezTo>
                  <a:pt x="329917" y="484444"/>
                  <a:pt x="342387" y="481483"/>
                  <a:pt x="352454" y="482741"/>
                </a:cubicBezTo>
                <a:cubicBezTo>
                  <a:pt x="369599" y="484884"/>
                  <a:pt x="385127" y="494265"/>
                  <a:pt x="400581" y="501992"/>
                </a:cubicBezTo>
                <a:cubicBezTo>
                  <a:pt x="414648" y="509026"/>
                  <a:pt x="459246" y="543585"/>
                  <a:pt x="467957" y="550118"/>
                </a:cubicBezTo>
                <a:cubicBezTo>
                  <a:pt x="477582" y="546910"/>
                  <a:pt x="488910" y="546831"/>
                  <a:pt x="496833" y="540493"/>
                </a:cubicBezTo>
                <a:cubicBezTo>
                  <a:pt x="508172" y="531422"/>
                  <a:pt x="530596" y="482592"/>
                  <a:pt x="535334" y="473116"/>
                </a:cubicBezTo>
                <a:cubicBezTo>
                  <a:pt x="529555" y="449998"/>
                  <a:pt x="527230" y="422356"/>
                  <a:pt x="506459" y="405739"/>
                </a:cubicBezTo>
                <a:cubicBezTo>
                  <a:pt x="498536" y="399401"/>
                  <a:pt x="486452" y="401041"/>
                  <a:pt x="477583" y="396114"/>
                </a:cubicBezTo>
                <a:cubicBezTo>
                  <a:pt x="378292" y="340953"/>
                  <a:pt x="456294" y="369767"/>
                  <a:pt x="390955" y="347988"/>
                </a:cubicBezTo>
                <a:cubicBezTo>
                  <a:pt x="394164" y="322321"/>
                  <a:pt x="391881" y="295346"/>
                  <a:pt x="400581" y="270986"/>
                </a:cubicBezTo>
                <a:cubicBezTo>
                  <a:pt x="408363" y="249198"/>
                  <a:pt x="426248" y="232485"/>
                  <a:pt x="439082" y="213234"/>
                </a:cubicBezTo>
                <a:cubicBezTo>
                  <a:pt x="463959" y="175918"/>
                  <a:pt x="454674" y="195331"/>
                  <a:pt x="467957" y="155483"/>
                </a:cubicBezTo>
                <a:cubicBezTo>
                  <a:pt x="461349" y="89402"/>
                  <a:pt x="479287" y="63575"/>
                  <a:pt x="429456" y="30354"/>
                </a:cubicBezTo>
                <a:cubicBezTo>
                  <a:pt x="421014" y="24726"/>
                  <a:pt x="410206" y="23937"/>
                  <a:pt x="400581" y="20729"/>
                </a:cubicBezTo>
                <a:cubicBezTo>
                  <a:pt x="390956" y="14312"/>
                  <a:pt x="383216" y="2629"/>
                  <a:pt x="371705" y="1478"/>
                </a:cubicBezTo>
                <a:cubicBezTo>
                  <a:pt x="356927" y="0"/>
                  <a:pt x="297836" y="9537"/>
                  <a:pt x="275452" y="20729"/>
                </a:cubicBezTo>
                <a:cubicBezTo>
                  <a:pt x="265105" y="25902"/>
                  <a:pt x="256923" y="34806"/>
                  <a:pt x="246576" y="39979"/>
                </a:cubicBezTo>
                <a:cubicBezTo>
                  <a:pt x="237501" y="44516"/>
                  <a:pt x="238555" y="39979"/>
                  <a:pt x="236951" y="39979"/>
                </a:cubicBezTo>
                <a:close/>
              </a:path>
            </a:pathLst>
          </a:cu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260005" y="1685224"/>
            <a:ext cx="1378795" cy="1001027"/>
          </a:xfrm>
          <a:custGeom>
            <a:avLst/>
            <a:gdLst>
              <a:gd name="connsiteX0" fmla="*/ 23237 w 1428526"/>
              <a:gd name="connsiteY0" fmla="*/ 0 h 875899"/>
              <a:gd name="connsiteX1" fmla="*/ 23237 w 1428526"/>
              <a:gd name="connsiteY1" fmla="*/ 0 h 875899"/>
              <a:gd name="connsiteX2" fmla="*/ 3987 w 1428526"/>
              <a:gd name="connsiteY2" fmla="*/ 86627 h 875899"/>
              <a:gd name="connsiteX3" fmla="*/ 32862 w 1428526"/>
              <a:gd name="connsiteY3" fmla="*/ 250256 h 875899"/>
              <a:gd name="connsiteX4" fmla="*/ 80989 w 1428526"/>
              <a:gd name="connsiteY4" fmla="*/ 336884 h 875899"/>
              <a:gd name="connsiteX5" fmla="*/ 138740 w 1428526"/>
              <a:gd name="connsiteY5" fmla="*/ 394635 h 875899"/>
              <a:gd name="connsiteX6" fmla="*/ 369747 w 1428526"/>
              <a:gd name="connsiteY6" fmla="*/ 423511 h 875899"/>
              <a:gd name="connsiteX7" fmla="*/ 437123 w 1428526"/>
              <a:gd name="connsiteY7" fmla="*/ 471638 h 875899"/>
              <a:gd name="connsiteX8" fmla="*/ 494875 w 1428526"/>
              <a:gd name="connsiteY8" fmla="*/ 519764 h 875899"/>
              <a:gd name="connsiteX9" fmla="*/ 552627 w 1428526"/>
              <a:gd name="connsiteY9" fmla="*/ 577515 h 875899"/>
              <a:gd name="connsiteX10" fmla="*/ 697006 w 1428526"/>
              <a:gd name="connsiteY10" fmla="*/ 596766 h 875899"/>
              <a:gd name="connsiteX11" fmla="*/ 706631 w 1428526"/>
              <a:gd name="connsiteY11" fmla="*/ 683393 h 875899"/>
              <a:gd name="connsiteX12" fmla="*/ 764382 w 1428526"/>
              <a:gd name="connsiteY12" fmla="*/ 741145 h 875899"/>
              <a:gd name="connsiteX13" fmla="*/ 774008 w 1428526"/>
              <a:gd name="connsiteY13" fmla="*/ 770021 h 875899"/>
              <a:gd name="connsiteX14" fmla="*/ 812509 w 1428526"/>
              <a:gd name="connsiteY14" fmla="*/ 789271 h 875899"/>
              <a:gd name="connsiteX15" fmla="*/ 879886 w 1428526"/>
              <a:gd name="connsiteY15" fmla="*/ 808522 h 875899"/>
              <a:gd name="connsiteX16" fmla="*/ 937637 w 1428526"/>
              <a:gd name="connsiteY16" fmla="*/ 837398 h 875899"/>
              <a:gd name="connsiteX17" fmla="*/ 976138 w 1428526"/>
              <a:gd name="connsiteY17" fmla="*/ 856648 h 875899"/>
              <a:gd name="connsiteX18" fmla="*/ 1053140 w 1428526"/>
              <a:gd name="connsiteY18" fmla="*/ 866273 h 875899"/>
              <a:gd name="connsiteX19" fmla="*/ 1101267 w 1428526"/>
              <a:gd name="connsiteY19" fmla="*/ 875899 h 875899"/>
              <a:gd name="connsiteX20" fmla="*/ 1236020 w 1428526"/>
              <a:gd name="connsiteY20" fmla="*/ 866273 h 875899"/>
              <a:gd name="connsiteX21" fmla="*/ 1264896 w 1428526"/>
              <a:gd name="connsiteY21" fmla="*/ 856648 h 875899"/>
              <a:gd name="connsiteX22" fmla="*/ 1274521 w 1428526"/>
              <a:gd name="connsiteY22" fmla="*/ 827772 h 875899"/>
              <a:gd name="connsiteX23" fmla="*/ 1332273 w 1428526"/>
              <a:gd name="connsiteY23" fmla="*/ 798896 h 875899"/>
              <a:gd name="connsiteX24" fmla="*/ 1361149 w 1428526"/>
              <a:gd name="connsiteY24" fmla="*/ 779646 h 875899"/>
              <a:gd name="connsiteX25" fmla="*/ 1380399 w 1428526"/>
              <a:gd name="connsiteY25" fmla="*/ 750770 h 875899"/>
              <a:gd name="connsiteX26" fmla="*/ 1390024 w 1428526"/>
              <a:gd name="connsiteY26" fmla="*/ 721894 h 875899"/>
              <a:gd name="connsiteX27" fmla="*/ 1399650 w 1428526"/>
              <a:gd name="connsiteY27" fmla="*/ 529389 h 875899"/>
              <a:gd name="connsiteX28" fmla="*/ 1418900 w 1428526"/>
              <a:gd name="connsiteY28" fmla="*/ 413886 h 875899"/>
              <a:gd name="connsiteX29" fmla="*/ 1428526 w 1428526"/>
              <a:gd name="connsiteY29" fmla="*/ 385010 h 875899"/>
              <a:gd name="connsiteX30" fmla="*/ 1418900 w 1428526"/>
              <a:gd name="connsiteY30" fmla="*/ 336884 h 875899"/>
              <a:gd name="connsiteX31" fmla="*/ 1390024 w 1428526"/>
              <a:gd name="connsiteY31" fmla="*/ 317633 h 875899"/>
              <a:gd name="connsiteX32" fmla="*/ 1236020 w 1428526"/>
              <a:gd name="connsiteY32" fmla="*/ 298383 h 875899"/>
              <a:gd name="connsiteX33" fmla="*/ 1207144 w 1428526"/>
              <a:gd name="connsiteY33" fmla="*/ 288758 h 875899"/>
              <a:gd name="connsiteX34" fmla="*/ 1149393 w 1428526"/>
              <a:gd name="connsiteY34" fmla="*/ 250256 h 875899"/>
              <a:gd name="connsiteX35" fmla="*/ 1101267 w 1428526"/>
              <a:gd name="connsiteY35" fmla="*/ 211755 h 875899"/>
              <a:gd name="connsiteX36" fmla="*/ 1072391 w 1428526"/>
              <a:gd name="connsiteY36" fmla="*/ 192505 h 875899"/>
              <a:gd name="connsiteX37" fmla="*/ 668130 w 1428526"/>
              <a:gd name="connsiteY37" fmla="*/ 163629 h 875899"/>
              <a:gd name="connsiteX38" fmla="*/ 600753 w 1428526"/>
              <a:gd name="connsiteY38" fmla="*/ 154004 h 875899"/>
              <a:gd name="connsiteX39" fmla="*/ 504500 w 1428526"/>
              <a:gd name="connsiteY39" fmla="*/ 144379 h 875899"/>
              <a:gd name="connsiteX40" fmla="*/ 456374 w 1428526"/>
              <a:gd name="connsiteY40" fmla="*/ 134753 h 875899"/>
              <a:gd name="connsiteX41" fmla="*/ 398622 w 1428526"/>
              <a:gd name="connsiteY41" fmla="*/ 125128 h 875899"/>
              <a:gd name="connsiteX42" fmla="*/ 331246 w 1428526"/>
              <a:gd name="connsiteY42" fmla="*/ 105878 h 875899"/>
              <a:gd name="connsiteX43" fmla="*/ 302370 w 1428526"/>
              <a:gd name="connsiteY43" fmla="*/ 96252 h 875899"/>
              <a:gd name="connsiteX44" fmla="*/ 254243 w 1428526"/>
              <a:gd name="connsiteY44" fmla="*/ 86627 h 875899"/>
              <a:gd name="connsiteX45" fmla="*/ 225368 w 1428526"/>
              <a:gd name="connsiteY45" fmla="*/ 77002 h 875899"/>
              <a:gd name="connsiteX46" fmla="*/ 148366 w 1428526"/>
              <a:gd name="connsiteY46" fmla="*/ 57751 h 875899"/>
              <a:gd name="connsiteX47" fmla="*/ 109864 w 1428526"/>
              <a:gd name="connsiteY47" fmla="*/ 48126 h 875899"/>
              <a:gd name="connsiteX48" fmla="*/ 23237 w 1428526"/>
              <a:gd name="connsiteY48" fmla="*/ 0 h 87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28526" h="875899">
                <a:moveTo>
                  <a:pt x="23237" y="0"/>
                </a:moveTo>
                <a:lnTo>
                  <a:pt x="23237" y="0"/>
                </a:lnTo>
                <a:cubicBezTo>
                  <a:pt x="16820" y="28876"/>
                  <a:pt x="5464" y="57084"/>
                  <a:pt x="3987" y="86627"/>
                </a:cubicBezTo>
                <a:cubicBezTo>
                  <a:pt x="0" y="166363"/>
                  <a:pt x="11251" y="185425"/>
                  <a:pt x="32862" y="250256"/>
                </a:cubicBezTo>
                <a:cubicBezTo>
                  <a:pt x="44965" y="286565"/>
                  <a:pt x="47896" y="303791"/>
                  <a:pt x="80989" y="336884"/>
                </a:cubicBezTo>
                <a:cubicBezTo>
                  <a:pt x="100239" y="356134"/>
                  <a:pt x="112913" y="386026"/>
                  <a:pt x="138740" y="394635"/>
                </a:cubicBezTo>
                <a:cubicBezTo>
                  <a:pt x="251364" y="432177"/>
                  <a:pt x="176231" y="412760"/>
                  <a:pt x="369747" y="423511"/>
                </a:cubicBezTo>
                <a:cubicBezTo>
                  <a:pt x="437829" y="468901"/>
                  <a:pt x="353507" y="411913"/>
                  <a:pt x="437123" y="471638"/>
                </a:cubicBezTo>
                <a:cubicBezTo>
                  <a:pt x="469957" y="495091"/>
                  <a:pt x="466489" y="486648"/>
                  <a:pt x="494875" y="519764"/>
                </a:cubicBezTo>
                <a:cubicBezTo>
                  <a:pt x="512808" y="540686"/>
                  <a:pt x="523299" y="568717"/>
                  <a:pt x="552627" y="577515"/>
                </a:cubicBezTo>
                <a:cubicBezTo>
                  <a:pt x="562124" y="580364"/>
                  <a:pt x="692683" y="596226"/>
                  <a:pt x="697006" y="596766"/>
                </a:cubicBezTo>
                <a:cubicBezTo>
                  <a:pt x="700214" y="625642"/>
                  <a:pt x="694345" y="657065"/>
                  <a:pt x="706631" y="683393"/>
                </a:cubicBezTo>
                <a:cubicBezTo>
                  <a:pt x="718144" y="708063"/>
                  <a:pt x="764382" y="741145"/>
                  <a:pt x="764382" y="741145"/>
                </a:cubicBezTo>
                <a:cubicBezTo>
                  <a:pt x="767591" y="750770"/>
                  <a:pt x="766834" y="762847"/>
                  <a:pt x="774008" y="770021"/>
                </a:cubicBezTo>
                <a:cubicBezTo>
                  <a:pt x="784154" y="780167"/>
                  <a:pt x="799321" y="783619"/>
                  <a:pt x="812509" y="789271"/>
                </a:cubicBezTo>
                <a:cubicBezTo>
                  <a:pt x="831840" y="797556"/>
                  <a:pt x="860350" y="803638"/>
                  <a:pt x="879886" y="808522"/>
                </a:cubicBezTo>
                <a:cubicBezTo>
                  <a:pt x="935373" y="845513"/>
                  <a:pt x="881850" y="813489"/>
                  <a:pt x="937637" y="837398"/>
                </a:cubicBezTo>
                <a:cubicBezTo>
                  <a:pt x="950825" y="843050"/>
                  <a:pt x="962218" y="853168"/>
                  <a:pt x="976138" y="856648"/>
                </a:cubicBezTo>
                <a:cubicBezTo>
                  <a:pt x="1001233" y="862922"/>
                  <a:pt x="1027574" y="862340"/>
                  <a:pt x="1053140" y="866273"/>
                </a:cubicBezTo>
                <a:cubicBezTo>
                  <a:pt x="1069310" y="868761"/>
                  <a:pt x="1085225" y="872690"/>
                  <a:pt x="1101267" y="875899"/>
                </a:cubicBezTo>
                <a:cubicBezTo>
                  <a:pt x="1146185" y="872690"/>
                  <a:pt x="1191296" y="871535"/>
                  <a:pt x="1236020" y="866273"/>
                </a:cubicBezTo>
                <a:cubicBezTo>
                  <a:pt x="1246096" y="865088"/>
                  <a:pt x="1257722" y="863822"/>
                  <a:pt x="1264896" y="856648"/>
                </a:cubicBezTo>
                <a:cubicBezTo>
                  <a:pt x="1272070" y="849474"/>
                  <a:pt x="1268183" y="835695"/>
                  <a:pt x="1274521" y="827772"/>
                </a:cubicBezTo>
                <a:cubicBezTo>
                  <a:pt x="1292908" y="804788"/>
                  <a:pt x="1309026" y="810519"/>
                  <a:pt x="1332273" y="798896"/>
                </a:cubicBezTo>
                <a:cubicBezTo>
                  <a:pt x="1342620" y="793723"/>
                  <a:pt x="1351524" y="786063"/>
                  <a:pt x="1361149" y="779646"/>
                </a:cubicBezTo>
                <a:cubicBezTo>
                  <a:pt x="1367566" y="770021"/>
                  <a:pt x="1375226" y="761117"/>
                  <a:pt x="1380399" y="750770"/>
                </a:cubicBezTo>
                <a:cubicBezTo>
                  <a:pt x="1384936" y="741695"/>
                  <a:pt x="1389145" y="732002"/>
                  <a:pt x="1390024" y="721894"/>
                </a:cubicBezTo>
                <a:cubicBezTo>
                  <a:pt x="1395590" y="657887"/>
                  <a:pt x="1394904" y="593462"/>
                  <a:pt x="1399650" y="529389"/>
                </a:cubicBezTo>
                <a:cubicBezTo>
                  <a:pt x="1401366" y="506229"/>
                  <a:pt x="1412198" y="440695"/>
                  <a:pt x="1418900" y="413886"/>
                </a:cubicBezTo>
                <a:cubicBezTo>
                  <a:pt x="1421361" y="404043"/>
                  <a:pt x="1425317" y="394635"/>
                  <a:pt x="1428526" y="385010"/>
                </a:cubicBezTo>
                <a:cubicBezTo>
                  <a:pt x="1425317" y="368968"/>
                  <a:pt x="1427017" y="351088"/>
                  <a:pt x="1418900" y="336884"/>
                </a:cubicBezTo>
                <a:cubicBezTo>
                  <a:pt x="1413160" y="326840"/>
                  <a:pt x="1400657" y="322190"/>
                  <a:pt x="1390024" y="317633"/>
                </a:cubicBezTo>
                <a:cubicBezTo>
                  <a:pt x="1353344" y="301913"/>
                  <a:pt x="1249922" y="299542"/>
                  <a:pt x="1236020" y="298383"/>
                </a:cubicBezTo>
                <a:cubicBezTo>
                  <a:pt x="1226395" y="295175"/>
                  <a:pt x="1216013" y="293685"/>
                  <a:pt x="1207144" y="288758"/>
                </a:cubicBezTo>
                <a:cubicBezTo>
                  <a:pt x="1186919" y="277522"/>
                  <a:pt x="1149393" y="250256"/>
                  <a:pt x="1149393" y="250256"/>
                </a:cubicBezTo>
                <a:cubicBezTo>
                  <a:pt x="1116942" y="201582"/>
                  <a:pt x="1147757" y="235001"/>
                  <a:pt x="1101267" y="211755"/>
                </a:cubicBezTo>
                <a:cubicBezTo>
                  <a:pt x="1090920" y="206582"/>
                  <a:pt x="1083263" y="196458"/>
                  <a:pt x="1072391" y="192505"/>
                </a:cubicBezTo>
                <a:cubicBezTo>
                  <a:pt x="951688" y="148613"/>
                  <a:pt x="765374" y="166489"/>
                  <a:pt x="668130" y="163629"/>
                </a:cubicBezTo>
                <a:cubicBezTo>
                  <a:pt x="645671" y="160421"/>
                  <a:pt x="623285" y="156655"/>
                  <a:pt x="600753" y="154004"/>
                </a:cubicBezTo>
                <a:cubicBezTo>
                  <a:pt x="568729" y="150237"/>
                  <a:pt x="536461" y="148641"/>
                  <a:pt x="504500" y="144379"/>
                </a:cubicBezTo>
                <a:cubicBezTo>
                  <a:pt x="488284" y="142217"/>
                  <a:pt x="472470" y="137680"/>
                  <a:pt x="456374" y="134753"/>
                </a:cubicBezTo>
                <a:cubicBezTo>
                  <a:pt x="437173" y="131262"/>
                  <a:pt x="417873" y="128336"/>
                  <a:pt x="398622" y="125128"/>
                </a:cubicBezTo>
                <a:cubicBezTo>
                  <a:pt x="329376" y="102046"/>
                  <a:pt x="415865" y="130056"/>
                  <a:pt x="331246" y="105878"/>
                </a:cubicBezTo>
                <a:cubicBezTo>
                  <a:pt x="321490" y="103091"/>
                  <a:pt x="312213" y="98713"/>
                  <a:pt x="302370" y="96252"/>
                </a:cubicBezTo>
                <a:cubicBezTo>
                  <a:pt x="286498" y="92284"/>
                  <a:pt x="270115" y="90595"/>
                  <a:pt x="254243" y="86627"/>
                </a:cubicBezTo>
                <a:cubicBezTo>
                  <a:pt x="244400" y="84166"/>
                  <a:pt x="235156" y="79672"/>
                  <a:pt x="225368" y="77002"/>
                </a:cubicBezTo>
                <a:cubicBezTo>
                  <a:pt x="199843" y="70041"/>
                  <a:pt x="174033" y="64168"/>
                  <a:pt x="148366" y="57751"/>
                </a:cubicBezTo>
                <a:cubicBezTo>
                  <a:pt x="135532" y="54543"/>
                  <a:pt x="122960" y="49997"/>
                  <a:pt x="109864" y="48126"/>
                </a:cubicBezTo>
                <a:cubicBezTo>
                  <a:pt x="26607" y="36232"/>
                  <a:pt x="37675" y="8021"/>
                  <a:pt x="23237" y="0"/>
                </a:cubicBezTo>
                <a:close/>
              </a:path>
            </a:pathLst>
          </a:cu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4993357" y="3152830"/>
            <a:ext cx="1715451" cy="2017069"/>
          </a:xfrm>
          <a:custGeom>
            <a:avLst/>
            <a:gdLst>
              <a:gd name="connsiteX0" fmla="*/ 1686576 w 1715451"/>
              <a:gd name="connsiteY0" fmla="*/ 14684 h 2017069"/>
              <a:gd name="connsiteX1" fmla="*/ 1686576 w 1715451"/>
              <a:gd name="connsiteY1" fmla="*/ 14684 h 2017069"/>
              <a:gd name="connsiteX2" fmla="*/ 1609574 w 1715451"/>
              <a:gd name="connsiteY2" fmla="*/ 53185 h 2017069"/>
              <a:gd name="connsiteX3" fmla="*/ 1590323 w 1715451"/>
              <a:gd name="connsiteY3" fmla="*/ 82061 h 2017069"/>
              <a:gd name="connsiteX4" fmla="*/ 1561447 w 1715451"/>
              <a:gd name="connsiteY4" fmla="*/ 101312 h 2017069"/>
              <a:gd name="connsiteX5" fmla="*/ 1513321 w 1715451"/>
              <a:gd name="connsiteY5" fmla="*/ 187939 h 2017069"/>
              <a:gd name="connsiteX6" fmla="*/ 1494070 w 1715451"/>
              <a:gd name="connsiteY6" fmla="*/ 216815 h 2017069"/>
              <a:gd name="connsiteX7" fmla="*/ 1465195 w 1715451"/>
              <a:gd name="connsiteY7" fmla="*/ 245690 h 2017069"/>
              <a:gd name="connsiteX8" fmla="*/ 1417068 w 1715451"/>
              <a:gd name="connsiteY8" fmla="*/ 303442 h 2017069"/>
              <a:gd name="connsiteX9" fmla="*/ 1388192 w 1715451"/>
              <a:gd name="connsiteY9" fmla="*/ 361194 h 2017069"/>
              <a:gd name="connsiteX10" fmla="*/ 1359317 w 1715451"/>
              <a:gd name="connsiteY10" fmla="*/ 370819 h 2017069"/>
              <a:gd name="connsiteX11" fmla="*/ 1311190 w 1715451"/>
              <a:gd name="connsiteY11" fmla="*/ 428570 h 2017069"/>
              <a:gd name="connsiteX12" fmla="*/ 1291940 w 1715451"/>
              <a:gd name="connsiteY12" fmla="*/ 457446 h 2017069"/>
              <a:gd name="connsiteX13" fmla="*/ 1282315 w 1715451"/>
              <a:gd name="connsiteY13" fmla="*/ 563324 h 2017069"/>
              <a:gd name="connsiteX14" fmla="*/ 1263064 w 1715451"/>
              <a:gd name="connsiteY14" fmla="*/ 592200 h 2017069"/>
              <a:gd name="connsiteX15" fmla="*/ 1243814 w 1715451"/>
              <a:gd name="connsiteY15" fmla="*/ 649952 h 2017069"/>
              <a:gd name="connsiteX16" fmla="*/ 1186062 w 1715451"/>
              <a:gd name="connsiteY16" fmla="*/ 678827 h 2017069"/>
              <a:gd name="connsiteX17" fmla="*/ 1089809 w 1715451"/>
              <a:gd name="connsiteY17" fmla="*/ 698078 h 2017069"/>
              <a:gd name="connsiteX18" fmla="*/ 1060934 w 1715451"/>
              <a:gd name="connsiteY18" fmla="*/ 707703 h 2017069"/>
              <a:gd name="connsiteX19" fmla="*/ 1022432 w 1715451"/>
              <a:gd name="connsiteY19" fmla="*/ 717328 h 2017069"/>
              <a:gd name="connsiteX20" fmla="*/ 993557 w 1715451"/>
              <a:gd name="connsiteY20" fmla="*/ 736579 h 2017069"/>
              <a:gd name="connsiteX21" fmla="*/ 935805 w 1715451"/>
              <a:gd name="connsiteY21" fmla="*/ 755829 h 2017069"/>
              <a:gd name="connsiteX22" fmla="*/ 878054 w 1715451"/>
              <a:gd name="connsiteY22" fmla="*/ 794330 h 2017069"/>
              <a:gd name="connsiteX23" fmla="*/ 849178 w 1715451"/>
              <a:gd name="connsiteY23" fmla="*/ 813581 h 2017069"/>
              <a:gd name="connsiteX24" fmla="*/ 820302 w 1715451"/>
              <a:gd name="connsiteY24" fmla="*/ 842457 h 2017069"/>
              <a:gd name="connsiteX25" fmla="*/ 781801 w 1715451"/>
              <a:gd name="connsiteY25" fmla="*/ 929084 h 2017069"/>
              <a:gd name="connsiteX26" fmla="*/ 743300 w 1715451"/>
              <a:gd name="connsiteY26" fmla="*/ 948335 h 2017069"/>
              <a:gd name="connsiteX27" fmla="*/ 685548 w 1715451"/>
              <a:gd name="connsiteY27" fmla="*/ 986836 h 2017069"/>
              <a:gd name="connsiteX28" fmla="*/ 656672 w 1715451"/>
              <a:gd name="connsiteY28" fmla="*/ 1006086 h 2017069"/>
              <a:gd name="connsiteX29" fmla="*/ 627797 w 1715451"/>
              <a:gd name="connsiteY29" fmla="*/ 1025337 h 2017069"/>
              <a:gd name="connsiteX30" fmla="*/ 570045 w 1715451"/>
              <a:gd name="connsiteY30" fmla="*/ 1044587 h 2017069"/>
              <a:gd name="connsiteX31" fmla="*/ 512294 w 1715451"/>
              <a:gd name="connsiteY31" fmla="*/ 1083088 h 2017069"/>
              <a:gd name="connsiteX32" fmla="*/ 454542 w 1715451"/>
              <a:gd name="connsiteY32" fmla="*/ 1111964 h 2017069"/>
              <a:gd name="connsiteX33" fmla="*/ 425666 w 1715451"/>
              <a:gd name="connsiteY33" fmla="*/ 1131215 h 2017069"/>
              <a:gd name="connsiteX34" fmla="*/ 348664 w 1715451"/>
              <a:gd name="connsiteY34" fmla="*/ 1150465 h 2017069"/>
              <a:gd name="connsiteX35" fmla="*/ 281287 w 1715451"/>
              <a:gd name="connsiteY35" fmla="*/ 1140840 h 2017069"/>
              <a:gd name="connsiteX36" fmla="*/ 252411 w 1715451"/>
              <a:gd name="connsiteY36" fmla="*/ 1131215 h 2017069"/>
              <a:gd name="connsiteX37" fmla="*/ 213910 w 1715451"/>
              <a:gd name="connsiteY37" fmla="*/ 1073463 h 2017069"/>
              <a:gd name="connsiteX38" fmla="*/ 146534 w 1715451"/>
              <a:gd name="connsiteY38" fmla="*/ 1034962 h 2017069"/>
              <a:gd name="connsiteX39" fmla="*/ 69531 w 1715451"/>
              <a:gd name="connsiteY39" fmla="*/ 1054213 h 2017069"/>
              <a:gd name="connsiteX40" fmla="*/ 31030 w 1715451"/>
              <a:gd name="connsiteY40" fmla="*/ 1073463 h 2017069"/>
              <a:gd name="connsiteX41" fmla="*/ 21405 w 1715451"/>
              <a:gd name="connsiteY41" fmla="*/ 1102339 h 2017069"/>
              <a:gd name="connsiteX42" fmla="*/ 2155 w 1715451"/>
              <a:gd name="connsiteY42" fmla="*/ 1131215 h 2017069"/>
              <a:gd name="connsiteX43" fmla="*/ 11780 w 1715451"/>
              <a:gd name="connsiteY43" fmla="*/ 1188966 h 2017069"/>
              <a:gd name="connsiteX44" fmla="*/ 40656 w 1715451"/>
              <a:gd name="connsiteY44" fmla="*/ 1208217 h 2017069"/>
              <a:gd name="connsiteX45" fmla="*/ 117658 w 1715451"/>
              <a:gd name="connsiteY45" fmla="*/ 1256343 h 2017069"/>
              <a:gd name="connsiteX46" fmla="*/ 204285 w 1715451"/>
              <a:gd name="connsiteY46" fmla="*/ 1352596 h 2017069"/>
              <a:gd name="connsiteX47" fmla="*/ 579670 w 1715451"/>
              <a:gd name="connsiteY47" fmla="*/ 1362221 h 2017069"/>
              <a:gd name="connsiteX48" fmla="*/ 637422 w 1715451"/>
              <a:gd name="connsiteY48" fmla="*/ 1381472 h 2017069"/>
              <a:gd name="connsiteX49" fmla="*/ 666298 w 1715451"/>
              <a:gd name="connsiteY49" fmla="*/ 1391097 h 2017069"/>
              <a:gd name="connsiteX50" fmla="*/ 762550 w 1715451"/>
              <a:gd name="connsiteY50" fmla="*/ 1381472 h 2017069"/>
              <a:gd name="connsiteX51" fmla="*/ 820302 w 1715451"/>
              <a:gd name="connsiteY51" fmla="*/ 1362221 h 2017069"/>
              <a:gd name="connsiteX52" fmla="*/ 868428 w 1715451"/>
              <a:gd name="connsiteY52" fmla="*/ 1371846 h 2017069"/>
              <a:gd name="connsiteX53" fmla="*/ 926180 w 1715451"/>
              <a:gd name="connsiteY53" fmla="*/ 1429598 h 2017069"/>
              <a:gd name="connsiteX54" fmla="*/ 983931 w 1715451"/>
              <a:gd name="connsiteY54" fmla="*/ 1477724 h 2017069"/>
              <a:gd name="connsiteX55" fmla="*/ 1022432 w 1715451"/>
              <a:gd name="connsiteY55" fmla="*/ 1535476 h 2017069"/>
              <a:gd name="connsiteX56" fmla="*/ 1051308 w 1715451"/>
              <a:gd name="connsiteY56" fmla="*/ 1573977 h 2017069"/>
              <a:gd name="connsiteX57" fmla="*/ 1099435 w 1715451"/>
              <a:gd name="connsiteY57" fmla="*/ 1641354 h 2017069"/>
              <a:gd name="connsiteX58" fmla="*/ 1109060 w 1715451"/>
              <a:gd name="connsiteY58" fmla="*/ 1670229 h 2017069"/>
              <a:gd name="connsiteX59" fmla="*/ 1137936 w 1715451"/>
              <a:gd name="connsiteY59" fmla="*/ 1727981 h 2017069"/>
              <a:gd name="connsiteX60" fmla="*/ 1157186 w 1715451"/>
              <a:gd name="connsiteY60" fmla="*/ 1901236 h 2017069"/>
              <a:gd name="connsiteX61" fmla="*/ 1166811 w 1715451"/>
              <a:gd name="connsiteY61" fmla="*/ 1930112 h 2017069"/>
              <a:gd name="connsiteX62" fmla="*/ 1195687 w 1715451"/>
              <a:gd name="connsiteY62" fmla="*/ 1958987 h 2017069"/>
              <a:gd name="connsiteX63" fmla="*/ 1214938 w 1715451"/>
              <a:gd name="connsiteY63" fmla="*/ 1987863 h 2017069"/>
              <a:gd name="connsiteX64" fmla="*/ 1253439 w 1715451"/>
              <a:gd name="connsiteY64" fmla="*/ 1997488 h 2017069"/>
              <a:gd name="connsiteX65" fmla="*/ 1330441 w 1715451"/>
              <a:gd name="connsiteY65" fmla="*/ 2016739 h 2017069"/>
              <a:gd name="connsiteX66" fmla="*/ 1445944 w 1715451"/>
              <a:gd name="connsiteY66" fmla="*/ 2007114 h 2017069"/>
              <a:gd name="connsiteX67" fmla="*/ 1474820 w 1715451"/>
              <a:gd name="connsiteY67" fmla="*/ 1978238 h 2017069"/>
              <a:gd name="connsiteX68" fmla="*/ 1465195 w 1715451"/>
              <a:gd name="connsiteY68" fmla="*/ 1776107 h 2017069"/>
              <a:gd name="connsiteX69" fmla="*/ 1455569 w 1715451"/>
              <a:gd name="connsiteY69" fmla="*/ 1747232 h 2017069"/>
              <a:gd name="connsiteX70" fmla="*/ 1417068 w 1715451"/>
              <a:gd name="connsiteY70" fmla="*/ 1689480 h 2017069"/>
              <a:gd name="connsiteX71" fmla="*/ 1397818 w 1715451"/>
              <a:gd name="connsiteY71" fmla="*/ 1660604 h 2017069"/>
              <a:gd name="connsiteX72" fmla="*/ 1378567 w 1715451"/>
              <a:gd name="connsiteY72" fmla="*/ 1631728 h 2017069"/>
              <a:gd name="connsiteX73" fmla="*/ 1340066 w 1715451"/>
              <a:gd name="connsiteY73" fmla="*/ 1535476 h 2017069"/>
              <a:gd name="connsiteX74" fmla="*/ 1320816 w 1715451"/>
              <a:gd name="connsiteY74" fmla="*/ 1506600 h 2017069"/>
              <a:gd name="connsiteX75" fmla="*/ 1311190 w 1715451"/>
              <a:gd name="connsiteY75" fmla="*/ 1477724 h 2017069"/>
              <a:gd name="connsiteX76" fmla="*/ 1272689 w 1715451"/>
              <a:gd name="connsiteY76" fmla="*/ 1419973 h 2017069"/>
              <a:gd name="connsiteX77" fmla="*/ 1263064 w 1715451"/>
              <a:gd name="connsiteY77" fmla="*/ 1391097 h 2017069"/>
              <a:gd name="connsiteX78" fmla="*/ 1253439 w 1715451"/>
              <a:gd name="connsiteY78" fmla="*/ 1352596 h 2017069"/>
              <a:gd name="connsiteX79" fmla="*/ 1214938 w 1715451"/>
              <a:gd name="connsiteY79" fmla="*/ 1294844 h 2017069"/>
              <a:gd name="connsiteX80" fmla="*/ 1186062 w 1715451"/>
              <a:gd name="connsiteY80" fmla="*/ 1237093 h 2017069"/>
              <a:gd name="connsiteX81" fmla="*/ 1166811 w 1715451"/>
              <a:gd name="connsiteY81" fmla="*/ 1150465 h 2017069"/>
              <a:gd name="connsiteX82" fmla="*/ 1176437 w 1715451"/>
              <a:gd name="connsiteY82" fmla="*/ 1015712 h 2017069"/>
              <a:gd name="connsiteX83" fmla="*/ 1205312 w 1715451"/>
              <a:gd name="connsiteY83" fmla="*/ 929084 h 2017069"/>
              <a:gd name="connsiteX84" fmla="*/ 1224563 w 1715451"/>
              <a:gd name="connsiteY84" fmla="*/ 842457 h 2017069"/>
              <a:gd name="connsiteX85" fmla="*/ 1263064 w 1715451"/>
              <a:gd name="connsiteY85" fmla="*/ 775080 h 2017069"/>
              <a:gd name="connsiteX86" fmla="*/ 1301565 w 1715451"/>
              <a:gd name="connsiteY86" fmla="*/ 755829 h 2017069"/>
              <a:gd name="connsiteX87" fmla="*/ 1330441 w 1715451"/>
              <a:gd name="connsiteY87" fmla="*/ 736579 h 2017069"/>
              <a:gd name="connsiteX88" fmla="*/ 1378567 w 1715451"/>
              <a:gd name="connsiteY88" fmla="*/ 698078 h 2017069"/>
              <a:gd name="connsiteX89" fmla="*/ 1417068 w 1715451"/>
              <a:gd name="connsiteY89" fmla="*/ 669202 h 2017069"/>
              <a:gd name="connsiteX90" fmla="*/ 1484445 w 1715451"/>
              <a:gd name="connsiteY90" fmla="*/ 640326 h 2017069"/>
              <a:gd name="connsiteX91" fmla="*/ 1532571 w 1715451"/>
              <a:gd name="connsiteY91" fmla="*/ 572949 h 2017069"/>
              <a:gd name="connsiteX92" fmla="*/ 1542197 w 1715451"/>
              <a:gd name="connsiteY92" fmla="*/ 544074 h 2017069"/>
              <a:gd name="connsiteX93" fmla="*/ 1599948 w 1715451"/>
              <a:gd name="connsiteY93" fmla="*/ 505573 h 2017069"/>
              <a:gd name="connsiteX94" fmla="*/ 1628824 w 1715451"/>
              <a:gd name="connsiteY94" fmla="*/ 486322 h 2017069"/>
              <a:gd name="connsiteX95" fmla="*/ 1676950 w 1715451"/>
              <a:gd name="connsiteY95" fmla="*/ 438196 h 2017069"/>
              <a:gd name="connsiteX96" fmla="*/ 1696201 w 1715451"/>
              <a:gd name="connsiteY96" fmla="*/ 409320 h 2017069"/>
              <a:gd name="connsiteX97" fmla="*/ 1715451 w 1715451"/>
              <a:gd name="connsiteY97" fmla="*/ 351568 h 2017069"/>
              <a:gd name="connsiteX98" fmla="*/ 1696201 w 1715451"/>
              <a:gd name="connsiteY98" fmla="*/ 216815 h 2017069"/>
              <a:gd name="connsiteX99" fmla="*/ 1676950 w 1715451"/>
              <a:gd name="connsiteY99" fmla="*/ 187939 h 2017069"/>
              <a:gd name="connsiteX100" fmla="*/ 1667325 w 1715451"/>
              <a:gd name="connsiteY100" fmla="*/ 159063 h 2017069"/>
              <a:gd name="connsiteX101" fmla="*/ 1686576 w 1715451"/>
              <a:gd name="connsiteY101" fmla="*/ 14684 h 201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715451" h="2017069">
                <a:moveTo>
                  <a:pt x="1686576" y="14684"/>
                </a:moveTo>
                <a:lnTo>
                  <a:pt x="1686576" y="14684"/>
                </a:lnTo>
                <a:cubicBezTo>
                  <a:pt x="1660909" y="27518"/>
                  <a:pt x="1633083" y="36728"/>
                  <a:pt x="1609574" y="53185"/>
                </a:cubicBezTo>
                <a:cubicBezTo>
                  <a:pt x="1600097" y="59819"/>
                  <a:pt x="1598503" y="73881"/>
                  <a:pt x="1590323" y="82061"/>
                </a:cubicBezTo>
                <a:cubicBezTo>
                  <a:pt x="1582143" y="90241"/>
                  <a:pt x="1571072" y="94895"/>
                  <a:pt x="1561447" y="101312"/>
                </a:cubicBezTo>
                <a:cubicBezTo>
                  <a:pt x="1544506" y="152136"/>
                  <a:pt x="1557449" y="121746"/>
                  <a:pt x="1513321" y="187939"/>
                </a:cubicBezTo>
                <a:cubicBezTo>
                  <a:pt x="1506904" y="197564"/>
                  <a:pt x="1502250" y="208635"/>
                  <a:pt x="1494070" y="216815"/>
                </a:cubicBezTo>
                <a:cubicBezTo>
                  <a:pt x="1484445" y="226440"/>
                  <a:pt x="1473909" y="235233"/>
                  <a:pt x="1465195" y="245690"/>
                </a:cubicBezTo>
                <a:cubicBezTo>
                  <a:pt x="1398193" y="326093"/>
                  <a:pt x="1501428" y="219082"/>
                  <a:pt x="1417068" y="303442"/>
                </a:cubicBezTo>
                <a:cubicBezTo>
                  <a:pt x="1410727" y="322465"/>
                  <a:pt x="1405156" y="347623"/>
                  <a:pt x="1388192" y="361194"/>
                </a:cubicBezTo>
                <a:cubicBezTo>
                  <a:pt x="1380270" y="367532"/>
                  <a:pt x="1368942" y="367611"/>
                  <a:pt x="1359317" y="370819"/>
                </a:cubicBezTo>
                <a:cubicBezTo>
                  <a:pt x="1311516" y="442520"/>
                  <a:pt x="1372956" y="354451"/>
                  <a:pt x="1311190" y="428570"/>
                </a:cubicBezTo>
                <a:cubicBezTo>
                  <a:pt x="1303784" y="437457"/>
                  <a:pt x="1298357" y="447821"/>
                  <a:pt x="1291940" y="457446"/>
                </a:cubicBezTo>
                <a:cubicBezTo>
                  <a:pt x="1288732" y="492739"/>
                  <a:pt x="1289740" y="528672"/>
                  <a:pt x="1282315" y="563324"/>
                </a:cubicBezTo>
                <a:cubicBezTo>
                  <a:pt x="1279891" y="574635"/>
                  <a:pt x="1267762" y="581629"/>
                  <a:pt x="1263064" y="592200"/>
                </a:cubicBezTo>
                <a:cubicBezTo>
                  <a:pt x="1254823" y="610743"/>
                  <a:pt x="1263065" y="643535"/>
                  <a:pt x="1243814" y="649952"/>
                </a:cubicBezTo>
                <a:cubicBezTo>
                  <a:pt x="1171240" y="674142"/>
                  <a:pt x="1260690" y="641513"/>
                  <a:pt x="1186062" y="678827"/>
                </a:cubicBezTo>
                <a:cubicBezTo>
                  <a:pt x="1159179" y="692268"/>
                  <a:pt x="1114648" y="694530"/>
                  <a:pt x="1089809" y="698078"/>
                </a:cubicBezTo>
                <a:cubicBezTo>
                  <a:pt x="1080184" y="701286"/>
                  <a:pt x="1070689" y="704916"/>
                  <a:pt x="1060934" y="707703"/>
                </a:cubicBezTo>
                <a:cubicBezTo>
                  <a:pt x="1048214" y="711337"/>
                  <a:pt x="1034591" y="712117"/>
                  <a:pt x="1022432" y="717328"/>
                </a:cubicBezTo>
                <a:cubicBezTo>
                  <a:pt x="1011799" y="721885"/>
                  <a:pt x="1004128" y="731881"/>
                  <a:pt x="993557" y="736579"/>
                </a:cubicBezTo>
                <a:cubicBezTo>
                  <a:pt x="975014" y="744820"/>
                  <a:pt x="935805" y="755829"/>
                  <a:pt x="935805" y="755829"/>
                </a:cubicBezTo>
                <a:lnTo>
                  <a:pt x="878054" y="794330"/>
                </a:lnTo>
                <a:cubicBezTo>
                  <a:pt x="868429" y="800747"/>
                  <a:pt x="857358" y="805401"/>
                  <a:pt x="849178" y="813581"/>
                </a:cubicBezTo>
                <a:lnTo>
                  <a:pt x="820302" y="842457"/>
                </a:lnTo>
                <a:cubicBezTo>
                  <a:pt x="811140" y="869943"/>
                  <a:pt x="799794" y="908520"/>
                  <a:pt x="781801" y="929084"/>
                </a:cubicBezTo>
                <a:cubicBezTo>
                  <a:pt x="772352" y="939882"/>
                  <a:pt x="755604" y="940953"/>
                  <a:pt x="743300" y="948335"/>
                </a:cubicBezTo>
                <a:cubicBezTo>
                  <a:pt x="723461" y="960239"/>
                  <a:pt x="704799" y="974002"/>
                  <a:pt x="685548" y="986836"/>
                </a:cubicBezTo>
                <a:lnTo>
                  <a:pt x="656672" y="1006086"/>
                </a:lnTo>
                <a:cubicBezTo>
                  <a:pt x="647047" y="1012503"/>
                  <a:pt x="638771" y="1021679"/>
                  <a:pt x="627797" y="1025337"/>
                </a:cubicBezTo>
                <a:lnTo>
                  <a:pt x="570045" y="1044587"/>
                </a:lnTo>
                <a:cubicBezTo>
                  <a:pt x="515305" y="1099327"/>
                  <a:pt x="568013" y="1055228"/>
                  <a:pt x="512294" y="1083088"/>
                </a:cubicBezTo>
                <a:cubicBezTo>
                  <a:pt x="437662" y="1120405"/>
                  <a:pt x="527119" y="1087773"/>
                  <a:pt x="454542" y="1111964"/>
                </a:cubicBezTo>
                <a:cubicBezTo>
                  <a:pt x="444917" y="1118381"/>
                  <a:pt x="436013" y="1126042"/>
                  <a:pt x="425666" y="1131215"/>
                </a:cubicBezTo>
                <a:cubicBezTo>
                  <a:pt x="405936" y="1141080"/>
                  <a:pt x="366967" y="1146805"/>
                  <a:pt x="348664" y="1150465"/>
                </a:cubicBezTo>
                <a:cubicBezTo>
                  <a:pt x="326205" y="1147257"/>
                  <a:pt x="303533" y="1145289"/>
                  <a:pt x="281287" y="1140840"/>
                </a:cubicBezTo>
                <a:cubicBezTo>
                  <a:pt x="271338" y="1138850"/>
                  <a:pt x="259585" y="1138389"/>
                  <a:pt x="252411" y="1131215"/>
                </a:cubicBezTo>
                <a:cubicBezTo>
                  <a:pt x="236051" y="1114855"/>
                  <a:pt x="234604" y="1083810"/>
                  <a:pt x="213910" y="1073463"/>
                </a:cubicBezTo>
                <a:cubicBezTo>
                  <a:pt x="165062" y="1049040"/>
                  <a:pt x="187347" y="1062172"/>
                  <a:pt x="146534" y="1034962"/>
                </a:cubicBezTo>
                <a:cubicBezTo>
                  <a:pt x="118278" y="1040613"/>
                  <a:pt x="95434" y="1043112"/>
                  <a:pt x="69531" y="1054213"/>
                </a:cubicBezTo>
                <a:cubicBezTo>
                  <a:pt x="56343" y="1059865"/>
                  <a:pt x="43864" y="1067046"/>
                  <a:pt x="31030" y="1073463"/>
                </a:cubicBezTo>
                <a:cubicBezTo>
                  <a:pt x="27822" y="1083088"/>
                  <a:pt x="25942" y="1093264"/>
                  <a:pt x="21405" y="1102339"/>
                </a:cubicBezTo>
                <a:cubicBezTo>
                  <a:pt x="16232" y="1112686"/>
                  <a:pt x="3432" y="1119718"/>
                  <a:pt x="2155" y="1131215"/>
                </a:cubicBezTo>
                <a:cubicBezTo>
                  <a:pt x="0" y="1150611"/>
                  <a:pt x="3052" y="1171510"/>
                  <a:pt x="11780" y="1188966"/>
                </a:cubicBezTo>
                <a:cubicBezTo>
                  <a:pt x="16953" y="1199313"/>
                  <a:pt x="30612" y="1202478"/>
                  <a:pt x="40656" y="1208217"/>
                </a:cubicBezTo>
                <a:cubicBezTo>
                  <a:pt x="76239" y="1228550"/>
                  <a:pt x="86983" y="1225668"/>
                  <a:pt x="117658" y="1256343"/>
                </a:cubicBezTo>
                <a:cubicBezTo>
                  <a:pt x="137620" y="1276305"/>
                  <a:pt x="178039" y="1351923"/>
                  <a:pt x="204285" y="1352596"/>
                </a:cubicBezTo>
                <a:lnTo>
                  <a:pt x="579670" y="1362221"/>
                </a:lnTo>
                <a:lnTo>
                  <a:pt x="637422" y="1381472"/>
                </a:lnTo>
                <a:lnTo>
                  <a:pt x="666298" y="1391097"/>
                </a:lnTo>
                <a:cubicBezTo>
                  <a:pt x="698382" y="1387889"/>
                  <a:pt x="730858" y="1387414"/>
                  <a:pt x="762550" y="1381472"/>
                </a:cubicBezTo>
                <a:cubicBezTo>
                  <a:pt x="782494" y="1377732"/>
                  <a:pt x="820302" y="1362221"/>
                  <a:pt x="820302" y="1362221"/>
                </a:cubicBezTo>
                <a:cubicBezTo>
                  <a:pt x="836344" y="1365429"/>
                  <a:pt x="853110" y="1366102"/>
                  <a:pt x="868428" y="1371846"/>
                </a:cubicBezTo>
                <a:cubicBezTo>
                  <a:pt x="900532" y="1383885"/>
                  <a:pt x="904396" y="1404183"/>
                  <a:pt x="926180" y="1429598"/>
                </a:cubicBezTo>
                <a:cubicBezTo>
                  <a:pt x="950884" y="1458419"/>
                  <a:pt x="954226" y="1457921"/>
                  <a:pt x="983931" y="1477724"/>
                </a:cubicBezTo>
                <a:cubicBezTo>
                  <a:pt x="996765" y="1496975"/>
                  <a:pt x="1008550" y="1516967"/>
                  <a:pt x="1022432" y="1535476"/>
                </a:cubicBezTo>
                <a:cubicBezTo>
                  <a:pt x="1032057" y="1548310"/>
                  <a:pt x="1042806" y="1560373"/>
                  <a:pt x="1051308" y="1573977"/>
                </a:cubicBezTo>
                <a:cubicBezTo>
                  <a:pt x="1093539" y="1641545"/>
                  <a:pt x="1044388" y="1586307"/>
                  <a:pt x="1099435" y="1641354"/>
                </a:cubicBezTo>
                <a:cubicBezTo>
                  <a:pt x="1102643" y="1650979"/>
                  <a:pt x="1104523" y="1661154"/>
                  <a:pt x="1109060" y="1670229"/>
                </a:cubicBezTo>
                <a:cubicBezTo>
                  <a:pt x="1146379" y="1744869"/>
                  <a:pt x="1113739" y="1655396"/>
                  <a:pt x="1137936" y="1727981"/>
                </a:cubicBezTo>
                <a:cubicBezTo>
                  <a:pt x="1145173" y="1829300"/>
                  <a:pt x="1137618" y="1832745"/>
                  <a:pt x="1157186" y="1901236"/>
                </a:cubicBezTo>
                <a:cubicBezTo>
                  <a:pt x="1159973" y="1910992"/>
                  <a:pt x="1161183" y="1921670"/>
                  <a:pt x="1166811" y="1930112"/>
                </a:cubicBezTo>
                <a:cubicBezTo>
                  <a:pt x="1174362" y="1941438"/>
                  <a:pt x="1186973" y="1948530"/>
                  <a:pt x="1195687" y="1958987"/>
                </a:cubicBezTo>
                <a:cubicBezTo>
                  <a:pt x="1203093" y="1967874"/>
                  <a:pt x="1205313" y="1981446"/>
                  <a:pt x="1214938" y="1987863"/>
                </a:cubicBezTo>
                <a:cubicBezTo>
                  <a:pt x="1225945" y="1995201"/>
                  <a:pt x="1240525" y="1994618"/>
                  <a:pt x="1253439" y="1997488"/>
                </a:cubicBezTo>
                <a:cubicBezTo>
                  <a:pt x="1323125" y="2012974"/>
                  <a:pt x="1278844" y="1999540"/>
                  <a:pt x="1330441" y="2016739"/>
                </a:cubicBezTo>
                <a:cubicBezTo>
                  <a:pt x="1368942" y="2013531"/>
                  <a:pt x="1408614" y="2017069"/>
                  <a:pt x="1445944" y="2007114"/>
                </a:cubicBezTo>
                <a:cubicBezTo>
                  <a:pt x="1459097" y="2003607"/>
                  <a:pt x="1473690" y="1991803"/>
                  <a:pt x="1474820" y="1978238"/>
                </a:cubicBezTo>
                <a:cubicBezTo>
                  <a:pt x="1480422" y="1911018"/>
                  <a:pt x="1470797" y="1843327"/>
                  <a:pt x="1465195" y="1776107"/>
                </a:cubicBezTo>
                <a:cubicBezTo>
                  <a:pt x="1464352" y="1765996"/>
                  <a:pt x="1460496" y="1756101"/>
                  <a:pt x="1455569" y="1747232"/>
                </a:cubicBezTo>
                <a:cubicBezTo>
                  <a:pt x="1444333" y="1727007"/>
                  <a:pt x="1429902" y="1708731"/>
                  <a:pt x="1417068" y="1689480"/>
                </a:cubicBezTo>
                <a:lnTo>
                  <a:pt x="1397818" y="1660604"/>
                </a:lnTo>
                <a:lnTo>
                  <a:pt x="1378567" y="1631728"/>
                </a:lnTo>
                <a:cubicBezTo>
                  <a:pt x="1362789" y="1584394"/>
                  <a:pt x="1362728" y="1575135"/>
                  <a:pt x="1340066" y="1535476"/>
                </a:cubicBezTo>
                <a:cubicBezTo>
                  <a:pt x="1334327" y="1525432"/>
                  <a:pt x="1325989" y="1516947"/>
                  <a:pt x="1320816" y="1506600"/>
                </a:cubicBezTo>
                <a:cubicBezTo>
                  <a:pt x="1316279" y="1497525"/>
                  <a:pt x="1316117" y="1486593"/>
                  <a:pt x="1311190" y="1477724"/>
                </a:cubicBezTo>
                <a:cubicBezTo>
                  <a:pt x="1299954" y="1457500"/>
                  <a:pt x="1272689" y="1419973"/>
                  <a:pt x="1272689" y="1419973"/>
                </a:cubicBezTo>
                <a:cubicBezTo>
                  <a:pt x="1269481" y="1410348"/>
                  <a:pt x="1265851" y="1400853"/>
                  <a:pt x="1263064" y="1391097"/>
                </a:cubicBezTo>
                <a:cubicBezTo>
                  <a:pt x="1259430" y="1378377"/>
                  <a:pt x="1259355" y="1364428"/>
                  <a:pt x="1253439" y="1352596"/>
                </a:cubicBezTo>
                <a:cubicBezTo>
                  <a:pt x="1243092" y="1331902"/>
                  <a:pt x="1222255" y="1316793"/>
                  <a:pt x="1214938" y="1294844"/>
                </a:cubicBezTo>
                <a:cubicBezTo>
                  <a:pt x="1201654" y="1254994"/>
                  <a:pt x="1210940" y="1274410"/>
                  <a:pt x="1186062" y="1237093"/>
                </a:cubicBezTo>
                <a:cubicBezTo>
                  <a:pt x="1176137" y="1207317"/>
                  <a:pt x="1166811" y="1184341"/>
                  <a:pt x="1166811" y="1150465"/>
                </a:cubicBezTo>
                <a:cubicBezTo>
                  <a:pt x="1166811" y="1105433"/>
                  <a:pt x="1169757" y="1060246"/>
                  <a:pt x="1176437" y="1015712"/>
                </a:cubicBezTo>
                <a:cubicBezTo>
                  <a:pt x="1187982" y="938749"/>
                  <a:pt x="1194727" y="982003"/>
                  <a:pt x="1205312" y="929084"/>
                </a:cubicBezTo>
                <a:cubicBezTo>
                  <a:pt x="1211927" y="896010"/>
                  <a:pt x="1215503" y="874169"/>
                  <a:pt x="1224563" y="842457"/>
                </a:cubicBezTo>
                <a:cubicBezTo>
                  <a:pt x="1232496" y="814690"/>
                  <a:pt x="1238796" y="795881"/>
                  <a:pt x="1263064" y="775080"/>
                </a:cubicBezTo>
                <a:cubicBezTo>
                  <a:pt x="1273958" y="765742"/>
                  <a:pt x="1289107" y="762948"/>
                  <a:pt x="1301565" y="755829"/>
                </a:cubicBezTo>
                <a:cubicBezTo>
                  <a:pt x="1311609" y="750090"/>
                  <a:pt x="1320816" y="742996"/>
                  <a:pt x="1330441" y="736579"/>
                </a:cubicBezTo>
                <a:cubicBezTo>
                  <a:pt x="1366969" y="681785"/>
                  <a:pt x="1328499" y="726688"/>
                  <a:pt x="1378567" y="698078"/>
                </a:cubicBezTo>
                <a:cubicBezTo>
                  <a:pt x="1392495" y="690119"/>
                  <a:pt x="1403464" y="677704"/>
                  <a:pt x="1417068" y="669202"/>
                </a:cubicBezTo>
                <a:cubicBezTo>
                  <a:pt x="1444251" y="652213"/>
                  <a:pt x="1456377" y="649683"/>
                  <a:pt x="1484445" y="640326"/>
                </a:cubicBezTo>
                <a:cubicBezTo>
                  <a:pt x="1490990" y="631600"/>
                  <a:pt x="1525531" y="587029"/>
                  <a:pt x="1532571" y="572949"/>
                </a:cubicBezTo>
                <a:cubicBezTo>
                  <a:pt x="1537108" y="563874"/>
                  <a:pt x="1536569" y="552516"/>
                  <a:pt x="1542197" y="544074"/>
                </a:cubicBezTo>
                <a:cubicBezTo>
                  <a:pt x="1562798" y="513173"/>
                  <a:pt x="1569673" y="515664"/>
                  <a:pt x="1599948" y="505573"/>
                </a:cubicBezTo>
                <a:cubicBezTo>
                  <a:pt x="1609573" y="499156"/>
                  <a:pt x="1620644" y="494502"/>
                  <a:pt x="1628824" y="486322"/>
                </a:cubicBezTo>
                <a:cubicBezTo>
                  <a:pt x="1692991" y="422155"/>
                  <a:pt x="1599952" y="489528"/>
                  <a:pt x="1676950" y="438196"/>
                </a:cubicBezTo>
                <a:cubicBezTo>
                  <a:pt x="1683367" y="428571"/>
                  <a:pt x="1691503" y="419891"/>
                  <a:pt x="1696201" y="409320"/>
                </a:cubicBezTo>
                <a:cubicBezTo>
                  <a:pt x="1704442" y="390777"/>
                  <a:pt x="1715451" y="351568"/>
                  <a:pt x="1715451" y="351568"/>
                </a:cubicBezTo>
                <a:cubicBezTo>
                  <a:pt x="1712992" y="324521"/>
                  <a:pt x="1714718" y="253848"/>
                  <a:pt x="1696201" y="216815"/>
                </a:cubicBezTo>
                <a:cubicBezTo>
                  <a:pt x="1691027" y="206468"/>
                  <a:pt x="1683367" y="197564"/>
                  <a:pt x="1676950" y="187939"/>
                </a:cubicBezTo>
                <a:cubicBezTo>
                  <a:pt x="1673742" y="178314"/>
                  <a:pt x="1668510" y="169139"/>
                  <a:pt x="1667325" y="159063"/>
                </a:cubicBezTo>
                <a:cubicBezTo>
                  <a:pt x="1648612" y="0"/>
                  <a:pt x="1683368" y="38747"/>
                  <a:pt x="1686576" y="14684"/>
                </a:cubicBezTo>
                <a:close/>
              </a:path>
            </a:pathLst>
          </a:cu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782728" y="4457299"/>
            <a:ext cx="1002971" cy="796967"/>
          </a:xfrm>
          <a:custGeom>
            <a:avLst/>
            <a:gdLst>
              <a:gd name="connsiteX0" fmla="*/ 0 w 1002971"/>
              <a:gd name="connsiteY0" fmla="*/ 558266 h 796967"/>
              <a:gd name="connsiteX1" fmla="*/ 0 w 1002971"/>
              <a:gd name="connsiteY1" fmla="*/ 558266 h 796967"/>
              <a:gd name="connsiteX2" fmla="*/ 134754 w 1002971"/>
              <a:gd name="connsiteY2" fmla="*/ 462013 h 796967"/>
              <a:gd name="connsiteX3" fmla="*/ 163630 w 1002971"/>
              <a:gd name="connsiteY3" fmla="*/ 442763 h 796967"/>
              <a:gd name="connsiteX4" fmla="*/ 192506 w 1002971"/>
              <a:gd name="connsiteY4" fmla="*/ 423512 h 796967"/>
              <a:gd name="connsiteX5" fmla="*/ 221381 w 1002971"/>
              <a:gd name="connsiteY5" fmla="*/ 413887 h 796967"/>
              <a:gd name="connsiteX6" fmla="*/ 288758 w 1002971"/>
              <a:gd name="connsiteY6" fmla="*/ 394636 h 796967"/>
              <a:gd name="connsiteX7" fmla="*/ 308009 w 1002971"/>
              <a:gd name="connsiteY7" fmla="*/ 231007 h 796967"/>
              <a:gd name="connsiteX8" fmla="*/ 336885 w 1002971"/>
              <a:gd name="connsiteY8" fmla="*/ 163630 h 796967"/>
              <a:gd name="connsiteX9" fmla="*/ 365760 w 1002971"/>
              <a:gd name="connsiteY9" fmla="*/ 144379 h 796967"/>
              <a:gd name="connsiteX10" fmla="*/ 462013 w 1002971"/>
              <a:gd name="connsiteY10" fmla="*/ 115504 h 796967"/>
              <a:gd name="connsiteX11" fmla="*/ 519765 w 1002971"/>
              <a:gd name="connsiteY11" fmla="*/ 96253 h 796967"/>
              <a:gd name="connsiteX12" fmla="*/ 577516 w 1002971"/>
              <a:gd name="connsiteY12" fmla="*/ 77003 h 796967"/>
              <a:gd name="connsiteX13" fmla="*/ 606392 w 1002971"/>
              <a:gd name="connsiteY13" fmla="*/ 67377 h 796967"/>
              <a:gd name="connsiteX14" fmla="*/ 693019 w 1002971"/>
              <a:gd name="connsiteY14" fmla="*/ 48127 h 796967"/>
              <a:gd name="connsiteX15" fmla="*/ 798897 w 1002971"/>
              <a:gd name="connsiteY15" fmla="*/ 28876 h 796967"/>
              <a:gd name="connsiteX16" fmla="*/ 837398 w 1002971"/>
              <a:gd name="connsiteY16" fmla="*/ 19251 h 796967"/>
              <a:gd name="connsiteX17" fmla="*/ 866274 w 1002971"/>
              <a:gd name="connsiteY17" fmla="*/ 9626 h 796967"/>
              <a:gd name="connsiteX18" fmla="*/ 914400 w 1002971"/>
              <a:gd name="connsiteY18" fmla="*/ 0 h 796967"/>
              <a:gd name="connsiteX19" fmla="*/ 972152 w 1002971"/>
              <a:gd name="connsiteY19" fmla="*/ 28876 h 796967"/>
              <a:gd name="connsiteX20" fmla="*/ 981777 w 1002971"/>
              <a:gd name="connsiteY20" fmla="*/ 57752 h 796967"/>
              <a:gd name="connsiteX21" fmla="*/ 1001028 w 1002971"/>
              <a:gd name="connsiteY21" fmla="*/ 134754 h 796967"/>
              <a:gd name="connsiteX22" fmla="*/ 991403 w 1002971"/>
              <a:gd name="connsiteY22" fmla="*/ 211756 h 796967"/>
              <a:gd name="connsiteX23" fmla="*/ 914400 w 1002971"/>
              <a:gd name="connsiteY23" fmla="*/ 240632 h 796967"/>
              <a:gd name="connsiteX24" fmla="*/ 693019 w 1002971"/>
              <a:gd name="connsiteY24" fmla="*/ 250257 h 796967"/>
              <a:gd name="connsiteX25" fmla="*/ 606392 w 1002971"/>
              <a:gd name="connsiteY25" fmla="*/ 298384 h 796967"/>
              <a:gd name="connsiteX26" fmla="*/ 577516 w 1002971"/>
              <a:gd name="connsiteY26" fmla="*/ 308009 h 796967"/>
              <a:gd name="connsiteX27" fmla="*/ 548640 w 1002971"/>
              <a:gd name="connsiteY27" fmla="*/ 336885 h 796967"/>
              <a:gd name="connsiteX28" fmla="*/ 519765 w 1002971"/>
              <a:gd name="connsiteY28" fmla="*/ 346510 h 796967"/>
              <a:gd name="connsiteX29" fmla="*/ 490889 w 1002971"/>
              <a:gd name="connsiteY29" fmla="*/ 365760 h 796967"/>
              <a:gd name="connsiteX30" fmla="*/ 423512 w 1002971"/>
              <a:gd name="connsiteY30" fmla="*/ 385011 h 796967"/>
              <a:gd name="connsiteX31" fmla="*/ 365760 w 1002971"/>
              <a:gd name="connsiteY31" fmla="*/ 404261 h 796967"/>
              <a:gd name="connsiteX32" fmla="*/ 298384 w 1002971"/>
              <a:gd name="connsiteY32" fmla="*/ 481264 h 796967"/>
              <a:gd name="connsiteX33" fmla="*/ 144379 w 1002971"/>
              <a:gd name="connsiteY33" fmla="*/ 760396 h 796967"/>
              <a:gd name="connsiteX34" fmla="*/ 115504 w 1002971"/>
              <a:gd name="connsiteY34" fmla="*/ 750771 h 796967"/>
              <a:gd name="connsiteX35" fmla="*/ 48127 w 1002971"/>
              <a:gd name="connsiteY35" fmla="*/ 673769 h 796967"/>
              <a:gd name="connsiteX36" fmla="*/ 28876 w 1002971"/>
              <a:gd name="connsiteY36" fmla="*/ 616017 h 796967"/>
              <a:gd name="connsiteX37" fmla="*/ 9626 w 1002971"/>
              <a:gd name="connsiteY37" fmla="*/ 587141 h 796967"/>
              <a:gd name="connsiteX38" fmla="*/ 0 w 1002971"/>
              <a:gd name="connsiteY38" fmla="*/ 558266 h 79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02971" h="796967">
                <a:moveTo>
                  <a:pt x="0" y="558266"/>
                </a:moveTo>
                <a:lnTo>
                  <a:pt x="0" y="558266"/>
                </a:lnTo>
                <a:lnTo>
                  <a:pt x="134754" y="462013"/>
                </a:lnTo>
                <a:cubicBezTo>
                  <a:pt x="144205" y="455342"/>
                  <a:pt x="154005" y="449180"/>
                  <a:pt x="163630" y="442763"/>
                </a:cubicBezTo>
                <a:cubicBezTo>
                  <a:pt x="173255" y="436346"/>
                  <a:pt x="181531" y="427170"/>
                  <a:pt x="192506" y="423512"/>
                </a:cubicBezTo>
                <a:cubicBezTo>
                  <a:pt x="202131" y="420304"/>
                  <a:pt x="211626" y="416674"/>
                  <a:pt x="221381" y="413887"/>
                </a:cubicBezTo>
                <a:cubicBezTo>
                  <a:pt x="305982" y="389715"/>
                  <a:pt x="219527" y="417713"/>
                  <a:pt x="288758" y="394636"/>
                </a:cubicBezTo>
                <a:cubicBezTo>
                  <a:pt x="314568" y="317211"/>
                  <a:pt x="289038" y="401747"/>
                  <a:pt x="308009" y="231007"/>
                </a:cubicBezTo>
                <a:cubicBezTo>
                  <a:pt x="310770" y="206154"/>
                  <a:pt x="318752" y="181764"/>
                  <a:pt x="336885" y="163630"/>
                </a:cubicBezTo>
                <a:cubicBezTo>
                  <a:pt x="345065" y="155450"/>
                  <a:pt x="355189" y="149077"/>
                  <a:pt x="365760" y="144379"/>
                </a:cubicBezTo>
                <a:cubicBezTo>
                  <a:pt x="412878" y="123438"/>
                  <a:pt x="418940" y="128426"/>
                  <a:pt x="462013" y="115504"/>
                </a:cubicBezTo>
                <a:cubicBezTo>
                  <a:pt x="481449" y="109673"/>
                  <a:pt x="500514" y="102670"/>
                  <a:pt x="519765" y="96253"/>
                </a:cubicBezTo>
                <a:lnTo>
                  <a:pt x="577516" y="77003"/>
                </a:lnTo>
                <a:cubicBezTo>
                  <a:pt x="587141" y="73794"/>
                  <a:pt x="596549" y="69838"/>
                  <a:pt x="606392" y="67377"/>
                </a:cubicBezTo>
                <a:cubicBezTo>
                  <a:pt x="647594" y="57077"/>
                  <a:pt x="648209" y="56274"/>
                  <a:pt x="693019" y="48127"/>
                </a:cubicBezTo>
                <a:cubicBezTo>
                  <a:pt x="750468" y="37681"/>
                  <a:pt x="745414" y="40761"/>
                  <a:pt x="798897" y="28876"/>
                </a:cubicBezTo>
                <a:cubicBezTo>
                  <a:pt x="811811" y="26006"/>
                  <a:pt x="824678" y="22885"/>
                  <a:pt x="837398" y="19251"/>
                </a:cubicBezTo>
                <a:cubicBezTo>
                  <a:pt x="847154" y="16464"/>
                  <a:pt x="856431" y="12087"/>
                  <a:pt x="866274" y="9626"/>
                </a:cubicBezTo>
                <a:cubicBezTo>
                  <a:pt x="882145" y="5658"/>
                  <a:pt x="898358" y="3209"/>
                  <a:pt x="914400" y="0"/>
                </a:cubicBezTo>
                <a:cubicBezTo>
                  <a:pt x="933420" y="6341"/>
                  <a:pt x="958583" y="11915"/>
                  <a:pt x="972152" y="28876"/>
                </a:cubicBezTo>
                <a:cubicBezTo>
                  <a:pt x="978490" y="36799"/>
                  <a:pt x="979316" y="47909"/>
                  <a:pt x="981777" y="57752"/>
                </a:cubicBezTo>
                <a:lnTo>
                  <a:pt x="1001028" y="134754"/>
                </a:lnTo>
                <a:cubicBezTo>
                  <a:pt x="997820" y="160421"/>
                  <a:pt x="1002971" y="188620"/>
                  <a:pt x="991403" y="211756"/>
                </a:cubicBezTo>
                <a:cubicBezTo>
                  <a:pt x="985465" y="223631"/>
                  <a:pt x="925891" y="239781"/>
                  <a:pt x="914400" y="240632"/>
                </a:cubicBezTo>
                <a:cubicBezTo>
                  <a:pt x="840738" y="246088"/>
                  <a:pt x="766813" y="247049"/>
                  <a:pt x="693019" y="250257"/>
                </a:cubicBezTo>
                <a:cubicBezTo>
                  <a:pt x="649796" y="293481"/>
                  <a:pt x="677057" y="274829"/>
                  <a:pt x="606392" y="298384"/>
                </a:cubicBezTo>
                <a:lnTo>
                  <a:pt x="577516" y="308009"/>
                </a:lnTo>
                <a:cubicBezTo>
                  <a:pt x="567891" y="317634"/>
                  <a:pt x="559966" y="329334"/>
                  <a:pt x="548640" y="336885"/>
                </a:cubicBezTo>
                <a:cubicBezTo>
                  <a:pt x="540198" y="342513"/>
                  <a:pt x="528840" y="341973"/>
                  <a:pt x="519765" y="346510"/>
                </a:cubicBezTo>
                <a:cubicBezTo>
                  <a:pt x="509418" y="351683"/>
                  <a:pt x="501236" y="360587"/>
                  <a:pt x="490889" y="365760"/>
                </a:cubicBezTo>
                <a:cubicBezTo>
                  <a:pt x="474710" y="373850"/>
                  <a:pt x="438940" y="380383"/>
                  <a:pt x="423512" y="385011"/>
                </a:cubicBezTo>
                <a:cubicBezTo>
                  <a:pt x="404076" y="390842"/>
                  <a:pt x="365760" y="404261"/>
                  <a:pt x="365760" y="404261"/>
                </a:cubicBezTo>
                <a:cubicBezTo>
                  <a:pt x="297002" y="450101"/>
                  <a:pt x="313620" y="420317"/>
                  <a:pt x="298384" y="481264"/>
                </a:cubicBezTo>
                <a:cubicBezTo>
                  <a:pt x="287860" y="796967"/>
                  <a:pt x="384496" y="787075"/>
                  <a:pt x="144379" y="760396"/>
                </a:cubicBezTo>
                <a:cubicBezTo>
                  <a:pt x="134295" y="759276"/>
                  <a:pt x="125129" y="753979"/>
                  <a:pt x="115504" y="750771"/>
                </a:cubicBezTo>
                <a:cubicBezTo>
                  <a:pt x="81816" y="728312"/>
                  <a:pt x="64169" y="721894"/>
                  <a:pt x="48127" y="673769"/>
                </a:cubicBezTo>
                <a:cubicBezTo>
                  <a:pt x="41710" y="654518"/>
                  <a:pt x="40132" y="632901"/>
                  <a:pt x="28876" y="616017"/>
                </a:cubicBezTo>
                <a:cubicBezTo>
                  <a:pt x="22459" y="606392"/>
                  <a:pt x="11895" y="598484"/>
                  <a:pt x="9626" y="587141"/>
                </a:cubicBezTo>
                <a:cubicBezTo>
                  <a:pt x="5222" y="565118"/>
                  <a:pt x="9626" y="542224"/>
                  <a:pt x="0" y="558266"/>
                </a:cubicBezTo>
                <a:close/>
              </a:path>
            </a:pathLst>
          </a:cu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stCxn id="35" idx="1"/>
          </p:cNvCxnSpPr>
          <p:nvPr/>
        </p:nvCxnSpPr>
        <p:spPr>
          <a:xfrm rot="10800000">
            <a:off x="6477000" y="4126470"/>
            <a:ext cx="533400" cy="6418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010400" y="4583668"/>
            <a:ext cx="1406154" cy="369332"/>
          </a:xfrm>
          <a:prstGeom prst="rect">
            <a:avLst/>
          </a:prstGeom>
          <a:solidFill>
            <a:schemeClr val="bg1"/>
          </a:solidFill>
          <a:ln>
            <a:solidFill>
              <a:schemeClr val="tx1"/>
            </a:solidFill>
          </a:ln>
        </p:spPr>
        <p:txBody>
          <a:bodyPr wrap="none" rtlCol="0">
            <a:spAutoFit/>
          </a:bodyPr>
          <a:lstStyle/>
          <a:p>
            <a:r>
              <a:rPr lang="en-US" b="1" dirty="0" smtClean="0"/>
              <a:t>Coastal Plain</a:t>
            </a:r>
            <a:endParaRPr lang="en-US" b="1" dirty="0"/>
          </a:p>
        </p:txBody>
      </p:sp>
      <p:cxnSp>
        <p:nvCxnSpPr>
          <p:cNvPr id="25" name="Straight Arrow Connector 24"/>
          <p:cNvCxnSpPr>
            <a:stCxn id="24" idx="1"/>
          </p:cNvCxnSpPr>
          <p:nvPr/>
        </p:nvCxnSpPr>
        <p:spPr>
          <a:xfrm rot="10800000" flipV="1">
            <a:off x="6096001" y="3590836"/>
            <a:ext cx="990601" cy="6676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086601" y="2990671"/>
            <a:ext cx="1524000" cy="1200329"/>
          </a:xfrm>
          <a:prstGeom prst="rect">
            <a:avLst/>
          </a:prstGeom>
          <a:solidFill>
            <a:schemeClr val="bg1"/>
          </a:solidFill>
          <a:ln>
            <a:solidFill>
              <a:schemeClr val="tx1"/>
            </a:solidFill>
          </a:ln>
        </p:spPr>
        <p:txBody>
          <a:bodyPr wrap="square" rtlCol="0">
            <a:spAutoFit/>
          </a:bodyPr>
          <a:lstStyle/>
          <a:p>
            <a:pPr algn="ctr"/>
            <a:r>
              <a:rPr lang="en-US" b="1" dirty="0" smtClean="0"/>
              <a:t>Blue Ridge &amp; Piedmont MM &amp; igneous rocks</a:t>
            </a:r>
            <a:endParaRPr lang="en-US" b="1" dirty="0"/>
          </a:p>
        </p:txBody>
      </p:sp>
      <p:cxnSp>
        <p:nvCxnSpPr>
          <p:cNvPr id="17" name="Straight Arrow Connector 16"/>
          <p:cNvCxnSpPr>
            <a:stCxn id="23" idx="2"/>
          </p:cNvCxnSpPr>
          <p:nvPr/>
        </p:nvCxnSpPr>
        <p:spPr>
          <a:xfrm rot="5400000">
            <a:off x="5314269" y="1599719"/>
            <a:ext cx="268069" cy="83819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3" idx="2"/>
          </p:cNvCxnSpPr>
          <p:nvPr/>
        </p:nvCxnSpPr>
        <p:spPr>
          <a:xfrm rot="5400000">
            <a:off x="5428569" y="1866419"/>
            <a:ext cx="420469" cy="45719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257800" y="1238451"/>
            <a:ext cx="1219200" cy="646331"/>
          </a:xfrm>
          <a:prstGeom prst="rect">
            <a:avLst/>
          </a:prstGeom>
          <a:solidFill>
            <a:schemeClr val="bg1"/>
          </a:solidFill>
          <a:ln>
            <a:solidFill>
              <a:schemeClr val="tx1"/>
            </a:solidFill>
          </a:ln>
        </p:spPr>
        <p:txBody>
          <a:bodyPr wrap="square" rtlCol="0">
            <a:spAutoFit/>
          </a:bodyPr>
          <a:lstStyle/>
          <a:p>
            <a:pPr algn="ctr"/>
            <a:r>
              <a:rPr lang="en-US" b="1" dirty="0" smtClean="0"/>
              <a:t>Glacial cover</a:t>
            </a:r>
            <a:endParaRPr lang="en-US" b="1" dirty="0"/>
          </a:p>
        </p:txBody>
      </p:sp>
      <p:cxnSp>
        <p:nvCxnSpPr>
          <p:cNvPr id="26" name="Straight Arrow Connector 25"/>
          <p:cNvCxnSpPr>
            <a:stCxn id="27" idx="2"/>
          </p:cNvCxnSpPr>
          <p:nvPr/>
        </p:nvCxnSpPr>
        <p:spPr>
          <a:xfrm rot="16200000" flipH="1">
            <a:off x="823616" y="1681065"/>
            <a:ext cx="1210269" cy="8001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1" idx="0"/>
          </p:cNvCxnSpPr>
          <p:nvPr/>
        </p:nvCxnSpPr>
        <p:spPr>
          <a:xfrm rot="16200000" flipV="1">
            <a:off x="4539678" y="4296314"/>
            <a:ext cx="973028" cy="23461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5" idx="1"/>
          </p:cNvCxnSpPr>
          <p:nvPr/>
        </p:nvCxnSpPr>
        <p:spPr>
          <a:xfrm rot="10800000">
            <a:off x="6019800" y="4419600"/>
            <a:ext cx="990600" cy="34873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733800" y="4900136"/>
            <a:ext cx="2819400" cy="923330"/>
          </a:xfrm>
          <a:prstGeom prst="rect">
            <a:avLst/>
          </a:prstGeom>
          <a:solidFill>
            <a:schemeClr val="bg1"/>
          </a:solidFill>
          <a:ln>
            <a:solidFill>
              <a:schemeClr val="tx1"/>
            </a:solidFill>
          </a:ln>
        </p:spPr>
        <p:txBody>
          <a:bodyPr wrap="square" rtlCol="0">
            <a:spAutoFit/>
          </a:bodyPr>
          <a:lstStyle/>
          <a:p>
            <a:pPr algn="ctr"/>
            <a:r>
              <a:rPr lang="en-US" b="1" dirty="0" smtClean="0"/>
              <a:t>Floodplain deposition from upper watershed and/or As from rice farms?</a:t>
            </a:r>
            <a:endParaRPr lang="en-US" b="1" dirty="0"/>
          </a:p>
        </p:txBody>
      </p:sp>
      <p:sp>
        <p:nvSpPr>
          <p:cNvPr id="58" name="TextBox 57"/>
          <p:cNvSpPr txBox="1"/>
          <p:nvPr/>
        </p:nvSpPr>
        <p:spPr>
          <a:xfrm>
            <a:off x="7086600" y="2096869"/>
            <a:ext cx="1828800" cy="646331"/>
          </a:xfrm>
          <a:prstGeom prst="rect">
            <a:avLst/>
          </a:prstGeom>
          <a:solidFill>
            <a:schemeClr val="bg1"/>
          </a:solidFill>
          <a:ln>
            <a:solidFill>
              <a:schemeClr val="tx1"/>
            </a:solidFill>
          </a:ln>
        </p:spPr>
        <p:txBody>
          <a:bodyPr wrap="square" rtlCol="0">
            <a:spAutoFit/>
          </a:bodyPr>
          <a:lstStyle/>
          <a:p>
            <a:pPr algn="ctr"/>
            <a:r>
              <a:rPr lang="en-US" b="1" dirty="0" smtClean="0"/>
              <a:t>Paleozoic black </a:t>
            </a:r>
            <a:r>
              <a:rPr lang="en-US" b="1" dirty="0" err="1" smtClean="0"/>
              <a:t>shales</a:t>
            </a:r>
            <a:r>
              <a:rPr lang="en-US" b="1" dirty="0" smtClean="0"/>
              <a:t>, coal, etc.</a:t>
            </a:r>
            <a:endParaRPr lang="en-US" b="1" dirty="0"/>
          </a:p>
        </p:txBody>
      </p:sp>
      <p:sp>
        <p:nvSpPr>
          <p:cNvPr id="41" name="Rectangle 40"/>
          <p:cNvSpPr/>
          <p:nvPr/>
        </p:nvSpPr>
        <p:spPr>
          <a:xfrm>
            <a:off x="1747634" y="5950803"/>
            <a:ext cx="5309625" cy="830997"/>
          </a:xfrm>
          <a:prstGeom prst="rect">
            <a:avLst/>
          </a:prstGeom>
          <a:ln>
            <a:solidFill>
              <a:schemeClr val="tx1"/>
            </a:solidFill>
          </a:ln>
        </p:spPr>
        <p:txBody>
          <a:bodyPr wrap="square">
            <a:spAutoFit/>
          </a:bodyPr>
          <a:lstStyle/>
          <a:p>
            <a:pPr algn="ctr"/>
            <a:r>
              <a:rPr lang="en-US" sz="2400" b="1" dirty="0" smtClean="0">
                <a:latin typeface="Times New Roman" pitchFamily="18" charset="0"/>
                <a:cs typeface="Times New Roman" pitchFamily="18" charset="0"/>
              </a:rPr>
              <a:t>Large-scale arsenic map patterns correlate well with regional geology</a:t>
            </a:r>
            <a:endParaRPr lang="en-US" sz="2400" b="1" dirty="0">
              <a:latin typeface="Times New Roman" pitchFamily="18" charset="0"/>
              <a:cs typeface="Times New Roman" pitchFamily="18" charset="0"/>
            </a:endParaRPr>
          </a:p>
        </p:txBody>
      </p:sp>
      <p:sp>
        <p:nvSpPr>
          <p:cNvPr id="47" name="TextBox 46"/>
          <p:cNvSpPr txBox="1"/>
          <p:nvPr/>
        </p:nvSpPr>
        <p:spPr>
          <a:xfrm>
            <a:off x="457200" y="3581400"/>
            <a:ext cx="1295400" cy="646331"/>
          </a:xfrm>
          <a:prstGeom prst="rect">
            <a:avLst/>
          </a:prstGeom>
          <a:solidFill>
            <a:schemeClr val="bg1"/>
          </a:solidFill>
          <a:ln>
            <a:solidFill>
              <a:schemeClr val="tx1"/>
            </a:solidFill>
          </a:ln>
        </p:spPr>
        <p:txBody>
          <a:bodyPr wrap="square" rtlCol="0">
            <a:spAutoFit/>
          </a:bodyPr>
          <a:lstStyle/>
          <a:p>
            <a:pPr algn="ctr"/>
            <a:r>
              <a:rPr lang="en-US" b="1" dirty="0" smtClean="0"/>
              <a:t>Rocky Mountains</a:t>
            </a:r>
            <a:endParaRPr lang="en-US" b="1" dirty="0"/>
          </a:p>
        </p:txBody>
      </p:sp>
      <p:cxnSp>
        <p:nvCxnSpPr>
          <p:cNvPr id="48" name="Straight Arrow Connector 47"/>
          <p:cNvCxnSpPr>
            <a:stCxn id="47" idx="3"/>
          </p:cNvCxnSpPr>
          <p:nvPr/>
        </p:nvCxnSpPr>
        <p:spPr>
          <a:xfrm flipV="1">
            <a:off x="1752600" y="3048003"/>
            <a:ext cx="914402" cy="85656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891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2389345" y="1371600"/>
            <a:ext cx="4163855" cy="2971800"/>
            <a:chOff x="1900518" y="1891553"/>
            <a:chExt cx="4621055" cy="3281082"/>
          </a:xfrm>
        </p:grpSpPr>
        <p:pic>
          <p:nvPicPr>
            <p:cNvPr id="1026" name="Picture 2" descr="C:\AARBrewer\MIS Macro-Scale Heterogeneity\Report\Part 2\Figures\USGS Ok Tx Variability.jpg"/>
            <p:cNvPicPr>
              <a:picLocks noChangeAspect="1" noChangeArrowheads="1"/>
            </p:cNvPicPr>
            <p:nvPr/>
          </p:nvPicPr>
          <p:blipFill>
            <a:blip r:embed="rId3"/>
            <a:srcRect/>
            <a:stretch>
              <a:fillRect/>
            </a:stretch>
          </p:blipFill>
          <p:spPr bwMode="auto">
            <a:xfrm>
              <a:off x="1905000" y="1891553"/>
              <a:ext cx="4616573" cy="3262463"/>
            </a:xfrm>
            <a:prstGeom prst="rect">
              <a:avLst/>
            </a:prstGeom>
            <a:noFill/>
            <a:ln>
              <a:solidFill>
                <a:schemeClr val="tx1"/>
              </a:solidFill>
            </a:ln>
          </p:spPr>
        </p:pic>
        <p:cxnSp>
          <p:nvCxnSpPr>
            <p:cNvPr id="3" name="Straight Connector 2"/>
            <p:cNvCxnSpPr/>
            <p:nvPr/>
          </p:nvCxnSpPr>
          <p:spPr>
            <a:xfrm>
              <a:off x="2514600" y="2209800"/>
              <a:ext cx="68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14600" y="1905000"/>
              <a:ext cx="683200" cy="307777"/>
            </a:xfrm>
            <a:prstGeom prst="rect">
              <a:avLst/>
            </a:prstGeom>
            <a:noFill/>
          </p:spPr>
          <p:txBody>
            <a:bodyPr wrap="none" rtlCol="0">
              <a:spAutoFit/>
            </a:bodyPr>
            <a:lstStyle/>
            <a:p>
              <a:r>
                <a:rPr lang="en-US" sz="1400" dirty="0" smtClean="0"/>
                <a:t>125km</a:t>
              </a:r>
              <a:endParaRPr lang="en-US" sz="1400" dirty="0"/>
            </a:p>
          </p:txBody>
        </p:sp>
        <p:sp>
          <p:nvSpPr>
            <p:cNvPr id="7" name="Freeform 6"/>
            <p:cNvSpPr/>
            <p:nvPr/>
          </p:nvSpPr>
          <p:spPr>
            <a:xfrm>
              <a:off x="2232212" y="2877671"/>
              <a:ext cx="2205317" cy="2294964"/>
            </a:xfrm>
            <a:custGeom>
              <a:avLst/>
              <a:gdLst>
                <a:gd name="connsiteX0" fmla="*/ 259976 w 2205317"/>
                <a:gd name="connsiteY0" fmla="*/ 2268070 h 2294964"/>
                <a:gd name="connsiteX1" fmla="*/ 313764 w 2205317"/>
                <a:gd name="connsiteY1" fmla="*/ 2178423 h 2294964"/>
                <a:gd name="connsiteX2" fmla="*/ 331694 w 2205317"/>
                <a:gd name="connsiteY2" fmla="*/ 2151529 h 2294964"/>
                <a:gd name="connsiteX3" fmla="*/ 349623 w 2205317"/>
                <a:gd name="connsiteY3" fmla="*/ 2097741 h 2294964"/>
                <a:gd name="connsiteX4" fmla="*/ 331694 w 2205317"/>
                <a:gd name="connsiteY4" fmla="*/ 1945341 h 2294964"/>
                <a:gd name="connsiteX5" fmla="*/ 313764 w 2205317"/>
                <a:gd name="connsiteY5" fmla="*/ 1891553 h 2294964"/>
                <a:gd name="connsiteX6" fmla="*/ 286870 w 2205317"/>
                <a:gd name="connsiteY6" fmla="*/ 1819835 h 2294964"/>
                <a:gd name="connsiteX7" fmla="*/ 259976 w 2205317"/>
                <a:gd name="connsiteY7" fmla="*/ 1739153 h 2294964"/>
                <a:gd name="connsiteX8" fmla="*/ 251012 w 2205317"/>
                <a:gd name="connsiteY8" fmla="*/ 1712258 h 2294964"/>
                <a:gd name="connsiteX9" fmla="*/ 242047 w 2205317"/>
                <a:gd name="connsiteY9" fmla="*/ 1649505 h 2294964"/>
                <a:gd name="connsiteX10" fmla="*/ 224117 w 2205317"/>
                <a:gd name="connsiteY10" fmla="*/ 1595717 h 2294964"/>
                <a:gd name="connsiteX11" fmla="*/ 206188 w 2205317"/>
                <a:gd name="connsiteY11" fmla="*/ 1541929 h 2294964"/>
                <a:gd name="connsiteX12" fmla="*/ 197223 w 2205317"/>
                <a:gd name="connsiteY12" fmla="*/ 1515035 h 2294964"/>
                <a:gd name="connsiteX13" fmla="*/ 179294 w 2205317"/>
                <a:gd name="connsiteY13" fmla="*/ 1389529 h 2294964"/>
                <a:gd name="connsiteX14" fmla="*/ 161364 w 2205317"/>
                <a:gd name="connsiteY14" fmla="*/ 995082 h 2294964"/>
                <a:gd name="connsiteX15" fmla="*/ 143435 w 2205317"/>
                <a:gd name="connsiteY15" fmla="*/ 932329 h 2294964"/>
                <a:gd name="connsiteX16" fmla="*/ 134470 w 2205317"/>
                <a:gd name="connsiteY16" fmla="*/ 851647 h 2294964"/>
                <a:gd name="connsiteX17" fmla="*/ 107576 w 2205317"/>
                <a:gd name="connsiteY17" fmla="*/ 770964 h 2294964"/>
                <a:gd name="connsiteX18" fmla="*/ 98612 w 2205317"/>
                <a:gd name="connsiteY18" fmla="*/ 735105 h 2294964"/>
                <a:gd name="connsiteX19" fmla="*/ 71717 w 2205317"/>
                <a:gd name="connsiteY19" fmla="*/ 654423 h 2294964"/>
                <a:gd name="connsiteX20" fmla="*/ 44823 w 2205317"/>
                <a:gd name="connsiteY20" fmla="*/ 573741 h 2294964"/>
                <a:gd name="connsiteX21" fmla="*/ 26894 w 2205317"/>
                <a:gd name="connsiteY21" fmla="*/ 555811 h 2294964"/>
                <a:gd name="connsiteX22" fmla="*/ 17929 w 2205317"/>
                <a:gd name="connsiteY22" fmla="*/ 519953 h 2294964"/>
                <a:gd name="connsiteX23" fmla="*/ 0 w 2205317"/>
                <a:gd name="connsiteY23" fmla="*/ 466164 h 2294964"/>
                <a:gd name="connsiteX24" fmla="*/ 26894 w 2205317"/>
                <a:gd name="connsiteY24" fmla="*/ 304800 h 2294964"/>
                <a:gd name="connsiteX25" fmla="*/ 44823 w 2205317"/>
                <a:gd name="connsiteY25" fmla="*/ 286870 h 2294964"/>
                <a:gd name="connsiteX26" fmla="*/ 71717 w 2205317"/>
                <a:gd name="connsiteY26" fmla="*/ 233082 h 2294964"/>
                <a:gd name="connsiteX27" fmla="*/ 80682 w 2205317"/>
                <a:gd name="connsiteY27" fmla="*/ 206188 h 2294964"/>
                <a:gd name="connsiteX28" fmla="*/ 98612 w 2205317"/>
                <a:gd name="connsiteY28" fmla="*/ 188258 h 2294964"/>
                <a:gd name="connsiteX29" fmla="*/ 134470 w 2205317"/>
                <a:gd name="connsiteY29" fmla="*/ 134470 h 2294964"/>
                <a:gd name="connsiteX30" fmla="*/ 170329 w 2205317"/>
                <a:gd name="connsiteY30" fmla="*/ 80682 h 2294964"/>
                <a:gd name="connsiteX31" fmla="*/ 197223 w 2205317"/>
                <a:gd name="connsiteY31" fmla="*/ 71717 h 2294964"/>
                <a:gd name="connsiteX32" fmla="*/ 242047 w 2205317"/>
                <a:gd name="connsiteY32" fmla="*/ 44823 h 2294964"/>
                <a:gd name="connsiteX33" fmla="*/ 268941 w 2205317"/>
                <a:gd name="connsiteY33" fmla="*/ 26894 h 2294964"/>
                <a:gd name="connsiteX34" fmla="*/ 385482 w 2205317"/>
                <a:gd name="connsiteY34" fmla="*/ 0 h 2294964"/>
                <a:gd name="connsiteX35" fmla="*/ 484094 w 2205317"/>
                <a:gd name="connsiteY35" fmla="*/ 8964 h 2294964"/>
                <a:gd name="connsiteX36" fmla="*/ 537882 w 2205317"/>
                <a:gd name="connsiteY36" fmla="*/ 35858 h 2294964"/>
                <a:gd name="connsiteX37" fmla="*/ 573741 w 2205317"/>
                <a:gd name="connsiteY37" fmla="*/ 62753 h 2294964"/>
                <a:gd name="connsiteX38" fmla="*/ 636494 w 2205317"/>
                <a:gd name="connsiteY38" fmla="*/ 98611 h 2294964"/>
                <a:gd name="connsiteX39" fmla="*/ 681317 w 2205317"/>
                <a:gd name="connsiteY39" fmla="*/ 134470 h 2294964"/>
                <a:gd name="connsiteX40" fmla="*/ 726141 w 2205317"/>
                <a:gd name="connsiteY40" fmla="*/ 179294 h 2294964"/>
                <a:gd name="connsiteX41" fmla="*/ 779929 w 2205317"/>
                <a:gd name="connsiteY41" fmla="*/ 206188 h 2294964"/>
                <a:gd name="connsiteX42" fmla="*/ 833717 w 2205317"/>
                <a:gd name="connsiteY42" fmla="*/ 233082 h 2294964"/>
                <a:gd name="connsiteX43" fmla="*/ 878541 w 2205317"/>
                <a:gd name="connsiteY43" fmla="*/ 268941 h 2294964"/>
                <a:gd name="connsiteX44" fmla="*/ 905435 w 2205317"/>
                <a:gd name="connsiteY44" fmla="*/ 277905 h 2294964"/>
                <a:gd name="connsiteX45" fmla="*/ 932329 w 2205317"/>
                <a:gd name="connsiteY45" fmla="*/ 295835 h 2294964"/>
                <a:gd name="connsiteX46" fmla="*/ 941294 w 2205317"/>
                <a:gd name="connsiteY46" fmla="*/ 654423 h 2294964"/>
                <a:gd name="connsiteX47" fmla="*/ 932329 w 2205317"/>
                <a:gd name="connsiteY47" fmla="*/ 735105 h 2294964"/>
                <a:gd name="connsiteX48" fmla="*/ 950259 w 2205317"/>
                <a:gd name="connsiteY48" fmla="*/ 1075764 h 2294964"/>
                <a:gd name="connsiteX49" fmla="*/ 968188 w 2205317"/>
                <a:gd name="connsiteY49" fmla="*/ 1129553 h 2294964"/>
                <a:gd name="connsiteX50" fmla="*/ 977153 w 2205317"/>
                <a:gd name="connsiteY50" fmla="*/ 1174376 h 2294964"/>
                <a:gd name="connsiteX51" fmla="*/ 986117 w 2205317"/>
                <a:gd name="connsiteY51" fmla="*/ 1210235 h 2294964"/>
                <a:gd name="connsiteX52" fmla="*/ 995082 w 2205317"/>
                <a:gd name="connsiteY52" fmla="*/ 1237129 h 2294964"/>
                <a:gd name="connsiteX53" fmla="*/ 1013012 w 2205317"/>
                <a:gd name="connsiteY53" fmla="*/ 1255058 h 2294964"/>
                <a:gd name="connsiteX54" fmla="*/ 1030941 w 2205317"/>
                <a:gd name="connsiteY54" fmla="*/ 1317811 h 2294964"/>
                <a:gd name="connsiteX55" fmla="*/ 1039906 w 2205317"/>
                <a:gd name="connsiteY55" fmla="*/ 1362635 h 2294964"/>
                <a:gd name="connsiteX56" fmla="*/ 1048870 w 2205317"/>
                <a:gd name="connsiteY56" fmla="*/ 1389529 h 2294964"/>
                <a:gd name="connsiteX57" fmla="*/ 1057835 w 2205317"/>
                <a:gd name="connsiteY57" fmla="*/ 1443317 h 2294964"/>
                <a:gd name="connsiteX58" fmla="*/ 1066800 w 2205317"/>
                <a:gd name="connsiteY58" fmla="*/ 1488141 h 2294964"/>
                <a:gd name="connsiteX59" fmla="*/ 1084729 w 2205317"/>
                <a:gd name="connsiteY59" fmla="*/ 1595717 h 2294964"/>
                <a:gd name="connsiteX60" fmla="*/ 1111623 w 2205317"/>
                <a:gd name="connsiteY60" fmla="*/ 1819835 h 2294964"/>
                <a:gd name="connsiteX61" fmla="*/ 1129553 w 2205317"/>
                <a:gd name="connsiteY61" fmla="*/ 1846729 h 2294964"/>
                <a:gd name="connsiteX62" fmla="*/ 1138517 w 2205317"/>
                <a:gd name="connsiteY62" fmla="*/ 1873623 h 2294964"/>
                <a:gd name="connsiteX63" fmla="*/ 1192306 w 2205317"/>
                <a:gd name="connsiteY63" fmla="*/ 1891553 h 2294964"/>
                <a:gd name="connsiteX64" fmla="*/ 1299882 w 2205317"/>
                <a:gd name="connsiteY64" fmla="*/ 1909482 h 2294964"/>
                <a:gd name="connsiteX65" fmla="*/ 1452282 w 2205317"/>
                <a:gd name="connsiteY65" fmla="*/ 1909482 h 2294964"/>
                <a:gd name="connsiteX66" fmla="*/ 1461247 w 2205317"/>
                <a:gd name="connsiteY66" fmla="*/ 1882588 h 2294964"/>
                <a:gd name="connsiteX67" fmla="*/ 1479176 w 2205317"/>
                <a:gd name="connsiteY67" fmla="*/ 1864658 h 2294964"/>
                <a:gd name="connsiteX68" fmla="*/ 1488141 w 2205317"/>
                <a:gd name="connsiteY68" fmla="*/ 1837764 h 2294964"/>
                <a:gd name="connsiteX69" fmla="*/ 1470212 w 2205317"/>
                <a:gd name="connsiteY69" fmla="*/ 1712258 h 2294964"/>
                <a:gd name="connsiteX70" fmla="*/ 1452282 w 2205317"/>
                <a:gd name="connsiteY70" fmla="*/ 1658470 h 2294964"/>
                <a:gd name="connsiteX71" fmla="*/ 1434353 w 2205317"/>
                <a:gd name="connsiteY71" fmla="*/ 1604682 h 2294964"/>
                <a:gd name="connsiteX72" fmla="*/ 1425388 w 2205317"/>
                <a:gd name="connsiteY72" fmla="*/ 1559858 h 2294964"/>
                <a:gd name="connsiteX73" fmla="*/ 1407459 w 2205317"/>
                <a:gd name="connsiteY73" fmla="*/ 1506070 h 2294964"/>
                <a:gd name="connsiteX74" fmla="*/ 1380564 w 2205317"/>
                <a:gd name="connsiteY74" fmla="*/ 1425388 h 2294964"/>
                <a:gd name="connsiteX75" fmla="*/ 1353670 w 2205317"/>
                <a:gd name="connsiteY75" fmla="*/ 1344705 h 2294964"/>
                <a:gd name="connsiteX76" fmla="*/ 1344706 w 2205317"/>
                <a:gd name="connsiteY76" fmla="*/ 1317811 h 2294964"/>
                <a:gd name="connsiteX77" fmla="*/ 1326776 w 2205317"/>
                <a:gd name="connsiteY77" fmla="*/ 1299882 h 2294964"/>
                <a:gd name="connsiteX78" fmla="*/ 1308847 w 2205317"/>
                <a:gd name="connsiteY78" fmla="*/ 1246094 h 2294964"/>
                <a:gd name="connsiteX79" fmla="*/ 1290917 w 2205317"/>
                <a:gd name="connsiteY79" fmla="*/ 1228164 h 2294964"/>
                <a:gd name="connsiteX80" fmla="*/ 1237129 w 2205317"/>
                <a:gd name="connsiteY80" fmla="*/ 1156447 h 2294964"/>
                <a:gd name="connsiteX81" fmla="*/ 1210235 w 2205317"/>
                <a:gd name="connsiteY81" fmla="*/ 1111623 h 2294964"/>
                <a:gd name="connsiteX82" fmla="*/ 1201270 w 2205317"/>
                <a:gd name="connsiteY82" fmla="*/ 1084729 h 2294964"/>
                <a:gd name="connsiteX83" fmla="*/ 1174376 w 2205317"/>
                <a:gd name="connsiteY83" fmla="*/ 1030941 h 2294964"/>
                <a:gd name="connsiteX84" fmla="*/ 1183341 w 2205317"/>
                <a:gd name="connsiteY84" fmla="*/ 950258 h 2294964"/>
                <a:gd name="connsiteX85" fmla="*/ 1201270 w 2205317"/>
                <a:gd name="connsiteY85" fmla="*/ 923364 h 2294964"/>
                <a:gd name="connsiteX86" fmla="*/ 1264023 w 2205317"/>
                <a:gd name="connsiteY86" fmla="*/ 878541 h 2294964"/>
                <a:gd name="connsiteX87" fmla="*/ 1335741 w 2205317"/>
                <a:gd name="connsiteY87" fmla="*/ 842682 h 2294964"/>
                <a:gd name="connsiteX88" fmla="*/ 1416423 w 2205317"/>
                <a:gd name="connsiteY88" fmla="*/ 815788 h 2294964"/>
                <a:gd name="connsiteX89" fmla="*/ 1595717 w 2205317"/>
                <a:gd name="connsiteY89" fmla="*/ 806823 h 2294964"/>
                <a:gd name="connsiteX90" fmla="*/ 1622612 w 2205317"/>
                <a:gd name="connsiteY90" fmla="*/ 797858 h 2294964"/>
                <a:gd name="connsiteX91" fmla="*/ 1810870 w 2205317"/>
                <a:gd name="connsiteY91" fmla="*/ 815788 h 2294964"/>
                <a:gd name="connsiteX92" fmla="*/ 1846729 w 2205317"/>
                <a:gd name="connsiteY92" fmla="*/ 833717 h 2294964"/>
                <a:gd name="connsiteX93" fmla="*/ 1900517 w 2205317"/>
                <a:gd name="connsiteY93" fmla="*/ 851647 h 2294964"/>
                <a:gd name="connsiteX94" fmla="*/ 1981200 w 2205317"/>
                <a:gd name="connsiteY94" fmla="*/ 896470 h 2294964"/>
                <a:gd name="connsiteX95" fmla="*/ 1999129 w 2205317"/>
                <a:gd name="connsiteY95" fmla="*/ 923364 h 2294964"/>
                <a:gd name="connsiteX96" fmla="*/ 2017059 w 2205317"/>
                <a:gd name="connsiteY96" fmla="*/ 941294 h 2294964"/>
                <a:gd name="connsiteX97" fmla="*/ 2034988 w 2205317"/>
                <a:gd name="connsiteY97" fmla="*/ 995082 h 2294964"/>
                <a:gd name="connsiteX98" fmla="*/ 2061882 w 2205317"/>
                <a:gd name="connsiteY98" fmla="*/ 1075764 h 2294964"/>
                <a:gd name="connsiteX99" fmla="*/ 2070847 w 2205317"/>
                <a:gd name="connsiteY99" fmla="*/ 1111623 h 2294964"/>
                <a:gd name="connsiteX100" fmla="*/ 2079812 w 2205317"/>
                <a:gd name="connsiteY100" fmla="*/ 1138517 h 2294964"/>
                <a:gd name="connsiteX101" fmla="*/ 2070847 w 2205317"/>
                <a:gd name="connsiteY101" fmla="*/ 1272988 h 2294964"/>
                <a:gd name="connsiteX102" fmla="*/ 2061882 w 2205317"/>
                <a:gd name="connsiteY102" fmla="*/ 1317811 h 2294964"/>
                <a:gd name="connsiteX103" fmla="*/ 2070847 w 2205317"/>
                <a:gd name="connsiteY103" fmla="*/ 1506070 h 2294964"/>
                <a:gd name="connsiteX104" fmla="*/ 2088776 w 2205317"/>
                <a:gd name="connsiteY104" fmla="*/ 1559858 h 2294964"/>
                <a:gd name="connsiteX105" fmla="*/ 2115670 w 2205317"/>
                <a:gd name="connsiteY105" fmla="*/ 1640541 h 2294964"/>
                <a:gd name="connsiteX106" fmla="*/ 2133600 w 2205317"/>
                <a:gd name="connsiteY106" fmla="*/ 1658470 h 2294964"/>
                <a:gd name="connsiteX107" fmla="*/ 2169459 w 2205317"/>
                <a:gd name="connsiteY107" fmla="*/ 1739153 h 2294964"/>
                <a:gd name="connsiteX108" fmla="*/ 2196353 w 2205317"/>
                <a:gd name="connsiteY108" fmla="*/ 1819835 h 2294964"/>
                <a:gd name="connsiteX109" fmla="*/ 2205317 w 2205317"/>
                <a:gd name="connsiteY109" fmla="*/ 1846729 h 2294964"/>
                <a:gd name="connsiteX110" fmla="*/ 2196353 w 2205317"/>
                <a:gd name="connsiteY110" fmla="*/ 2026023 h 2294964"/>
                <a:gd name="connsiteX111" fmla="*/ 2178423 w 2205317"/>
                <a:gd name="connsiteY111" fmla="*/ 2079811 h 2294964"/>
                <a:gd name="connsiteX112" fmla="*/ 2169459 w 2205317"/>
                <a:gd name="connsiteY112" fmla="*/ 2106705 h 2294964"/>
                <a:gd name="connsiteX113" fmla="*/ 2160494 w 2205317"/>
                <a:gd name="connsiteY113" fmla="*/ 2133600 h 2294964"/>
                <a:gd name="connsiteX114" fmla="*/ 2142564 w 2205317"/>
                <a:gd name="connsiteY114" fmla="*/ 2232211 h 2294964"/>
                <a:gd name="connsiteX115" fmla="*/ 2133600 w 2205317"/>
                <a:gd name="connsiteY115" fmla="*/ 2294964 h 2294964"/>
                <a:gd name="connsiteX116" fmla="*/ 259976 w 2205317"/>
                <a:gd name="connsiteY116" fmla="*/ 2268070 h 229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205317" h="2294964">
                  <a:moveTo>
                    <a:pt x="259976" y="2268070"/>
                  </a:moveTo>
                  <a:cubicBezTo>
                    <a:pt x="347706" y="2136476"/>
                    <a:pt x="258627" y="2274913"/>
                    <a:pt x="313764" y="2178423"/>
                  </a:cubicBezTo>
                  <a:cubicBezTo>
                    <a:pt x="319110" y="2169068"/>
                    <a:pt x="327318" y="2161375"/>
                    <a:pt x="331694" y="2151529"/>
                  </a:cubicBezTo>
                  <a:cubicBezTo>
                    <a:pt x="339370" y="2134259"/>
                    <a:pt x="349623" y="2097741"/>
                    <a:pt x="349623" y="2097741"/>
                  </a:cubicBezTo>
                  <a:cubicBezTo>
                    <a:pt x="345447" y="2047620"/>
                    <a:pt x="345153" y="1994689"/>
                    <a:pt x="331694" y="1945341"/>
                  </a:cubicBezTo>
                  <a:cubicBezTo>
                    <a:pt x="326721" y="1927108"/>
                    <a:pt x="319741" y="1909482"/>
                    <a:pt x="313764" y="1891553"/>
                  </a:cubicBezTo>
                  <a:cubicBezTo>
                    <a:pt x="287913" y="1814004"/>
                    <a:pt x="323699" y="1875076"/>
                    <a:pt x="286870" y="1819835"/>
                  </a:cubicBezTo>
                  <a:lnTo>
                    <a:pt x="259976" y="1739153"/>
                  </a:lnTo>
                  <a:lnTo>
                    <a:pt x="251012" y="1712258"/>
                  </a:lnTo>
                  <a:cubicBezTo>
                    <a:pt x="248024" y="1691340"/>
                    <a:pt x="246798" y="1670094"/>
                    <a:pt x="242047" y="1649505"/>
                  </a:cubicBezTo>
                  <a:cubicBezTo>
                    <a:pt x="237797" y="1631090"/>
                    <a:pt x="230093" y="1613646"/>
                    <a:pt x="224117" y="1595717"/>
                  </a:cubicBezTo>
                  <a:lnTo>
                    <a:pt x="206188" y="1541929"/>
                  </a:lnTo>
                  <a:cubicBezTo>
                    <a:pt x="203200" y="1532964"/>
                    <a:pt x="199076" y="1524301"/>
                    <a:pt x="197223" y="1515035"/>
                  </a:cubicBezTo>
                  <a:cubicBezTo>
                    <a:pt x="182953" y="1443677"/>
                    <a:pt x="189942" y="1485355"/>
                    <a:pt x="179294" y="1389529"/>
                  </a:cubicBezTo>
                  <a:cubicBezTo>
                    <a:pt x="175084" y="1229539"/>
                    <a:pt x="188167" y="1129099"/>
                    <a:pt x="161364" y="995082"/>
                  </a:cubicBezTo>
                  <a:cubicBezTo>
                    <a:pt x="155734" y="966933"/>
                    <a:pt x="151981" y="957967"/>
                    <a:pt x="143435" y="932329"/>
                  </a:cubicBezTo>
                  <a:cubicBezTo>
                    <a:pt x="140447" y="905435"/>
                    <a:pt x="139777" y="878181"/>
                    <a:pt x="134470" y="851647"/>
                  </a:cubicBezTo>
                  <a:cubicBezTo>
                    <a:pt x="134468" y="851635"/>
                    <a:pt x="112060" y="784417"/>
                    <a:pt x="107576" y="770964"/>
                  </a:cubicBezTo>
                  <a:cubicBezTo>
                    <a:pt x="103680" y="759275"/>
                    <a:pt x="102152" y="746906"/>
                    <a:pt x="98612" y="735105"/>
                  </a:cubicBezTo>
                  <a:lnTo>
                    <a:pt x="71717" y="654423"/>
                  </a:lnTo>
                  <a:lnTo>
                    <a:pt x="44823" y="573741"/>
                  </a:lnTo>
                  <a:cubicBezTo>
                    <a:pt x="42150" y="565723"/>
                    <a:pt x="32870" y="561788"/>
                    <a:pt x="26894" y="555811"/>
                  </a:cubicBezTo>
                  <a:cubicBezTo>
                    <a:pt x="23906" y="543858"/>
                    <a:pt x="21469" y="531754"/>
                    <a:pt x="17929" y="519953"/>
                  </a:cubicBezTo>
                  <a:cubicBezTo>
                    <a:pt x="12498" y="501851"/>
                    <a:pt x="0" y="466164"/>
                    <a:pt x="0" y="466164"/>
                  </a:cubicBezTo>
                  <a:cubicBezTo>
                    <a:pt x="389" y="461495"/>
                    <a:pt x="2913" y="328782"/>
                    <a:pt x="26894" y="304800"/>
                  </a:cubicBezTo>
                  <a:lnTo>
                    <a:pt x="44823" y="286870"/>
                  </a:lnTo>
                  <a:cubicBezTo>
                    <a:pt x="67357" y="219271"/>
                    <a:pt x="36960" y="302595"/>
                    <a:pt x="71717" y="233082"/>
                  </a:cubicBezTo>
                  <a:cubicBezTo>
                    <a:pt x="75943" y="224630"/>
                    <a:pt x="75820" y="214291"/>
                    <a:pt x="80682" y="206188"/>
                  </a:cubicBezTo>
                  <a:cubicBezTo>
                    <a:pt x="85031" y="198940"/>
                    <a:pt x="93541" y="195020"/>
                    <a:pt x="98612" y="188258"/>
                  </a:cubicBezTo>
                  <a:cubicBezTo>
                    <a:pt x="111541" y="171019"/>
                    <a:pt x="122517" y="152399"/>
                    <a:pt x="134470" y="134470"/>
                  </a:cubicBezTo>
                  <a:lnTo>
                    <a:pt x="170329" y="80682"/>
                  </a:lnTo>
                  <a:cubicBezTo>
                    <a:pt x="175571" y="72819"/>
                    <a:pt x="188258" y="74705"/>
                    <a:pt x="197223" y="71717"/>
                  </a:cubicBezTo>
                  <a:cubicBezTo>
                    <a:pt x="232244" y="36698"/>
                    <a:pt x="195497" y="68098"/>
                    <a:pt x="242047" y="44823"/>
                  </a:cubicBezTo>
                  <a:cubicBezTo>
                    <a:pt x="251684" y="40005"/>
                    <a:pt x="259095" y="31270"/>
                    <a:pt x="268941" y="26894"/>
                  </a:cubicBezTo>
                  <a:cubicBezTo>
                    <a:pt x="315576" y="6167"/>
                    <a:pt x="334428" y="7293"/>
                    <a:pt x="385482" y="0"/>
                  </a:cubicBezTo>
                  <a:cubicBezTo>
                    <a:pt x="418353" y="2988"/>
                    <a:pt x="451420" y="4296"/>
                    <a:pt x="484094" y="8964"/>
                  </a:cubicBezTo>
                  <a:cubicBezTo>
                    <a:pt x="506295" y="12136"/>
                    <a:pt x="520130" y="23178"/>
                    <a:pt x="537882" y="35858"/>
                  </a:cubicBezTo>
                  <a:cubicBezTo>
                    <a:pt x="550040" y="44543"/>
                    <a:pt x="561583" y="54068"/>
                    <a:pt x="573741" y="62753"/>
                  </a:cubicBezTo>
                  <a:cubicBezTo>
                    <a:pt x="603304" y="83870"/>
                    <a:pt x="601479" y="81104"/>
                    <a:pt x="636494" y="98611"/>
                  </a:cubicBezTo>
                  <a:cubicBezTo>
                    <a:pt x="706380" y="168501"/>
                    <a:pt x="590871" y="55330"/>
                    <a:pt x="681317" y="134470"/>
                  </a:cubicBezTo>
                  <a:cubicBezTo>
                    <a:pt x="697219" y="148384"/>
                    <a:pt x="708559" y="167573"/>
                    <a:pt x="726141" y="179294"/>
                  </a:cubicBezTo>
                  <a:cubicBezTo>
                    <a:pt x="803215" y="230676"/>
                    <a:pt x="705699" y="169073"/>
                    <a:pt x="779929" y="206188"/>
                  </a:cubicBezTo>
                  <a:cubicBezTo>
                    <a:pt x="849442" y="240945"/>
                    <a:pt x="766118" y="210548"/>
                    <a:pt x="833717" y="233082"/>
                  </a:cubicBezTo>
                  <a:cubicBezTo>
                    <a:pt x="850392" y="249756"/>
                    <a:pt x="855926" y="257634"/>
                    <a:pt x="878541" y="268941"/>
                  </a:cubicBezTo>
                  <a:cubicBezTo>
                    <a:pt x="886993" y="273167"/>
                    <a:pt x="896470" y="274917"/>
                    <a:pt x="905435" y="277905"/>
                  </a:cubicBezTo>
                  <a:cubicBezTo>
                    <a:pt x="914400" y="283882"/>
                    <a:pt x="923916" y="289104"/>
                    <a:pt x="932329" y="295835"/>
                  </a:cubicBezTo>
                  <a:cubicBezTo>
                    <a:pt x="1030984" y="374758"/>
                    <a:pt x="945098" y="565040"/>
                    <a:pt x="941294" y="654423"/>
                  </a:cubicBezTo>
                  <a:cubicBezTo>
                    <a:pt x="940144" y="681458"/>
                    <a:pt x="935317" y="708211"/>
                    <a:pt x="932329" y="735105"/>
                  </a:cubicBezTo>
                  <a:cubicBezTo>
                    <a:pt x="932579" y="743102"/>
                    <a:pt x="927329" y="984043"/>
                    <a:pt x="950259" y="1075764"/>
                  </a:cubicBezTo>
                  <a:cubicBezTo>
                    <a:pt x="954843" y="1094099"/>
                    <a:pt x="962212" y="1111623"/>
                    <a:pt x="968188" y="1129553"/>
                  </a:cubicBezTo>
                  <a:cubicBezTo>
                    <a:pt x="973006" y="1144008"/>
                    <a:pt x="973848" y="1159502"/>
                    <a:pt x="977153" y="1174376"/>
                  </a:cubicBezTo>
                  <a:cubicBezTo>
                    <a:pt x="979826" y="1186403"/>
                    <a:pt x="982732" y="1198388"/>
                    <a:pt x="986117" y="1210235"/>
                  </a:cubicBezTo>
                  <a:cubicBezTo>
                    <a:pt x="988713" y="1219321"/>
                    <a:pt x="990220" y="1229026"/>
                    <a:pt x="995082" y="1237129"/>
                  </a:cubicBezTo>
                  <a:cubicBezTo>
                    <a:pt x="999431" y="1244376"/>
                    <a:pt x="1007035" y="1249082"/>
                    <a:pt x="1013012" y="1255058"/>
                  </a:cubicBezTo>
                  <a:cubicBezTo>
                    <a:pt x="1022992" y="1285003"/>
                    <a:pt x="1023438" y="1284049"/>
                    <a:pt x="1030941" y="1317811"/>
                  </a:cubicBezTo>
                  <a:cubicBezTo>
                    <a:pt x="1034247" y="1332685"/>
                    <a:pt x="1036211" y="1347853"/>
                    <a:pt x="1039906" y="1362635"/>
                  </a:cubicBezTo>
                  <a:cubicBezTo>
                    <a:pt x="1042198" y="1371802"/>
                    <a:pt x="1046820" y="1380304"/>
                    <a:pt x="1048870" y="1389529"/>
                  </a:cubicBezTo>
                  <a:cubicBezTo>
                    <a:pt x="1052813" y="1407273"/>
                    <a:pt x="1054583" y="1425434"/>
                    <a:pt x="1057835" y="1443317"/>
                  </a:cubicBezTo>
                  <a:cubicBezTo>
                    <a:pt x="1060561" y="1458308"/>
                    <a:pt x="1064152" y="1473136"/>
                    <a:pt x="1066800" y="1488141"/>
                  </a:cubicBezTo>
                  <a:cubicBezTo>
                    <a:pt x="1073118" y="1523941"/>
                    <a:pt x="1084729" y="1595717"/>
                    <a:pt x="1084729" y="1595717"/>
                  </a:cubicBezTo>
                  <a:cubicBezTo>
                    <a:pt x="1085427" y="1608983"/>
                    <a:pt x="1078793" y="1770592"/>
                    <a:pt x="1111623" y="1819835"/>
                  </a:cubicBezTo>
                  <a:lnTo>
                    <a:pt x="1129553" y="1846729"/>
                  </a:lnTo>
                  <a:cubicBezTo>
                    <a:pt x="1132541" y="1855694"/>
                    <a:pt x="1130828" y="1868131"/>
                    <a:pt x="1138517" y="1873623"/>
                  </a:cubicBezTo>
                  <a:cubicBezTo>
                    <a:pt x="1153896" y="1884608"/>
                    <a:pt x="1174376" y="1885577"/>
                    <a:pt x="1192306" y="1891553"/>
                  </a:cubicBezTo>
                  <a:cubicBezTo>
                    <a:pt x="1244866" y="1909073"/>
                    <a:pt x="1209822" y="1899475"/>
                    <a:pt x="1299882" y="1909482"/>
                  </a:cubicBezTo>
                  <a:cubicBezTo>
                    <a:pt x="1356674" y="1928413"/>
                    <a:pt x="1361255" y="1933756"/>
                    <a:pt x="1452282" y="1909482"/>
                  </a:cubicBezTo>
                  <a:cubicBezTo>
                    <a:pt x="1461413" y="1907047"/>
                    <a:pt x="1456385" y="1890691"/>
                    <a:pt x="1461247" y="1882588"/>
                  </a:cubicBezTo>
                  <a:cubicBezTo>
                    <a:pt x="1465595" y="1875340"/>
                    <a:pt x="1473200" y="1870635"/>
                    <a:pt x="1479176" y="1864658"/>
                  </a:cubicBezTo>
                  <a:cubicBezTo>
                    <a:pt x="1482164" y="1855693"/>
                    <a:pt x="1488141" y="1847214"/>
                    <a:pt x="1488141" y="1837764"/>
                  </a:cubicBezTo>
                  <a:cubicBezTo>
                    <a:pt x="1488141" y="1796241"/>
                    <a:pt x="1482278" y="1752478"/>
                    <a:pt x="1470212" y="1712258"/>
                  </a:cubicBezTo>
                  <a:cubicBezTo>
                    <a:pt x="1464781" y="1694156"/>
                    <a:pt x="1458259" y="1676399"/>
                    <a:pt x="1452282" y="1658470"/>
                  </a:cubicBezTo>
                  <a:lnTo>
                    <a:pt x="1434353" y="1604682"/>
                  </a:lnTo>
                  <a:cubicBezTo>
                    <a:pt x="1429535" y="1590227"/>
                    <a:pt x="1429397" y="1574558"/>
                    <a:pt x="1425388" y="1559858"/>
                  </a:cubicBezTo>
                  <a:cubicBezTo>
                    <a:pt x="1420415" y="1541625"/>
                    <a:pt x="1413435" y="1523999"/>
                    <a:pt x="1407459" y="1506070"/>
                  </a:cubicBezTo>
                  <a:lnTo>
                    <a:pt x="1380564" y="1425388"/>
                  </a:lnTo>
                  <a:lnTo>
                    <a:pt x="1353670" y="1344705"/>
                  </a:lnTo>
                  <a:cubicBezTo>
                    <a:pt x="1350682" y="1335740"/>
                    <a:pt x="1351388" y="1324493"/>
                    <a:pt x="1344706" y="1317811"/>
                  </a:cubicBezTo>
                  <a:lnTo>
                    <a:pt x="1326776" y="1299882"/>
                  </a:lnTo>
                  <a:lnTo>
                    <a:pt x="1308847" y="1246094"/>
                  </a:lnTo>
                  <a:cubicBezTo>
                    <a:pt x="1306174" y="1238075"/>
                    <a:pt x="1295988" y="1234926"/>
                    <a:pt x="1290917" y="1228164"/>
                  </a:cubicBezTo>
                  <a:cubicBezTo>
                    <a:pt x="1230100" y="1147074"/>
                    <a:pt x="1278247" y="1197563"/>
                    <a:pt x="1237129" y="1156447"/>
                  </a:cubicBezTo>
                  <a:cubicBezTo>
                    <a:pt x="1211733" y="1080261"/>
                    <a:pt x="1247152" y="1173152"/>
                    <a:pt x="1210235" y="1111623"/>
                  </a:cubicBezTo>
                  <a:cubicBezTo>
                    <a:pt x="1205373" y="1103520"/>
                    <a:pt x="1205496" y="1093181"/>
                    <a:pt x="1201270" y="1084729"/>
                  </a:cubicBezTo>
                  <a:cubicBezTo>
                    <a:pt x="1166513" y="1015216"/>
                    <a:pt x="1196910" y="1098540"/>
                    <a:pt x="1174376" y="1030941"/>
                  </a:cubicBezTo>
                  <a:cubicBezTo>
                    <a:pt x="1177364" y="1004047"/>
                    <a:pt x="1176778" y="976510"/>
                    <a:pt x="1183341" y="950258"/>
                  </a:cubicBezTo>
                  <a:cubicBezTo>
                    <a:pt x="1185954" y="939806"/>
                    <a:pt x="1194258" y="931544"/>
                    <a:pt x="1201270" y="923364"/>
                  </a:cubicBezTo>
                  <a:cubicBezTo>
                    <a:pt x="1235303" y="883659"/>
                    <a:pt x="1225848" y="891265"/>
                    <a:pt x="1264023" y="878541"/>
                  </a:cubicBezTo>
                  <a:cubicBezTo>
                    <a:pt x="1295317" y="847247"/>
                    <a:pt x="1273934" y="863284"/>
                    <a:pt x="1335741" y="842682"/>
                  </a:cubicBezTo>
                  <a:lnTo>
                    <a:pt x="1416423" y="815788"/>
                  </a:lnTo>
                  <a:cubicBezTo>
                    <a:pt x="1473191" y="796865"/>
                    <a:pt x="1535952" y="809811"/>
                    <a:pt x="1595717" y="806823"/>
                  </a:cubicBezTo>
                  <a:cubicBezTo>
                    <a:pt x="1604682" y="803835"/>
                    <a:pt x="1613162" y="797858"/>
                    <a:pt x="1622612" y="797858"/>
                  </a:cubicBezTo>
                  <a:cubicBezTo>
                    <a:pt x="1676675" y="797858"/>
                    <a:pt x="1753978" y="808676"/>
                    <a:pt x="1810870" y="815788"/>
                  </a:cubicBezTo>
                  <a:cubicBezTo>
                    <a:pt x="1822823" y="821764"/>
                    <a:pt x="1834321" y="828754"/>
                    <a:pt x="1846729" y="833717"/>
                  </a:cubicBezTo>
                  <a:cubicBezTo>
                    <a:pt x="1864276" y="840736"/>
                    <a:pt x="1884792" y="841164"/>
                    <a:pt x="1900517" y="851647"/>
                  </a:cubicBezTo>
                  <a:cubicBezTo>
                    <a:pt x="1962169" y="892747"/>
                    <a:pt x="1933863" y="880691"/>
                    <a:pt x="1981200" y="896470"/>
                  </a:cubicBezTo>
                  <a:cubicBezTo>
                    <a:pt x="1987176" y="905435"/>
                    <a:pt x="1992398" y="914951"/>
                    <a:pt x="1999129" y="923364"/>
                  </a:cubicBezTo>
                  <a:cubicBezTo>
                    <a:pt x="2004409" y="929964"/>
                    <a:pt x="2013279" y="933734"/>
                    <a:pt x="2017059" y="941294"/>
                  </a:cubicBezTo>
                  <a:cubicBezTo>
                    <a:pt x="2025511" y="958198"/>
                    <a:pt x="2029012" y="977153"/>
                    <a:pt x="2034988" y="995082"/>
                  </a:cubicBezTo>
                  <a:lnTo>
                    <a:pt x="2061882" y="1075764"/>
                  </a:lnTo>
                  <a:cubicBezTo>
                    <a:pt x="2065778" y="1087453"/>
                    <a:pt x="2067462" y="1099776"/>
                    <a:pt x="2070847" y="1111623"/>
                  </a:cubicBezTo>
                  <a:cubicBezTo>
                    <a:pt x="2073443" y="1120709"/>
                    <a:pt x="2076824" y="1129552"/>
                    <a:pt x="2079812" y="1138517"/>
                  </a:cubicBezTo>
                  <a:cubicBezTo>
                    <a:pt x="2076824" y="1183341"/>
                    <a:pt x="2075317" y="1228288"/>
                    <a:pt x="2070847" y="1272988"/>
                  </a:cubicBezTo>
                  <a:cubicBezTo>
                    <a:pt x="2069331" y="1288149"/>
                    <a:pt x="2061882" y="1302574"/>
                    <a:pt x="2061882" y="1317811"/>
                  </a:cubicBezTo>
                  <a:cubicBezTo>
                    <a:pt x="2061882" y="1380635"/>
                    <a:pt x="2063909" y="1443630"/>
                    <a:pt x="2070847" y="1506070"/>
                  </a:cubicBezTo>
                  <a:cubicBezTo>
                    <a:pt x="2072934" y="1524854"/>
                    <a:pt x="2082800" y="1541929"/>
                    <a:pt x="2088776" y="1559858"/>
                  </a:cubicBezTo>
                  <a:lnTo>
                    <a:pt x="2115670" y="1640541"/>
                  </a:lnTo>
                  <a:cubicBezTo>
                    <a:pt x="2118343" y="1648559"/>
                    <a:pt x="2127623" y="1652494"/>
                    <a:pt x="2133600" y="1658470"/>
                  </a:cubicBezTo>
                  <a:cubicBezTo>
                    <a:pt x="2154936" y="1722480"/>
                    <a:pt x="2141046" y="1696533"/>
                    <a:pt x="2169459" y="1739153"/>
                  </a:cubicBezTo>
                  <a:lnTo>
                    <a:pt x="2196353" y="1819835"/>
                  </a:lnTo>
                  <a:lnTo>
                    <a:pt x="2205317" y="1846729"/>
                  </a:lnTo>
                  <a:cubicBezTo>
                    <a:pt x="2202329" y="1906494"/>
                    <a:pt x="2203212" y="1966578"/>
                    <a:pt x="2196353" y="2026023"/>
                  </a:cubicBezTo>
                  <a:cubicBezTo>
                    <a:pt x="2194187" y="2044798"/>
                    <a:pt x="2184399" y="2061882"/>
                    <a:pt x="2178423" y="2079811"/>
                  </a:cubicBezTo>
                  <a:lnTo>
                    <a:pt x="2169459" y="2106705"/>
                  </a:lnTo>
                  <a:cubicBezTo>
                    <a:pt x="2166471" y="2115670"/>
                    <a:pt x="2162048" y="2124279"/>
                    <a:pt x="2160494" y="2133600"/>
                  </a:cubicBezTo>
                  <a:cubicBezTo>
                    <a:pt x="2156497" y="2157583"/>
                    <a:pt x="2148830" y="2207147"/>
                    <a:pt x="2142564" y="2232211"/>
                  </a:cubicBezTo>
                  <a:cubicBezTo>
                    <a:pt x="2129820" y="2283186"/>
                    <a:pt x="2133600" y="2233538"/>
                    <a:pt x="2133600" y="2294964"/>
                  </a:cubicBezTo>
                  <a:lnTo>
                    <a:pt x="259976" y="2268070"/>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00518" y="1891553"/>
              <a:ext cx="555811" cy="872306"/>
            </a:xfrm>
            <a:custGeom>
              <a:avLst/>
              <a:gdLst>
                <a:gd name="connsiteX0" fmla="*/ 555811 w 555811"/>
                <a:gd name="connsiteY0" fmla="*/ 26894 h 872306"/>
                <a:gd name="connsiteX1" fmla="*/ 537882 w 555811"/>
                <a:gd name="connsiteY1" fmla="*/ 188259 h 872306"/>
                <a:gd name="connsiteX2" fmla="*/ 528917 w 555811"/>
                <a:gd name="connsiteY2" fmla="*/ 268941 h 872306"/>
                <a:gd name="connsiteX3" fmla="*/ 502023 w 555811"/>
                <a:gd name="connsiteY3" fmla="*/ 358588 h 872306"/>
                <a:gd name="connsiteX4" fmla="*/ 484094 w 555811"/>
                <a:gd name="connsiteY4" fmla="*/ 412376 h 872306"/>
                <a:gd name="connsiteX5" fmla="*/ 466164 w 555811"/>
                <a:gd name="connsiteY5" fmla="*/ 430306 h 872306"/>
                <a:gd name="connsiteX6" fmla="*/ 448235 w 555811"/>
                <a:gd name="connsiteY6" fmla="*/ 484094 h 872306"/>
                <a:gd name="connsiteX7" fmla="*/ 430306 w 555811"/>
                <a:gd name="connsiteY7" fmla="*/ 510988 h 872306"/>
                <a:gd name="connsiteX8" fmla="*/ 412376 w 555811"/>
                <a:gd name="connsiteY8" fmla="*/ 564776 h 872306"/>
                <a:gd name="connsiteX9" fmla="*/ 403411 w 555811"/>
                <a:gd name="connsiteY9" fmla="*/ 591671 h 872306"/>
                <a:gd name="connsiteX10" fmla="*/ 385482 w 555811"/>
                <a:gd name="connsiteY10" fmla="*/ 618565 h 872306"/>
                <a:gd name="connsiteX11" fmla="*/ 367553 w 555811"/>
                <a:gd name="connsiteY11" fmla="*/ 672353 h 872306"/>
                <a:gd name="connsiteX12" fmla="*/ 349623 w 555811"/>
                <a:gd name="connsiteY12" fmla="*/ 699247 h 872306"/>
                <a:gd name="connsiteX13" fmla="*/ 322729 w 555811"/>
                <a:gd name="connsiteY13" fmla="*/ 744071 h 872306"/>
                <a:gd name="connsiteX14" fmla="*/ 295835 w 555811"/>
                <a:gd name="connsiteY14" fmla="*/ 797859 h 872306"/>
                <a:gd name="connsiteX15" fmla="*/ 268941 w 555811"/>
                <a:gd name="connsiteY15" fmla="*/ 815788 h 872306"/>
                <a:gd name="connsiteX16" fmla="*/ 224117 w 555811"/>
                <a:gd name="connsiteY16" fmla="*/ 842682 h 872306"/>
                <a:gd name="connsiteX17" fmla="*/ 206188 w 555811"/>
                <a:gd name="connsiteY17" fmla="*/ 860612 h 872306"/>
                <a:gd name="connsiteX18" fmla="*/ 0 w 555811"/>
                <a:gd name="connsiteY18" fmla="*/ 869576 h 872306"/>
                <a:gd name="connsiteX19" fmla="*/ 8964 w 555811"/>
                <a:gd name="connsiteY19" fmla="*/ 0 h 872306"/>
                <a:gd name="connsiteX20" fmla="*/ 555811 w 555811"/>
                <a:gd name="connsiteY20" fmla="*/ 26894 h 87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5811" h="872306">
                  <a:moveTo>
                    <a:pt x="555811" y="26894"/>
                  </a:moveTo>
                  <a:cubicBezTo>
                    <a:pt x="531969" y="98424"/>
                    <a:pt x="550674" y="34765"/>
                    <a:pt x="537882" y="188259"/>
                  </a:cubicBezTo>
                  <a:cubicBezTo>
                    <a:pt x="535635" y="215225"/>
                    <a:pt x="533032" y="242196"/>
                    <a:pt x="528917" y="268941"/>
                  </a:cubicBezTo>
                  <a:cubicBezTo>
                    <a:pt x="525045" y="294110"/>
                    <a:pt x="509008" y="337633"/>
                    <a:pt x="502023" y="358588"/>
                  </a:cubicBezTo>
                  <a:lnTo>
                    <a:pt x="484094" y="412376"/>
                  </a:lnTo>
                  <a:cubicBezTo>
                    <a:pt x="481421" y="420395"/>
                    <a:pt x="472141" y="424329"/>
                    <a:pt x="466164" y="430306"/>
                  </a:cubicBezTo>
                  <a:cubicBezTo>
                    <a:pt x="460188" y="448235"/>
                    <a:pt x="458718" y="468369"/>
                    <a:pt x="448235" y="484094"/>
                  </a:cubicBezTo>
                  <a:cubicBezTo>
                    <a:pt x="442259" y="493059"/>
                    <a:pt x="434682" y="501142"/>
                    <a:pt x="430306" y="510988"/>
                  </a:cubicBezTo>
                  <a:cubicBezTo>
                    <a:pt x="422630" y="528258"/>
                    <a:pt x="418353" y="546847"/>
                    <a:pt x="412376" y="564776"/>
                  </a:cubicBezTo>
                  <a:cubicBezTo>
                    <a:pt x="409388" y="573741"/>
                    <a:pt x="408653" y="583808"/>
                    <a:pt x="403411" y="591671"/>
                  </a:cubicBezTo>
                  <a:cubicBezTo>
                    <a:pt x="397435" y="600636"/>
                    <a:pt x="389858" y="608719"/>
                    <a:pt x="385482" y="618565"/>
                  </a:cubicBezTo>
                  <a:cubicBezTo>
                    <a:pt x="377806" y="635835"/>
                    <a:pt x="378037" y="656628"/>
                    <a:pt x="367553" y="672353"/>
                  </a:cubicBezTo>
                  <a:cubicBezTo>
                    <a:pt x="361576" y="681318"/>
                    <a:pt x="354442" y="689610"/>
                    <a:pt x="349623" y="699247"/>
                  </a:cubicBezTo>
                  <a:cubicBezTo>
                    <a:pt x="326346" y="745799"/>
                    <a:pt x="357750" y="709048"/>
                    <a:pt x="322729" y="744071"/>
                  </a:cubicBezTo>
                  <a:cubicBezTo>
                    <a:pt x="315438" y="765943"/>
                    <a:pt x="313212" y="780482"/>
                    <a:pt x="295835" y="797859"/>
                  </a:cubicBezTo>
                  <a:cubicBezTo>
                    <a:pt x="288217" y="805477"/>
                    <a:pt x="277354" y="809057"/>
                    <a:pt x="268941" y="815788"/>
                  </a:cubicBezTo>
                  <a:cubicBezTo>
                    <a:pt x="233781" y="843915"/>
                    <a:pt x="270822" y="827115"/>
                    <a:pt x="224117" y="842682"/>
                  </a:cubicBezTo>
                  <a:cubicBezTo>
                    <a:pt x="218141" y="848659"/>
                    <a:pt x="214452" y="858841"/>
                    <a:pt x="206188" y="860612"/>
                  </a:cubicBezTo>
                  <a:cubicBezTo>
                    <a:pt x="151618" y="872306"/>
                    <a:pt x="56250" y="869576"/>
                    <a:pt x="0" y="869576"/>
                  </a:cubicBezTo>
                  <a:lnTo>
                    <a:pt x="8964" y="0"/>
                  </a:lnTo>
                  <a:lnTo>
                    <a:pt x="555811" y="26894"/>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715435" y="1909482"/>
              <a:ext cx="1801906" cy="2985247"/>
            </a:xfrm>
            <a:custGeom>
              <a:avLst/>
              <a:gdLst>
                <a:gd name="connsiteX0" fmla="*/ 215153 w 1828800"/>
                <a:gd name="connsiteY0" fmla="*/ 0 h 2985247"/>
                <a:gd name="connsiteX1" fmla="*/ 197224 w 1828800"/>
                <a:gd name="connsiteY1" fmla="*/ 116542 h 2985247"/>
                <a:gd name="connsiteX2" fmla="*/ 188259 w 1828800"/>
                <a:gd name="connsiteY2" fmla="*/ 143436 h 2985247"/>
                <a:gd name="connsiteX3" fmla="*/ 170330 w 1828800"/>
                <a:gd name="connsiteY3" fmla="*/ 215153 h 2985247"/>
                <a:gd name="connsiteX4" fmla="*/ 152400 w 1828800"/>
                <a:gd name="connsiteY4" fmla="*/ 268942 h 2985247"/>
                <a:gd name="connsiteX5" fmla="*/ 143436 w 1828800"/>
                <a:gd name="connsiteY5" fmla="*/ 331694 h 2985247"/>
                <a:gd name="connsiteX6" fmla="*/ 134471 w 1828800"/>
                <a:gd name="connsiteY6" fmla="*/ 421342 h 2985247"/>
                <a:gd name="connsiteX7" fmla="*/ 116541 w 1828800"/>
                <a:gd name="connsiteY7" fmla="*/ 475130 h 2985247"/>
                <a:gd name="connsiteX8" fmla="*/ 125506 w 1828800"/>
                <a:gd name="connsiteY8" fmla="*/ 636494 h 2985247"/>
                <a:gd name="connsiteX9" fmla="*/ 143436 w 1828800"/>
                <a:gd name="connsiteY9" fmla="*/ 690283 h 2985247"/>
                <a:gd name="connsiteX10" fmla="*/ 170330 w 1828800"/>
                <a:gd name="connsiteY10" fmla="*/ 770965 h 2985247"/>
                <a:gd name="connsiteX11" fmla="*/ 188259 w 1828800"/>
                <a:gd name="connsiteY11" fmla="*/ 797859 h 2985247"/>
                <a:gd name="connsiteX12" fmla="*/ 215153 w 1828800"/>
                <a:gd name="connsiteY12" fmla="*/ 842683 h 2985247"/>
                <a:gd name="connsiteX13" fmla="*/ 242047 w 1828800"/>
                <a:gd name="connsiteY13" fmla="*/ 923365 h 2985247"/>
                <a:gd name="connsiteX14" fmla="*/ 259977 w 1828800"/>
                <a:gd name="connsiteY14" fmla="*/ 941294 h 2985247"/>
                <a:gd name="connsiteX15" fmla="*/ 286871 w 1828800"/>
                <a:gd name="connsiteY15" fmla="*/ 986118 h 2985247"/>
                <a:gd name="connsiteX16" fmla="*/ 313765 w 1828800"/>
                <a:gd name="connsiteY16" fmla="*/ 1030942 h 2985247"/>
                <a:gd name="connsiteX17" fmla="*/ 340659 w 1828800"/>
                <a:gd name="connsiteY17" fmla="*/ 1084730 h 2985247"/>
                <a:gd name="connsiteX18" fmla="*/ 358589 w 1828800"/>
                <a:gd name="connsiteY18" fmla="*/ 1138518 h 2985247"/>
                <a:gd name="connsiteX19" fmla="*/ 376518 w 1828800"/>
                <a:gd name="connsiteY19" fmla="*/ 1165412 h 2985247"/>
                <a:gd name="connsiteX20" fmla="*/ 385483 w 1828800"/>
                <a:gd name="connsiteY20" fmla="*/ 1192306 h 2985247"/>
                <a:gd name="connsiteX21" fmla="*/ 430306 w 1828800"/>
                <a:gd name="connsiteY21" fmla="*/ 1228165 h 2985247"/>
                <a:gd name="connsiteX22" fmla="*/ 466165 w 1828800"/>
                <a:gd name="connsiteY22" fmla="*/ 1264024 h 2985247"/>
                <a:gd name="connsiteX23" fmla="*/ 484094 w 1828800"/>
                <a:gd name="connsiteY23" fmla="*/ 1290918 h 2985247"/>
                <a:gd name="connsiteX24" fmla="*/ 510989 w 1828800"/>
                <a:gd name="connsiteY24" fmla="*/ 1308847 h 2985247"/>
                <a:gd name="connsiteX25" fmla="*/ 528918 w 1828800"/>
                <a:gd name="connsiteY25" fmla="*/ 1326777 h 2985247"/>
                <a:gd name="connsiteX26" fmla="*/ 555812 w 1828800"/>
                <a:gd name="connsiteY26" fmla="*/ 1407459 h 2985247"/>
                <a:gd name="connsiteX27" fmla="*/ 573741 w 1828800"/>
                <a:gd name="connsiteY27" fmla="*/ 1425389 h 2985247"/>
                <a:gd name="connsiteX28" fmla="*/ 600636 w 1828800"/>
                <a:gd name="connsiteY28" fmla="*/ 1506071 h 2985247"/>
                <a:gd name="connsiteX29" fmla="*/ 618565 w 1828800"/>
                <a:gd name="connsiteY29" fmla="*/ 1532965 h 2985247"/>
                <a:gd name="connsiteX30" fmla="*/ 627530 w 1828800"/>
                <a:gd name="connsiteY30" fmla="*/ 1559859 h 2985247"/>
                <a:gd name="connsiteX31" fmla="*/ 636494 w 1828800"/>
                <a:gd name="connsiteY31" fmla="*/ 1631577 h 2985247"/>
                <a:gd name="connsiteX32" fmla="*/ 654424 w 1828800"/>
                <a:gd name="connsiteY32" fmla="*/ 1748118 h 2985247"/>
                <a:gd name="connsiteX33" fmla="*/ 654424 w 1828800"/>
                <a:gd name="connsiteY33" fmla="*/ 1981200 h 2985247"/>
                <a:gd name="connsiteX34" fmla="*/ 636494 w 1828800"/>
                <a:gd name="connsiteY34" fmla="*/ 2008094 h 2985247"/>
                <a:gd name="connsiteX35" fmla="*/ 609600 w 1828800"/>
                <a:gd name="connsiteY35" fmla="*/ 2052918 h 2985247"/>
                <a:gd name="connsiteX36" fmla="*/ 582706 w 1828800"/>
                <a:gd name="connsiteY36" fmla="*/ 2097742 h 2985247"/>
                <a:gd name="connsiteX37" fmla="*/ 573741 w 1828800"/>
                <a:gd name="connsiteY37" fmla="*/ 2124636 h 2985247"/>
                <a:gd name="connsiteX38" fmla="*/ 528918 w 1828800"/>
                <a:gd name="connsiteY38" fmla="*/ 2169459 h 2985247"/>
                <a:gd name="connsiteX39" fmla="*/ 493059 w 1828800"/>
                <a:gd name="connsiteY39" fmla="*/ 2178424 h 2985247"/>
                <a:gd name="connsiteX40" fmla="*/ 466165 w 1828800"/>
                <a:gd name="connsiteY40" fmla="*/ 2196353 h 2985247"/>
                <a:gd name="connsiteX41" fmla="*/ 376518 w 1828800"/>
                <a:gd name="connsiteY41" fmla="*/ 2214283 h 2985247"/>
                <a:gd name="connsiteX42" fmla="*/ 322730 w 1828800"/>
                <a:gd name="connsiteY42" fmla="*/ 2223247 h 2985247"/>
                <a:gd name="connsiteX43" fmla="*/ 286871 w 1828800"/>
                <a:gd name="connsiteY43" fmla="*/ 2232212 h 2985247"/>
                <a:gd name="connsiteX44" fmla="*/ 233083 w 1828800"/>
                <a:gd name="connsiteY44" fmla="*/ 2250142 h 2985247"/>
                <a:gd name="connsiteX45" fmla="*/ 188259 w 1828800"/>
                <a:gd name="connsiteY45" fmla="*/ 2286000 h 2985247"/>
                <a:gd name="connsiteX46" fmla="*/ 170330 w 1828800"/>
                <a:gd name="connsiteY46" fmla="*/ 2303930 h 2985247"/>
                <a:gd name="connsiteX47" fmla="*/ 143436 w 1828800"/>
                <a:gd name="connsiteY47" fmla="*/ 2312894 h 2985247"/>
                <a:gd name="connsiteX48" fmla="*/ 98612 w 1828800"/>
                <a:gd name="connsiteY48" fmla="*/ 2348753 h 2985247"/>
                <a:gd name="connsiteX49" fmla="*/ 62753 w 1828800"/>
                <a:gd name="connsiteY49" fmla="*/ 2384612 h 2985247"/>
                <a:gd name="connsiteX50" fmla="*/ 44824 w 1828800"/>
                <a:gd name="connsiteY50" fmla="*/ 2402542 h 2985247"/>
                <a:gd name="connsiteX51" fmla="*/ 35859 w 1828800"/>
                <a:gd name="connsiteY51" fmla="*/ 2429436 h 2985247"/>
                <a:gd name="connsiteX52" fmla="*/ 17930 w 1828800"/>
                <a:gd name="connsiteY52" fmla="*/ 2456330 h 2985247"/>
                <a:gd name="connsiteX53" fmla="*/ 0 w 1828800"/>
                <a:gd name="connsiteY53" fmla="*/ 2510118 h 2985247"/>
                <a:gd name="connsiteX54" fmla="*/ 26894 w 1828800"/>
                <a:gd name="connsiteY54" fmla="*/ 2662518 h 2985247"/>
                <a:gd name="connsiteX55" fmla="*/ 44824 w 1828800"/>
                <a:gd name="connsiteY55" fmla="*/ 2680447 h 2985247"/>
                <a:gd name="connsiteX56" fmla="*/ 53789 w 1828800"/>
                <a:gd name="connsiteY56" fmla="*/ 2707342 h 2985247"/>
                <a:gd name="connsiteX57" fmla="*/ 98612 w 1828800"/>
                <a:gd name="connsiteY57" fmla="*/ 2761130 h 2985247"/>
                <a:gd name="connsiteX58" fmla="*/ 125506 w 1828800"/>
                <a:gd name="connsiteY58" fmla="*/ 2770094 h 2985247"/>
                <a:gd name="connsiteX59" fmla="*/ 170330 w 1828800"/>
                <a:gd name="connsiteY59" fmla="*/ 2805953 h 2985247"/>
                <a:gd name="connsiteX60" fmla="*/ 188259 w 1828800"/>
                <a:gd name="connsiteY60" fmla="*/ 2823883 h 2985247"/>
                <a:gd name="connsiteX61" fmla="*/ 242047 w 1828800"/>
                <a:gd name="connsiteY61" fmla="*/ 2841812 h 2985247"/>
                <a:gd name="connsiteX62" fmla="*/ 268941 w 1828800"/>
                <a:gd name="connsiteY62" fmla="*/ 2859742 h 2985247"/>
                <a:gd name="connsiteX63" fmla="*/ 322730 w 1828800"/>
                <a:gd name="connsiteY63" fmla="*/ 2877671 h 2985247"/>
                <a:gd name="connsiteX64" fmla="*/ 349624 w 1828800"/>
                <a:gd name="connsiteY64" fmla="*/ 2886636 h 2985247"/>
                <a:gd name="connsiteX65" fmla="*/ 376518 w 1828800"/>
                <a:gd name="connsiteY65" fmla="*/ 2904565 h 2985247"/>
                <a:gd name="connsiteX66" fmla="*/ 430306 w 1828800"/>
                <a:gd name="connsiteY66" fmla="*/ 2931459 h 2985247"/>
                <a:gd name="connsiteX67" fmla="*/ 448236 w 1828800"/>
                <a:gd name="connsiteY67" fmla="*/ 2949389 h 2985247"/>
                <a:gd name="connsiteX68" fmla="*/ 502024 w 1828800"/>
                <a:gd name="connsiteY68" fmla="*/ 2967318 h 2985247"/>
                <a:gd name="connsiteX69" fmla="*/ 528918 w 1828800"/>
                <a:gd name="connsiteY69" fmla="*/ 2976283 h 2985247"/>
                <a:gd name="connsiteX70" fmla="*/ 555812 w 1828800"/>
                <a:gd name="connsiteY70" fmla="*/ 2985247 h 2985247"/>
                <a:gd name="connsiteX71" fmla="*/ 842683 w 1828800"/>
                <a:gd name="connsiteY71" fmla="*/ 2976283 h 2985247"/>
                <a:gd name="connsiteX72" fmla="*/ 860612 w 1828800"/>
                <a:gd name="connsiteY72" fmla="*/ 2958353 h 2985247"/>
                <a:gd name="connsiteX73" fmla="*/ 932330 w 1828800"/>
                <a:gd name="connsiteY73" fmla="*/ 2904565 h 2985247"/>
                <a:gd name="connsiteX74" fmla="*/ 950259 w 1828800"/>
                <a:gd name="connsiteY74" fmla="*/ 2877671 h 2985247"/>
                <a:gd name="connsiteX75" fmla="*/ 986118 w 1828800"/>
                <a:gd name="connsiteY75" fmla="*/ 2841812 h 2985247"/>
                <a:gd name="connsiteX76" fmla="*/ 1004047 w 1828800"/>
                <a:gd name="connsiteY76" fmla="*/ 2814918 h 2985247"/>
                <a:gd name="connsiteX77" fmla="*/ 1039906 w 1828800"/>
                <a:gd name="connsiteY77" fmla="*/ 2779059 h 2985247"/>
                <a:gd name="connsiteX78" fmla="*/ 1066800 w 1828800"/>
                <a:gd name="connsiteY78" fmla="*/ 2725271 h 2985247"/>
                <a:gd name="connsiteX79" fmla="*/ 1093694 w 1828800"/>
                <a:gd name="connsiteY79" fmla="*/ 2680447 h 2985247"/>
                <a:gd name="connsiteX80" fmla="*/ 1129553 w 1828800"/>
                <a:gd name="connsiteY80" fmla="*/ 2572871 h 2985247"/>
                <a:gd name="connsiteX81" fmla="*/ 1138518 w 1828800"/>
                <a:gd name="connsiteY81" fmla="*/ 2545977 h 2985247"/>
                <a:gd name="connsiteX82" fmla="*/ 1174377 w 1828800"/>
                <a:gd name="connsiteY82" fmla="*/ 2510118 h 2985247"/>
                <a:gd name="connsiteX83" fmla="*/ 1192306 w 1828800"/>
                <a:gd name="connsiteY83" fmla="*/ 2456330 h 2985247"/>
                <a:gd name="connsiteX84" fmla="*/ 1228165 w 1828800"/>
                <a:gd name="connsiteY84" fmla="*/ 2411506 h 2985247"/>
                <a:gd name="connsiteX85" fmla="*/ 1264024 w 1828800"/>
                <a:gd name="connsiteY85" fmla="*/ 2339789 h 2985247"/>
                <a:gd name="connsiteX86" fmla="*/ 1299883 w 1828800"/>
                <a:gd name="connsiteY86" fmla="*/ 2259106 h 2985247"/>
                <a:gd name="connsiteX87" fmla="*/ 1335741 w 1828800"/>
                <a:gd name="connsiteY87" fmla="*/ 2151530 h 2985247"/>
                <a:gd name="connsiteX88" fmla="*/ 1344706 w 1828800"/>
                <a:gd name="connsiteY88" fmla="*/ 2124636 h 2985247"/>
                <a:gd name="connsiteX89" fmla="*/ 1353671 w 1828800"/>
                <a:gd name="connsiteY89" fmla="*/ 2097742 h 2985247"/>
                <a:gd name="connsiteX90" fmla="*/ 1380565 w 1828800"/>
                <a:gd name="connsiteY90" fmla="*/ 1990165 h 2985247"/>
                <a:gd name="connsiteX91" fmla="*/ 1488141 w 1828800"/>
                <a:gd name="connsiteY91" fmla="*/ 1954306 h 2985247"/>
                <a:gd name="connsiteX92" fmla="*/ 1515036 w 1828800"/>
                <a:gd name="connsiteY92" fmla="*/ 1945342 h 2985247"/>
                <a:gd name="connsiteX93" fmla="*/ 1541930 w 1828800"/>
                <a:gd name="connsiteY93" fmla="*/ 1936377 h 2985247"/>
                <a:gd name="connsiteX94" fmla="*/ 1828800 w 1828800"/>
                <a:gd name="connsiteY94" fmla="*/ 1918447 h 2985247"/>
                <a:gd name="connsiteX95" fmla="*/ 1810871 w 1828800"/>
                <a:gd name="connsiteY95" fmla="*/ 0 h 2985247"/>
                <a:gd name="connsiteX96" fmla="*/ 215153 w 1828800"/>
                <a:gd name="connsiteY96" fmla="*/ 0 h 298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828800" h="2985247">
                  <a:moveTo>
                    <a:pt x="215153" y="0"/>
                  </a:moveTo>
                  <a:cubicBezTo>
                    <a:pt x="209710" y="43551"/>
                    <a:pt x="207492" y="75471"/>
                    <a:pt x="197224" y="116542"/>
                  </a:cubicBezTo>
                  <a:cubicBezTo>
                    <a:pt x="194932" y="125709"/>
                    <a:pt x="190745" y="134319"/>
                    <a:pt x="188259" y="143436"/>
                  </a:cubicBezTo>
                  <a:cubicBezTo>
                    <a:pt x="181775" y="167209"/>
                    <a:pt x="178122" y="191776"/>
                    <a:pt x="170330" y="215153"/>
                  </a:cubicBezTo>
                  <a:lnTo>
                    <a:pt x="152400" y="268942"/>
                  </a:lnTo>
                  <a:cubicBezTo>
                    <a:pt x="149412" y="289859"/>
                    <a:pt x="145905" y="310709"/>
                    <a:pt x="143436" y="331694"/>
                  </a:cubicBezTo>
                  <a:cubicBezTo>
                    <a:pt x="139927" y="361520"/>
                    <a:pt x="140006" y="391825"/>
                    <a:pt x="134471" y="421342"/>
                  </a:cubicBezTo>
                  <a:cubicBezTo>
                    <a:pt x="130988" y="439918"/>
                    <a:pt x="116541" y="475130"/>
                    <a:pt x="116541" y="475130"/>
                  </a:cubicBezTo>
                  <a:cubicBezTo>
                    <a:pt x="119529" y="528918"/>
                    <a:pt x="118824" y="583039"/>
                    <a:pt x="125506" y="636494"/>
                  </a:cubicBezTo>
                  <a:cubicBezTo>
                    <a:pt x="127850" y="655248"/>
                    <a:pt x="137460" y="672353"/>
                    <a:pt x="143436" y="690283"/>
                  </a:cubicBezTo>
                  <a:lnTo>
                    <a:pt x="170330" y="770965"/>
                  </a:lnTo>
                  <a:cubicBezTo>
                    <a:pt x="173737" y="781186"/>
                    <a:pt x="183441" y="788222"/>
                    <a:pt x="188259" y="797859"/>
                  </a:cubicBezTo>
                  <a:cubicBezTo>
                    <a:pt x="211534" y="844409"/>
                    <a:pt x="180134" y="807662"/>
                    <a:pt x="215153" y="842683"/>
                  </a:cubicBezTo>
                  <a:lnTo>
                    <a:pt x="242047" y="923365"/>
                  </a:lnTo>
                  <a:cubicBezTo>
                    <a:pt x="244720" y="931383"/>
                    <a:pt x="254000" y="935318"/>
                    <a:pt x="259977" y="941294"/>
                  </a:cubicBezTo>
                  <a:cubicBezTo>
                    <a:pt x="285368" y="1017475"/>
                    <a:pt x="249957" y="924597"/>
                    <a:pt x="286871" y="986118"/>
                  </a:cubicBezTo>
                  <a:cubicBezTo>
                    <a:pt x="321788" y="1044311"/>
                    <a:pt x="268332" y="985507"/>
                    <a:pt x="313765" y="1030942"/>
                  </a:cubicBezTo>
                  <a:cubicBezTo>
                    <a:pt x="346461" y="1129025"/>
                    <a:pt x="294316" y="980460"/>
                    <a:pt x="340659" y="1084730"/>
                  </a:cubicBezTo>
                  <a:cubicBezTo>
                    <a:pt x="348335" y="1102000"/>
                    <a:pt x="348106" y="1122793"/>
                    <a:pt x="358589" y="1138518"/>
                  </a:cubicBezTo>
                  <a:cubicBezTo>
                    <a:pt x="364565" y="1147483"/>
                    <a:pt x="371700" y="1155775"/>
                    <a:pt x="376518" y="1165412"/>
                  </a:cubicBezTo>
                  <a:cubicBezTo>
                    <a:pt x="380744" y="1173864"/>
                    <a:pt x="380621" y="1184203"/>
                    <a:pt x="385483" y="1192306"/>
                  </a:cubicBezTo>
                  <a:cubicBezTo>
                    <a:pt x="396255" y="1210260"/>
                    <a:pt x="415213" y="1215229"/>
                    <a:pt x="430306" y="1228165"/>
                  </a:cubicBezTo>
                  <a:cubicBezTo>
                    <a:pt x="443141" y="1239166"/>
                    <a:pt x="456788" y="1249959"/>
                    <a:pt x="466165" y="1264024"/>
                  </a:cubicBezTo>
                  <a:cubicBezTo>
                    <a:pt x="472141" y="1272989"/>
                    <a:pt x="476475" y="1283300"/>
                    <a:pt x="484094" y="1290918"/>
                  </a:cubicBezTo>
                  <a:cubicBezTo>
                    <a:pt x="491713" y="1298537"/>
                    <a:pt x="502576" y="1302116"/>
                    <a:pt x="510989" y="1308847"/>
                  </a:cubicBezTo>
                  <a:cubicBezTo>
                    <a:pt x="517589" y="1314127"/>
                    <a:pt x="522942" y="1320800"/>
                    <a:pt x="528918" y="1326777"/>
                  </a:cubicBezTo>
                  <a:lnTo>
                    <a:pt x="555812" y="1407459"/>
                  </a:lnTo>
                  <a:cubicBezTo>
                    <a:pt x="558485" y="1415477"/>
                    <a:pt x="567765" y="1419412"/>
                    <a:pt x="573741" y="1425389"/>
                  </a:cubicBezTo>
                  <a:lnTo>
                    <a:pt x="600636" y="1506071"/>
                  </a:lnTo>
                  <a:cubicBezTo>
                    <a:pt x="604043" y="1516292"/>
                    <a:pt x="613747" y="1523328"/>
                    <a:pt x="618565" y="1532965"/>
                  </a:cubicBezTo>
                  <a:cubicBezTo>
                    <a:pt x="622791" y="1541417"/>
                    <a:pt x="624542" y="1550894"/>
                    <a:pt x="627530" y="1559859"/>
                  </a:cubicBezTo>
                  <a:cubicBezTo>
                    <a:pt x="630518" y="1583765"/>
                    <a:pt x="633834" y="1607632"/>
                    <a:pt x="636494" y="1631577"/>
                  </a:cubicBezTo>
                  <a:cubicBezTo>
                    <a:pt x="648049" y="1735576"/>
                    <a:pt x="635443" y="1691176"/>
                    <a:pt x="654424" y="1748118"/>
                  </a:cubicBezTo>
                  <a:cubicBezTo>
                    <a:pt x="668382" y="1845820"/>
                    <a:pt x="672701" y="1847176"/>
                    <a:pt x="654424" y="1981200"/>
                  </a:cubicBezTo>
                  <a:cubicBezTo>
                    <a:pt x="652968" y="1991876"/>
                    <a:pt x="642471" y="1999129"/>
                    <a:pt x="636494" y="2008094"/>
                  </a:cubicBezTo>
                  <a:cubicBezTo>
                    <a:pt x="611101" y="2084281"/>
                    <a:pt x="646516" y="1991392"/>
                    <a:pt x="609600" y="2052918"/>
                  </a:cubicBezTo>
                  <a:cubicBezTo>
                    <a:pt x="574685" y="2111108"/>
                    <a:pt x="628139" y="2052309"/>
                    <a:pt x="582706" y="2097742"/>
                  </a:cubicBezTo>
                  <a:cubicBezTo>
                    <a:pt x="579718" y="2106707"/>
                    <a:pt x="577967" y="2116184"/>
                    <a:pt x="573741" y="2124636"/>
                  </a:cubicBezTo>
                  <a:cubicBezTo>
                    <a:pt x="562874" y="2146369"/>
                    <a:pt x="551738" y="2159679"/>
                    <a:pt x="528918" y="2169459"/>
                  </a:cubicBezTo>
                  <a:cubicBezTo>
                    <a:pt x="517593" y="2174312"/>
                    <a:pt x="505012" y="2175436"/>
                    <a:pt x="493059" y="2178424"/>
                  </a:cubicBezTo>
                  <a:cubicBezTo>
                    <a:pt x="484094" y="2184400"/>
                    <a:pt x="475802" y="2191535"/>
                    <a:pt x="466165" y="2196353"/>
                  </a:cubicBezTo>
                  <a:cubicBezTo>
                    <a:pt x="440801" y="2209035"/>
                    <a:pt x="400381" y="2210612"/>
                    <a:pt x="376518" y="2214283"/>
                  </a:cubicBezTo>
                  <a:cubicBezTo>
                    <a:pt x="358553" y="2217047"/>
                    <a:pt x="340554" y="2219682"/>
                    <a:pt x="322730" y="2223247"/>
                  </a:cubicBezTo>
                  <a:cubicBezTo>
                    <a:pt x="310648" y="2225663"/>
                    <a:pt x="298672" y="2228672"/>
                    <a:pt x="286871" y="2232212"/>
                  </a:cubicBezTo>
                  <a:cubicBezTo>
                    <a:pt x="268769" y="2237643"/>
                    <a:pt x="233083" y="2250142"/>
                    <a:pt x="233083" y="2250142"/>
                  </a:cubicBezTo>
                  <a:cubicBezTo>
                    <a:pt x="189782" y="2293441"/>
                    <a:pt x="244815" y="2240754"/>
                    <a:pt x="188259" y="2286000"/>
                  </a:cubicBezTo>
                  <a:cubicBezTo>
                    <a:pt x="181659" y="2291280"/>
                    <a:pt x="177578" y="2299581"/>
                    <a:pt x="170330" y="2303930"/>
                  </a:cubicBezTo>
                  <a:cubicBezTo>
                    <a:pt x="162227" y="2308792"/>
                    <a:pt x="152401" y="2309906"/>
                    <a:pt x="143436" y="2312894"/>
                  </a:cubicBezTo>
                  <a:cubicBezTo>
                    <a:pt x="82400" y="2373930"/>
                    <a:pt x="177775" y="2280899"/>
                    <a:pt x="98612" y="2348753"/>
                  </a:cubicBezTo>
                  <a:cubicBezTo>
                    <a:pt x="85777" y="2359754"/>
                    <a:pt x="74706" y="2372659"/>
                    <a:pt x="62753" y="2384612"/>
                  </a:cubicBezTo>
                  <a:lnTo>
                    <a:pt x="44824" y="2402542"/>
                  </a:lnTo>
                  <a:cubicBezTo>
                    <a:pt x="41836" y="2411507"/>
                    <a:pt x="40085" y="2420984"/>
                    <a:pt x="35859" y="2429436"/>
                  </a:cubicBezTo>
                  <a:cubicBezTo>
                    <a:pt x="31041" y="2439073"/>
                    <a:pt x="22306" y="2446484"/>
                    <a:pt x="17930" y="2456330"/>
                  </a:cubicBezTo>
                  <a:cubicBezTo>
                    <a:pt x="10254" y="2473600"/>
                    <a:pt x="0" y="2510118"/>
                    <a:pt x="0" y="2510118"/>
                  </a:cubicBezTo>
                  <a:cubicBezTo>
                    <a:pt x="11686" y="2615291"/>
                    <a:pt x="2402" y="2564548"/>
                    <a:pt x="26894" y="2662518"/>
                  </a:cubicBezTo>
                  <a:cubicBezTo>
                    <a:pt x="28944" y="2670718"/>
                    <a:pt x="38847" y="2674471"/>
                    <a:pt x="44824" y="2680447"/>
                  </a:cubicBezTo>
                  <a:cubicBezTo>
                    <a:pt x="47812" y="2689412"/>
                    <a:pt x="49563" y="2698890"/>
                    <a:pt x="53789" y="2707342"/>
                  </a:cubicBezTo>
                  <a:cubicBezTo>
                    <a:pt x="62058" y="2723879"/>
                    <a:pt x="83742" y="2751217"/>
                    <a:pt x="98612" y="2761130"/>
                  </a:cubicBezTo>
                  <a:cubicBezTo>
                    <a:pt x="106475" y="2766372"/>
                    <a:pt x="116541" y="2767106"/>
                    <a:pt x="125506" y="2770094"/>
                  </a:cubicBezTo>
                  <a:cubicBezTo>
                    <a:pt x="168803" y="2813391"/>
                    <a:pt x="113780" y="2760712"/>
                    <a:pt x="170330" y="2805953"/>
                  </a:cubicBezTo>
                  <a:cubicBezTo>
                    <a:pt x="176930" y="2811233"/>
                    <a:pt x="180699" y="2820103"/>
                    <a:pt x="188259" y="2823883"/>
                  </a:cubicBezTo>
                  <a:cubicBezTo>
                    <a:pt x="205163" y="2832335"/>
                    <a:pt x="242047" y="2841812"/>
                    <a:pt x="242047" y="2841812"/>
                  </a:cubicBezTo>
                  <a:cubicBezTo>
                    <a:pt x="251012" y="2847789"/>
                    <a:pt x="259095" y="2855366"/>
                    <a:pt x="268941" y="2859742"/>
                  </a:cubicBezTo>
                  <a:cubicBezTo>
                    <a:pt x="286212" y="2867418"/>
                    <a:pt x="304800" y="2871695"/>
                    <a:pt x="322730" y="2877671"/>
                  </a:cubicBezTo>
                  <a:lnTo>
                    <a:pt x="349624" y="2886636"/>
                  </a:lnTo>
                  <a:cubicBezTo>
                    <a:pt x="359845" y="2890043"/>
                    <a:pt x="366881" y="2899747"/>
                    <a:pt x="376518" y="2904565"/>
                  </a:cubicBezTo>
                  <a:cubicBezTo>
                    <a:pt x="420702" y="2926657"/>
                    <a:pt x="387490" y="2897206"/>
                    <a:pt x="430306" y="2931459"/>
                  </a:cubicBezTo>
                  <a:cubicBezTo>
                    <a:pt x="436906" y="2936739"/>
                    <a:pt x="440676" y="2945609"/>
                    <a:pt x="448236" y="2949389"/>
                  </a:cubicBezTo>
                  <a:cubicBezTo>
                    <a:pt x="465140" y="2957841"/>
                    <a:pt x="484095" y="2961342"/>
                    <a:pt x="502024" y="2967318"/>
                  </a:cubicBezTo>
                  <a:lnTo>
                    <a:pt x="528918" y="2976283"/>
                  </a:lnTo>
                  <a:lnTo>
                    <a:pt x="555812" y="2985247"/>
                  </a:lnTo>
                  <a:cubicBezTo>
                    <a:pt x="651436" y="2982259"/>
                    <a:pt x="747383" y="2984692"/>
                    <a:pt x="842683" y="2976283"/>
                  </a:cubicBezTo>
                  <a:cubicBezTo>
                    <a:pt x="851102" y="2975540"/>
                    <a:pt x="853850" y="2963424"/>
                    <a:pt x="860612" y="2958353"/>
                  </a:cubicBezTo>
                  <a:cubicBezTo>
                    <a:pt x="889282" y="2936850"/>
                    <a:pt x="911773" y="2930261"/>
                    <a:pt x="932330" y="2904565"/>
                  </a:cubicBezTo>
                  <a:cubicBezTo>
                    <a:pt x="939061" y="2896152"/>
                    <a:pt x="943247" y="2885851"/>
                    <a:pt x="950259" y="2877671"/>
                  </a:cubicBezTo>
                  <a:cubicBezTo>
                    <a:pt x="961260" y="2864836"/>
                    <a:pt x="976741" y="2855877"/>
                    <a:pt x="986118" y="2841812"/>
                  </a:cubicBezTo>
                  <a:cubicBezTo>
                    <a:pt x="992094" y="2832847"/>
                    <a:pt x="997035" y="2823098"/>
                    <a:pt x="1004047" y="2814918"/>
                  </a:cubicBezTo>
                  <a:cubicBezTo>
                    <a:pt x="1015048" y="2802083"/>
                    <a:pt x="1039906" y="2779059"/>
                    <a:pt x="1039906" y="2779059"/>
                  </a:cubicBezTo>
                  <a:cubicBezTo>
                    <a:pt x="1062440" y="2711460"/>
                    <a:pt x="1032043" y="2794784"/>
                    <a:pt x="1066800" y="2725271"/>
                  </a:cubicBezTo>
                  <a:cubicBezTo>
                    <a:pt x="1090075" y="2678721"/>
                    <a:pt x="1058675" y="2715468"/>
                    <a:pt x="1093694" y="2680447"/>
                  </a:cubicBezTo>
                  <a:lnTo>
                    <a:pt x="1129553" y="2572871"/>
                  </a:lnTo>
                  <a:cubicBezTo>
                    <a:pt x="1132541" y="2563906"/>
                    <a:pt x="1131836" y="2552659"/>
                    <a:pt x="1138518" y="2545977"/>
                  </a:cubicBezTo>
                  <a:lnTo>
                    <a:pt x="1174377" y="2510118"/>
                  </a:lnTo>
                  <a:cubicBezTo>
                    <a:pt x="1180353" y="2492189"/>
                    <a:pt x="1178942" y="2469694"/>
                    <a:pt x="1192306" y="2456330"/>
                  </a:cubicBezTo>
                  <a:cubicBezTo>
                    <a:pt x="1207209" y="2441427"/>
                    <a:pt x="1219118" y="2431863"/>
                    <a:pt x="1228165" y="2411506"/>
                  </a:cubicBezTo>
                  <a:cubicBezTo>
                    <a:pt x="1261127" y="2337340"/>
                    <a:pt x="1227202" y="2376609"/>
                    <a:pt x="1264024" y="2339789"/>
                  </a:cubicBezTo>
                  <a:cubicBezTo>
                    <a:pt x="1285360" y="2275779"/>
                    <a:pt x="1271469" y="2301725"/>
                    <a:pt x="1299883" y="2259106"/>
                  </a:cubicBezTo>
                  <a:lnTo>
                    <a:pt x="1335741" y="2151530"/>
                  </a:lnTo>
                  <a:lnTo>
                    <a:pt x="1344706" y="2124636"/>
                  </a:lnTo>
                  <a:lnTo>
                    <a:pt x="1353671" y="2097742"/>
                  </a:lnTo>
                  <a:cubicBezTo>
                    <a:pt x="1355026" y="2089611"/>
                    <a:pt x="1368031" y="1994343"/>
                    <a:pt x="1380565" y="1990165"/>
                  </a:cubicBezTo>
                  <a:lnTo>
                    <a:pt x="1488141" y="1954306"/>
                  </a:lnTo>
                  <a:lnTo>
                    <a:pt x="1515036" y="1945342"/>
                  </a:lnTo>
                  <a:cubicBezTo>
                    <a:pt x="1524001" y="1942354"/>
                    <a:pt x="1532486" y="1936692"/>
                    <a:pt x="1541930" y="1936377"/>
                  </a:cubicBezTo>
                  <a:cubicBezTo>
                    <a:pt x="1817549" y="1927189"/>
                    <a:pt x="1730645" y="1967527"/>
                    <a:pt x="1828800" y="1918447"/>
                  </a:cubicBezTo>
                  <a:lnTo>
                    <a:pt x="1810871" y="0"/>
                  </a:lnTo>
                  <a:lnTo>
                    <a:pt x="215153" y="0"/>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879651" y="4446483"/>
            <a:ext cx="7439966" cy="2123658"/>
          </a:xfrm>
          <a:prstGeom prst="rect">
            <a:avLst/>
          </a:prstGeom>
          <a:noFill/>
        </p:spPr>
        <p:txBody>
          <a:bodyPr wrap="square" rtlCol="0">
            <a:spAutoFit/>
          </a:bodyPr>
          <a:lstStyle/>
          <a:p>
            <a:pPr marL="231775" indent="-231775">
              <a:buFont typeface="Arial" pitchFamily="34" charset="0"/>
              <a:buChar char="•"/>
            </a:pPr>
            <a:r>
              <a:rPr lang="en-US" sz="2200" b="1" dirty="0">
                <a:latin typeface="Times New Roman" pitchFamily="18" charset="0"/>
                <a:cs typeface="Times New Roman" pitchFamily="18" charset="0"/>
              </a:rPr>
              <a:t>Approximately 300 </a:t>
            </a:r>
            <a:r>
              <a:rPr lang="en-US" sz="2200" b="1" dirty="0" smtClean="0">
                <a:latin typeface="Times New Roman" pitchFamily="18" charset="0"/>
                <a:cs typeface="Times New Roman" pitchFamily="18" charset="0"/>
              </a:rPr>
              <a:t>samples </a:t>
            </a:r>
            <a:r>
              <a:rPr lang="en-US" sz="2200" b="1" dirty="0">
                <a:latin typeface="Times New Roman" pitchFamily="18" charset="0"/>
                <a:cs typeface="Times New Roman" pitchFamily="18" charset="0"/>
              </a:rPr>
              <a:t>collected from </a:t>
            </a:r>
            <a:r>
              <a:rPr lang="en-US" sz="2200" b="1" dirty="0" smtClean="0">
                <a:latin typeface="Times New Roman" pitchFamily="18" charset="0"/>
                <a:cs typeface="Times New Roman" pitchFamily="18" charset="0"/>
              </a:rPr>
              <a:t>400K km</a:t>
            </a:r>
            <a:r>
              <a:rPr lang="en-US" sz="2200" b="1" baseline="30000" dirty="0" smtClean="0">
                <a:latin typeface="Times New Roman" pitchFamily="18" charset="0"/>
                <a:cs typeface="Times New Roman" pitchFamily="18" charset="0"/>
              </a:rPr>
              <a:t>2</a:t>
            </a:r>
            <a:r>
              <a:rPr lang="en-US" sz="2200" b="1" dirty="0" smtClean="0">
                <a:latin typeface="Times New Roman" pitchFamily="18" charset="0"/>
                <a:cs typeface="Times New Roman" pitchFamily="18" charset="0"/>
              </a:rPr>
              <a:t> area;</a:t>
            </a:r>
            <a:endParaRPr lang="en-US" sz="2200" b="1" dirty="0">
              <a:latin typeface="Times New Roman" pitchFamily="18" charset="0"/>
              <a:cs typeface="Times New Roman" pitchFamily="18" charset="0"/>
            </a:endParaRPr>
          </a:p>
          <a:p>
            <a:pPr marL="231775" indent="-231775">
              <a:buFont typeface="Arial" pitchFamily="34" charset="0"/>
              <a:buChar char="•"/>
            </a:pPr>
            <a:r>
              <a:rPr lang="en-US" sz="2200" b="1" dirty="0" smtClean="0">
                <a:latin typeface="Times New Roman" pitchFamily="18" charset="0"/>
                <a:cs typeface="Times New Roman" pitchFamily="18" charset="0"/>
              </a:rPr>
              <a:t>Large-scale patterns likely tied to geologic provinces, etc.;</a:t>
            </a:r>
          </a:p>
          <a:p>
            <a:pPr marL="231775" indent="-231775">
              <a:buFont typeface="Arial" pitchFamily="34" charset="0"/>
              <a:buChar char="•"/>
            </a:pPr>
            <a:r>
              <a:rPr lang="en-US" sz="2200" b="1" dirty="0" smtClean="0">
                <a:latin typeface="Times New Roman" pitchFamily="18" charset="0"/>
                <a:cs typeface="Times New Roman" pitchFamily="18" charset="0"/>
              </a:rPr>
              <a:t>Small-scale “hot spots” and “cold spots” </a:t>
            </a:r>
            <a:r>
              <a:rPr lang="en-US" sz="2200" b="1" i="1" dirty="0">
                <a:latin typeface="Times New Roman" pitchFamily="18" charset="0"/>
                <a:cs typeface="Times New Roman" pitchFamily="18" charset="0"/>
              </a:rPr>
              <a:t>within</a:t>
            </a:r>
            <a:r>
              <a:rPr lang="en-US" sz="2200" b="1" dirty="0">
                <a:latin typeface="Times New Roman" pitchFamily="18" charset="0"/>
                <a:cs typeface="Times New Roman" pitchFamily="18" charset="0"/>
              </a:rPr>
              <a:t> larger areas likely </a:t>
            </a:r>
            <a:r>
              <a:rPr lang="en-US" sz="2200" b="1" dirty="0" smtClean="0">
                <a:latin typeface="Times New Roman" pitchFamily="18" charset="0"/>
                <a:cs typeface="Times New Roman" pitchFamily="18" charset="0"/>
              </a:rPr>
              <a:t>reflect random, small-scale heterogeneity;</a:t>
            </a:r>
          </a:p>
          <a:p>
            <a:pPr marL="231775" indent="-231775">
              <a:buFont typeface="Arial" pitchFamily="34" charset="0"/>
              <a:buChar char="•"/>
            </a:pPr>
            <a:r>
              <a:rPr lang="en-US" sz="2200" b="1" dirty="0" smtClean="0">
                <a:latin typeface="Times New Roman" pitchFamily="18" charset="0"/>
                <a:cs typeface="Times New Roman" pitchFamily="18" charset="0"/>
              </a:rPr>
              <a:t>Similar small-scale patterns if samples recollected but in different locations.</a:t>
            </a:r>
            <a:endParaRPr lang="en-US" sz="2200" b="1" dirty="0">
              <a:latin typeface="Times New Roman" pitchFamily="18" charset="0"/>
              <a:cs typeface="Times New Roman" pitchFamily="18" charset="0"/>
            </a:endParaRPr>
          </a:p>
        </p:txBody>
      </p:sp>
      <p:sp>
        <p:nvSpPr>
          <p:cNvPr id="12" name="TextBox 11"/>
          <p:cNvSpPr txBox="1"/>
          <p:nvPr/>
        </p:nvSpPr>
        <p:spPr>
          <a:xfrm>
            <a:off x="500595" y="253425"/>
            <a:ext cx="8489375" cy="1015663"/>
          </a:xfrm>
          <a:prstGeom prst="rect">
            <a:avLst/>
          </a:prstGeom>
          <a:noFill/>
        </p:spPr>
        <p:txBody>
          <a:bodyPr wrap="none" rtlCol="0">
            <a:spAutoFit/>
          </a:bodyPr>
          <a:lstStyle/>
          <a:p>
            <a:pPr algn="ctr"/>
            <a:r>
              <a:rPr lang="en-US" sz="3200" b="1" dirty="0">
                <a:latin typeface="Times New Roman" pitchFamily="18" charset="0"/>
                <a:cs typeface="Times New Roman" pitchFamily="18" charset="0"/>
              </a:rPr>
              <a:t>False Resolution </a:t>
            </a:r>
            <a:r>
              <a:rPr lang="en-US" sz="3200" b="1" dirty="0" smtClean="0">
                <a:latin typeface="Times New Roman" pitchFamily="18" charset="0"/>
                <a:cs typeface="Times New Roman" pitchFamily="18" charset="0"/>
              </a:rPr>
              <a:t>Within Large-Scale Patterns</a:t>
            </a:r>
          </a:p>
          <a:p>
            <a:pPr algn="ctr"/>
            <a:r>
              <a:rPr lang="en-US" sz="2800" b="1" dirty="0" smtClean="0">
                <a:latin typeface="Times New Roman" pitchFamily="18" charset="0"/>
                <a:cs typeface="Times New Roman" pitchFamily="18" charset="0"/>
              </a:rPr>
              <a:t>(Oklahoma/Texas)</a:t>
            </a:r>
          </a:p>
        </p:txBody>
      </p:sp>
    </p:spTree>
    <p:extLst>
      <p:ext uri="{BB962C8B-B14F-4D97-AF65-F5344CB8AC3E}">
        <p14:creationId xmlns:p14="http://schemas.microsoft.com/office/powerpoint/2010/main" val="216582356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p:nvPr/>
        </p:nvGrpSpPr>
        <p:grpSpPr>
          <a:xfrm>
            <a:off x="1368552" y="1219200"/>
            <a:ext cx="6406896" cy="4044695"/>
            <a:chOff x="1368552" y="1441704"/>
            <a:chExt cx="6406896" cy="4044695"/>
          </a:xfrm>
        </p:grpSpPr>
        <p:grpSp>
          <p:nvGrpSpPr>
            <p:cNvPr id="3" name="Group 11"/>
            <p:cNvGrpSpPr/>
            <p:nvPr/>
          </p:nvGrpSpPr>
          <p:grpSpPr>
            <a:xfrm>
              <a:off x="1368552" y="1441704"/>
              <a:ext cx="6406896" cy="3974592"/>
              <a:chOff x="1368552" y="1441704"/>
              <a:chExt cx="6406896" cy="3974592"/>
            </a:xfrm>
          </p:grpSpPr>
          <p:pic>
            <p:nvPicPr>
              <p:cNvPr id="8" name="Picture 7" descr="USGS Wilksboro As.jpg"/>
              <p:cNvPicPr>
                <a:picLocks noChangeAspect="1"/>
              </p:cNvPicPr>
              <p:nvPr/>
            </p:nvPicPr>
            <p:blipFill>
              <a:blip r:embed="rId3"/>
              <a:stretch>
                <a:fillRect/>
              </a:stretch>
            </p:blipFill>
            <p:spPr>
              <a:xfrm>
                <a:off x="1368552" y="1441704"/>
                <a:ext cx="6406896" cy="3974592"/>
              </a:xfrm>
              <a:prstGeom prst="rect">
                <a:avLst/>
              </a:prstGeom>
              <a:ln>
                <a:solidFill>
                  <a:schemeClr val="tx1"/>
                </a:solidFill>
              </a:ln>
            </p:spPr>
          </p:pic>
          <p:cxnSp>
            <p:nvCxnSpPr>
              <p:cNvPr id="5" name="Straight Connector 4"/>
              <p:cNvCxnSpPr/>
              <p:nvPr/>
            </p:nvCxnSpPr>
            <p:spPr>
              <a:xfrm rot="10800000">
                <a:off x="2819400" y="1877199"/>
                <a:ext cx="762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43200" y="1513439"/>
                <a:ext cx="893193" cy="461665"/>
              </a:xfrm>
              <a:prstGeom prst="rect">
                <a:avLst/>
              </a:prstGeom>
              <a:noFill/>
            </p:spPr>
            <p:txBody>
              <a:bodyPr wrap="none" rtlCol="0">
                <a:spAutoFit/>
              </a:bodyPr>
              <a:lstStyle/>
              <a:p>
                <a:r>
                  <a:rPr lang="en-US" sz="2400" b="1" dirty="0" smtClean="0"/>
                  <a:t>25km</a:t>
                </a:r>
                <a:endParaRPr lang="en-US" sz="2400" b="1" dirty="0"/>
              </a:p>
            </p:txBody>
          </p:sp>
        </p:grpSp>
        <p:sp>
          <p:nvSpPr>
            <p:cNvPr id="13" name="Oval 12"/>
            <p:cNvSpPr/>
            <p:nvPr/>
          </p:nvSpPr>
          <p:spPr>
            <a:xfrm>
              <a:off x="2605088" y="2681286"/>
              <a:ext cx="214312" cy="2143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576388" y="4014786"/>
              <a:ext cx="214312" cy="2143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009901" y="3910011"/>
              <a:ext cx="214312" cy="2143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19576" y="3452811"/>
              <a:ext cx="214312" cy="2143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128964" y="2195511"/>
              <a:ext cx="214312" cy="2143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376739" y="1576386"/>
              <a:ext cx="214312" cy="2143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924426" y="1557336"/>
              <a:ext cx="214312" cy="2143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305551" y="1585911"/>
              <a:ext cx="214312" cy="2143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643688" y="2214560"/>
              <a:ext cx="214312" cy="2143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696076" y="2881311"/>
              <a:ext cx="214312" cy="2143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029201" y="2967036"/>
              <a:ext cx="214312" cy="2143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967038" y="3328986"/>
              <a:ext cx="214312" cy="2143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614863" y="4029073"/>
              <a:ext cx="214312" cy="2143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67400" y="3714748"/>
              <a:ext cx="214312" cy="2143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462837" y="4429123"/>
              <a:ext cx="214312" cy="2143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824537" y="5119685"/>
              <a:ext cx="214312" cy="2143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457825" y="5057773"/>
              <a:ext cx="214312" cy="2143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800350" y="5272086"/>
              <a:ext cx="214312" cy="2143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738939" y="3509961"/>
              <a:ext cx="214312" cy="2143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420734" y="177225"/>
            <a:ext cx="8252388" cy="584775"/>
          </a:xfrm>
          <a:prstGeom prst="rect">
            <a:avLst/>
          </a:prstGeom>
          <a:noFill/>
        </p:spPr>
        <p:txBody>
          <a:bodyPr wrap="none" rtlCol="0">
            <a:spAutoFit/>
          </a:bodyPr>
          <a:lstStyle/>
          <a:p>
            <a:pPr algn="ctr"/>
            <a:r>
              <a:rPr lang="en-US" sz="3200" b="1" dirty="0" smtClean="0">
                <a:latin typeface="Times New Roman" pitchFamily="18" charset="0"/>
                <a:cs typeface="Times New Roman" pitchFamily="18" charset="0"/>
              </a:rPr>
              <a:t>Artificial 2,400 km</a:t>
            </a:r>
            <a:r>
              <a:rPr lang="en-US" sz="3200" b="1" baseline="30000" dirty="0" smtClean="0">
                <a:latin typeface="Times New Roman" pitchFamily="18" charset="0"/>
                <a:cs typeface="Times New Roman" pitchFamily="18" charset="0"/>
              </a:rPr>
              <a:t>2</a:t>
            </a:r>
            <a:r>
              <a:rPr lang="en-US" sz="3200" b="1" dirty="0" smtClean="0">
                <a:latin typeface="Times New Roman" pitchFamily="18" charset="0"/>
                <a:cs typeface="Times New Roman" pitchFamily="18" charset="0"/>
              </a:rPr>
              <a:t> Arsenic “Hot Spot” in NC</a:t>
            </a:r>
            <a:endParaRPr lang="en-US" sz="3200" b="1" dirty="0">
              <a:latin typeface="Times New Roman" pitchFamily="18" charset="0"/>
              <a:cs typeface="Times New Roman" pitchFamily="18" charset="0"/>
            </a:endParaRPr>
          </a:p>
        </p:txBody>
      </p:sp>
      <p:cxnSp>
        <p:nvCxnSpPr>
          <p:cNvPr id="33" name="Straight Arrow Connector 32"/>
          <p:cNvCxnSpPr/>
          <p:nvPr/>
        </p:nvCxnSpPr>
        <p:spPr>
          <a:xfrm flipV="1">
            <a:off x="3343276" y="3466535"/>
            <a:ext cx="942121" cy="1867465"/>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8600" y="5212140"/>
            <a:ext cx="8839200" cy="1569660"/>
          </a:xfrm>
          <a:prstGeom prst="rect">
            <a:avLst/>
          </a:prstGeom>
          <a:noFill/>
        </p:spPr>
        <p:txBody>
          <a:bodyPr wrap="square" rtlCol="0">
            <a:spAutoFit/>
          </a:bodyPr>
          <a:lstStyle/>
          <a:p>
            <a:pPr marL="231775" indent="-231775">
              <a:buFont typeface="Arial" pitchFamily="34" charset="0"/>
              <a:buChar char="•"/>
            </a:pPr>
            <a:r>
              <a:rPr lang="en-US" sz="2400" b="1" dirty="0" smtClean="0">
                <a:latin typeface="Times New Roman" pitchFamily="18" charset="0"/>
                <a:cs typeface="Times New Roman" pitchFamily="18" charset="0"/>
              </a:rPr>
              <a:t>Based on single, 1m</a:t>
            </a:r>
            <a:r>
              <a:rPr lang="en-US" sz="2400" b="1" baseline="30000" dirty="0" smtClean="0">
                <a:latin typeface="Times New Roman" pitchFamily="18" charset="0"/>
                <a:cs typeface="Times New Roman" pitchFamily="18" charset="0"/>
              </a:rPr>
              <a:t>2</a:t>
            </a:r>
            <a:r>
              <a:rPr lang="en-US" sz="2400" b="1" dirty="0" smtClean="0">
                <a:latin typeface="Times New Roman" pitchFamily="18" charset="0"/>
                <a:cs typeface="Times New Roman" pitchFamily="18" charset="0"/>
              </a:rPr>
              <a:t> discrete soil sample,</a:t>
            </a:r>
          </a:p>
          <a:p>
            <a:pPr marL="231775" indent="-231775">
              <a:buFont typeface="Arial" pitchFamily="34" charset="0"/>
              <a:buChar char="•"/>
            </a:pPr>
            <a:r>
              <a:rPr lang="en-US" sz="2400" b="1" dirty="0" smtClean="0">
                <a:latin typeface="Times New Roman" pitchFamily="18" charset="0"/>
                <a:cs typeface="Times New Roman" pitchFamily="18" charset="0"/>
              </a:rPr>
              <a:t>Heterogeneous, metamorphic geologic </a:t>
            </a:r>
            <a:r>
              <a:rPr lang="en-US" sz="2400" b="1" dirty="0" err="1" smtClean="0">
                <a:latin typeface="Times New Roman" pitchFamily="18" charset="0"/>
                <a:cs typeface="Times New Roman" pitchFamily="18" charset="0"/>
              </a:rPr>
              <a:t>terrane</a:t>
            </a:r>
            <a:r>
              <a:rPr lang="en-US" sz="2400" b="1" dirty="0" smtClean="0">
                <a:latin typeface="Times New Roman" pitchFamily="18" charset="0"/>
                <a:cs typeface="Times New Roman" pitchFamily="18" charset="0"/>
              </a:rPr>
              <a:t>;</a:t>
            </a:r>
          </a:p>
          <a:p>
            <a:pPr marL="231775" indent="-231775">
              <a:buFont typeface="Arial" pitchFamily="34" charset="0"/>
              <a:buChar char="•"/>
            </a:pPr>
            <a:r>
              <a:rPr lang="en-US" sz="2400" b="1" dirty="0" smtClean="0">
                <a:latin typeface="Times New Roman" pitchFamily="18" charset="0"/>
                <a:cs typeface="Times New Roman" pitchFamily="18" charset="0"/>
              </a:rPr>
              <a:t>Sample likely collected from random, narrow mineralized zone;</a:t>
            </a:r>
          </a:p>
          <a:p>
            <a:pPr marL="231775" indent="-231775">
              <a:buFont typeface="Arial" pitchFamily="34" charset="0"/>
              <a:buChar char="•"/>
            </a:pPr>
            <a:r>
              <a:rPr lang="en-US" sz="2400" b="1" dirty="0" smtClean="0">
                <a:latin typeface="Times New Roman" pitchFamily="18" charset="0"/>
                <a:cs typeface="Times New Roman" pitchFamily="18" charset="0"/>
              </a:rPr>
              <a:t>Significant </a:t>
            </a:r>
            <a:r>
              <a:rPr lang="en-US" sz="2400" b="1" i="1" dirty="0" smtClean="0">
                <a:latin typeface="Times New Roman" pitchFamily="18" charset="0"/>
                <a:cs typeface="Times New Roman" pitchFamily="18" charset="0"/>
              </a:rPr>
              <a:t>over interpretation</a:t>
            </a:r>
            <a:r>
              <a:rPr lang="en-US" sz="2400" b="1" dirty="0" smtClean="0">
                <a:latin typeface="Times New Roman" pitchFamily="18" charset="0"/>
                <a:cs typeface="Times New Roman" pitchFamily="18" charset="0"/>
              </a:rPr>
              <a:t> of discrete sample data.</a:t>
            </a:r>
            <a:endParaRPr lang="en-US" sz="2400" b="1" dirty="0">
              <a:latin typeface="Times New Roman" pitchFamily="18" charset="0"/>
              <a:cs typeface="Times New Roman" pitchFamily="18" charset="0"/>
            </a:endParaRPr>
          </a:p>
        </p:txBody>
      </p:sp>
      <p:cxnSp>
        <p:nvCxnSpPr>
          <p:cNvPr id="6" name="Straight Arrow Connector 5"/>
          <p:cNvCxnSpPr/>
          <p:nvPr/>
        </p:nvCxnSpPr>
        <p:spPr>
          <a:xfrm flipH="1">
            <a:off x="4646218" y="2061115"/>
            <a:ext cx="385763" cy="686847"/>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19600" y="2678668"/>
            <a:ext cx="343364" cy="369332"/>
          </a:xfrm>
          <a:prstGeom prst="rect">
            <a:avLst/>
          </a:prstGeom>
          <a:noFill/>
        </p:spPr>
        <p:txBody>
          <a:bodyPr wrap="none"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X</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5" name="TextBox 34"/>
          <p:cNvSpPr txBox="1"/>
          <p:nvPr/>
        </p:nvSpPr>
        <p:spPr>
          <a:xfrm>
            <a:off x="1649677" y="862833"/>
            <a:ext cx="3681412"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Discrete sample location</a:t>
            </a:r>
            <a:endParaRPr lang="en-US" b="1" dirty="0">
              <a:latin typeface="Times New Roman" pitchFamily="18" charset="0"/>
              <a:cs typeface="Times New Roman" pitchFamily="18" charset="0"/>
            </a:endParaRPr>
          </a:p>
        </p:txBody>
      </p:sp>
      <p:sp>
        <p:nvSpPr>
          <p:cNvPr id="36" name="Oval 35"/>
          <p:cNvSpPr/>
          <p:nvPr/>
        </p:nvSpPr>
        <p:spPr>
          <a:xfrm>
            <a:off x="1435365" y="933860"/>
            <a:ext cx="214312" cy="2143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13923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838200" y="914400"/>
            <a:ext cx="7467600" cy="4449437"/>
            <a:chOff x="228600" y="810638"/>
            <a:chExt cx="8610600" cy="5238999"/>
          </a:xfrm>
        </p:grpSpPr>
        <p:grpSp>
          <p:nvGrpSpPr>
            <p:cNvPr id="3" name="Group 47"/>
            <p:cNvGrpSpPr/>
            <p:nvPr/>
          </p:nvGrpSpPr>
          <p:grpSpPr>
            <a:xfrm>
              <a:off x="228600" y="810638"/>
              <a:ext cx="8610600" cy="5238999"/>
              <a:chOff x="228600" y="810638"/>
              <a:chExt cx="8610600" cy="5238999"/>
            </a:xfrm>
          </p:grpSpPr>
          <p:pic>
            <p:nvPicPr>
              <p:cNvPr id="43" name="Picture 42" descr="US Arsenic Map (RB 6 16 14).jpg"/>
              <p:cNvPicPr>
                <a:picLocks noChangeAspect="1"/>
              </p:cNvPicPr>
              <p:nvPr/>
            </p:nvPicPr>
            <p:blipFill>
              <a:blip r:embed="rId2"/>
              <a:stretch>
                <a:fillRect/>
              </a:stretch>
            </p:blipFill>
            <p:spPr>
              <a:xfrm>
                <a:off x="228600" y="810638"/>
                <a:ext cx="8610600" cy="5238999"/>
              </a:xfrm>
              <a:prstGeom prst="rect">
                <a:avLst/>
              </a:prstGeom>
            </p:spPr>
          </p:pic>
          <p:cxnSp>
            <p:nvCxnSpPr>
              <p:cNvPr id="44" name="Straight Connector 43"/>
              <p:cNvCxnSpPr/>
              <p:nvPr/>
            </p:nvCxnSpPr>
            <p:spPr>
              <a:xfrm>
                <a:off x="1676400" y="5764971"/>
                <a:ext cx="838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752600" y="5483423"/>
                <a:ext cx="683200" cy="307777"/>
              </a:xfrm>
              <a:prstGeom prst="rect">
                <a:avLst/>
              </a:prstGeom>
              <a:noFill/>
            </p:spPr>
            <p:txBody>
              <a:bodyPr wrap="none" rtlCol="0">
                <a:spAutoFit/>
              </a:bodyPr>
              <a:lstStyle/>
              <a:p>
                <a:r>
                  <a:rPr lang="en-US" sz="1400" dirty="0" smtClean="0"/>
                  <a:t>500km</a:t>
                </a:r>
                <a:endParaRPr lang="en-US" sz="1400" dirty="0"/>
              </a:p>
            </p:txBody>
          </p:sp>
        </p:grpSp>
        <p:cxnSp>
          <p:nvCxnSpPr>
            <p:cNvPr id="6" name="Straight Arrow Connector 5"/>
            <p:cNvCxnSpPr/>
            <p:nvPr/>
          </p:nvCxnSpPr>
          <p:spPr>
            <a:xfrm rot="5400000" flipH="1" flipV="1">
              <a:off x="1227449" y="5454755"/>
              <a:ext cx="67130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385047" y="4858980"/>
              <a:ext cx="367553" cy="276999"/>
            </a:xfrm>
            <a:prstGeom prst="rect">
              <a:avLst/>
            </a:prstGeom>
            <a:noFill/>
            <a:ln>
              <a:noFill/>
            </a:ln>
          </p:spPr>
          <p:txBody>
            <a:bodyPr wrap="square" rtlCol="0">
              <a:spAutoFit/>
            </a:bodyPr>
            <a:lstStyle/>
            <a:p>
              <a:pPr algn="ctr"/>
              <a:r>
                <a:rPr lang="en-US" sz="1200" b="1" dirty="0" smtClean="0">
                  <a:latin typeface="Tahoma" pitchFamily="34" charset="0"/>
                  <a:cs typeface="Tahoma" pitchFamily="34" charset="0"/>
                </a:rPr>
                <a:t>N</a:t>
              </a:r>
              <a:endParaRPr lang="en-US" sz="1200" b="1" dirty="0">
                <a:latin typeface="Tahoma" pitchFamily="34" charset="0"/>
                <a:cs typeface="Tahoma" pitchFamily="34" charset="0"/>
              </a:endParaRPr>
            </a:p>
          </p:txBody>
        </p:sp>
      </p:grpSp>
      <p:sp>
        <p:nvSpPr>
          <p:cNvPr id="9" name="Rectangle 8"/>
          <p:cNvSpPr/>
          <p:nvPr/>
        </p:nvSpPr>
        <p:spPr>
          <a:xfrm>
            <a:off x="228600" y="5505271"/>
            <a:ext cx="8763000" cy="1200329"/>
          </a:xfrm>
          <a:prstGeom prst="rect">
            <a:avLst/>
          </a:prstGeom>
        </p:spPr>
        <p:txBody>
          <a:bodyPr wrap="square">
            <a:spAutoFit/>
          </a:bodyPr>
          <a:lstStyle/>
          <a:p>
            <a:r>
              <a:rPr lang="en-US" sz="2400" b="1" dirty="0" smtClean="0">
                <a:latin typeface="Times New Roman" pitchFamily="18" charset="0"/>
                <a:cs typeface="Times New Roman" pitchFamily="18" charset="0"/>
              </a:rPr>
              <a:t>Small Print: “The resulting data sets are not appropriate for the accurate estimation of the concentration of a given element or mineral at a site where a sample was not collected (USGS 2014).”</a:t>
            </a:r>
            <a:endParaRPr lang="en-US" sz="2400" b="1" dirty="0">
              <a:latin typeface="Times New Roman" pitchFamily="18" charset="0"/>
              <a:cs typeface="Times New Roman" pitchFamily="18" charset="0"/>
            </a:endParaRPr>
          </a:p>
        </p:txBody>
      </p:sp>
      <p:sp>
        <p:nvSpPr>
          <p:cNvPr id="10" name="TextBox 9"/>
          <p:cNvSpPr txBox="1"/>
          <p:nvPr/>
        </p:nvSpPr>
        <p:spPr>
          <a:xfrm>
            <a:off x="669868" y="152400"/>
            <a:ext cx="7815346" cy="954107"/>
          </a:xfrm>
          <a:prstGeom prst="rect">
            <a:avLst/>
          </a:prstGeom>
          <a:noFill/>
        </p:spPr>
        <p:txBody>
          <a:bodyPr wrap="none" rtlCol="0">
            <a:spAutoFit/>
          </a:bodyPr>
          <a:lstStyle/>
          <a:p>
            <a:pPr algn="ctr"/>
            <a:r>
              <a:rPr lang="en-US" sz="3200" b="1" dirty="0" smtClean="0">
                <a:latin typeface="Times New Roman" pitchFamily="18" charset="0"/>
                <a:cs typeface="Times New Roman" pitchFamily="18" charset="0"/>
              </a:rPr>
              <a:t>More Realistic Resolution of USGS As Data</a:t>
            </a:r>
          </a:p>
          <a:p>
            <a:pPr algn="ctr"/>
            <a:r>
              <a:rPr lang="en-US" sz="2400" b="1" dirty="0" smtClean="0">
                <a:latin typeface="Times New Roman" pitchFamily="18" charset="0"/>
                <a:cs typeface="Times New Roman" pitchFamily="18" charset="0"/>
              </a:rPr>
              <a:t>(example only, not included in report)</a:t>
            </a:r>
          </a:p>
        </p:txBody>
      </p:sp>
    </p:spTree>
    <p:extLst>
      <p:ext uri="{BB962C8B-B14F-4D97-AF65-F5344CB8AC3E}">
        <p14:creationId xmlns:p14="http://schemas.microsoft.com/office/powerpoint/2010/main" val="7514227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1026"/>
          <p:cNvSpPr>
            <a:spLocks noGrp="1" noChangeArrowheads="1"/>
          </p:cNvSpPr>
          <p:nvPr>
            <p:ph type="title"/>
          </p:nvPr>
        </p:nvSpPr>
        <p:spPr>
          <a:xfrm>
            <a:off x="457200" y="152401"/>
            <a:ext cx="8229600" cy="609600"/>
          </a:xfrm>
        </p:spPr>
        <p:txBody>
          <a:bodyPr>
            <a:normAutofit/>
          </a:bodyPr>
          <a:lstStyle/>
          <a:p>
            <a:pPr eaLnBrk="1" hangingPunct="1"/>
            <a:r>
              <a:rPr lang="en-US" sz="3200" b="1" dirty="0" smtClean="0">
                <a:latin typeface="Times New Roman" pitchFamily="18" charset="0"/>
              </a:rPr>
              <a:t>Former Pesticide Mixing Area - Arsenic</a:t>
            </a:r>
          </a:p>
        </p:txBody>
      </p:sp>
      <p:sp>
        <p:nvSpPr>
          <p:cNvPr id="49159" name="Text Box 1192"/>
          <p:cNvSpPr txBox="1">
            <a:spLocks noChangeArrowheads="1"/>
          </p:cNvSpPr>
          <p:nvPr/>
        </p:nvSpPr>
        <p:spPr bwMode="auto">
          <a:xfrm>
            <a:off x="228600" y="807188"/>
            <a:ext cx="8839200" cy="1323435"/>
          </a:xfrm>
          <a:prstGeom prst="rect">
            <a:avLst/>
          </a:prstGeom>
          <a:noFill/>
          <a:ln w="9525">
            <a:noFill/>
            <a:miter lim="800000"/>
            <a:headEnd/>
            <a:tailEnd/>
          </a:ln>
        </p:spPr>
        <p:txBody>
          <a:bodyPr wrap="square" lIns="91435" tIns="45718" rIns="91435" bIns="45718">
            <a:spAutoFit/>
          </a:bodyPr>
          <a:lstStyle/>
          <a:p>
            <a:pPr marL="169854" indent="-169854">
              <a:buFont typeface="Arial" pitchFamily="34" charset="0"/>
              <a:buChar char="•"/>
            </a:pPr>
            <a:r>
              <a:rPr lang="en-US" sz="2000" b="1" dirty="0" smtClean="0">
                <a:latin typeface="Times New Roman" pitchFamily="18" charset="0"/>
                <a:cs typeface="Times New Roman" pitchFamily="18" charset="0"/>
              </a:rPr>
              <a:t>Field </a:t>
            </a:r>
            <a:r>
              <a:rPr lang="en-US" sz="2000" b="1" dirty="0">
                <a:latin typeface="Times New Roman" pitchFamily="18" charset="0"/>
                <a:cs typeface="Times New Roman" pitchFamily="18" charset="0"/>
              </a:rPr>
              <a:t>XRF </a:t>
            </a:r>
            <a:r>
              <a:rPr lang="en-US" sz="2000" b="1" dirty="0" smtClean="0">
                <a:latin typeface="Times New Roman" pitchFamily="18" charset="0"/>
                <a:cs typeface="Times New Roman" pitchFamily="18" charset="0"/>
              </a:rPr>
              <a:t>and tight </a:t>
            </a:r>
            <a:r>
              <a:rPr lang="en-US" sz="2000" b="1" dirty="0">
                <a:latin typeface="Times New Roman" pitchFamily="18" charset="0"/>
                <a:cs typeface="Times New Roman" pitchFamily="18" charset="0"/>
              </a:rPr>
              <a:t>grid of discrete </a:t>
            </a:r>
            <a:r>
              <a:rPr lang="en-US" sz="2000" b="1" dirty="0" smtClean="0">
                <a:latin typeface="Times New Roman" pitchFamily="18" charset="0"/>
                <a:cs typeface="Times New Roman" pitchFamily="18" charset="0"/>
              </a:rPr>
              <a:t>samples used to identify spill area;</a:t>
            </a:r>
          </a:p>
          <a:p>
            <a:pPr marL="169854" indent="-169854">
              <a:buFont typeface="Arial" pitchFamily="34" charset="0"/>
              <a:buChar char="•"/>
            </a:pPr>
            <a:r>
              <a:rPr lang="en-US" sz="2000" b="1" i="1" dirty="0" smtClean="0">
                <a:latin typeface="Times New Roman" pitchFamily="18" charset="0"/>
                <a:cs typeface="Times New Roman" pitchFamily="18" charset="0"/>
              </a:rPr>
              <a:t>Large-scale patterns </a:t>
            </a:r>
            <a:r>
              <a:rPr lang="en-US" sz="2000" b="1" dirty="0" smtClean="0">
                <a:latin typeface="Times New Roman" pitchFamily="18" charset="0"/>
                <a:cs typeface="Times New Roman" pitchFamily="18" charset="0"/>
              </a:rPr>
              <a:t>likely real;</a:t>
            </a:r>
          </a:p>
          <a:p>
            <a:pPr marL="169854" indent="-169854">
              <a:buFont typeface="Arial" pitchFamily="34" charset="0"/>
              <a:buChar char="•"/>
            </a:pPr>
            <a:r>
              <a:rPr lang="en-US" sz="2000" b="1" dirty="0" smtClean="0">
                <a:latin typeface="Times New Roman" pitchFamily="18" charset="0"/>
                <a:cs typeface="Times New Roman" pitchFamily="18" charset="0"/>
              </a:rPr>
              <a:t>Transition zone marked by small, likely </a:t>
            </a:r>
            <a:r>
              <a:rPr lang="en-US" sz="2000" b="1" i="1" dirty="0" smtClean="0">
                <a:latin typeface="Times New Roman" pitchFamily="18" charset="0"/>
                <a:cs typeface="Times New Roman" pitchFamily="18" charset="0"/>
              </a:rPr>
              <a:t>artificial</a:t>
            </a:r>
            <a:r>
              <a:rPr lang="en-US" sz="2000" b="1" dirty="0" smtClean="0">
                <a:latin typeface="Times New Roman" pitchFamily="18" charset="0"/>
                <a:cs typeface="Times New Roman" pitchFamily="18" charset="0"/>
              </a:rPr>
              <a:t> “hot spots” and “cold spots”;</a:t>
            </a:r>
          </a:p>
          <a:p>
            <a:pPr marL="169854" indent="-169854">
              <a:buFont typeface="Arial" pitchFamily="34" charset="0"/>
              <a:buChar char="•"/>
            </a:pPr>
            <a:r>
              <a:rPr lang="en-US" sz="2000" b="1" dirty="0" smtClean="0">
                <a:latin typeface="Times New Roman" pitchFamily="18" charset="0"/>
                <a:cs typeface="Times New Roman" pitchFamily="18" charset="0"/>
              </a:rPr>
              <a:t>Reflects </a:t>
            </a:r>
            <a:r>
              <a:rPr lang="en-US" sz="2000" b="1" i="1" dirty="0" smtClean="0">
                <a:latin typeface="Times New Roman" pitchFamily="18" charset="0"/>
                <a:cs typeface="Times New Roman" pitchFamily="18" charset="0"/>
              </a:rPr>
              <a:t>random</a:t>
            </a:r>
            <a:r>
              <a:rPr lang="en-US" sz="2000" b="1" dirty="0" smtClean="0">
                <a:latin typeface="Times New Roman" pitchFamily="18" charset="0"/>
                <a:cs typeface="Times New Roman" pitchFamily="18" charset="0"/>
              </a:rPr>
              <a:t>, small-scale variability above and below screening level.</a:t>
            </a:r>
          </a:p>
        </p:txBody>
      </p:sp>
      <p:sp>
        <p:nvSpPr>
          <p:cNvPr id="49158" name="Text Box 1190"/>
          <p:cNvSpPr txBox="1">
            <a:spLocks noChangeArrowheads="1"/>
          </p:cNvSpPr>
          <p:nvPr/>
        </p:nvSpPr>
        <p:spPr bwMode="auto">
          <a:xfrm>
            <a:off x="4701481" y="6427695"/>
            <a:ext cx="2103461" cy="307777"/>
          </a:xfrm>
          <a:prstGeom prst="rect">
            <a:avLst/>
          </a:prstGeom>
          <a:noFill/>
          <a:ln w="9525">
            <a:noFill/>
            <a:miter lim="800000"/>
            <a:headEnd/>
            <a:tailEnd/>
          </a:ln>
        </p:spPr>
        <p:txBody>
          <a:bodyPr wrap="none">
            <a:spAutoFit/>
          </a:bodyPr>
          <a:lstStyle/>
          <a:p>
            <a:r>
              <a:rPr lang="en-US" sz="1400" b="1" dirty="0"/>
              <a:t>Field discrete samples</a:t>
            </a:r>
          </a:p>
        </p:txBody>
      </p:sp>
      <p:pic>
        <p:nvPicPr>
          <p:cNvPr id="49154" name="Picture 166" descr="Arsenic XRF.jpg"/>
          <p:cNvPicPr>
            <a:picLocks noChangeAspect="1"/>
          </p:cNvPicPr>
          <p:nvPr/>
        </p:nvPicPr>
        <p:blipFill>
          <a:blip r:embed="rId3" cstate="print"/>
          <a:srcRect/>
          <a:stretch>
            <a:fillRect/>
          </a:stretch>
        </p:blipFill>
        <p:spPr bwMode="auto">
          <a:xfrm>
            <a:off x="2286000" y="3352801"/>
            <a:ext cx="4949870" cy="3104886"/>
          </a:xfrm>
          <a:prstGeom prst="rect">
            <a:avLst/>
          </a:prstGeom>
          <a:noFill/>
          <a:ln w="9525">
            <a:solidFill>
              <a:schemeClr val="tx1"/>
            </a:solidFill>
            <a:miter lim="800000"/>
            <a:headEnd/>
            <a:tailEnd/>
          </a:ln>
        </p:spPr>
      </p:pic>
      <p:grpSp>
        <p:nvGrpSpPr>
          <p:cNvPr id="2" name="Group 165"/>
          <p:cNvGrpSpPr>
            <a:grpSpLocks/>
          </p:cNvGrpSpPr>
          <p:nvPr/>
        </p:nvGrpSpPr>
        <p:grpSpPr bwMode="auto">
          <a:xfrm>
            <a:off x="2640882" y="3600803"/>
            <a:ext cx="4690556" cy="2952395"/>
            <a:chOff x="1709739" y="2670174"/>
            <a:chExt cx="5644264" cy="3855345"/>
          </a:xfrm>
        </p:grpSpPr>
        <p:grpSp>
          <p:nvGrpSpPr>
            <p:cNvPr id="3" name="Group 1029"/>
            <p:cNvGrpSpPr>
              <a:grpSpLocks/>
            </p:cNvGrpSpPr>
            <p:nvPr/>
          </p:nvGrpSpPr>
          <p:grpSpPr bwMode="auto">
            <a:xfrm>
              <a:off x="1979614" y="5876923"/>
              <a:ext cx="3917952" cy="127000"/>
              <a:chOff x="1248" y="3552"/>
              <a:chExt cx="2784" cy="96"/>
            </a:xfrm>
          </p:grpSpPr>
          <p:sp>
            <p:nvSpPr>
              <p:cNvPr id="49306" name="Oval 1030"/>
              <p:cNvSpPr>
                <a:spLocks noChangeArrowheads="1"/>
              </p:cNvSpPr>
              <p:nvPr/>
            </p:nvSpPr>
            <p:spPr bwMode="auto">
              <a:xfrm>
                <a:off x="1488"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07" name="Oval 1031"/>
              <p:cNvSpPr>
                <a:spLocks noChangeArrowheads="1"/>
              </p:cNvSpPr>
              <p:nvPr/>
            </p:nvSpPr>
            <p:spPr bwMode="auto">
              <a:xfrm>
                <a:off x="1248" y="3552"/>
                <a:ext cx="96" cy="96"/>
              </a:xfrm>
              <a:prstGeom prst="ellipse">
                <a:avLst/>
              </a:prstGeom>
              <a:solidFill>
                <a:srgbClr val="3366FF"/>
              </a:solidFill>
              <a:ln w="9525">
                <a:solidFill>
                  <a:schemeClr val="tx1"/>
                </a:solidFill>
                <a:round/>
                <a:headEnd/>
                <a:tailEnd/>
              </a:ln>
            </p:spPr>
            <p:txBody>
              <a:bodyPr wrap="none" anchor="ctr"/>
              <a:lstStyle/>
              <a:p>
                <a:endParaRPr lang="en-US"/>
              </a:p>
            </p:txBody>
          </p:sp>
          <p:sp>
            <p:nvSpPr>
              <p:cNvPr id="49308" name="Oval 1032"/>
              <p:cNvSpPr>
                <a:spLocks noChangeArrowheads="1"/>
              </p:cNvSpPr>
              <p:nvPr/>
            </p:nvSpPr>
            <p:spPr bwMode="auto">
              <a:xfrm>
                <a:off x="168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09" name="Oval 1033"/>
              <p:cNvSpPr>
                <a:spLocks noChangeArrowheads="1"/>
              </p:cNvSpPr>
              <p:nvPr/>
            </p:nvSpPr>
            <p:spPr bwMode="auto">
              <a:xfrm>
                <a:off x="192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10" name="Oval 1034"/>
              <p:cNvSpPr>
                <a:spLocks noChangeArrowheads="1"/>
              </p:cNvSpPr>
              <p:nvPr/>
            </p:nvSpPr>
            <p:spPr bwMode="auto">
              <a:xfrm>
                <a:off x="216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11" name="Oval 1035"/>
              <p:cNvSpPr>
                <a:spLocks noChangeArrowheads="1"/>
              </p:cNvSpPr>
              <p:nvPr/>
            </p:nvSpPr>
            <p:spPr bwMode="auto">
              <a:xfrm>
                <a:off x="235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12" name="Oval 1036"/>
              <p:cNvSpPr>
                <a:spLocks noChangeArrowheads="1"/>
              </p:cNvSpPr>
              <p:nvPr/>
            </p:nvSpPr>
            <p:spPr bwMode="auto">
              <a:xfrm>
                <a:off x="259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13" name="Oval 1037"/>
              <p:cNvSpPr>
                <a:spLocks noChangeArrowheads="1"/>
              </p:cNvSpPr>
              <p:nvPr/>
            </p:nvSpPr>
            <p:spPr bwMode="auto">
              <a:xfrm>
                <a:off x="278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14" name="Oval 1038"/>
              <p:cNvSpPr>
                <a:spLocks noChangeArrowheads="1"/>
              </p:cNvSpPr>
              <p:nvPr/>
            </p:nvSpPr>
            <p:spPr bwMode="auto">
              <a:xfrm>
                <a:off x="302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15" name="Oval 1039"/>
              <p:cNvSpPr>
                <a:spLocks noChangeArrowheads="1"/>
              </p:cNvSpPr>
              <p:nvPr/>
            </p:nvSpPr>
            <p:spPr bwMode="auto">
              <a:xfrm>
                <a:off x="321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16" name="Oval 1040"/>
              <p:cNvSpPr>
                <a:spLocks noChangeArrowheads="1"/>
              </p:cNvSpPr>
              <p:nvPr/>
            </p:nvSpPr>
            <p:spPr bwMode="auto">
              <a:xfrm>
                <a:off x="345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17" name="Oval 1041"/>
              <p:cNvSpPr>
                <a:spLocks noChangeArrowheads="1"/>
              </p:cNvSpPr>
              <p:nvPr/>
            </p:nvSpPr>
            <p:spPr bwMode="auto">
              <a:xfrm>
                <a:off x="369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18" name="Oval 1042"/>
              <p:cNvSpPr>
                <a:spLocks noChangeArrowheads="1"/>
              </p:cNvSpPr>
              <p:nvPr/>
            </p:nvSpPr>
            <p:spPr bwMode="auto">
              <a:xfrm>
                <a:off x="393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grpSp>
        <p:grpSp>
          <p:nvGrpSpPr>
            <p:cNvPr id="4" name="Group 1043"/>
            <p:cNvGrpSpPr>
              <a:grpSpLocks/>
            </p:cNvGrpSpPr>
            <p:nvPr/>
          </p:nvGrpSpPr>
          <p:grpSpPr bwMode="auto">
            <a:xfrm>
              <a:off x="1979614" y="5556248"/>
              <a:ext cx="3917952" cy="127000"/>
              <a:chOff x="1248" y="3552"/>
              <a:chExt cx="2784" cy="96"/>
            </a:xfrm>
          </p:grpSpPr>
          <p:sp>
            <p:nvSpPr>
              <p:cNvPr id="49293" name="Oval 1044"/>
              <p:cNvSpPr>
                <a:spLocks noChangeArrowheads="1"/>
              </p:cNvSpPr>
              <p:nvPr/>
            </p:nvSpPr>
            <p:spPr bwMode="auto">
              <a:xfrm>
                <a:off x="1488"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94" name="Oval 1045"/>
              <p:cNvSpPr>
                <a:spLocks noChangeArrowheads="1"/>
              </p:cNvSpPr>
              <p:nvPr/>
            </p:nvSpPr>
            <p:spPr bwMode="auto">
              <a:xfrm>
                <a:off x="1248" y="3552"/>
                <a:ext cx="96" cy="96"/>
              </a:xfrm>
              <a:prstGeom prst="ellipse">
                <a:avLst/>
              </a:prstGeom>
              <a:solidFill>
                <a:srgbClr val="3366FF"/>
              </a:solidFill>
              <a:ln w="9525">
                <a:solidFill>
                  <a:schemeClr val="tx1"/>
                </a:solidFill>
                <a:round/>
                <a:headEnd/>
                <a:tailEnd/>
              </a:ln>
            </p:spPr>
            <p:txBody>
              <a:bodyPr wrap="none" anchor="ctr"/>
              <a:lstStyle/>
              <a:p>
                <a:endParaRPr lang="en-US"/>
              </a:p>
            </p:txBody>
          </p:sp>
          <p:sp>
            <p:nvSpPr>
              <p:cNvPr id="49295" name="Oval 1046"/>
              <p:cNvSpPr>
                <a:spLocks noChangeArrowheads="1"/>
              </p:cNvSpPr>
              <p:nvPr/>
            </p:nvSpPr>
            <p:spPr bwMode="auto">
              <a:xfrm>
                <a:off x="168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96" name="Oval 1047"/>
              <p:cNvSpPr>
                <a:spLocks noChangeArrowheads="1"/>
              </p:cNvSpPr>
              <p:nvPr/>
            </p:nvSpPr>
            <p:spPr bwMode="auto">
              <a:xfrm>
                <a:off x="192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97" name="Oval 1048"/>
              <p:cNvSpPr>
                <a:spLocks noChangeArrowheads="1"/>
              </p:cNvSpPr>
              <p:nvPr/>
            </p:nvSpPr>
            <p:spPr bwMode="auto">
              <a:xfrm>
                <a:off x="216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98" name="Oval 1049"/>
              <p:cNvSpPr>
                <a:spLocks noChangeArrowheads="1"/>
              </p:cNvSpPr>
              <p:nvPr/>
            </p:nvSpPr>
            <p:spPr bwMode="auto">
              <a:xfrm>
                <a:off x="235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99" name="Oval 1050"/>
              <p:cNvSpPr>
                <a:spLocks noChangeArrowheads="1"/>
              </p:cNvSpPr>
              <p:nvPr/>
            </p:nvSpPr>
            <p:spPr bwMode="auto">
              <a:xfrm>
                <a:off x="259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00" name="Oval 1051"/>
              <p:cNvSpPr>
                <a:spLocks noChangeArrowheads="1"/>
              </p:cNvSpPr>
              <p:nvPr/>
            </p:nvSpPr>
            <p:spPr bwMode="auto">
              <a:xfrm>
                <a:off x="278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01" name="Oval 1052"/>
              <p:cNvSpPr>
                <a:spLocks noChangeArrowheads="1"/>
              </p:cNvSpPr>
              <p:nvPr/>
            </p:nvSpPr>
            <p:spPr bwMode="auto">
              <a:xfrm>
                <a:off x="302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02" name="Oval 1053"/>
              <p:cNvSpPr>
                <a:spLocks noChangeArrowheads="1"/>
              </p:cNvSpPr>
              <p:nvPr/>
            </p:nvSpPr>
            <p:spPr bwMode="auto">
              <a:xfrm>
                <a:off x="321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03" name="Oval 1054"/>
              <p:cNvSpPr>
                <a:spLocks noChangeArrowheads="1"/>
              </p:cNvSpPr>
              <p:nvPr/>
            </p:nvSpPr>
            <p:spPr bwMode="auto">
              <a:xfrm>
                <a:off x="345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04" name="Oval 1055"/>
              <p:cNvSpPr>
                <a:spLocks noChangeArrowheads="1"/>
              </p:cNvSpPr>
              <p:nvPr/>
            </p:nvSpPr>
            <p:spPr bwMode="auto">
              <a:xfrm>
                <a:off x="369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05" name="Oval 1056"/>
              <p:cNvSpPr>
                <a:spLocks noChangeArrowheads="1"/>
              </p:cNvSpPr>
              <p:nvPr/>
            </p:nvSpPr>
            <p:spPr bwMode="auto">
              <a:xfrm>
                <a:off x="393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grpSp>
        <p:grpSp>
          <p:nvGrpSpPr>
            <p:cNvPr id="5" name="Group 1057"/>
            <p:cNvGrpSpPr>
              <a:grpSpLocks/>
            </p:cNvGrpSpPr>
            <p:nvPr/>
          </p:nvGrpSpPr>
          <p:grpSpPr bwMode="auto">
            <a:xfrm>
              <a:off x="1979614" y="5299073"/>
              <a:ext cx="3917952" cy="128588"/>
              <a:chOff x="1248" y="3552"/>
              <a:chExt cx="2784" cy="96"/>
            </a:xfrm>
          </p:grpSpPr>
          <p:sp>
            <p:nvSpPr>
              <p:cNvPr id="49280" name="Oval 1058"/>
              <p:cNvSpPr>
                <a:spLocks noChangeArrowheads="1"/>
              </p:cNvSpPr>
              <p:nvPr/>
            </p:nvSpPr>
            <p:spPr bwMode="auto">
              <a:xfrm>
                <a:off x="1488"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81" name="Oval 1059"/>
              <p:cNvSpPr>
                <a:spLocks noChangeArrowheads="1"/>
              </p:cNvSpPr>
              <p:nvPr/>
            </p:nvSpPr>
            <p:spPr bwMode="auto">
              <a:xfrm>
                <a:off x="1248" y="3552"/>
                <a:ext cx="96" cy="96"/>
              </a:xfrm>
              <a:prstGeom prst="ellipse">
                <a:avLst/>
              </a:prstGeom>
              <a:solidFill>
                <a:srgbClr val="3366FF"/>
              </a:solidFill>
              <a:ln w="9525">
                <a:solidFill>
                  <a:schemeClr val="tx1"/>
                </a:solidFill>
                <a:round/>
                <a:headEnd/>
                <a:tailEnd/>
              </a:ln>
            </p:spPr>
            <p:txBody>
              <a:bodyPr wrap="none" anchor="ctr"/>
              <a:lstStyle/>
              <a:p>
                <a:endParaRPr lang="en-US"/>
              </a:p>
            </p:txBody>
          </p:sp>
          <p:sp>
            <p:nvSpPr>
              <p:cNvPr id="49282" name="Oval 1060"/>
              <p:cNvSpPr>
                <a:spLocks noChangeArrowheads="1"/>
              </p:cNvSpPr>
              <p:nvPr/>
            </p:nvSpPr>
            <p:spPr bwMode="auto">
              <a:xfrm>
                <a:off x="168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83" name="Oval 1061"/>
              <p:cNvSpPr>
                <a:spLocks noChangeArrowheads="1"/>
              </p:cNvSpPr>
              <p:nvPr/>
            </p:nvSpPr>
            <p:spPr bwMode="auto">
              <a:xfrm>
                <a:off x="192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84" name="Oval 1062"/>
              <p:cNvSpPr>
                <a:spLocks noChangeArrowheads="1"/>
              </p:cNvSpPr>
              <p:nvPr/>
            </p:nvSpPr>
            <p:spPr bwMode="auto">
              <a:xfrm>
                <a:off x="216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85" name="Oval 1063"/>
              <p:cNvSpPr>
                <a:spLocks noChangeArrowheads="1"/>
              </p:cNvSpPr>
              <p:nvPr/>
            </p:nvSpPr>
            <p:spPr bwMode="auto">
              <a:xfrm>
                <a:off x="235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86" name="Oval 1064"/>
              <p:cNvSpPr>
                <a:spLocks noChangeArrowheads="1"/>
              </p:cNvSpPr>
              <p:nvPr/>
            </p:nvSpPr>
            <p:spPr bwMode="auto">
              <a:xfrm>
                <a:off x="259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87" name="Oval 1065"/>
              <p:cNvSpPr>
                <a:spLocks noChangeArrowheads="1"/>
              </p:cNvSpPr>
              <p:nvPr/>
            </p:nvSpPr>
            <p:spPr bwMode="auto">
              <a:xfrm>
                <a:off x="278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88" name="Oval 1066"/>
              <p:cNvSpPr>
                <a:spLocks noChangeArrowheads="1"/>
              </p:cNvSpPr>
              <p:nvPr/>
            </p:nvSpPr>
            <p:spPr bwMode="auto">
              <a:xfrm>
                <a:off x="302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89" name="Oval 1067"/>
              <p:cNvSpPr>
                <a:spLocks noChangeArrowheads="1"/>
              </p:cNvSpPr>
              <p:nvPr/>
            </p:nvSpPr>
            <p:spPr bwMode="auto">
              <a:xfrm>
                <a:off x="321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90" name="Oval 1068"/>
              <p:cNvSpPr>
                <a:spLocks noChangeArrowheads="1"/>
              </p:cNvSpPr>
              <p:nvPr/>
            </p:nvSpPr>
            <p:spPr bwMode="auto">
              <a:xfrm>
                <a:off x="345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91" name="Oval 1069"/>
              <p:cNvSpPr>
                <a:spLocks noChangeArrowheads="1"/>
              </p:cNvSpPr>
              <p:nvPr/>
            </p:nvSpPr>
            <p:spPr bwMode="auto">
              <a:xfrm>
                <a:off x="369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92" name="Oval 1070"/>
              <p:cNvSpPr>
                <a:spLocks noChangeArrowheads="1"/>
              </p:cNvSpPr>
              <p:nvPr/>
            </p:nvSpPr>
            <p:spPr bwMode="auto">
              <a:xfrm>
                <a:off x="393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grpSp>
        <p:grpSp>
          <p:nvGrpSpPr>
            <p:cNvPr id="6" name="Group 1071"/>
            <p:cNvGrpSpPr>
              <a:grpSpLocks/>
            </p:cNvGrpSpPr>
            <p:nvPr/>
          </p:nvGrpSpPr>
          <p:grpSpPr bwMode="auto">
            <a:xfrm>
              <a:off x="1979614" y="4978398"/>
              <a:ext cx="3917952" cy="128588"/>
              <a:chOff x="1248" y="3552"/>
              <a:chExt cx="2784" cy="96"/>
            </a:xfrm>
          </p:grpSpPr>
          <p:sp>
            <p:nvSpPr>
              <p:cNvPr id="49267" name="Oval 1072"/>
              <p:cNvSpPr>
                <a:spLocks noChangeArrowheads="1"/>
              </p:cNvSpPr>
              <p:nvPr/>
            </p:nvSpPr>
            <p:spPr bwMode="auto">
              <a:xfrm>
                <a:off x="1488"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68" name="Oval 1073"/>
              <p:cNvSpPr>
                <a:spLocks noChangeArrowheads="1"/>
              </p:cNvSpPr>
              <p:nvPr/>
            </p:nvSpPr>
            <p:spPr bwMode="auto">
              <a:xfrm>
                <a:off x="1248" y="3552"/>
                <a:ext cx="96" cy="96"/>
              </a:xfrm>
              <a:prstGeom prst="ellipse">
                <a:avLst/>
              </a:prstGeom>
              <a:solidFill>
                <a:srgbClr val="3366FF"/>
              </a:solidFill>
              <a:ln w="9525">
                <a:solidFill>
                  <a:schemeClr val="tx1"/>
                </a:solidFill>
                <a:round/>
                <a:headEnd/>
                <a:tailEnd/>
              </a:ln>
            </p:spPr>
            <p:txBody>
              <a:bodyPr wrap="none" anchor="ctr"/>
              <a:lstStyle/>
              <a:p>
                <a:endParaRPr lang="en-US"/>
              </a:p>
            </p:txBody>
          </p:sp>
          <p:sp>
            <p:nvSpPr>
              <p:cNvPr id="49269" name="Oval 1074"/>
              <p:cNvSpPr>
                <a:spLocks noChangeArrowheads="1"/>
              </p:cNvSpPr>
              <p:nvPr/>
            </p:nvSpPr>
            <p:spPr bwMode="auto">
              <a:xfrm>
                <a:off x="168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70" name="Oval 1075"/>
              <p:cNvSpPr>
                <a:spLocks noChangeArrowheads="1"/>
              </p:cNvSpPr>
              <p:nvPr/>
            </p:nvSpPr>
            <p:spPr bwMode="auto">
              <a:xfrm>
                <a:off x="192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71" name="Oval 1076"/>
              <p:cNvSpPr>
                <a:spLocks noChangeArrowheads="1"/>
              </p:cNvSpPr>
              <p:nvPr/>
            </p:nvSpPr>
            <p:spPr bwMode="auto">
              <a:xfrm>
                <a:off x="216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72" name="Oval 1077"/>
              <p:cNvSpPr>
                <a:spLocks noChangeArrowheads="1"/>
              </p:cNvSpPr>
              <p:nvPr/>
            </p:nvSpPr>
            <p:spPr bwMode="auto">
              <a:xfrm>
                <a:off x="235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73" name="Oval 1078"/>
              <p:cNvSpPr>
                <a:spLocks noChangeArrowheads="1"/>
              </p:cNvSpPr>
              <p:nvPr/>
            </p:nvSpPr>
            <p:spPr bwMode="auto">
              <a:xfrm>
                <a:off x="259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74" name="Oval 1079"/>
              <p:cNvSpPr>
                <a:spLocks noChangeArrowheads="1"/>
              </p:cNvSpPr>
              <p:nvPr/>
            </p:nvSpPr>
            <p:spPr bwMode="auto">
              <a:xfrm>
                <a:off x="278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75" name="Oval 1080"/>
              <p:cNvSpPr>
                <a:spLocks noChangeArrowheads="1"/>
              </p:cNvSpPr>
              <p:nvPr/>
            </p:nvSpPr>
            <p:spPr bwMode="auto">
              <a:xfrm>
                <a:off x="302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76" name="Oval 1081"/>
              <p:cNvSpPr>
                <a:spLocks noChangeArrowheads="1"/>
              </p:cNvSpPr>
              <p:nvPr/>
            </p:nvSpPr>
            <p:spPr bwMode="auto">
              <a:xfrm>
                <a:off x="321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77" name="Oval 1082"/>
              <p:cNvSpPr>
                <a:spLocks noChangeArrowheads="1"/>
              </p:cNvSpPr>
              <p:nvPr/>
            </p:nvSpPr>
            <p:spPr bwMode="auto">
              <a:xfrm>
                <a:off x="345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78" name="Oval 1083"/>
              <p:cNvSpPr>
                <a:spLocks noChangeArrowheads="1"/>
              </p:cNvSpPr>
              <p:nvPr/>
            </p:nvSpPr>
            <p:spPr bwMode="auto">
              <a:xfrm>
                <a:off x="369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79" name="Oval 1084"/>
              <p:cNvSpPr>
                <a:spLocks noChangeArrowheads="1"/>
              </p:cNvSpPr>
              <p:nvPr/>
            </p:nvSpPr>
            <p:spPr bwMode="auto">
              <a:xfrm>
                <a:off x="393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grpSp>
        <p:sp>
          <p:nvSpPr>
            <p:cNvPr id="49165" name="Oval 1085"/>
            <p:cNvSpPr>
              <a:spLocks noChangeArrowheads="1"/>
            </p:cNvSpPr>
            <p:nvPr/>
          </p:nvSpPr>
          <p:spPr bwMode="auto">
            <a:xfrm>
              <a:off x="2317752" y="4657724"/>
              <a:ext cx="134938"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66" name="Oval 1086"/>
            <p:cNvSpPr>
              <a:spLocks noChangeArrowheads="1"/>
            </p:cNvSpPr>
            <p:nvPr/>
          </p:nvSpPr>
          <p:spPr bwMode="auto">
            <a:xfrm>
              <a:off x="1979614" y="4657724"/>
              <a:ext cx="134937" cy="128588"/>
            </a:xfrm>
            <a:prstGeom prst="ellipse">
              <a:avLst/>
            </a:prstGeom>
            <a:solidFill>
              <a:srgbClr val="3366FF"/>
            </a:solidFill>
            <a:ln w="9525">
              <a:solidFill>
                <a:schemeClr val="tx1"/>
              </a:solidFill>
              <a:round/>
              <a:headEnd/>
              <a:tailEnd/>
            </a:ln>
          </p:spPr>
          <p:txBody>
            <a:bodyPr wrap="none" anchor="ctr"/>
            <a:lstStyle/>
            <a:p>
              <a:endParaRPr lang="en-US"/>
            </a:p>
          </p:txBody>
        </p:sp>
        <p:sp>
          <p:nvSpPr>
            <p:cNvPr id="49167" name="Oval 1087"/>
            <p:cNvSpPr>
              <a:spLocks noChangeArrowheads="1"/>
            </p:cNvSpPr>
            <p:nvPr/>
          </p:nvSpPr>
          <p:spPr bwMode="auto">
            <a:xfrm>
              <a:off x="2587626" y="4657724"/>
              <a:ext cx="134938"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68" name="Oval 1088"/>
            <p:cNvSpPr>
              <a:spLocks noChangeArrowheads="1"/>
            </p:cNvSpPr>
            <p:nvPr/>
          </p:nvSpPr>
          <p:spPr bwMode="auto">
            <a:xfrm>
              <a:off x="2925764" y="4657724"/>
              <a:ext cx="134937"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69" name="Oval 1089"/>
            <p:cNvSpPr>
              <a:spLocks noChangeArrowheads="1"/>
            </p:cNvSpPr>
            <p:nvPr/>
          </p:nvSpPr>
          <p:spPr bwMode="auto">
            <a:xfrm>
              <a:off x="3262315" y="4657724"/>
              <a:ext cx="134937"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70" name="Oval 1090"/>
            <p:cNvSpPr>
              <a:spLocks noChangeArrowheads="1"/>
            </p:cNvSpPr>
            <p:nvPr/>
          </p:nvSpPr>
          <p:spPr bwMode="auto">
            <a:xfrm>
              <a:off x="3533777" y="4657724"/>
              <a:ext cx="134938"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71" name="Oval 1091"/>
            <p:cNvSpPr>
              <a:spLocks noChangeArrowheads="1"/>
            </p:cNvSpPr>
            <p:nvPr/>
          </p:nvSpPr>
          <p:spPr bwMode="auto">
            <a:xfrm>
              <a:off x="3870327" y="4657724"/>
              <a:ext cx="134938"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72" name="Oval 1092"/>
            <p:cNvSpPr>
              <a:spLocks noChangeArrowheads="1"/>
            </p:cNvSpPr>
            <p:nvPr/>
          </p:nvSpPr>
          <p:spPr bwMode="auto">
            <a:xfrm>
              <a:off x="4140202" y="4657724"/>
              <a:ext cx="136526"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73" name="Oval 1093"/>
            <p:cNvSpPr>
              <a:spLocks noChangeArrowheads="1"/>
            </p:cNvSpPr>
            <p:nvPr/>
          </p:nvSpPr>
          <p:spPr bwMode="auto">
            <a:xfrm>
              <a:off x="4478340" y="4657724"/>
              <a:ext cx="134937"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74" name="Oval 1094"/>
            <p:cNvSpPr>
              <a:spLocks noChangeArrowheads="1"/>
            </p:cNvSpPr>
            <p:nvPr/>
          </p:nvSpPr>
          <p:spPr bwMode="auto">
            <a:xfrm>
              <a:off x="4748216" y="4657724"/>
              <a:ext cx="136526"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75" name="Oval 1095"/>
            <p:cNvSpPr>
              <a:spLocks noChangeArrowheads="1"/>
            </p:cNvSpPr>
            <p:nvPr/>
          </p:nvSpPr>
          <p:spPr bwMode="auto">
            <a:xfrm>
              <a:off x="5086352" y="4657724"/>
              <a:ext cx="134938"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76" name="Oval 1096"/>
            <p:cNvSpPr>
              <a:spLocks noChangeArrowheads="1"/>
            </p:cNvSpPr>
            <p:nvPr/>
          </p:nvSpPr>
          <p:spPr bwMode="auto">
            <a:xfrm>
              <a:off x="5424490" y="4657724"/>
              <a:ext cx="134937"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77" name="Oval 1097"/>
            <p:cNvSpPr>
              <a:spLocks noChangeArrowheads="1"/>
            </p:cNvSpPr>
            <p:nvPr/>
          </p:nvSpPr>
          <p:spPr bwMode="auto">
            <a:xfrm>
              <a:off x="5762628" y="4657724"/>
              <a:ext cx="134938"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78" name="Oval 1098"/>
            <p:cNvSpPr>
              <a:spLocks noChangeArrowheads="1"/>
            </p:cNvSpPr>
            <p:nvPr/>
          </p:nvSpPr>
          <p:spPr bwMode="auto">
            <a:xfrm>
              <a:off x="2925764" y="4337048"/>
              <a:ext cx="134937"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79" name="Oval 1099"/>
            <p:cNvSpPr>
              <a:spLocks noChangeArrowheads="1"/>
            </p:cNvSpPr>
            <p:nvPr/>
          </p:nvSpPr>
          <p:spPr bwMode="auto">
            <a:xfrm>
              <a:off x="3262315" y="4337048"/>
              <a:ext cx="134937"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80" name="Oval 1100"/>
            <p:cNvSpPr>
              <a:spLocks noChangeArrowheads="1"/>
            </p:cNvSpPr>
            <p:nvPr/>
          </p:nvSpPr>
          <p:spPr bwMode="auto">
            <a:xfrm>
              <a:off x="3533777" y="4337048"/>
              <a:ext cx="134938"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81" name="Oval 1101"/>
            <p:cNvSpPr>
              <a:spLocks noChangeArrowheads="1"/>
            </p:cNvSpPr>
            <p:nvPr/>
          </p:nvSpPr>
          <p:spPr bwMode="auto">
            <a:xfrm>
              <a:off x="3870327" y="4337048"/>
              <a:ext cx="134938"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82" name="Oval 1102"/>
            <p:cNvSpPr>
              <a:spLocks noChangeArrowheads="1"/>
            </p:cNvSpPr>
            <p:nvPr/>
          </p:nvSpPr>
          <p:spPr bwMode="auto">
            <a:xfrm>
              <a:off x="4140202" y="4337048"/>
              <a:ext cx="136526"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83" name="Oval 1103"/>
            <p:cNvSpPr>
              <a:spLocks noChangeArrowheads="1"/>
            </p:cNvSpPr>
            <p:nvPr/>
          </p:nvSpPr>
          <p:spPr bwMode="auto">
            <a:xfrm>
              <a:off x="4478340" y="4337048"/>
              <a:ext cx="134937"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84" name="Oval 1104"/>
            <p:cNvSpPr>
              <a:spLocks noChangeArrowheads="1"/>
            </p:cNvSpPr>
            <p:nvPr/>
          </p:nvSpPr>
          <p:spPr bwMode="auto">
            <a:xfrm>
              <a:off x="4748216" y="4337048"/>
              <a:ext cx="136526"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85" name="Oval 1105"/>
            <p:cNvSpPr>
              <a:spLocks noChangeArrowheads="1"/>
            </p:cNvSpPr>
            <p:nvPr/>
          </p:nvSpPr>
          <p:spPr bwMode="auto">
            <a:xfrm>
              <a:off x="5086352" y="4337048"/>
              <a:ext cx="134938"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86" name="Oval 1106"/>
            <p:cNvSpPr>
              <a:spLocks noChangeArrowheads="1"/>
            </p:cNvSpPr>
            <p:nvPr/>
          </p:nvSpPr>
          <p:spPr bwMode="auto">
            <a:xfrm>
              <a:off x="5424490" y="4337048"/>
              <a:ext cx="134937"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87" name="Oval 1107"/>
            <p:cNvSpPr>
              <a:spLocks noChangeArrowheads="1"/>
            </p:cNvSpPr>
            <p:nvPr/>
          </p:nvSpPr>
          <p:spPr bwMode="auto">
            <a:xfrm>
              <a:off x="5762628" y="4337048"/>
              <a:ext cx="134938"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88" name="Oval 1108"/>
            <p:cNvSpPr>
              <a:spLocks noChangeArrowheads="1"/>
            </p:cNvSpPr>
            <p:nvPr/>
          </p:nvSpPr>
          <p:spPr bwMode="auto">
            <a:xfrm>
              <a:off x="6032503" y="4081462"/>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89" name="Oval 1109"/>
            <p:cNvSpPr>
              <a:spLocks noChangeArrowheads="1"/>
            </p:cNvSpPr>
            <p:nvPr/>
          </p:nvSpPr>
          <p:spPr bwMode="auto">
            <a:xfrm>
              <a:off x="1979614" y="4081462"/>
              <a:ext cx="134937" cy="128587"/>
            </a:xfrm>
            <a:prstGeom prst="ellipse">
              <a:avLst/>
            </a:prstGeom>
            <a:solidFill>
              <a:srgbClr val="3366FF"/>
            </a:solidFill>
            <a:ln w="9525">
              <a:solidFill>
                <a:schemeClr val="tx1"/>
              </a:solidFill>
              <a:round/>
              <a:headEnd/>
              <a:tailEnd/>
            </a:ln>
          </p:spPr>
          <p:txBody>
            <a:bodyPr wrap="none" anchor="ctr"/>
            <a:lstStyle/>
            <a:p>
              <a:endParaRPr lang="en-US"/>
            </a:p>
          </p:txBody>
        </p:sp>
        <p:sp>
          <p:nvSpPr>
            <p:cNvPr id="49190" name="Oval 1110"/>
            <p:cNvSpPr>
              <a:spLocks noChangeArrowheads="1"/>
            </p:cNvSpPr>
            <p:nvPr/>
          </p:nvSpPr>
          <p:spPr bwMode="auto">
            <a:xfrm>
              <a:off x="2587626" y="4081462"/>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91" name="Oval 1111"/>
            <p:cNvSpPr>
              <a:spLocks noChangeArrowheads="1"/>
            </p:cNvSpPr>
            <p:nvPr/>
          </p:nvSpPr>
          <p:spPr bwMode="auto">
            <a:xfrm>
              <a:off x="2925764" y="4081462"/>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92" name="Oval 1112"/>
            <p:cNvSpPr>
              <a:spLocks noChangeArrowheads="1"/>
            </p:cNvSpPr>
            <p:nvPr/>
          </p:nvSpPr>
          <p:spPr bwMode="auto">
            <a:xfrm>
              <a:off x="3262315" y="4081462"/>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93" name="Oval 1113"/>
            <p:cNvSpPr>
              <a:spLocks noChangeArrowheads="1"/>
            </p:cNvSpPr>
            <p:nvPr/>
          </p:nvSpPr>
          <p:spPr bwMode="auto">
            <a:xfrm>
              <a:off x="3533777" y="4081462"/>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94" name="Oval 1114"/>
            <p:cNvSpPr>
              <a:spLocks noChangeArrowheads="1"/>
            </p:cNvSpPr>
            <p:nvPr/>
          </p:nvSpPr>
          <p:spPr bwMode="auto">
            <a:xfrm>
              <a:off x="3870327" y="4081462"/>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95" name="Oval 1115"/>
            <p:cNvSpPr>
              <a:spLocks noChangeArrowheads="1"/>
            </p:cNvSpPr>
            <p:nvPr/>
          </p:nvSpPr>
          <p:spPr bwMode="auto">
            <a:xfrm>
              <a:off x="4140202" y="4081462"/>
              <a:ext cx="136526"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96" name="Oval 1116"/>
            <p:cNvSpPr>
              <a:spLocks noChangeArrowheads="1"/>
            </p:cNvSpPr>
            <p:nvPr/>
          </p:nvSpPr>
          <p:spPr bwMode="auto">
            <a:xfrm>
              <a:off x="4478340" y="4081462"/>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97" name="Oval 1117"/>
            <p:cNvSpPr>
              <a:spLocks noChangeArrowheads="1"/>
            </p:cNvSpPr>
            <p:nvPr/>
          </p:nvSpPr>
          <p:spPr bwMode="auto">
            <a:xfrm>
              <a:off x="4748216" y="4081462"/>
              <a:ext cx="136526"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98" name="Oval 1118"/>
            <p:cNvSpPr>
              <a:spLocks noChangeArrowheads="1"/>
            </p:cNvSpPr>
            <p:nvPr/>
          </p:nvSpPr>
          <p:spPr bwMode="auto">
            <a:xfrm>
              <a:off x="5086352" y="4081462"/>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99" name="Oval 1119"/>
            <p:cNvSpPr>
              <a:spLocks noChangeArrowheads="1"/>
            </p:cNvSpPr>
            <p:nvPr/>
          </p:nvSpPr>
          <p:spPr bwMode="auto">
            <a:xfrm>
              <a:off x="5424490" y="4081462"/>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00" name="Oval 1120"/>
            <p:cNvSpPr>
              <a:spLocks noChangeArrowheads="1"/>
            </p:cNvSpPr>
            <p:nvPr/>
          </p:nvSpPr>
          <p:spPr bwMode="auto">
            <a:xfrm>
              <a:off x="5762628" y="4081462"/>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01" name="Oval 1121"/>
            <p:cNvSpPr>
              <a:spLocks noChangeArrowheads="1"/>
            </p:cNvSpPr>
            <p:nvPr/>
          </p:nvSpPr>
          <p:spPr bwMode="auto">
            <a:xfrm>
              <a:off x="6032503" y="3760786"/>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02" name="Oval 1122"/>
            <p:cNvSpPr>
              <a:spLocks noChangeArrowheads="1"/>
            </p:cNvSpPr>
            <p:nvPr/>
          </p:nvSpPr>
          <p:spPr bwMode="auto">
            <a:xfrm>
              <a:off x="1979614" y="3824287"/>
              <a:ext cx="134937" cy="128587"/>
            </a:xfrm>
            <a:prstGeom prst="ellipse">
              <a:avLst/>
            </a:prstGeom>
            <a:solidFill>
              <a:srgbClr val="3366FF"/>
            </a:solidFill>
            <a:ln w="9525">
              <a:solidFill>
                <a:schemeClr val="tx1"/>
              </a:solidFill>
              <a:round/>
              <a:headEnd/>
              <a:tailEnd/>
            </a:ln>
          </p:spPr>
          <p:txBody>
            <a:bodyPr wrap="none" anchor="ctr"/>
            <a:lstStyle/>
            <a:p>
              <a:endParaRPr lang="en-US"/>
            </a:p>
          </p:txBody>
        </p:sp>
        <p:sp>
          <p:nvSpPr>
            <p:cNvPr id="49203" name="Oval 1123"/>
            <p:cNvSpPr>
              <a:spLocks noChangeArrowheads="1"/>
            </p:cNvSpPr>
            <p:nvPr/>
          </p:nvSpPr>
          <p:spPr bwMode="auto">
            <a:xfrm>
              <a:off x="2587626" y="3824287"/>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04" name="Oval 1124"/>
            <p:cNvSpPr>
              <a:spLocks noChangeArrowheads="1"/>
            </p:cNvSpPr>
            <p:nvPr/>
          </p:nvSpPr>
          <p:spPr bwMode="auto">
            <a:xfrm>
              <a:off x="2925764" y="3824287"/>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05" name="Oval 1125"/>
            <p:cNvSpPr>
              <a:spLocks noChangeArrowheads="1"/>
            </p:cNvSpPr>
            <p:nvPr/>
          </p:nvSpPr>
          <p:spPr bwMode="auto">
            <a:xfrm>
              <a:off x="3262315" y="3824287"/>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06" name="Oval 1126"/>
            <p:cNvSpPr>
              <a:spLocks noChangeArrowheads="1"/>
            </p:cNvSpPr>
            <p:nvPr/>
          </p:nvSpPr>
          <p:spPr bwMode="auto">
            <a:xfrm>
              <a:off x="3533777" y="3824287"/>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07" name="Oval 1127"/>
            <p:cNvSpPr>
              <a:spLocks noChangeArrowheads="1"/>
            </p:cNvSpPr>
            <p:nvPr/>
          </p:nvSpPr>
          <p:spPr bwMode="auto">
            <a:xfrm>
              <a:off x="3870327" y="3824287"/>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08" name="Oval 1128"/>
            <p:cNvSpPr>
              <a:spLocks noChangeArrowheads="1"/>
            </p:cNvSpPr>
            <p:nvPr/>
          </p:nvSpPr>
          <p:spPr bwMode="auto">
            <a:xfrm>
              <a:off x="4140202" y="3824287"/>
              <a:ext cx="136526"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09" name="Oval 1129"/>
            <p:cNvSpPr>
              <a:spLocks noChangeArrowheads="1"/>
            </p:cNvSpPr>
            <p:nvPr/>
          </p:nvSpPr>
          <p:spPr bwMode="auto">
            <a:xfrm>
              <a:off x="4478340" y="3824287"/>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10" name="Oval 1130"/>
            <p:cNvSpPr>
              <a:spLocks noChangeArrowheads="1"/>
            </p:cNvSpPr>
            <p:nvPr/>
          </p:nvSpPr>
          <p:spPr bwMode="auto">
            <a:xfrm>
              <a:off x="4748216" y="3824287"/>
              <a:ext cx="136526"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11" name="Oval 1131"/>
            <p:cNvSpPr>
              <a:spLocks noChangeArrowheads="1"/>
            </p:cNvSpPr>
            <p:nvPr/>
          </p:nvSpPr>
          <p:spPr bwMode="auto">
            <a:xfrm>
              <a:off x="5086352" y="3824287"/>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12" name="Oval 1132"/>
            <p:cNvSpPr>
              <a:spLocks noChangeArrowheads="1"/>
            </p:cNvSpPr>
            <p:nvPr/>
          </p:nvSpPr>
          <p:spPr bwMode="auto">
            <a:xfrm>
              <a:off x="5424490" y="3824287"/>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13" name="Oval 1133"/>
            <p:cNvSpPr>
              <a:spLocks noChangeArrowheads="1"/>
            </p:cNvSpPr>
            <p:nvPr/>
          </p:nvSpPr>
          <p:spPr bwMode="auto">
            <a:xfrm>
              <a:off x="5762628" y="3824287"/>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14" name="Oval 1134"/>
            <p:cNvSpPr>
              <a:spLocks noChangeArrowheads="1"/>
            </p:cNvSpPr>
            <p:nvPr/>
          </p:nvSpPr>
          <p:spPr bwMode="auto">
            <a:xfrm>
              <a:off x="1709739" y="2990848"/>
              <a:ext cx="134937"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15" name="Oval 1135"/>
            <p:cNvSpPr>
              <a:spLocks noChangeArrowheads="1"/>
            </p:cNvSpPr>
            <p:nvPr/>
          </p:nvSpPr>
          <p:spPr bwMode="auto">
            <a:xfrm>
              <a:off x="1979614" y="3503611"/>
              <a:ext cx="134937" cy="128587"/>
            </a:xfrm>
            <a:prstGeom prst="ellipse">
              <a:avLst/>
            </a:prstGeom>
            <a:solidFill>
              <a:srgbClr val="3366FF"/>
            </a:solidFill>
            <a:ln w="9525">
              <a:solidFill>
                <a:schemeClr val="tx1"/>
              </a:solidFill>
              <a:round/>
              <a:headEnd/>
              <a:tailEnd/>
            </a:ln>
          </p:spPr>
          <p:txBody>
            <a:bodyPr wrap="none" anchor="ctr"/>
            <a:lstStyle/>
            <a:p>
              <a:endParaRPr lang="en-US"/>
            </a:p>
          </p:txBody>
        </p:sp>
        <p:sp>
          <p:nvSpPr>
            <p:cNvPr id="49216" name="Oval 1136"/>
            <p:cNvSpPr>
              <a:spLocks noChangeArrowheads="1"/>
            </p:cNvSpPr>
            <p:nvPr/>
          </p:nvSpPr>
          <p:spPr bwMode="auto">
            <a:xfrm>
              <a:off x="2587625" y="3503611"/>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17" name="Oval 1137"/>
            <p:cNvSpPr>
              <a:spLocks noChangeArrowheads="1"/>
            </p:cNvSpPr>
            <p:nvPr/>
          </p:nvSpPr>
          <p:spPr bwMode="auto">
            <a:xfrm>
              <a:off x="2925763" y="3503611"/>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18" name="Oval 1138"/>
            <p:cNvSpPr>
              <a:spLocks noChangeArrowheads="1"/>
            </p:cNvSpPr>
            <p:nvPr/>
          </p:nvSpPr>
          <p:spPr bwMode="auto">
            <a:xfrm>
              <a:off x="3262315" y="3503611"/>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19" name="Oval 1139"/>
            <p:cNvSpPr>
              <a:spLocks noChangeArrowheads="1"/>
            </p:cNvSpPr>
            <p:nvPr/>
          </p:nvSpPr>
          <p:spPr bwMode="auto">
            <a:xfrm>
              <a:off x="3533777" y="3503611"/>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20" name="Oval 1140"/>
            <p:cNvSpPr>
              <a:spLocks noChangeArrowheads="1"/>
            </p:cNvSpPr>
            <p:nvPr/>
          </p:nvSpPr>
          <p:spPr bwMode="auto">
            <a:xfrm>
              <a:off x="3870326" y="3503611"/>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21" name="Oval 1141"/>
            <p:cNvSpPr>
              <a:spLocks noChangeArrowheads="1"/>
            </p:cNvSpPr>
            <p:nvPr/>
          </p:nvSpPr>
          <p:spPr bwMode="auto">
            <a:xfrm>
              <a:off x="4140202" y="3503611"/>
              <a:ext cx="136526"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22" name="Oval 1142"/>
            <p:cNvSpPr>
              <a:spLocks noChangeArrowheads="1"/>
            </p:cNvSpPr>
            <p:nvPr/>
          </p:nvSpPr>
          <p:spPr bwMode="auto">
            <a:xfrm>
              <a:off x="4478340" y="3503611"/>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23" name="Oval 1143"/>
            <p:cNvSpPr>
              <a:spLocks noChangeArrowheads="1"/>
            </p:cNvSpPr>
            <p:nvPr/>
          </p:nvSpPr>
          <p:spPr bwMode="auto">
            <a:xfrm>
              <a:off x="4748215" y="3503611"/>
              <a:ext cx="136526"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24" name="Oval 1144"/>
            <p:cNvSpPr>
              <a:spLocks noChangeArrowheads="1"/>
            </p:cNvSpPr>
            <p:nvPr/>
          </p:nvSpPr>
          <p:spPr bwMode="auto">
            <a:xfrm>
              <a:off x="5086351" y="3503611"/>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25" name="Oval 1145"/>
            <p:cNvSpPr>
              <a:spLocks noChangeArrowheads="1"/>
            </p:cNvSpPr>
            <p:nvPr/>
          </p:nvSpPr>
          <p:spPr bwMode="auto">
            <a:xfrm>
              <a:off x="5424491" y="3503611"/>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26" name="Oval 1146"/>
            <p:cNvSpPr>
              <a:spLocks noChangeArrowheads="1"/>
            </p:cNvSpPr>
            <p:nvPr/>
          </p:nvSpPr>
          <p:spPr bwMode="auto">
            <a:xfrm>
              <a:off x="5762628" y="3503611"/>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grpSp>
          <p:nvGrpSpPr>
            <p:cNvPr id="7" name="Group 1147"/>
            <p:cNvGrpSpPr>
              <a:grpSpLocks/>
            </p:cNvGrpSpPr>
            <p:nvPr/>
          </p:nvGrpSpPr>
          <p:grpSpPr bwMode="auto">
            <a:xfrm>
              <a:off x="2519363" y="3182937"/>
              <a:ext cx="3917953" cy="128587"/>
              <a:chOff x="1248" y="3552"/>
              <a:chExt cx="2784" cy="96"/>
            </a:xfrm>
          </p:grpSpPr>
          <p:sp>
            <p:nvSpPr>
              <p:cNvPr id="49254" name="Oval 1148"/>
              <p:cNvSpPr>
                <a:spLocks noChangeArrowheads="1"/>
              </p:cNvSpPr>
              <p:nvPr/>
            </p:nvSpPr>
            <p:spPr bwMode="auto">
              <a:xfrm>
                <a:off x="1488"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55" name="Oval 1149"/>
              <p:cNvSpPr>
                <a:spLocks noChangeArrowheads="1"/>
              </p:cNvSpPr>
              <p:nvPr/>
            </p:nvSpPr>
            <p:spPr bwMode="auto">
              <a:xfrm>
                <a:off x="1248" y="3552"/>
                <a:ext cx="96" cy="96"/>
              </a:xfrm>
              <a:prstGeom prst="ellipse">
                <a:avLst/>
              </a:prstGeom>
              <a:solidFill>
                <a:srgbClr val="3366FF"/>
              </a:solidFill>
              <a:ln w="9525">
                <a:solidFill>
                  <a:schemeClr val="tx1"/>
                </a:solidFill>
                <a:round/>
                <a:headEnd/>
                <a:tailEnd/>
              </a:ln>
            </p:spPr>
            <p:txBody>
              <a:bodyPr wrap="none" anchor="ctr"/>
              <a:lstStyle/>
              <a:p>
                <a:endParaRPr lang="en-US"/>
              </a:p>
            </p:txBody>
          </p:sp>
          <p:sp>
            <p:nvSpPr>
              <p:cNvPr id="49256" name="Oval 1150"/>
              <p:cNvSpPr>
                <a:spLocks noChangeArrowheads="1"/>
              </p:cNvSpPr>
              <p:nvPr/>
            </p:nvSpPr>
            <p:spPr bwMode="auto">
              <a:xfrm>
                <a:off x="168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57" name="Oval 1151"/>
              <p:cNvSpPr>
                <a:spLocks noChangeArrowheads="1"/>
              </p:cNvSpPr>
              <p:nvPr/>
            </p:nvSpPr>
            <p:spPr bwMode="auto">
              <a:xfrm>
                <a:off x="192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58" name="Oval 1152"/>
              <p:cNvSpPr>
                <a:spLocks noChangeArrowheads="1"/>
              </p:cNvSpPr>
              <p:nvPr/>
            </p:nvSpPr>
            <p:spPr bwMode="auto">
              <a:xfrm>
                <a:off x="216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59" name="Oval 1153"/>
              <p:cNvSpPr>
                <a:spLocks noChangeArrowheads="1"/>
              </p:cNvSpPr>
              <p:nvPr/>
            </p:nvSpPr>
            <p:spPr bwMode="auto">
              <a:xfrm>
                <a:off x="235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60" name="Oval 1154"/>
              <p:cNvSpPr>
                <a:spLocks noChangeArrowheads="1"/>
              </p:cNvSpPr>
              <p:nvPr/>
            </p:nvSpPr>
            <p:spPr bwMode="auto">
              <a:xfrm>
                <a:off x="259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61" name="Oval 1155"/>
              <p:cNvSpPr>
                <a:spLocks noChangeArrowheads="1"/>
              </p:cNvSpPr>
              <p:nvPr/>
            </p:nvSpPr>
            <p:spPr bwMode="auto">
              <a:xfrm>
                <a:off x="278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62" name="Oval 1156"/>
              <p:cNvSpPr>
                <a:spLocks noChangeArrowheads="1"/>
              </p:cNvSpPr>
              <p:nvPr/>
            </p:nvSpPr>
            <p:spPr bwMode="auto">
              <a:xfrm>
                <a:off x="302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63" name="Oval 1157"/>
              <p:cNvSpPr>
                <a:spLocks noChangeArrowheads="1"/>
              </p:cNvSpPr>
              <p:nvPr/>
            </p:nvSpPr>
            <p:spPr bwMode="auto">
              <a:xfrm>
                <a:off x="321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64" name="Oval 1158"/>
              <p:cNvSpPr>
                <a:spLocks noChangeArrowheads="1"/>
              </p:cNvSpPr>
              <p:nvPr/>
            </p:nvSpPr>
            <p:spPr bwMode="auto">
              <a:xfrm>
                <a:off x="345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65" name="Oval 1159"/>
              <p:cNvSpPr>
                <a:spLocks noChangeArrowheads="1"/>
              </p:cNvSpPr>
              <p:nvPr/>
            </p:nvSpPr>
            <p:spPr bwMode="auto">
              <a:xfrm>
                <a:off x="369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66" name="Oval 1160"/>
              <p:cNvSpPr>
                <a:spLocks noChangeArrowheads="1"/>
              </p:cNvSpPr>
              <p:nvPr/>
            </p:nvSpPr>
            <p:spPr bwMode="auto">
              <a:xfrm>
                <a:off x="393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grpSp>
        <p:grpSp>
          <p:nvGrpSpPr>
            <p:cNvPr id="8" name="Group 1161"/>
            <p:cNvGrpSpPr>
              <a:grpSpLocks/>
            </p:cNvGrpSpPr>
            <p:nvPr/>
          </p:nvGrpSpPr>
          <p:grpSpPr bwMode="auto">
            <a:xfrm>
              <a:off x="2587625" y="2862263"/>
              <a:ext cx="3917953" cy="128587"/>
              <a:chOff x="1248" y="3552"/>
              <a:chExt cx="2784" cy="96"/>
            </a:xfrm>
          </p:grpSpPr>
          <p:sp>
            <p:nvSpPr>
              <p:cNvPr id="49241" name="Oval 1162"/>
              <p:cNvSpPr>
                <a:spLocks noChangeArrowheads="1"/>
              </p:cNvSpPr>
              <p:nvPr/>
            </p:nvSpPr>
            <p:spPr bwMode="auto">
              <a:xfrm>
                <a:off x="1488"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42" name="Oval 1163"/>
              <p:cNvSpPr>
                <a:spLocks noChangeArrowheads="1"/>
              </p:cNvSpPr>
              <p:nvPr/>
            </p:nvSpPr>
            <p:spPr bwMode="auto">
              <a:xfrm>
                <a:off x="1248" y="3552"/>
                <a:ext cx="96" cy="96"/>
              </a:xfrm>
              <a:prstGeom prst="ellipse">
                <a:avLst/>
              </a:prstGeom>
              <a:solidFill>
                <a:srgbClr val="3366FF"/>
              </a:solidFill>
              <a:ln w="9525">
                <a:solidFill>
                  <a:schemeClr val="tx1"/>
                </a:solidFill>
                <a:round/>
                <a:headEnd/>
                <a:tailEnd/>
              </a:ln>
            </p:spPr>
            <p:txBody>
              <a:bodyPr wrap="none" anchor="ctr"/>
              <a:lstStyle/>
              <a:p>
                <a:endParaRPr lang="en-US"/>
              </a:p>
            </p:txBody>
          </p:sp>
          <p:sp>
            <p:nvSpPr>
              <p:cNvPr id="49243" name="Oval 1164"/>
              <p:cNvSpPr>
                <a:spLocks noChangeArrowheads="1"/>
              </p:cNvSpPr>
              <p:nvPr/>
            </p:nvSpPr>
            <p:spPr bwMode="auto">
              <a:xfrm>
                <a:off x="168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44" name="Oval 1165"/>
              <p:cNvSpPr>
                <a:spLocks noChangeArrowheads="1"/>
              </p:cNvSpPr>
              <p:nvPr/>
            </p:nvSpPr>
            <p:spPr bwMode="auto">
              <a:xfrm>
                <a:off x="192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45" name="Oval 1166"/>
              <p:cNvSpPr>
                <a:spLocks noChangeArrowheads="1"/>
              </p:cNvSpPr>
              <p:nvPr/>
            </p:nvSpPr>
            <p:spPr bwMode="auto">
              <a:xfrm>
                <a:off x="216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46" name="Oval 1167"/>
              <p:cNvSpPr>
                <a:spLocks noChangeArrowheads="1"/>
              </p:cNvSpPr>
              <p:nvPr/>
            </p:nvSpPr>
            <p:spPr bwMode="auto">
              <a:xfrm>
                <a:off x="235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47" name="Oval 1168"/>
              <p:cNvSpPr>
                <a:spLocks noChangeArrowheads="1"/>
              </p:cNvSpPr>
              <p:nvPr/>
            </p:nvSpPr>
            <p:spPr bwMode="auto">
              <a:xfrm>
                <a:off x="259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48" name="Oval 1169"/>
              <p:cNvSpPr>
                <a:spLocks noChangeArrowheads="1"/>
              </p:cNvSpPr>
              <p:nvPr/>
            </p:nvSpPr>
            <p:spPr bwMode="auto">
              <a:xfrm>
                <a:off x="278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49" name="Oval 1170"/>
              <p:cNvSpPr>
                <a:spLocks noChangeArrowheads="1"/>
              </p:cNvSpPr>
              <p:nvPr/>
            </p:nvSpPr>
            <p:spPr bwMode="auto">
              <a:xfrm>
                <a:off x="302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50" name="Oval 1171"/>
              <p:cNvSpPr>
                <a:spLocks noChangeArrowheads="1"/>
              </p:cNvSpPr>
              <p:nvPr/>
            </p:nvSpPr>
            <p:spPr bwMode="auto">
              <a:xfrm>
                <a:off x="321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51" name="Oval 1172"/>
              <p:cNvSpPr>
                <a:spLocks noChangeArrowheads="1"/>
              </p:cNvSpPr>
              <p:nvPr/>
            </p:nvSpPr>
            <p:spPr bwMode="auto">
              <a:xfrm>
                <a:off x="345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52" name="Oval 1173"/>
              <p:cNvSpPr>
                <a:spLocks noChangeArrowheads="1"/>
              </p:cNvSpPr>
              <p:nvPr/>
            </p:nvSpPr>
            <p:spPr bwMode="auto">
              <a:xfrm>
                <a:off x="369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53" name="Oval 1174"/>
              <p:cNvSpPr>
                <a:spLocks noChangeArrowheads="1"/>
              </p:cNvSpPr>
              <p:nvPr/>
            </p:nvSpPr>
            <p:spPr bwMode="auto">
              <a:xfrm>
                <a:off x="393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grpSp>
        <p:sp>
          <p:nvSpPr>
            <p:cNvPr id="49229" name="Oval 1175"/>
            <p:cNvSpPr>
              <a:spLocks noChangeArrowheads="1"/>
            </p:cNvSpPr>
            <p:nvPr/>
          </p:nvSpPr>
          <p:spPr bwMode="auto">
            <a:xfrm>
              <a:off x="3060700" y="2735262"/>
              <a:ext cx="134938" cy="127000"/>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30" name="Oval 1176"/>
            <p:cNvSpPr>
              <a:spLocks noChangeArrowheads="1"/>
            </p:cNvSpPr>
            <p:nvPr/>
          </p:nvSpPr>
          <p:spPr bwMode="auto">
            <a:xfrm>
              <a:off x="3330576" y="2735262"/>
              <a:ext cx="134938" cy="127000"/>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31" name="Oval 1177"/>
            <p:cNvSpPr>
              <a:spLocks noChangeArrowheads="1"/>
            </p:cNvSpPr>
            <p:nvPr/>
          </p:nvSpPr>
          <p:spPr bwMode="auto">
            <a:xfrm>
              <a:off x="3668714" y="2735262"/>
              <a:ext cx="134937" cy="127000"/>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32" name="Oval 1178"/>
            <p:cNvSpPr>
              <a:spLocks noChangeArrowheads="1"/>
            </p:cNvSpPr>
            <p:nvPr/>
          </p:nvSpPr>
          <p:spPr bwMode="auto">
            <a:xfrm>
              <a:off x="4005263" y="2735262"/>
              <a:ext cx="134937" cy="127000"/>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33" name="Oval 1179"/>
            <p:cNvSpPr>
              <a:spLocks noChangeArrowheads="1"/>
            </p:cNvSpPr>
            <p:nvPr/>
          </p:nvSpPr>
          <p:spPr bwMode="auto">
            <a:xfrm>
              <a:off x="4276726" y="2735262"/>
              <a:ext cx="134938" cy="127000"/>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34" name="Oval 1180"/>
            <p:cNvSpPr>
              <a:spLocks noChangeArrowheads="1"/>
            </p:cNvSpPr>
            <p:nvPr/>
          </p:nvSpPr>
          <p:spPr bwMode="auto">
            <a:xfrm>
              <a:off x="4613277" y="2735262"/>
              <a:ext cx="134938" cy="127000"/>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35" name="Oval 1181"/>
            <p:cNvSpPr>
              <a:spLocks noChangeArrowheads="1"/>
            </p:cNvSpPr>
            <p:nvPr/>
          </p:nvSpPr>
          <p:spPr bwMode="auto">
            <a:xfrm>
              <a:off x="4884740" y="2735262"/>
              <a:ext cx="134937" cy="127000"/>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36" name="Oval 1182"/>
            <p:cNvSpPr>
              <a:spLocks noChangeArrowheads="1"/>
            </p:cNvSpPr>
            <p:nvPr/>
          </p:nvSpPr>
          <p:spPr bwMode="auto">
            <a:xfrm>
              <a:off x="5221291" y="2735262"/>
              <a:ext cx="134937" cy="127000"/>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37" name="Oval 1183"/>
            <p:cNvSpPr>
              <a:spLocks noChangeArrowheads="1"/>
            </p:cNvSpPr>
            <p:nvPr/>
          </p:nvSpPr>
          <p:spPr bwMode="auto">
            <a:xfrm>
              <a:off x="5491164" y="2735262"/>
              <a:ext cx="136526" cy="127000"/>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38" name="Oval 1184"/>
            <p:cNvSpPr>
              <a:spLocks noChangeArrowheads="1"/>
            </p:cNvSpPr>
            <p:nvPr/>
          </p:nvSpPr>
          <p:spPr bwMode="auto">
            <a:xfrm>
              <a:off x="6099178" y="3503611"/>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39" name="Freeform 1185"/>
            <p:cNvSpPr>
              <a:spLocks/>
            </p:cNvSpPr>
            <p:nvPr/>
          </p:nvSpPr>
          <p:spPr bwMode="auto">
            <a:xfrm>
              <a:off x="2925764" y="2670174"/>
              <a:ext cx="3395664" cy="1430338"/>
            </a:xfrm>
            <a:custGeom>
              <a:avLst/>
              <a:gdLst>
                <a:gd name="T0" fmla="*/ 515 w 2414"/>
                <a:gd name="T1" fmla="*/ 41 h 1070"/>
                <a:gd name="T2" fmla="*/ 350 w 2414"/>
                <a:gd name="T3" fmla="*/ 110 h 1070"/>
                <a:gd name="T4" fmla="*/ 192 w 2414"/>
                <a:gd name="T5" fmla="*/ 82 h 1070"/>
                <a:gd name="T6" fmla="*/ 117 w 2414"/>
                <a:gd name="T7" fmla="*/ 21 h 1070"/>
                <a:gd name="T8" fmla="*/ 0 w 2414"/>
                <a:gd name="T9" fmla="*/ 69 h 1070"/>
                <a:gd name="T10" fmla="*/ 21 w 2414"/>
                <a:gd name="T11" fmla="*/ 240 h 1070"/>
                <a:gd name="T12" fmla="*/ 144 w 2414"/>
                <a:gd name="T13" fmla="*/ 288 h 1070"/>
                <a:gd name="T14" fmla="*/ 233 w 2414"/>
                <a:gd name="T15" fmla="*/ 364 h 1070"/>
                <a:gd name="T16" fmla="*/ 439 w 2414"/>
                <a:gd name="T17" fmla="*/ 364 h 1070"/>
                <a:gd name="T18" fmla="*/ 535 w 2414"/>
                <a:gd name="T19" fmla="*/ 425 h 1070"/>
                <a:gd name="T20" fmla="*/ 412 w 2414"/>
                <a:gd name="T21" fmla="*/ 473 h 1070"/>
                <a:gd name="T22" fmla="*/ 268 w 2414"/>
                <a:gd name="T23" fmla="*/ 583 h 1070"/>
                <a:gd name="T24" fmla="*/ 220 w 2414"/>
                <a:gd name="T25" fmla="*/ 720 h 1070"/>
                <a:gd name="T26" fmla="*/ 755 w 2414"/>
                <a:gd name="T27" fmla="*/ 775 h 1070"/>
                <a:gd name="T28" fmla="*/ 919 w 2414"/>
                <a:gd name="T29" fmla="*/ 809 h 1070"/>
                <a:gd name="T30" fmla="*/ 1262 w 2414"/>
                <a:gd name="T31" fmla="*/ 796 h 1070"/>
                <a:gd name="T32" fmla="*/ 1351 w 2414"/>
                <a:gd name="T33" fmla="*/ 830 h 1070"/>
                <a:gd name="T34" fmla="*/ 1379 w 2414"/>
                <a:gd name="T35" fmla="*/ 871 h 1070"/>
                <a:gd name="T36" fmla="*/ 1461 w 2414"/>
                <a:gd name="T37" fmla="*/ 1001 h 1070"/>
                <a:gd name="T38" fmla="*/ 1557 w 2414"/>
                <a:gd name="T39" fmla="*/ 1070 h 1070"/>
                <a:gd name="T40" fmla="*/ 1756 w 2414"/>
                <a:gd name="T41" fmla="*/ 1029 h 1070"/>
                <a:gd name="T42" fmla="*/ 1872 w 2414"/>
                <a:gd name="T43" fmla="*/ 940 h 1070"/>
                <a:gd name="T44" fmla="*/ 1907 w 2414"/>
                <a:gd name="T45" fmla="*/ 912 h 1070"/>
                <a:gd name="T46" fmla="*/ 1975 w 2414"/>
                <a:gd name="T47" fmla="*/ 857 h 1070"/>
                <a:gd name="T48" fmla="*/ 2147 w 2414"/>
                <a:gd name="T49" fmla="*/ 933 h 1070"/>
                <a:gd name="T50" fmla="*/ 2236 w 2414"/>
                <a:gd name="T51" fmla="*/ 974 h 1070"/>
                <a:gd name="T52" fmla="*/ 2373 w 2414"/>
                <a:gd name="T53" fmla="*/ 960 h 1070"/>
                <a:gd name="T54" fmla="*/ 2407 w 2414"/>
                <a:gd name="T55" fmla="*/ 672 h 1070"/>
                <a:gd name="T56" fmla="*/ 2229 w 2414"/>
                <a:gd name="T57" fmla="*/ 542 h 1070"/>
                <a:gd name="T58" fmla="*/ 2133 w 2414"/>
                <a:gd name="T59" fmla="*/ 453 h 1070"/>
                <a:gd name="T60" fmla="*/ 1907 w 2414"/>
                <a:gd name="T61" fmla="*/ 295 h 1070"/>
                <a:gd name="T62" fmla="*/ 1660 w 2414"/>
                <a:gd name="T63" fmla="*/ 21 h 1070"/>
                <a:gd name="T64" fmla="*/ 1413 w 2414"/>
                <a:gd name="T65" fmla="*/ 110 h 1070"/>
                <a:gd name="T66" fmla="*/ 1385 w 2414"/>
                <a:gd name="T67" fmla="*/ 137 h 1070"/>
                <a:gd name="T68" fmla="*/ 1200 w 2414"/>
                <a:gd name="T69" fmla="*/ 185 h 1070"/>
                <a:gd name="T70" fmla="*/ 1118 w 2414"/>
                <a:gd name="T71" fmla="*/ 124 h 1070"/>
                <a:gd name="T72" fmla="*/ 583 w 2414"/>
                <a:gd name="T73" fmla="*/ 34 h 10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14"/>
                <a:gd name="T112" fmla="*/ 0 h 1070"/>
                <a:gd name="T113" fmla="*/ 2414 w 2414"/>
                <a:gd name="T114" fmla="*/ 1070 h 10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14" h="1070">
                  <a:moveTo>
                    <a:pt x="617" y="7"/>
                  </a:moveTo>
                  <a:cubicBezTo>
                    <a:pt x="582" y="13"/>
                    <a:pt x="544" y="17"/>
                    <a:pt x="515" y="41"/>
                  </a:cubicBezTo>
                  <a:cubicBezTo>
                    <a:pt x="490" y="61"/>
                    <a:pt x="474" y="96"/>
                    <a:pt x="439" y="103"/>
                  </a:cubicBezTo>
                  <a:cubicBezTo>
                    <a:pt x="410" y="109"/>
                    <a:pt x="380" y="108"/>
                    <a:pt x="350" y="110"/>
                  </a:cubicBezTo>
                  <a:cubicBezTo>
                    <a:pt x="310" y="137"/>
                    <a:pt x="302" y="129"/>
                    <a:pt x="247" y="124"/>
                  </a:cubicBezTo>
                  <a:cubicBezTo>
                    <a:pt x="224" y="108"/>
                    <a:pt x="218" y="91"/>
                    <a:pt x="192" y="82"/>
                  </a:cubicBezTo>
                  <a:cubicBezTo>
                    <a:pt x="170" y="48"/>
                    <a:pt x="185" y="66"/>
                    <a:pt x="137" y="34"/>
                  </a:cubicBezTo>
                  <a:cubicBezTo>
                    <a:pt x="130" y="30"/>
                    <a:pt x="117" y="21"/>
                    <a:pt x="117" y="21"/>
                  </a:cubicBezTo>
                  <a:cubicBezTo>
                    <a:pt x="83" y="23"/>
                    <a:pt x="46" y="15"/>
                    <a:pt x="14" y="28"/>
                  </a:cubicBezTo>
                  <a:cubicBezTo>
                    <a:pt x="1" y="33"/>
                    <a:pt x="0" y="69"/>
                    <a:pt x="0" y="69"/>
                  </a:cubicBezTo>
                  <a:cubicBezTo>
                    <a:pt x="6" y="119"/>
                    <a:pt x="8" y="170"/>
                    <a:pt x="14" y="220"/>
                  </a:cubicBezTo>
                  <a:cubicBezTo>
                    <a:pt x="15" y="227"/>
                    <a:pt x="15" y="236"/>
                    <a:pt x="21" y="240"/>
                  </a:cubicBezTo>
                  <a:cubicBezTo>
                    <a:pt x="33" y="249"/>
                    <a:pt x="86" y="269"/>
                    <a:pt x="103" y="274"/>
                  </a:cubicBezTo>
                  <a:cubicBezTo>
                    <a:pt x="117" y="278"/>
                    <a:pt x="130" y="283"/>
                    <a:pt x="144" y="288"/>
                  </a:cubicBezTo>
                  <a:cubicBezTo>
                    <a:pt x="151" y="290"/>
                    <a:pt x="165" y="295"/>
                    <a:pt x="165" y="295"/>
                  </a:cubicBezTo>
                  <a:cubicBezTo>
                    <a:pt x="193" y="315"/>
                    <a:pt x="202" y="344"/>
                    <a:pt x="233" y="364"/>
                  </a:cubicBezTo>
                  <a:cubicBezTo>
                    <a:pt x="252" y="376"/>
                    <a:pt x="295" y="391"/>
                    <a:pt x="295" y="391"/>
                  </a:cubicBezTo>
                  <a:cubicBezTo>
                    <a:pt x="438" y="381"/>
                    <a:pt x="360" y="388"/>
                    <a:pt x="439" y="364"/>
                  </a:cubicBezTo>
                  <a:cubicBezTo>
                    <a:pt x="469" y="366"/>
                    <a:pt x="499" y="362"/>
                    <a:pt x="528" y="370"/>
                  </a:cubicBezTo>
                  <a:cubicBezTo>
                    <a:pt x="549" y="376"/>
                    <a:pt x="543" y="417"/>
                    <a:pt x="535" y="425"/>
                  </a:cubicBezTo>
                  <a:cubicBezTo>
                    <a:pt x="525" y="435"/>
                    <a:pt x="508" y="434"/>
                    <a:pt x="494" y="439"/>
                  </a:cubicBezTo>
                  <a:cubicBezTo>
                    <a:pt x="465" y="449"/>
                    <a:pt x="440" y="463"/>
                    <a:pt x="412" y="473"/>
                  </a:cubicBezTo>
                  <a:cubicBezTo>
                    <a:pt x="362" y="548"/>
                    <a:pt x="434" y="435"/>
                    <a:pt x="391" y="521"/>
                  </a:cubicBezTo>
                  <a:cubicBezTo>
                    <a:pt x="362" y="578"/>
                    <a:pt x="328" y="573"/>
                    <a:pt x="268" y="583"/>
                  </a:cubicBezTo>
                  <a:cubicBezTo>
                    <a:pt x="245" y="598"/>
                    <a:pt x="225" y="603"/>
                    <a:pt x="199" y="610"/>
                  </a:cubicBezTo>
                  <a:cubicBezTo>
                    <a:pt x="184" y="633"/>
                    <a:pt x="175" y="717"/>
                    <a:pt x="220" y="720"/>
                  </a:cubicBezTo>
                  <a:cubicBezTo>
                    <a:pt x="325" y="727"/>
                    <a:pt x="430" y="725"/>
                    <a:pt x="535" y="727"/>
                  </a:cubicBezTo>
                  <a:cubicBezTo>
                    <a:pt x="608" y="752"/>
                    <a:pt x="677" y="768"/>
                    <a:pt x="755" y="775"/>
                  </a:cubicBezTo>
                  <a:cubicBezTo>
                    <a:pt x="769" y="780"/>
                    <a:pt x="781" y="792"/>
                    <a:pt x="796" y="796"/>
                  </a:cubicBezTo>
                  <a:cubicBezTo>
                    <a:pt x="836" y="807"/>
                    <a:pt x="878" y="805"/>
                    <a:pt x="919" y="809"/>
                  </a:cubicBezTo>
                  <a:cubicBezTo>
                    <a:pt x="1045" y="805"/>
                    <a:pt x="1074" y="819"/>
                    <a:pt x="1159" y="789"/>
                  </a:cubicBezTo>
                  <a:cubicBezTo>
                    <a:pt x="1193" y="791"/>
                    <a:pt x="1228" y="792"/>
                    <a:pt x="1262" y="796"/>
                  </a:cubicBezTo>
                  <a:cubicBezTo>
                    <a:pt x="1332" y="803"/>
                    <a:pt x="1232" y="797"/>
                    <a:pt x="1296" y="823"/>
                  </a:cubicBezTo>
                  <a:cubicBezTo>
                    <a:pt x="1313" y="830"/>
                    <a:pt x="1333" y="828"/>
                    <a:pt x="1351" y="830"/>
                  </a:cubicBezTo>
                  <a:cubicBezTo>
                    <a:pt x="1358" y="832"/>
                    <a:pt x="1368" y="831"/>
                    <a:pt x="1372" y="837"/>
                  </a:cubicBezTo>
                  <a:cubicBezTo>
                    <a:pt x="1379" y="847"/>
                    <a:pt x="1369" y="865"/>
                    <a:pt x="1379" y="871"/>
                  </a:cubicBezTo>
                  <a:cubicBezTo>
                    <a:pt x="1389" y="877"/>
                    <a:pt x="1402" y="866"/>
                    <a:pt x="1413" y="864"/>
                  </a:cubicBezTo>
                  <a:cubicBezTo>
                    <a:pt x="1431" y="919"/>
                    <a:pt x="1408" y="968"/>
                    <a:pt x="1461" y="1001"/>
                  </a:cubicBezTo>
                  <a:cubicBezTo>
                    <a:pt x="1474" y="1020"/>
                    <a:pt x="1496" y="1045"/>
                    <a:pt x="1516" y="1056"/>
                  </a:cubicBezTo>
                  <a:cubicBezTo>
                    <a:pt x="1529" y="1063"/>
                    <a:pt x="1557" y="1070"/>
                    <a:pt x="1557" y="1070"/>
                  </a:cubicBezTo>
                  <a:cubicBezTo>
                    <a:pt x="1610" y="1052"/>
                    <a:pt x="1552" y="1070"/>
                    <a:pt x="1667" y="1056"/>
                  </a:cubicBezTo>
                  <a:cubicBezTo>
                    <a:pt x="1697" y="1052"/>
                    <a:pt x="1727" y="1039"/>
                    <a:pt x="1756" y="1029"/>
                  </a:cubicBezTo>
                  <a:cubicBezTo>
                    <a:pt x="1781" y="1011"/>
                    <a:pt x="1789" y="995"/>
                    <a:pt x="1817" y="981"/>
                  </a:cubicBezTo>
                  <a:cubicBezTo>
                    <a:pt x="1834" y="956"/>
                    <a:pt x="1847" y="956"/>
                    <a:pt x="1872" y="940"/>
                  </a:cubicBezTo>
                  <a:cubicBezTo>
                    <a:pt x="1877" y="933"/>
                    <a:pt x="1879" y="924"/>
                    <a:pt x="1886" y="919"/>
                  </a:cubicBezTo>
                  <a:cubicBezTo>
                    <a:pt x="1892" y="914"/>
                    <a:pt x="1902" y="917"/>
                    <a:pt x="1907" y="912"/>
                  </a:cubicBezTo>
                  <a:cubicBezTo>
                    <a:pt x="1912" y="907"/>
                    <a:pt x="1908" y="897"/>
                    <a:pt x="1913" y="892"/>
                  </a:cubicBezTo>
                  <a:cubicBezTo>
                    <a:pt x="1936" y="869"/>
                    <a:pt x="1949" y="866"/>
                    <a:pt x="1975" y="857"/>
                  </a:cubicBezTo>
                  <a:cubicBezTo>
                    <a:pt x="2013" y="866"/>
                    <a:pt x="2047" y="887"/>
                    <a:pt x="2085" y="898"/>
                  </a:cubicBezTo>
                  <a:cubicBezTo>
                    <a:pt x="2132" y="930"/>
                    <a:pt x="2110" y="921"/>
                    <a:pt x="2147" y="933"/>
                  </a:cubicBezTo>
                  <a:cubicBezTo>
                    <a:pt x="2149" y="940"/>
                    <a:pt x="2148" y="949"/>
                    <a:pt x="2153" y="953"/>
                  </a:cubicBezTo>
                  <a:cubicBezTo>
                    <a:pt x="2166" y="964"/>
                    <a:pt x="2221" y="971"/>
                    <a:pt x="2236" y="974"/>
                  </a:cubicBezTo>
                  <a:cubicBezTo>
                    <a:pt x="2250" y="972"/>
                    <a:pt x="2263" y="968"/>
                    <a:pt x="2277" y="967"/>
                  </a:cubicBezTo>
                  <a:cubicBezTo>
                    <a:pt x="2309" y="964"/>
                    <a:pt x="2359" y="989"/>
                    <a:pt x="2373" y="960"/>
                  </a:cubicBezTo>
                  <a:cubicBezTo>
                    <a:pt x="2403" y="901"/>
                    <a:pt x="2376" y="827"/>
                    <a:pt x="2380" y="761"/>
                  </a:cubicBezTo>
                  <a:cubicBezTo>
                    <a:pt x="2382" y="734"/>
                    <a:pt x="2398" y="698"/>
                    <a:pt x="2407" y="672"/>
                  </a:cubicBezTo>
                  <a:cubicBezTo>
                    <a:pt x="2409" y="656"/>
                    <a:pt x="2414" y="640"/>
                    <a:pt x="2414" y="624"/>
                  </a:cubicBezTo>
                  <a:cubicBezTo>
                    <a:pt x="2414" y="545"/>
                    <a:pt x="2271" y="545"/>
                    <a:pt x="2229" y="542"/>
                  </a:cubicBezTo>
                  <a:cubicBezTo>
                    <a:pt x="2198" y="534"/>
                    <a:pt x="2186" y="535"/>
                    <a:pt x="2167" y="508"/>
                  </a:cubicBezTo>
                  <a:cubicBezTo>
                    <a:pt x="2158" y="482"/>
                    <a:pt x="2142" y="479"/>
                    <a:pt x="2133" y="453"/>
                  </a:cubicBezTo>
                  <a:cubicBezTo>
                    <a:pt x="2130" y="418"/>
                    <a:pt x="2144" y="375"/>
                    <a:pt x="2119" y="350"/>
                  </a:cubicBezTo>
                  <a:cubicBezTo>
                    <a:pt x="2057" y="288"/>
                    <a:pt x="1993" y="300"/>
                    <a:pt x="1907" y="295"/>
                  </a:cubicBezTo>
                  <a:cubicBezTo>
                    <a:pt x="1883" y="222"/>
                    <a:pt x="1915" y="326"/>
                    <a:pt x="1893" y="130"/>
                  </a:cubicBezTo>
                  <a:cubicBezTo>
                    <a:pt x="1880" y="12"/>
                    <a:pt x="1741" y="25"/>
                    <a:pt x="1660" y="21"/>
                  </a:cubicBezTo>
                  <a:cubicBezTo>
                    <a:pt x="1597" y="0"/>
                    <a:pt x="1511" y="32"/>
                    <a:pt x="1447" y="48"/>
                  </a:cubicBezTo>
                  <a:cubicBezTo>
                    <a:pt x="1434" y="68"/>
                    <a:pt x="1424" y="89"/>
                    <a:pt x="1413" y="110"/>
                  </a:cubicBezTo>
                  <a:cubicBezTo>
                    <a:pt x="1410" y="116"/>
                    <a:pt x="1411" y="125"/>
                    <a:pt x="1406" y="130"/>
                  </a:cubicBezTo>
                  <a:cubicBezTo>
                    <a:pt x="1401" y="135"/>
                    <a:pt x="1392" y="135"/>
                    <a:pt x="1385" y="137"/>
                  </a:cubicBezTo>
                  <a:cubicBezTo>
                    <a:pt x="1327" y="132"/>
                    <a:pt x="1259" y="116"/>
                    <a:pt x="1207" y="151"/>
                  </a:cubicBezTo>
                  <a:cubicBezTo>
                    <a:pt x="1205" y="162"/>
                    <a:pt x="1208" y="177"/>
                    <a:pt x="1200" y="185"/>
                  </a:cubicBezTo>
                  <a:cubicBezTo>
                    <a:pt x="1195" y="190"/>
                    <a:pt x="1186" y="181"/>
                    <a:pt x="1180" y="178"/>
                  </a:cubicBezTo>
                  <a:cubicBezTo>
                    <a:pt x="1155" y="166"/>
                    <a:pt x="1118" y="124"/>
                    <a:pt x="1118" y="124"/>
                  </a:cubicBezTo>
                  <a:cubicBezTo>
                    <a:pt x="1077" y="0"/>
                    <a:pt x="875" y="35"/>
                    <a:pt x="796" y="34"/>
                  </a:cubicBezTo>
                  <a:cubicBezTo>
                    <a:pt x="725" y="33"/>
                    <a:pt x="654" y="34"/>
                    <a:pt x="583" y="34"/>
                  </a:cubicBezTo>
                  <a:lnTo>
                    <a:pt x="638" y="55"/>
                  </a:lnTo>
                </a:path>
              </a:pathLst>
            </a:custGeom>
            <a:noFill/>
            <a:ln w="63500">
              <a:solidFill>
                <a:srgbClr val="FF0000"/>
              </a:solidFill>
              <a:round/>
              <a:headEnd/>
              <a:tailEnd/>
            </a:ln>
          </p:spPr>
          <p:txBody>
            <a:bodyPr/>
            <a:lstStyle/>
            <a:p>
              <a:endParaRPr lang="en-US"/>
            </a:p>
          </p:txBody>
        </p:sp>
        <p:sp>
          <p:nvSpPr>
            <p:cNvPr id="49240" name="Text Box 1188"/>
            <p:cNvSpPr txBox="1">
              <a:spLocks noChangeArrowheads="1"/>
            </p:cNvSpPr>
            <p:nvPr/>
          </p:nvSpPr>
          <p:spPr bwMode="auto">
            <a:xfrm>
              <a:off x="6061539" y="5922660"/>
              <a:ext cx="1292464" cy="602859"/>
            </a:xfrm>
            <a:prstGeom prst="rect">
              <a:avLst/>
            </a:prstGeom>
            <a:solidFill>
              <a:schemeClr val="bg1"/>
            </a:solidFill>
            <a:ln w="9525">
              <a:noFill/>
              <a:miter lim="800000"/>
              <a:headEnd/>
              <a:tailEnd/>
            </a:ln>
          </p:spPr>
          <p:txBody>
            <a:bodyPr wrap="none">
              <a:spAutoFit/>
            </a:bodyPr>
            <a:lstStyle/>
            <a:p>
              <a:r>
                <a:rPr lang="en-US" sz="2400" b="1" dirty="0"/>
                <a:t>9 acres</a:t>
              </a:r>
            </a:p>
          </p:txBody>
        </p:sp>
      </p:grpSp>
      <p:sp>
        <p:nvSpPr>
          <p:cNvPr id="49157" name="Oval 1189"/>
          <p:cNvSpPr>
            <a:spLocks noChangeArrowheads="1"/>
          </p:cNvSpPr>
          <p:nvPr/>
        </p:nvSpPr>
        <p:spPr bwMode="auto">
          <a:xfrm>
            <a:off x="4572000" y="6588894"/>
            <a:ext cx="126649" cy="11670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178" name="Text Box 1188"/>
          <p:cNvSpPr txBox="1">
            <a:spLocks noChangeArrowheads="1"/>
          </p:cNvSpPr>
          <p:nvPr/>
        </p:nvSpPr>
        <p:spPr bwMode="auto">
          <a:xfrm>
            <a:off x="2556998" y="6400800"/>
            <a:ext cx="1710202" cy="338550"/>
          </a:xfrm>
          <a:prstGeom prst="rect">
            <a:avLst/>
          </a:prstGeom>
          <a:noFill/>
          <a:ln w="9525">
            <a:noFill/>
            <a:miter lim="800000"/>
            <a:headEnd/>
            <a:tailEnd/>
          </a:ln>
        </p:spPr>
        <p:txBody>
          <a:bodyPr wrap="none" lIns="91435" tIns="45718" rIns="91435" bIns="45718">
            <a:spAutoFit/>
          </a:bodyPr>
          <a:lstStyle/>
          <a:p>
            <a:r>
              <a:rPr lang="en-US" sz="1600" b="1" dirty="0" smtClean="0">
                <a:latin typeface="Times New Roman" pitchFamily="18" charset="0"/>
                <a:cs typeface="Times New Roman" pitchFamily="18" charset="0"/>
              </a:rPr>
              <a:t>For example only</a:t>
            </a:r>
            <a:endParaRPr lang="en-US" sz="1600"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4" cstate="print"/>
          <a:srcRect/>
          <a:stretch>
            <a:fillRect/>
          </a:stretch>
        </p:blipFill>
        <p:spPr bwMode="auto">
          <a:xfrm>
            <a:off x="336272" y="2590800"/>
            <a:ext cx="1872715" cy="1447800"/>
          </a:xfrm>
          <a:prstGeom prst="rect">
            <a:avLst/>
          </a:prstGeom>
          <a:noFill/>
          <a:ln w="9525">
            <a:solidFill>
              <a:schemeClr val="tx1"/>
            </a:solidFill>
            <a:miter lim="800000"/>
            <a:headEnd/>
            <a:tailEnd/>
          </a:ln>
          <a:effectLst/>
        </p:spPr>
      </p:pic>
      <p:sp>
        <p:nvSpPr>
          <p:cNvPr id="168" name="Freeform 167"/>
          <p:cNvSpPr/>
          <p:nvPr/>
        </p:nvSpPr>
        <p:spPr>
          <a:xfrm>
            <a:off x="2665539" y="4114800"/>
            <a:ext cx="1318641" cy="830678"/>
          </a:xfrm>
          <a:custGeom>
            <a:avLst/>
            <a:gdLst>
              <a:gd name="connsiteX0" fmla="*/ 519953 w 1586753"/>
              <a:gd name="connsiteY0" fmla="*/ 62753 h 1084730"/>
              <a:gd name="connsiteX1" fmla="*/ 466164 w 1586753"/>
              <a:gd name="connsiteY1" fmla="*/ 26895 h 1084730"/>
              <a:gd name="connsiteX2" fmla="*/ 448235 w 1586753"/>
              <a:gd name="connsiteY2" fmla="*/ 8965 h 1084730"/>
              <a:gd name="connsiteX3" fmla="*/ 421341 w 1586753"/>
              <a:gd name="connsiteY3" fmla="*/ 0 h 1084730"/>
              <a:gd name="connsiteX4" fmla="*/ 179294 w 1586753"/>
              <a:gd name="connsiteY4" fmla="*/ 8965 h 1084730"/>
              <a:gd name="connsiteX5" fmla="*/ 134470 w 1586753"/>
              <a:gd name="connsiteY5" fmla="*/ 17930 h 1084730"/>
              <a:gd name="connsiteX6" fmla="*/ 71717 w 1586753"/>
              <a:gd name="connsiteY6" fmla="*/ 35859 h 1084730"/>
              <a:gd name="connsiteX7" fmla="*/ 44823 w 1586753"/>
              <a:gd name="connsiteY7" fmla="*/ 53789 h 1084730"/>
              <a:gd name="connsiteX8" fmla="*/ 8964 w 1586753"/>
              <a:gd name="connsiteY8" fmla="*/ 134471 h 1084730"/>
              <a:gd name="connsiteX9" fmla="*/ 0 w 1586753"/>
              <a:gd name="connsiteY9" fmla="*/ 161365 h 1084730"/>
              <a:gd name="connsiteX10" fmla="*/ 8964 w 1586753"/>
              <a:gd name="connsiteY10" fmla="*/ 277906 h 1084730"/>
              <a:gd name="connsiteX11" fmla="*/ 44823 w 1586753"/>
              <a:gd name="connsiteY11" fmla="*/ 358589 h 1084730"/>
              <a:gd name="connsiteX12" fmla="*/ 62753 w 1586753"/>
              <a:gd name="connsiteY12" fmla="*/ 376518 h 1084730"/>
              <a:gd name="connsiteX13" fmla="*/ 116541 w 1586753"/>
              <a:gd name="connsiteY13" fmla="*/ 412377 h 1084730"/>
              <a:gd name="connsiteX14" fmla="*/ 143435 w 1586753"/>
              <a:gd name="connsiteY14" fmla="*/ 421342 h 1084730"/>
              <a:gd name="connsiteX15" fmla="*/ 197223 w 1586753"/>
              <a:gd name="connsiteY15" fmla="*/ 448236 h 1084730"/>
              <a:gd name="connsiteX16" fmla="*/ 268941 w 1586753"/>
              <a:gd name="connsiteY16" fmla="*/ 484095 h 1084730"/>
              <a:gd name="connsiteX17" fmla="*/ 268941 w 1586753"/>
              <a:gd name="connsiteY17" fmla="*/ 484095 h 1084730"/>
              <a:gd name="connsiteX18" fmla="*/ 322729 w 1586753"/>
              <a:gd name="connsiteY18" fmla="*/ 510989 h 1084730"/>
              <a:gd name="connsiteX19" fmla="*/ 349623 w 1586753"/>
              <a:gd name="connsiteY19" fmla="*/ 537883 h 1084730"/>
              <a:gd name="connsiteX20" fmla="*/ 394447 w 1586753"/>
              <a:gd name="connsiteY20" fmla="*/ 564777 h 1084730"/>
              <a:gd name="connsiteX21" fmla="*/ 412376 w 1586753"/>
              <a:gd name="connsiteY21" fmla="*/ 618565 h 1084730"/>
              <a:gd name="connsiteX22" fmla="*/ 430306 w 1586753"/>
              <a:gd name="connsiteY22" fmla="*/ 636495 h 1084730"/>
              <a:gd name="connsiteX23" fmla="*/ 466164 w 1586753"/>
              <a:gd name="connsiteY23" fmla="*/ 690283 h 1084730"/>
              <a:gd name="connsiteX24" fmla="*/ 510988 w 1586753"/>
              <a:gd name="connsiteY24" fmla="*/ 726142 h 1084730"/>
              <a:gd name="connsiteX25" fmla="*/ 537882 w 1586753"/>
              <a:gd name="connsiteY25" fmla="*/ 753036 h 1084730"/>
              <a:gd name="connsiteX26" fmla="*/ 591670 w 1586753"/>
              <a:gd name="connsiteY26" fmla="*/ 779930 h 1084730"/>
              <a:gd name="connsiteX27" fmla="*/ 609600 w 1586753"/>
              <a:gd name="connsiteY27" fmla="*/ 797859 h 1084730"/>
              <a:gd name="connsiteX28" fmla="*/ 699247 w 1586753"/>
              <a:gd name="connsiteY28" fmla="*/ 815789 h 1084730"/>
              <a:gd name="connsiteX29" fmla="*/ 779929 w 1586753"/>
              <a:gd name="connsiteY29" fmla="*/ 833718 h 1084730"/>
              <a:gd name="connsiteX30" fmla="*/ 806823 w 1586753"/>
              <a:gd name="connsiteY30" fmla="*/ 842683 h 1084730"/>
              <a:gd name="connsiteX31" fmla="*/ 851647 w 1586753"/>
              <a:gd name="connsiteY31" fmla="*/ 869577 h 1084730"/>
              <a:gd name="connsiteX32" fmla="*/ 878541 w 1586753"/>
              <a:gd name="connsiteY32" fmla="*/ 896471 h 1084730"/>
              <a:gd name="connsiteX33" fmla="*/ 932329 w 1586753"/>
              <a:gd name="connsiteY33" fmla="*/ 932330 h 1084730"/>
              <a:gd name="connsiteX34" fmla="*/ 959223 w 1586753"/>
              <a:gd name="connsiteY34" fmla="*/ 950259 h 1084730"/>
              <a:gd name="connsiteX35" fmla="*/ 1004047 w 1586753"/>
              <a:gd name="connsiteY35" fmla="*/ 986118 h 1084730"/>
              <a:gd name="connsiteX36" fmla="*/ 1030941 w 1586753"/>
              <a:gd name="connsiteY36" fmla="*/ 995083 h 1084730"/>
              <a:gd name="connsiteX37" fmla="*/ 1111623 w 1586753"/>
              <a:gd name="connsiteY37" fmla="*/ 1030942 h 1084730"/>
              <a:gd name="connsiteX38" fmla="*/ 1156447 w 1586753"/>
              <a:gd name="connsiteY38" fmla="*/ 1039906 h 1084730"/>
              <a:gd name="connsiteX39" fmla="*/ 1192306 w 1586753"/>
              <a:gd name="connsiteY39" fmla="*/ 1048871 h 1084730"/>
              <a:gd name="connsiteX40" fmla="*/ 1219200 w 1586753"/>
              <a:gd name="connsiteY40" fmla="*/ 1057836 h 1084730"/>
              <a:gd name="connsiteX41" fmla="*/ 1246094 w 1586753"/>
              <a:gd name="connsiteY41" fmla="*/ 1075765 h 1084730"/>
              <a:gd name="connsiteX42" fmla="*/ 1425388 w 1586753"/>
              <a:gd name="connsiteY42" fmla="*/ 1084730 h 1084730"/>
              <a:gd name="connsiteX43" fmla="*/ 1524000 w 1586753"/>
              <a:gd name="connsiteY43" fmla="*/ 1057836 h 1084730"/>
              <a:gd name="connsiteX44" fmla="*/ 1550894 w 1586753"/>
              <a:gd name="connsiteY44" fmla="*/ 1048871 h 1084730"/>
              <a:gd name="connsiteX45" fmla="*/ 1577788 w 1586753"/>
              <a:gd name="connsiteY45" fmla="*/ 1030942 h 1084730"/>
              <a:gd name="connsiteX46" fmla="*/ 1586753 w 1586753"/>
              <a:gd name="connsiteY46" fmla="*/ 995083 h 1084730"/>
              <a:gd name="connsiteX47" fmla="*/ 1568823 w 1586753"/>
              <a:gd name="connsiteY47" fmla="*/ 878542 h 1084730"/>
              <a:gd name="connsiteX48" fmla="*/ 1550894 w 1586753"/>
              <a:gd name="connsiteY48" fmla="*/ 851648 h 1084730"/>
              <a:gd name="connsiteX49" fmla="*/ 1541929 w 1586753"/>
              <a:gd name="connsiteY49" fmla="*/ 824753 h 1084730"/>
              <a:gd name="connsiteX50" fmla="*/ 1488141 w 1586753"/>
              <a:gd name="connsiteY50" fmla="*/ 797859 h 1084730"/>
              <a:gd name="connsiteX51" fmla="*/ 1416423 w 1586753"/>
              <a:gd name="connsiteY51" fmla="*/ 762000 h 1084730"/>
              <a:gd name="connsiteX52" fmla="*/ 1326776 w 1586753"/>
              <a:gd name="connsiteY52" fmla="*/ 726142 h 1084730"/>
              <a:gd name="connsiteX53" fmla="*/ 1299882 w 1586753"/>
              <a:gd name="connsiteY53" fmla="*/ 717177 h 1084730"/>
              <a:gd name="connsiteX54" fmla="*/ 1272988 w 1586753"/>
              <a:gd name="connsiteY54" fmla="*/ 708212 h 1084730"/>
              <a:gd name="connsiteX55" fmla="*/ 1228164 w 1586753"/>
              <a:gd name="connsiteY55" fmla="*/ 681318 h 1084730"/>
              <a:gd name="connsiteX56" fmla="*/ 1174376 w 1586753"/>
              <a:gd name="connsiteY56" fmla="*/ 654424 h 1084730"/>
              <a:gd name="connsiteX57" fmla="*/ 1138517 w 1586753"/>
              <a:gd name="connsiteY57" fmla="*/ 618565 h 1084730"/>
              <a:gd name="connsiteX58" fmla="*/ 1129553 w 1586753"/>
              <a:gd name="connsiteY58" fmla="*/ 591671 h 1084730"/>
              <a:gd name="connsiteX59" fmla="*/ 1093694 w 1586753"/>
              <a:gd name="connsiteY59" fmla="*/ 537883 h 1084730"/>
              <a:gd name="connsiteX60" fmla="*/ 1048870 w 1586753"/>
              <a:gd name="connsiteY60" fmla="*/ 493059 h 1084730"/>
              <a:gd name="connsiteX61" fmla="*/ 995082 w 1586753"/>
              <a:gd name="connsiteY61" fmla="*/ 448236 h 1084730"/>
              <a:gd name="connsiteX62" fmla="*/ 968188 w 1586753"/>
              <a:gd name="connsiteY62" fmla="*/ 439271 h 1084730"/>
              <a:gd name="connsiteX63" fmla="*/ 923364 w 1586753"/>
              <a:gd name="connsiteY63" fmla="*/ 412377 h 1084730"/>
              <a:gd name="connsiteX64" fmla="*/ 842682 w 1586753"/>
              <a:gd name="connsiteY64" fmla="*/ 367553 h 1084730"/>
              <a:gd name="connsiteX65" fmla="*/ 824753 w 1586753"/>
              <a:gd name="connsiteY65" fmla="*/ 340659 h 1084730"/>
              <a:gd name="connsiteX66" fmla="*/ 797858 w 1586753"/>
              <a:gd name="connsiteY66" fmla="*/ 331695 h 1084730"/>
              <a:gd name="connsiteX67" fmla="*/ 779929 w 1586753"/>
              <a:gd name="connsiteY67" fmla="*/ 313765 h 1084730"/>
              <a:gd name="connsiteX68" fmla="*/ 753035 w 1586753"/>
              <a:gd name="connsiteY68" fmla="*/ 304800 h 1084730"/>
              <a:gd name="connsiteX69" fmla="*/ 726141 w 1586753"/>
              <a:gd name="connsiteY69" fmla="*/ 286871 h 1084730"/>
              <a:gd name="connsiteX70" fmla="*/ 690282 w 1586753"/>
              <a:gd name="connsiteY70" fmla="*/ 251012 h 1084730"/>
              <a:gd name="connsiteX71" fmla="*/ 654423 w 1586753"/>
              <a:gd name="connsiteY71" fmla="*/ 206189 h 1084730"/>
              <a:gd name="connsiteX72" fmla="*/ 600635 w 1586753"/>
              <a:gd name="connsiteY72" fmla="*/ 152400 h 1084730"/>
              <a:gd name="connsiteX73" fmla="*/ 582706 w 1586753"/>
              <a:gd name="connsiteY73" fmla="*/ 125506 h 1084730"/>
              <a:gd name="connsiteX74" fmla="*/ 537882 w 1586753"/>
              <a:gd name="connsiteY74" fmla="*/ 89648 h 1084730"/>
              <a:gd name="connsiteX75" fmla="*/ 519953 w 1586753"/>
              <a:gd name="connsiteY75" fmla="*/ 71718 h 1084730"/>
              <a:gd name="connsiteX76" fmla="*/ 466164 w 1586753"/>
              <a:gd name="connsiteY76" fmla="*/ 53789 h 1084730"/>
              <a:gd name="connsiteX77" fmla="*/ 412376 w 1586753"/>
              <a:gd name="connsiteY77" fmla="*/ 35859 h 1084730"/>
              <a:gd name="connsiteX78" fmla="*/ 394447 w 1586753"/>
              <a:gd name="connsiteY78" fmla="*/ 26895 h 108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586753" h="1084730">
                <a:moveTo>
                  <a:pt x="519953" y="62753"/>
                </a:moveTo>
                <a:cubicBezTo>
                  <a:pt x="502023" y="50800"/>
                  <a:pt x="481401" y="42133"/>
                  <a:pt x="466164" y="26895"/>
                </a:cubicBezTo>
                <a:cubicBezTo>
                  <a:pt x="460188" y="20918"/>
                  <a:pt x="455482" y="13314"/>
                  <a:pt x="448235" y="8965"/>
                </a:cubicBezTo>
                <a:cubicBezTo>
                  <a:pt x="440132" y="4103"/>
                  <a:pt x="430306" y="2988"/>
                  <a:pt x="421341" y="0"/>
                </a:cubicBezTo>
                <a:cubicBezTo>
                  <a:pt x="340659" y="2988"/>
                  <a:pt x="259874" y="3929"/>
                  <a:pt x="179294" y="8965"/>
                </a:cubicBezTo>
                <a:cubicBezTo>
                  <a:pt x="164086" y="9916"/>
                  <a:pt x="149344" y="14624"/>
                  <a:pt x="134470" y="17930"/>
                </a:cubicBezTo>
                <a:cubicBezTo>
                  <a:pt x="100704" y="25434"/>
                  <a:pt x="101664" y="25878"/>
                  <a:pt x="71717" y="35859"/>
                </a:cubicBezTo>
                <a:cubicBezTo>
                  <a:pt x="62752" y="41836"/>
                  <a:pt x="52442" y="46170"/>
                  <a:pt x="44823" y="53789"/>
                </a:cubicBezTo>
                <a:cubicBezTo>
                  <a:pt x="23515" y="75098"/>
                  <a:pt x="17840" y="107843"/>
                  <a:pt x="8964" y="134471"/>
                </a:cubicBezTo>
                <a:lnTo>
                  <a:pt x="0" y="161365"/>
                </a:lnTo>
                <a:cubicBezTo>
                  <a:pt x="2988" y="200212"/>
                  <a:pt x="2887" y="239421"/>
                  <a:pt x="8964" y="277906"/>
                </a:cubicBezTo>
                <a:cubicBezTo>
                  <a:pt x="13858" y="308900"/>
                  <a:pt x="25784" y="334791"/>
                  <a:pt x="44823" y="358589"/>
                </a:cubicBezTo>
                <a:cubicBezTo>
                  <a:pt x="50103" y="365189"/>
                  <a:pt x="55991" y="371447"/>
                  <a:pt x="62753" y="376518"/>
                </a:cubicBezTo>
                <a:cubicBezTo>
                  <a:pt x="79992" y="389447"/>
                  <a:pt x="96098" y="405563"/>
                  <a:pt x="116541" y="412377"/>
                </a:cubicBezTo>
                <a:cubicBezTo>
                  <a:pt x="125506" y="415365"/>
                  <a:pt x="134983" y="417116"/>
                  <a:pt x="143435" y="421342"/>
                </a:cubicBezTo>
                <a:cubicBezTo>
                  <a:pt x="212948" y="456099"/>
                  <a:pt x="129624" y="425702"/>
                  <a:pt x="197223" y="448236"/>
                </a:cubicBezTo>
                <a:cubicBezTo>
                  <a:pt x="228517" y="479528"/>
                  <a:pt x="207135" y="463492"/>
                  <a:pt x="268941" y="484095"/>
                </a:cubicBezTo>
                <a:lnTo>
                  <a:pt x="268941" y="484095"/>
                </a:lnTo>
                <a:cubicBezTo>
                  <a:pt x="303698" y="507266"/>
                  <a:pt x="285614" y="498617"/>
                  <a:pt x="322729" y="510989"/>
                </a:cubicBezTo>
                <a:cubicBezTo>
                  <a:pt x="331694" y="519954"/>
                  <a:pt x="339074" y="530850"/>
                  <a:pt x="349623" y="537883"/>
                </a:cubicBezTo>
                <a:cubicBezTo>
                  <a:pt x="419453" y="584437"/>
                  <a:pt x="338603" y="508936"/>
                  <a:pt x="394447" y="564777"/>
                </a:cubicBezTo>
                <a:cubicBezTo>
                  <a:pt x="400423" y="582706"/>
                  <a:pt x="399012" y="605201"/>
                  <a:pt x="412376" y="618565"/>
                </a:cubicBezTo>
                <a:cubicBezTo>
                  <a:pt x="418353" y="624542"/>
                  <a:pt x="425235" y="629733"/>
                  <a:pt x="430306" y="636495"/>
                </a:cubicBezTo>
                <a:cubicBezTo>
                  <a:pt x="443235" y="653734"/>
                  <a:pt x="450927" y="675047"/>
                  <a:pt x="466164" y="690283"/>
                </a:cubicBezTo>
                <a:cubicBezTo>
                  <a:pt x="518336" y="742452"/>
                  <a:pt x="443124" y="669588"/>
                  <a:pt x="510988" y="726142"/>
                </a:cubicBezTo>
                <a:cubicBezTo>
                  <a:pt x="520727" y="734258"/>
                  <a:pt x="528142" y="744920"/>
                  <a:pt x="537882" y="753036"/>
                </a:cubicBezTo>
                <a:cubicBezTo>
                  <a:pt x="561052" y="772344"/>
                  <a:pt x="564717" y="770945"/>
                  <a:pt x="591670" y="779930"/>
                </a:cubicBezTo>
                <a:cubicBezTo>
                  <a:pt x="597647" y="785906"/>
                  <a:pt x="602352" y="793511"/>
                  <a:pt x="609600" y="797859"/>
                </a:cubicBezTo>
                <a:cubicBezTo>
                  <a:pt x="629427" y="809755"/>
                  <a:pt x="687765" y="813875"/>
                  <a:pt x="699247" y="815789"/>
                </a:cubicBezTo>
                <a:cubicBezTo>
                  <a:pt x="721438" y="819487"/>
                  <a:pt x="757358" y="827269"/>
                  <a:pt x="779929" y="833718"/>
                </a:cubicBezTo>
                <a:cubicBezTo>
                  <a:pt x="789015" y="836314"/>
                  <a:pt x="797858" y="839695"/>
                  <a:pt x="806823" y="842683"/>
                </a:cubicBezTo>
                <a:cubicBezTo>
                  <a:pt x="862667" y="898524"/>
                  <a:pt x="781817" y="823023"/>
                  <a:pt x="851647" y="869577"/>
                </a:cubicBezTo>
                <a:cubicBezTo>
                  <a:pt x="862196" y="876610"/>
                  <a:pt x="868534" y="888687"/>
                  <a:pt x="878541" y="896471"/>
                </a:cubicBezTo>
                <a:cubicBezTo>
                  <a:pt x="895550" y="909701"/>
                  <a:pt x="914400" y="920377"/>
                  <a:pt x="932329" y="932330"/>
                </a:cubicBezTo>
                <a:cubicBezTo>
                  <a:pt x="941294" y="938306"/>
                  <a:pt x="951605" y="942641"/>
                  <a:pt x="959223" y="950259"/>
                </a:cubicBezTo>
                <a:cubicBezTo>
                  <a:pt x="975900" y="966936"/>
                  <a:pt x="981428" y="974809"/>
                  <a:pt x="1004047" y="986118"/>
                </a:cubicBezTo>
                <a:cubicBezTo>
                  <a:pt x="1012499" y="990344"/>
                  <a:pt x="1022489" y="990857"/>
                  <a:pt x="1030941" y="995083"/>
                </a:cubicBezTo>
                <a:cubicBezTo>
                  <a:pt x="1116179" y="1037702"/>
                  <a:pt x="972854" y="984684"/>
                  <a:pt x="1111623" y="1030942"/>
                </a:cubicBezTo>
                <a:cubicBezTo>
                  <a:pt x="1126078" y="1035761"/>
                  <a:pt x="1141573" y="1036601"/>
                  <a:pt x="1156447" y="1039906"/>
                </a:cubicBezTo>
                <a:cubicBezTo>
                  <a:pt x="1168475" y="1042579"/>
                  <a:pt x="1180459" y="1045486"/>
                  <a:pt x="1192306" y="1048871"/>
                </a:cubicBezTo>
                <a:cubicBezTo>
                  <a:pt x="1201392" y="1051467"/>
                  <a:pt x="1210748" y="1053610"/>
                  <a:pt x="1219200" y="1057836"/>
                </a:cubicBezTo>
                <a:cubicBezTo>
                  <a:pt x="1228837" y="1062654"/>
                  <a:pt x="1235410" y="1074371"/>
                  <a:pt x="1246094" y="1075765"/>
                </a:cubicBezTo>
                <a:cubicBezTo>
                  <a:pt x="1305431" y="1083505"/>
                  <a:pt x="1365623" y="1081742"/>
                  <a:pt x="1425388" y="1084730"/>
                </a:cubicBezTo>
                <a:cubicBezTo>
                  <a:pt x="1488740" y="1072059"/>
                  <a:pt x="1455760" y="1080582"/>
                  <a:pt x="1524000" y="1057836"/>
                </a:cubicBezTo>
                <a:cubicBezTo>
                  <a:pt x="1532965" y="1054848"/>
                  <a:pt x="1543031" y="1054113"/>
                  <a:pt x="1550894" y="1048871"/>
                </a:cubicBezTo>
                <a:lnTo>
                  <a:pt x="1577788" y="1030942"/>
                </a:lnTo>
                <a:cubicBezTo>
                  <a:pt x="1580776" y="1018989"/>
                  <a:pt x="1586753" y="1007404"/>
                  <a:pt x="1586753" y="995083"/>
                </a:cubicBezTo>
                <a:cubicBezTo>
                  <a:pt x="1586753" y="974511"/>
                  <a:pt x="1584168" y="909233"/>
                  <a:pt x="1568823" y="878542"/>
                </a:cubicBezTo>
                <a:cubicBezTo>
                  <a:pt x="1564005" y="868905"/>
                  <a:pt x="1555712" y="861285"/>
                  <a:pt x="1550894" y="851648"/>
                </a:cubicBezTo>
                <a:cubicBezTo>
                  <a:pt x="1546668" y="843196"/>
                  <a:pt x="1547832" y="832132"/>
                  <a:pt x="1541929" y="824753"/>
                </a:cubicBezTo>
                <a:cubicBezTo>
                  <a:pt x="1529291" y="808956"/>
                  <a:pt x="1505857" y="803764"/>
                  <a:pt x="1488141" y="797859"/>
                </a:cubicBezTo>
                <a:cubicBezTo>
                  <a:pt x="1447634" y="757354"/>
                  <a:pt x="1498830" y="803202"/>
                  <a:pt x="1416423" y="762000"/>
                </a:cubicBezTo>
                <a:cubicBezTo>
                  <a:pt x="1363658" y="735618"/>
                  <a:pt x="1393244" y="748298"/>
                  <a:pt x="1326776" y="726142"/>
                </a:cubicBezTo>
                <a:lnTo>
                  <a:pt x="1299882" y="717177"/>
                </a:lnTo>
                <a:lnTo>
                  <a:pt x="1272988" y="708212"/>
                </a:lnTo>
                <a:cubicBezTo>
                  <a:pt x="1237967" y="673193"/>
                  <a:pt x="1274714" y="704593"/>
                  <a:pt x="1228164" y="681318"/>
                </a:cubicBezTo>
                <a:cubicBezTo>
                  <a:pt x="1158651" y="646561"/>
                  <a:pt x="1241975" y="676958"/>
                  <a:pt x="1174376" y="654424"/>
                </a:cubicBezTo>
                <a:cubicBezTo>
                  <a:pt x="1150469" y="582705"/>
                  <a:pt x="1186330" y="666379"/>
                  <a:pt x="1138517" y="618565"/>
                </a:cubicBezTo>
                <a:cubicBezTo>
                  <a:pt x="1131835" y="611883"/>
                  <a:pt x="1134142" y="599931"/>
                  <a:pt x="1129553" y="591671"/>
                </a:cubicBezTo>
                <a:cubicBezTo>
                  <a:pt x="1119088" y="572834"/>
                  <a:pt x="1108931" y="553120"/>
                  <a:pt x="1093694" y="537883"/>
                </a:cubicBezTo>
                <a:lnTo>
                  <a:pt x="1048870" y="493059"/>
                </a:lnTo>
                <a:cubicBezTo>
                  <a:pt x="1029043" y="473232"/>
                  <a:pt x="1020045" y="460717"/>
                  <a:pt x="995082" y="448236"/>
                </a:cubicBezTo>
                <a:cubicBezTo>
                  <a:pt x="986630" y="444010"/>
                  <a:pt x="977153" y="442259"/>
                  <a:pt x="968188" y="439271"/>
                </a:cubicBezTo>
                <a:cubicBezTo>
                  <a:pt x="927961" y="399046"/>
                  <a:pt x="975735" y="441472"/>
                  <a:pt x="923364" y="412377"/>
                </a:cubicBezTo>
                <a:cubicBezTo>
                  <a:pt x="830888" y="361001"/>
                  <a:pt x="903536" y="387839"/>
                  <a:pt x="842682" y="367553"/>
                </a:cubicBezTo>
                <a:cubicBezTo>
                  <a:pt x="836706" y="358588"/>
                  <a:pt x="833166" y="347389"/>
                  <a:pt x="824753" y="340659"/>
                </a:cubicBezTo>
                <a:cubicBezTo>
                  <a:pt x="817374" y="334756"/>
                  <a:pt x="805961" y="336557"/>
                  <a:pt x="797858" y="331695"/>
                </a:cubicBezTo>
                <a:cubicBezTo>
                  <a:pt x="790610" y="327347"/>
                  <a:pt x="787176" y="318114"/>
                  <a:pt x="779929" y="313765"/>
                </a:cubicBezTo>
                <a:cubicBezTo>
                  <a:pt x="771826" y="308903"/>
                  <a:pt x="761487" y="309026"/>
                  <a:pt x="753035" y="304800"/>
                </a:cubicBezTo>
                <a:cubicBezTo>
                  <a:pt x="743398" y="299982"/>
                  <a:pt x="734321" y="293883"/>
                  <a:pt x="726141" y="286871"/>
                </a:cubicBezTo>
                <a:cubicBezTo>
                  <a:pt x="713306" y="275870"/>
                  <a:pt x="690282" y="251012"/>
                  <a:pt x="690282" y="251012"/>
                </a:cubicBezTo>
                <a:cubicBezTo>
                  <a:pt x="675200" y="205767"/>
                  <a:pt x="692269" y="238629"/>
                  <a:pt x="654423" y="206189"/>
                </a:cubicBezTo>
                <a:cubicBezTo>
                  <a:pt x="654407" y="206175"/>
                  <a:pt x="609607" y="161373"/>
                  <a:pt x="600635" y="152400"/>
                </a:cubicBezTo>
                <a:cubicBezTo>
                  <a:pt x="593017" y="144781"/>
                  <a:pt x="589437" y="133919"/>
                  <a:pt x="582706" y="125506"/>
                </a:cubicBezTo>
                <a:cubicBezTo>
                  <a:pt x="563466" y="101457"/>
                  <a:pt x="563766" y="110356"/>
                  <a:pt x="537882" y="89648"/>
                </a:cubicBezTo>
                <a:cubicBezTo>
                  <a:pt x="531282" y="84368"/>
                  <a:pt x="527513" y="75498"/>
                  <a:pt x="519953" y="71718"/>
                </a:cubicBezTo>
                <a:cubicBezTo>
                  <a:pt x="503049" y="63266"/>
                  <a:pt x="484094" y="59765"/>
                  <a:pt x="466164" y="53789"/>
                </a:cubicBezTo>
                <a:lnTo>
                  <a:pt x="412376" y="35859"/>
                </a:lnTo>
                <a:cubicBezTo>
                  <a:pt x="406037" y="33746"/>
                  <a:pt x="400423" y="29883"/>
                  <a:pt x="394447" y="26895"/>
                </a:cubicBezTo>
              </a:path>
            </a:pathLst>
          </a:cu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Oval 168"/>
          <p:cNvSpPr/>
          <p:nvPr/>
        </p:nvSpPr>
        <p:spPr>
          <a:xfrm>
            <a:off x="4315702" y="4674306"/>
            <a:ext cx="253298" cy="23341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5772168" y="4791013"/>
            <a:ext cx="545196" cy="49236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4" name="Straight Connector 213"/>
          <p:cNvCxnSpPr/>
          <p:nvPr/>
        </p:nvCxnSpPr>
        <p:spPr>
          <a:xfrm>
            <a:off x="6248400" y="6172200"/>
            <a:ext cx="914400" cy="9144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a:off x="76200" y="4539343"/>
            <a:ext cx="7264859" cy="2207453"/>
            <a:chOff x="76200" y="4539343"/>
            <a:chExt cx="7264859" cy="2207453"/>
          </a:xfrm>
        </p:grpSpPr>
        <p:sp>
          <p:nvSpPr>
            <p:cNvPr id="233" name="Right Brace 232"/>
            <p:cNvSpPr/>
            <p:nvPr/>
          </p:nvSpPr>
          <p:spPr>
            <a:xfrm>
              <a:off x="6248400" y="5526740"/>
              <a:ext cx="381000" cy="56926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37" name="Picture 236" descr="Green Heterogeneity.jpg"/>
            <p:cNvPicPr>
              <a:picLocks noChangeAspect="1"/>
            </p:cNvPicPr>
            <p:nvPr/>
          </p:nvPicPr>
          <p:blipFill>
            <a:blip r:embed="rId5" cstate="print"/>
            <a:stretch>
              <a:fillRect/>
            </a:stretch>
          </p:blipFill>
          <p:spPr>
            <a:xfrm>
              <a:off x="6781800" y="5562600"/>
              <a:ext cx="559259" cy="605384"/>
            </a:xfrm>
            <a:prstGeom prst="rect">
              <a:avLst/>
            </a:prstGeom>
          </p:spPr>
        </p:pic>
        <p:sp>
          <p:nvSpPr>
            <p:cNvPr id="195" name="Text Box 1188"/>
            <p:cNvSpPr txBox="1">
              <a:spLocks noChangeArrowheads="1"/>
            </p:cNvSpPr>
            <p:nvPr/>
          </p:nvSpPr>
          <p:spPr bwMode="auto">
            <a:xfrm>
              <a:off x="3886200" y="5388118"/>
              <a:ext cx="527698" cy="707882"/>
            </a:xfrm>
            <a:prstGeom prst="rect">
              <a:avLst/>
            </a:prstGeom>
            <a:noFill/>
            <a:ln w="9525">
              <a:noFill/>
              <a:miter lim="800000"/>
              <a:headEnd/>
              <a:tailEnd/>
            </a:ln>
          </p:spPr>
          <p:txBody>
            <a:bodyPr wrap="none" lIns="91435" tIns="45718" rIns="91435" bIns="45718">
              <a:spAutoFit/>
            </a:bodyPr>
            <a:lstStyle/>
            <a:p>
              <a:r>
                <a:rPr lang="en-US" sz="4000" b="1" dirty="0" smtClean="0">
                  <a:latin typeface="Tahoma" pitchFamily="34" charset="0"/>
                  <a:ea typeface="Tahoma" pitchFamily="34" charset="0"/>
                  <a:cs typeface="Tahoma" pitchFamily="34" charset="0"/>
                </a:rPr>
                <a:t>C</a:t>
              </a:r>
              <a:endParaRPr lang="en-US" sz="4000" b="1" dirty="0">
                <a:latin typeface="Tahoma" pitchFamily="34" charset="0"/>
                <a:ea typeface="Tahoma" pitchFamily="34" charset="0"/>
                <a:cs typeface="Tahoma" pitchFamily="34" charset="0"/>
              </a:endParaRPr>
            </a:p>
          </p:txBody>
        </p:sp>
        <p:sp>
          <p:nvSpPr>
            <p:cNvPr id="183" name="TextBox 182"/>
            <p:cNvSpPr txBox="1"/>
            <p:nvPr/>
          </p:nvSpPr>
          <p:spPr>
            <a:xfrm>
              <a:off x="76200" y="5638800"/>
              <a:ext cx="2514600" cy="1107996"/>
            </a:xfrm>
            <a:prstGeom prst="rect">
              <a:avLst/>
            </a:prstGeom>
            <a:solidFill>
              <a:schemeClr val="bg1"/>
            </a:solidFill>
          </p:spPr>
          <p:txBody>
            <a:bodyPr wrap="square" rtlCol="0">
              <a:spAutoFit/>
            </a:bodyPr>
            <a:lstStyle/>
            <a:p>
              <a:pPr algn="ctr"/>
              <a:r>
                <a:rPr lang="en-US" sz="2200" b="1" dirty="0" smtClean="0">
                  <a:latin typeface="Times New Roman" pitchFamily="18" charset="0"/>
                  <a:cs typeface="Times New Roman" pitchFamily="18" charset="0"/>
                </a:rPr>
                <a:t>Heterogeneity Range </a:t>
              </a:r>
              <a:r>
                <a:rPr lang="en-US" sz="2200" b="1" i="1" dirty="0" smtClean="0">
                  <a:latin typeface="Times New Roman" pitchFamily="18" charset="0"/>
                  <a:cs typeface="Times New Roman" pitchFamily="18" charset="0"/>
                </a:rPr>
                <a:t>below </a:t>
              </a:r>
              <a:r>
                <a:rPr lang="en-US" sz="2200" b="1" dirty="0" smtClean="0">
                  <a:latin typeface="Times New Roman" pitchFamily="18" charset="0"/>
                  <a:cs typeface="Times New Roman" pitchFamily="18" charset="0"/>
                </a:rPr>
                <a:t>Screening Level</a:t>
              </a:r>
              <a:endParaRPr lang="en-US" sz="2200" b="1" dirty="0">
                <a:latin typeface="Times New Roman" pitchFamily="18" charset="0"/>
                <a:cs typeface="Times New Roman" pitchFamily="18" charset="0"/>
              </a:endParaRPr>
            </a:p>
          </p:txBody>
        </p:sp>
        <p:cxnSp>
          <p:nvCxnSpPr>
            <p:cNvPr id="187" name="Straight Arrow Connector 186"/>
            <p:cNvCxnSpPr/>
            <p:nvPr/>
          </p:nvCxnSpPr>
          <p:spPr>
            <a:xfrm flipV="1">
              <a:off x="2286000" y="5638804"/>
              <a:ext cx="1371600" cy="6095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0" name="Freeform 219"/>
            <p:cNvSpPr/>
            <p:nvPr/>
          </p:nvSpPr>
          <p:spPr>
            <a:xfrm>
              <a:off x="2351314" y="4539343"/>
              <a:ext cx="3935186" cy="1698171"/>
            </a:xfrm>
            <a:custGeom>
              <a:avLst/>
              <a:gdLst>
                <a:gd name="connsiteX0" fmla="*/ 0 w 3935186"/>
                <a:gd name="connsiteY0" fmla="*/ 0 h 1698171"/>
                <a:gd name="connsiteX1" fmla="*/ 212272 w 3935186"/>
                <a:gd name="connsiteY1" fmla="*/ 212271 h 1698171"/>
                <a:gd name="connsiteX2" fmla="*/ 277586 w 3935186"/>
                <a:gd name="connsiteY2" fmla="*/ 1698171 h 1698171"/>
                <a:gd name="connsiteX3" fmla="*/ 3935186 w 3935186"/>
                <a:gd name="connsiteY3" fmla="*/ 1665514 h 1698171"/>
                <a:gd name="connsiteX4" fmla="*/ 3918857 w 3935186"/>
                <a:gd name="connsiteY4" fmla="*/ 1436914 h 1698171"/>
                <a:gd name="connsiteX5" fmla="*/ 3804557 w 3935186"/>
                <a:gd name="connsiteY5" fmla="*/ 1322614 h 1698171"/>
                <a:gd name="connsiteX6" fmla="*/ 3771900 w 3935186"/>
                <a:gd name="connsiteY6" fmla="*/ 1191986 h 1698171"/>
                <a:gd name="connsiteX7" fmla="*/ 3804557 w 3935186"/>
                <a:gd name="connsiteY7" fmla="*/ 1077686 h 1698171"/>
                <a:gd name="connsiteX8" fmla="*/ 3820886 w 3935186"/>
                <a:gd name="connsiteY8" fmla="*/ 996043 h 1698171"/>
                <a:gd name="connsiteX9" fmla="*/ 3902529 w 3935186"/>
                <a:gd name="connsiteY9" fmla="*/ 865414 h 1698171"/>
                <a:gd name="connsiteX10" fmla="*/ 3559629 w 3935186"/>
                <a:gd name="connsiteY10" fmla="*/ 816428 h 1698171"/>
                <a:gd name="connsiteX11" fmla="*/ 2400300 w 3935186"/>
                <a:gd name="connsiteY11" fmla="*/ 767443 h 1698171"/>
                <a:gd name="connsiteX12" fmla="*/ 2057400 w 3935186"/>
                <a:gd name="connsiteY12" fmla="*/ 734786 h 1698171"/>
                <a:gd name="connsiteX13" fmla="*/ 1567543 w 3935186"/>
                <a:gd name="connsiteY13" fmla="*/ 653143 h 1698171"/>
                <a:gd name="connsiteX14" fmla="*/ 1208315 w 3935186"/>
                <a:gd name="connsiteY14" fmla="*/ 555171 h 1698171"/>
                <a:gd name="connsiteX15" fmla="*/ 767443 w 3935186"/>
                <a:gd name="connsiteY15" fmla="*/ 457200 h 1698171"/>
                <a:gd name="connsiteX16" fmla="*/ 326572 w 3935186"/>
                <a:gd name="connsiteY16" fmla="*/ 228600 h 1698171"/>
                <a:gd name="connsiteX17" fmla="*/ 0 w 3935186"/>
                <a:gd name="connsiteY17" fmla="*/ 0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35186" h="1698171">
                  <a:moveTo>
                    <a:pt x="0" y="0"/>
                  </a:moveTo>
                  <a:lnTo>
                    <a:pt x="212272" y="212271"/>
                  </a:lnTo>
                  <a:lnTo>
                    <a:pt x="277586" y="1698171"/>
                  </a:lnTo>
                  <a:lnTo>
                    <a:pt x="3935186" y="1665514"/>
                  </a:lnTo>
                  <a:lnTo>
                    <a:pt x="3918857" y="1436914"/>
                  </a:lnTo>
                  <a:lnTo>
                    <a:pt x="3804557" y="1322614"/>
                  </a:lnTo>
                  <a:lnTo>
                    <a:pt x="3771900" y="1191986"/>
                  </a:lnTo>
                  <a:lnTo>
                    <a:pt x="3804557" y="1077686"/>
                  </a:lnTo>
                  <a:lnTo>
                    <a:pt x="3820886" y="996043"/>
                  </a:lnTo>
                  <a:lnTo>
                    <a:pt x="3902529" y="865414"/>
                  </a:lnTo>
                  <a:lnTo>
                    <a:pt x="3559629" y="816428"/>
                  </a:lnTo>
                  <a:lnTo>
                    <a:pt x="2400300" y="767443"/>
                  </a:lnTo>
                  <a:lnTo>
                    <a:pt x="2057400" y="734786"/>
                  </a:lnTo>
                  <a:lnTo>
                    <a:pt x="1567543" y="653143"/>
                  </a:lnTo>
                  <a:lnTo>
                    <a:pt x="1208315" y="555171"/>
                  </a:lnTo>
                  <a:lnTo>
                    <a:pt x="767443" y="457200"/>
                  </a:lnTo>
                  <a:cubicBezTo>
                    <a:pt x="338108" y="226020"/>
                    <a:pt x="503626" y="228600"/>
                    <a:pt x="326572" y="228600"/>
                  </a:cubicBezTo>
                  <a:lnTo>
                    <a:pt x="0" y="0"/>
                  </a:lnTo>
                  <a:close/>
                </a:path>
              </a:pathLst>
            </a:custGeom>
            <a:noFill/>
            <a:ln w="635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p:cNvGrpSpPr/>
          <p:nvPr/>
        </p:nvGrpSpPr>
        <p:grpSpPr>
          <a:xfrm>
            <a:off x="3956958" y="2168604"/>
            <a:ext cx="4577442" cy="2631996"/>
            <a:chOff x="3956958" y="2168604"/>
            <a:chExt cx="4577442" cy="2631996"/>
          </a:xfrm>
        </p:grpSpPr>
        <p:sp>
          <p:nvSpPr>
            <p:cNvPr id="182" name="TextBox 181"/>
            <p:cNvSpPr txBox="1"/>
            <p:nvPr/>
          </p:nvSpPr>
          <p:spPr>
            <a:xfrm>
              <a:off x="6019800" y="2168604"/>
              <a:ext cx="2514600" cy="1107996"/>
            </a:xfrm>
            <a:prstGeom prst="rect">
              <a:avLst/>
            </a:prstGeom>
            <a:noFill/>
          </p:spPr>
          <p:txBody>
            <a:bodyPr wrap="square" rtlCol="0">
              <a:spAutoFit/>
            </a:bodyPr>
            <a:lstStyle/>
            <a:p>
              <a:pPr algn="ctr"/>
              <a:r>
                <a:rPr lang="en-US" sz="2200" b="1" dirty="0" smtClean="0">
                  <a:latin typeface="Times New Roman" pitchFamily="18" charset="0"/>
                  <a:cs typeface="Times New Roman" pitchFamily="18" charset="0"/>
                </a:rPr>
                <a:t>Heterogeneity Range </a:t>
              </a:r>
              <a:r>
                <a:rPr lang="en-US" sz="2200" b="1" i="1" dirty="0" smtClean="0">
                  <a:latin typeface="Times New Roman" pitchFamily="18" charset="0"/>
                  <a:cs typeface="Times New Roman" pitchFamily="18" charset="0"/>
                </a:rPr>
                <a:t>Above</a:t>
              </a:r>
              <a:r>
                <a:rPr lang="en-US" sz="2200" b="1" dirty="0" smtClean="0">
                  <a:latin typeface="Times New Roman" pitchFamily="18" charset="0"/>
                  <a:cs typeface="Times New Roman" pitchFamily="18" charset="0"/>
                </a:rPr>
                <a:t> Screening Level</a:t>
              </a:r>
              <a:endParaRPr lang="en-US" sz="2200" b="1" dirty="0">
                <a:latin typeface="Times New Roman" pitchFamily="18" charset="0"/>
                <a:cs typeface="Times New Roman" pitchFamily="18" charset="0"/>
              </a:endParaRPr>
            </a:p>
          </p:txBody>
        </p:sp>
        <p:cxnSp>
          <p:nvCxnSpPr>
            <p:cNvPr id="186" name="Straight Arrow Connector 185"/>
            <p:cNvCxnSpPr>
              <a:stCxn id="182" idx="2"/>
            </p:cNvCxnSpPr>
            <p:nvPr/>
          </p:nvCxnSpPr>
          <p:spPr>
            <a:xfrm rot="5400000">
              <a:off x="6152283" y="2964409"/>
              <a:ext cx="812626" cy="14370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1" name="Right Brace 230"/>
            <p:cNvSpPr/>
            <p:nvPr/>
          </p:nvSpPr>
          <p:spPr>
            <a:xfrm rot="703963">
              <a:off x="6592267" y="4247800"/>
              <a:ext cx="447192" cy="430184"/>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38" name="Picture 237" descr="Red Heterogeneity.jpg"/>
            <p:cNvPicPr>
              <a:picLocks noChangeAspect="1"/>
            </p:cNvPicPr>
            <p:nvPr/>
          </p:nvPicPr>
          <p:blipFill>
            <a:blip r:embed="rId6" cstate="print"/>
            <a:stretch>
              <a:fillRect/>
            </a:stretch>
          </p:blipFill>
          <p:spPr>
            <a:xfrm>
              <a:off x="7402944" y="4146281"/>
              <a:ext cx="598056" cy="654319"/>
            </a:xfrm>
            <a:prstGeom prst="rect">
              <a:avLst/>
            </a:prstGeom>
          </p:spPr>
        </p:pic>
        <p:sp>
          <p:nvSpPr>
            <p:cNvPr id="194" name="Text Box 1188"/>
            <p:cNvSpPr txBox="1">
              <a:spLocks noChangeArrowheads="1"/>
            </p:cNvSpPr>
            <p:nvPr/>
          </p:nvSpPr>
          <p:spPr bwMode="auto">
            <a:xfrm>
              <a:off x="5265104" y="3787918"/>
              <a:ext cx="554950" cy="707882"/>
            </a:xfrm>
            <a:prstGeom prst="rect">
              <a:avLst/>
            </a:prstGeom>
            <a:noFill/>
            <a:ln w="9525">
              <a:noFill/>
              <a:miter lim="800000"/>
              <a:headEnd/>
              <a:tailEnd/>
            </a:ln>
          </p:spPr>
          <p:txBody>
            <a:bodyPr wrap="none" lIns="91435" tIns="45718" rIns="91435" bIns="45718">
              <a:spAutoFit/>
            </a:bodyPr>
            <a:lstStyle/>
            <a:p>
              <a:r>
                <a:rPr lang="en-US" sz="4000" b="1" dirty="0" smtClean="0">
                  <a:latin typeface="Tahoma" pitchFamily="34" charset="0"/>
                  <a:ea typeface="Tahoma" pitchFamily="34" charset="0"/>
                  <a:cs typeface="Tahoma" pitchFamily="34" charset="0"/>
                </a:rPr>
                <a:t>A</a:t>
              </a:r>
              <a:endParaRPr lang="en-US" sz="4000" b="1" dirty="0">
                <a:latin typeface="Tahoma" pitchFamily="34" charset="0"/>
                <a:ea typeface="Tahoma" pitchFamily="34" charset="0"/>
                <a:cs typeface="Tahoma" pitchFamily="34" charset="0"/>
              </a:endParaRPr>
            </a:p>
          </p:txBody>
        </p:sp>
        <p:sp>
          <p:nvSpPr>
            <p:cNvPr id="218" name="Freeform 217"/>
            <p:cNvSpPr/>
            <p:nvPr/>
          </p:nvSpPr>
          <p:spPr>
            <a:xfrm>
              <a:off x="3956958" y="3690257"/>
              <a:ext cx="2509156" cy="805543"/>
            </a:xfrm>
            <a:custGeom>
              <a:avLst/>
              <a:gdLst>
                <a:gd name="connsiteX0" fmla="*/ 0 w 2596242"/>
                <a:gd name="connsiteY0" fmla="*/ 48986 h 881743"/>
                <a:gd name="connsiteX1" fmla="*/ 440871 w 2596242"/>
                <a:gd name="connsiteY1" fmla="*/ 0 h 881743"/>
                <a:gd name="connsiteX2" fmla="*/ 2008414 w 2596242"/>
                <a:gd name="connsiteY2" fmla="*/ 0 h 881743"/>
                <a:gd name="connsiteX3" fmla="*/ 2596242 w 2596242"/>
                <a:gd name="connsiteY3" fmla="*/ 604157 h 881743"/>
                <a:gd name="connsiteX4" fmla="*/ 2579914 w 2596242"/>
                <a:gd name="connsiteY4" fmla="*/ 849086 h 881743"/>
                <a:gd name="connsiteX5" fmla="*/ 1845128 w 2596242"/>
                <a:gd name="connsiteY5" fmla="*/ 881743 h 881743"/>
                <a:gd name="connsiteX6" fmla="*/ 1191985 w 2596242"/>
                <a:gd name="connsiteY6" fmla="*/ 767443 h 881743"/>
                <a:gd name="connsiteX7" fmla="*/ 653142 w 2596242"/>
                <a:gd name="connsiteY7" fmla="*/ 751114 h 881743"/>
                <a:gd name="connsiteX8" fmla="*/ 440871 w 2596242"/>
                <a:gd name="connsiteY8" fmla="*/ 718457 h 881743"/>
                <a:gd name="connsiteX9" fmla="*/ 179614 w 2596242"/>
                <a:gd name="connsiteY9" fmla="*/ 538843 h 881743"/>
                <a:gd name="connsiteX10" fmla="*/ 0 w 2596242"/>
                <a:gd name="connsiteY10" fmla="*/ 48986 h 88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6242" h="881743">
                  <a:moveTo>
                    <a:pt x="0" y="48986"/>
                  </a:moveTo>
                  <a:lnTo>
                    <a:pt x="440871" y="0"/>
                  </a:lnTo>
                  <a:lnTo>
                    <a:pt x="2008414" y="0"/>
                  </a:lnTo>
                  <a:lnTo>
                    <a:pt x="2596242" y="604157"/>
                  </a:lnTo>
                  <a:lnTo>
                    <a:pt x="2579914" y="849086"/>
                  </a:lnTo>
                  <a:lnTo>
                    <a:pt x="1845128" y="881743"/>
                  </a:lnTo>
                  <a:lnTo>
                    <a:pt x="1191985" y="767443"/>
                  </a:lnTo>
                  <a:lnTo>
                    <a:pt x="653142" y="751114"/>
                  </a:lnTo>
                  <a:lnTo>
                    <a:pt x="440871" y="718457"/>
                  </a:lnTo>
                  <a:lnTo>
                    <a:pt x="179614" y="538843"/>
                  </a:lnTo>
                  <a:lnTo>
                    <a:pt x="0" y="48986"/>
                  </a:lnTo>
                  <a:close/>
                </a:path>
              </a:pathLst>
            </a:custGeom>
            <a:noFill/>
            <a:ln w="635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p:cNvGrpSpPr/>
          <p:nvPr/>
        </p:nvGrpSpPr>
        <p:grpSpPr>
          <a:xfrm>
            <a:off x="152400" y="2202359"/>
            <a:ext cx="7583580" cy="3343370"/>
            <a:chOff x="152400" y="2202359"/>
            <a:chExt cx="7583580" cy="3343370"/>
          </a:xfrm>
        </p:grpSpPr>
        <p:grpSp>
          <p:nvGrpSpPr>
            <p:cNvPr id="201" name="Group 200"/>
            <p:cNvGrpSpPr/>
            <p:nvPr/>
          </p:nvGrpSpPr>
          <p:grpSpPr>
            <a:xfrm>
              <a:off x="152400" y="2202359"/>
              <a:ext cx="7583580" cy="3343370"/>
              <a:chOff x="152400" y="2202359"/>
              <a:chExt cx="7583580" cy="3343370"/>
            </a:xfrm>
          </p:grpSpPr>
          <p:grpSp>
            <p:nvGrpSpPr>
              <p:cNvPr id="234" name="Group 233"/>
              <p:cNvGrpSpPr/>
              <p:nvPr/>
            </p:nvGrpSpPr>
            <p:grpSpPr>
              <a:xfrm>
                <a:off x="152400" y="3581400"/>
                <a:ext cx="7583580" cy="1964329"/>
                <a:chOff x="152400" y="3581400"/>
                <a:chExt cx="7583580" cy="1964329"/>
              </a:xfrm>
            </p:grpSpPr>
            <p:grpSp>
              <p:nvGrpSpPr>
                <p:cNvPr id="229" name="Group 228"/>
                <p:cNvGrpSpPr/>
                <p:nvPr/>
              </p:nvGrpSpPr>
              <p:grpSpPr>
                <a:xfrm>
                  <a:off x="152400" y="3657600"/>
                  <a:ext cx="7583580" cy="1888129"/>
                  <a:chOff x="152400" y="3657600"/>
                  <a:chExt cx="7583580" cy="1888129"/>
                </a:xfrm>
              </p:grpSpPr>
              <p:sp>
                <p:nvSpPr>
                  <p:cNvPr id="184" name="TextBox 183"/>
                  <p:cNvSpPr txBox="1"/>
                  <p:nvPr/>
                </p:nvSpPr>
                <p:spPr>
                  <a:xfrm>
                    <a:off x="152400" y="4437733"/>
                    <a:ext cx="2133600" cy="1107996"/>
                  </a:xfrm>
                  <a:prstGeom prst="rect">
                    <a:avLst/>
                  </a:prstGeom>
                  <a:noFill/>
                </p:spPr>
                <p:txBody>
                  <a:bodyPr wrap="square" rtlCol="0">
                    <a:spAutoFit/>
                  </a:bodyPr>
                  <a:lstStyle/>
                  <a:p>
                    <a:pPr algn="ctr"/>
                    <a:r>
                      <a:rPr lang="en-US" sz="2200" b="1" dirty="0" smtClean="0">
                        <a:latin typeface="Times New Roman" pitchFamily="18" charset="0"/>
                        <a:cs typeface="Times New Roman" pitchFamily="18" charset="0"/>
                      </a:rPr>
                      <a:t>Heterogeneity Range </a:t>
                    </a:r>
                    <a:r>
                      <a:rPr lang="en-US" sz="2200" b="1" i="1" dirty="0" smtClean="0">
                        <a:latin typeface="Times New Roman" pitchFamily="18" charset="0"/>
                        <a:cs typeface="Times New Roman" pitchFamily="18" charset="0"/>
                      </a:rPr>
                      <a:t>overlaps </a:t>
                    </a:r>
                    <a:r>
                      <a:rPr lang="en-US" sz="2200" b="1" dirty="0" smtClean="0">
                        <a:latin typeface="Times New Roman" pitchFamily="18" charset="0"/>
                        <a:cs typeface="Times New Roman" pitchFamily="18" charset="0"/>
                      </a:rPr>
                      <a:t>Screening Level</a:t>
                    </a:r>
                    <a:endParaRPr lang="en-US" sz="2200" b="1" dirty="0">
                      <a:latin typeface="Times New Roman" pitchFamily="18" charset="0"/>
                      <a:cs typeface="Times New Roman" pitchFamily="18" charset="0"/>
                    </a:endParaRPr>
                  </a:p>
                </p:txBody>
              </p:sp>
              <p:cxnSp>
                <p:nvCxnSpPr>
                  <p:cNvPr id="190" name="Straight Arrow Connector 189"/>
                  <p:cNvCxnSpPr/>
                  <p:nvPr/>
                </p:nvCxnSpPr>
                <p:spPr>
                  <a:xfrm flipV="1">
                    <a:off x="2139043" y="4749974"/>
                    <a:ext cx="908957" cy="2721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3" name="Text Box 1188"/>
                  <p:cNvSpPr txBox="1">
                    <a:spLocks noChangeArrowheads="1"/>
                  </p:cNvSpPr>
                  <p:nvPr/>
                </p:nvSpPr>
                <p:spPr bwMode="auto">
                  <a:xfrm>
                    <a:off x="4579304" y="4567539"/>
                    <a:ext cx="537316" cy="707882"/>
                  </a:xfrm>
                  <a:prstGeom prst="rect">
                    <a:avLst/>
                  </a:prstGeom>
                  <a:noFill/>
                  <a:ln w="9525">
                    <a:noFill/>
                    <a:miter lim="800000"/>
                    <a:headEnd/>
                    <a:tailEnd/>
                  </a:ln>
                </p:spPr>
                <p:txBody>
                  <a:bodyPr wrap="none" lIns="91435" tIns="45718" rIns="91435" bIns="45718">
                    <a:spAutoFit/>
                  </a:bodyPr>
                  <a:lstStyle/>
                  <a:p>
                    <a:r>
                      <a:rPr lang="en-US" sz="4000" b="1" dirty="0" smtClean="0">
                        <a:latin typeface="Tahoma" pitchFamily="34" charset="0"/>
                        <a:ea typeface="Tahoma" pitchFamily="34" charset="0"/>
                        <a:cs typeface="Tahoma" pitchFamily="34" charset="0"/>
                      </a:rPr>
                      <a:t>B</a:t>
                    </a:r>
                    <a:endParaRPr lang="en-US" sz="4000" b="1" dirty="0">
                      <a:latin typeface="Tahoma" pitchFamily="34" charset="0"/>
                      <a:ea typeface="Tahoma" pitchFamily="34" charset="0"/>
                      <a:cs typeface="Tahoma" pitchFamily="34" charset="0"/>
                    </a:endParaRPr>
                  </a:p>
                </p:txBody>
              </p:sp>
              <p:sp>
                <p:nvSpPr>
                  <p:cNvPr id="232" name="Right Brace 231"/>
                  <p:cNvSpPr/>
                  <p:nvPr/>
                </p:nvSpPr>
                <p:spPr>
                  <a:xfrm rot="1131113">
                    <a:off x="6434934" y="4714114"/>
                    <a:ext cx="381000" cy="79097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39" name="Picture 238" descr="Yellow Heterogeneity.jpg"/>
                  <p:cNvPicPr>
                    <a:picLocks noChangeAspect="1"/>
                  </p:cNvPicPr>
                  <p:nvPr/>
                </p:nvPicPr>
                <p:blipFill>
                  <a:blip r:embed="rId7" cstate="print"/>
                  <a:stretch>
                    <a:fillRect/>
                  </a:stretch>
                </p:blipFill>
                <p:spPr>
                  <a:xfrm>
                    <a:off x="7155562" y="4902374"/>
                    <a:ext cx="580418" cy="628452"/>
                  </a:xfrm>
                  <a:prstGeom prst="rect">
                    <a:avLst/>
                  </a:prstGeom>
                </p:spPr>
              </p:pic>
              <p:sp>
                <p:nvSpPr>
                  <p:cNvPr id="219" name="Freeform 218"/>
                  <p:cNvSpPr/>
                  <p:nvPr/>
                </p:nvSpPr>
                <p:spPr>
                  <a:xfrm>
                    <a:off x="2354962" y="3657600"/>
                    <a:ext cx="4198238" cy="1752599"/>
                  </a:xfrm>
                  <a:custGeom>
                    <a:avLst/>
                    <a:gdLst>
                      <a:gd name="connsiteX0" fmla="*/ 1559859 w 4078941"/>
                      <a:gd name="connsiteY0" fmla="*/ 0 h 1882588"/>
                      <a:gd name="connsiteX1" fmla="*/ 1676400 w 4078941"/>
                      <a:gd name="connsiteY1" fmla="*/ 367553 h 1882588"/>
                      <a:gd name="connsiteX2" fmla="*/ 1783977 w 4078941"/>
                      <a:gd name="connsiteY2" fmla="*/ 564776 h 1882588"/>
                      <a:gd name="connsiteX3" fmla="*/ 2052918 w 4078941"/>
                      <a:gd name="connsiteY3" fmla="*/ 708212 h 1882588"/>
                      <a:gd name="connsiteX4" fmla="*/ 2671482 w 4078941"/>
                      <a:gd name="connsiteY4" fmla="*/ 788894 h 1882588"/>
                      <a:gd name="connsiteX5" fmla="*/ 2895600 w 4078941"/>
                      <a:gd name="connsiteY5" fmla="*/ 815788 h 1882588"/>
                      <a:gd name="connsiteX6" fmla="*/ 3218329 w 4078941"/>
                      <a:gd name="connsiteY6" fmla="*/ 896471 h 1882588"/>
                      <a:gd name="connsiteX7" fmla="*/ 3585882 w 4078941"/>
                      <a:gd name="connsiteY7" fmla="*/ 887506 h 1882588"/>
                      <a:gd name="connsiteX8" fmla="*/ 3881718 w 4078941"/>
                      <a:gd name="connsiteY8" fmla="*/ 914400 h 1882588"/>
                      <a:gd name="connsiteX9" fmla="*/ 4034118 w 4078941"/>
                      <a:gd name="connsiteY9" fmla="*/ 914400 h 1882588"/>
                      <a:gd name="connsiteX10" fmla="*/ 4078941 w 4078941"/>
                      <a:gd name="connsiteY10" fmla="*/ 959223 h 1882588"/>
                      <a:gd name="connsiteX11" fmla="*/ 4034118 w 4078941"/>
                      <a:gd name="connsiteY11" fmla="*/ 1299882 h 1882588"/>
                      <a:gd name="connsiteX12" fmla="*/ 3935506 w 4078941"/>
                      <a:gd name="connsiteY12" fmla="*/ 1470212 h 1882588"/>
                      <a:gd name="connsiteX13" fmla="*/ 3756212 w 4078941"/>
                      <a:gd name="connsiteY13" fmla="*/ 1640541 h 1882588"/>
                      <a:gd name="connsiteX14" fmla="*/ 3693459 w 4078941"/>
                      <a:gd name="connsiteY14" fmla="*/ 1766047 h 1882588"/>
                      <a:gd name="connsiteX15" fmla="*/ 3630706 w 4078941"/>
                      <a:gd name="connsiteY15" fmla="*/ 1882588 h 1882588"/>
                      <a:gd name="connsiteX16" fmla="*/ 1828800 w 4078941"/>
                      <a:gd name="connsiteY16" fmla="*/ 1757082 h 1882588"/>
                      <a:gd name="connsiteX17" fmla="*/ 860612 w 4078941"/>
                      <a:gd name="connsiteY17" fmla="*/ 1515035 h 1882588"/>
                      <a:gd name="connsiteX18" fmla="*/ 251012 w 4078941"/>
                      <a:gd name="connsiteY18" fmla="*/ 1129553 h 1882588"/>
                      <a:gd name="connsiteX19" fmla="*/ 0 w 4078941"/>
                      <a:gd name="connsiteY19" fmla="*/ 914400 h 1882588"/>
                      <a:gd name="connsiteX20" fmla="*/ 8965 w 4078941"/>
                      <a:gd name="connsiteY20" fmla="*/ 394447 h 1882588"/>
                      <a:gd name="connsiteX21" fmla="*/ 528918 w 4078941"/>
                      <a:gd name="connsiteY21" fmla="*/ 268941 h 1882588"/>
                      <a:gd name="connsiteX22" fmla="*/ 923365 w 4078941"/>
                      <a:gd name="connsiteY22" fmla="*/ 242047 h 1882588"/>
                      <a:gd name="connsiteX23" fmla="*/ 1138518 w 4078941"/>
                      <a:gd name="connsiteY23" fmla="*/ 134471 h 1882588"/>
                      <a:gd name="connsiteX24" fmla="*/ 1434353 w 4078941"/>
                      <a:gd name="connsiteY24" fmla="*/ 35859 h 1882588"/>
                      <a:gd name="connsiteX25" fmla="*/ 1559859 w 4078941"/>
                      <a:gd name="connsiteY25" fmla="*/ 0 h 188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78941" h="1882588">
                        <a:moveTo>
                          <a:pt x="1559859" y="0"/>
                        </a:moveTo>
                        <a:lnTo>
                          <a:pt x="1676400" y="367553"/>
                        </a:lnTo>
                        <a:lnTo>
                          <a:pt x="1783977" y="564776"/>
                        </a:lnTo>
                        <a:lnTo>
                          <a:pt x="2052918" y="708212"/>
                        </a:lnTo>
                        <a:lnTo>
                          <a:pt x="2671482" y="788894"/>
                        </a:lnTo>
                        <a:lnTo>
                          <a:pt x="2895600" y="815788"/>
                        </a:lnTo>
                        <a:lnTo>
                          <a:pt x="3218329" y="896471"/>
                        </a:lnTo>
                        <a:lnTo>
                          <a:pt x="3585882" y="887506"/>
                        </a:lnTo>
                        <a:lnTo>
                          <a:pt x="3881718" y="914400"/>
                        </a:lnTo>
                        <a:lnTo>
                          <a:pt x="4034118" y="914400"/>
                        </a:lnTo>
                        <a:lnTo>
                          <a:pt x="4078941" y="959223"/>
                        </a:lnTo>
                        <a:lnTo>
                          <a:pt x="4034118" y="1299882"/>
                        </a:lnTo>
                        <a:lnTo>
                          <a:pt x="3935506" y="1470212"/>
                        </a:lnTo>
                        <a:lnTo>
                          <a:pt x="3756212" y="1640541"/>
                        </a:lnTo>
                        <a:lnTo>
                          <a:pt x="3693459" y="1766047"/>
                        </a:lnTo>
                        <a:lnTo>
                          <a:pt x="3630706" y="1882588"/>
                        </a:lnTo>
                        <a:lnTo>
                          <a:pt x="1828800" y="1757082"/>
                        </a:lnTo>
                        <a:lnTo>
                          <a:pt x="860612" y="1515035"/>
                        </a:lnTo>
                        <a:lnTo>
                          <a:pt x="251012" y="1129553"/>
                        </a:lnTo>
                        <a:lnTo>
                          <a:pt x="0" y="914400"/>
                        </a:lnTo>
                        <a:lnTo>
                          <a:pt x="8965" y="394447"/>
                        </a:lnTo>
                        <a:lnTo>
                          <a:pt x="528918" y="268941"/>
                        </a:lnTo>
                        <a:lnTo>
                          <a:pt x="923365" y="242047"/>
                        </a:lnTo>
                        <a:lnTo>
                          <a:pt x="1138518" y="134471"/>
                        </a:lnTo>
                        <a:lnTo>
                          <a:pt x="1434353" y="35859"/>
                        </a:lnTo>
                        <a:lnTo>
                          <a:pt x="1559859" y="0"/>
                        </a:lnTo>
                        <a:close/>
                      </a:path>
                    </a:pathLst>
                  </a:custGeom>
                  <a:noFill/>
                  <a:ln w="635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220"/>
                <p:cNvSpPr/>
                <p:nvPr/>
              </p:nvSpPr>
              <p:spPr>
                <a:xfrm>
                  <a:off x="5861957" y="3608614"/>
                  <a:ext cx="1311012" cy="669472"/>
                </a:xfrm>
                <a:custGeom>
                  <a:avLst/>
                  <a:gdLst>
                    <a:gd name="connsiteX0" fmla="*/ 0 w 1245698"/>
                    <a:gd name="connsiteY0" fmla="*/ 16329 h 669472"/>
                    <a:gd name="connsiteX1" fmla="*/ 653143 w 1245698"/>
                    <a:gd name="connsiteY1" fmla="*/ 669472 h 669472"/>
                    <a:gd name="connsiteX2" fmla="*/ 734786 w 1245698"/>
                    <a:gd name="connsiteY2" fmla="*/ 538843 h 669472"/>
                    <a:gd name="connsiteX3" fmla="*/ 963386 w 1245698"/>
                    <a:gd name="connsiteY3" fmla="*/ 489857 h 669472"/>
                    <a:gd name="connsiteX4" fmla="*/ 1126672 w 1245698"/>
                    <a:gd name="connsiteY4" fmla="*/ 424543 h 669472"/>
                    <a:gd name="connsiteX5" fmla="*/ 1240972 w 1245698"/>
                    <a:gd name="connsiteY5" fmla="*/ 342900 h 669472"/>
                    <a:gd name="connsiteX6" fmla="*/ 1191986 w 1245698"/>
                    <a:gd name="connsiteY6" fmla="*/ 244929 h 669472"/>
                    <a:gd name="connsiteX7" fmla="*/ 702129 w 1245698"/>
                    <a:gd name="connsiteY7" fmla="*/ 0 h 669472"/>
                    <a:gd name="connsiteX8" fmla="*/ 555172 w 1245698"/>
                    <a:gd name="connsiteY8" fmla="*/ 16329 h 669472"/>
                    <a:gd name="connsiteX9" fmla="*/ 359229 w 1245698"/>
                    <a:gd name="connsiteY9" fmla="*/ 16329 h 669472"/>
                    <a:gd name="connsiteX10" fmla="*/ 0 w 1245698"/>
                    <a:gd name="connsiteY10" fmla="*/ 16329 h 66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5698" h="669472">
                      <a:moveTo>
                        <a:pt x="0" y="16329"/>
                      </a:moveTo>
                      <a:lnTo>
                        <a:pt x="653143" y="669472"/>
                      </a:lnTo>
                      <a:lnTo>
                        <a:pt x="734786" y="538843"/>
                      </a:lnTo>
                      <a:lnTo>
                        <a:pt x="963386" y="489857"/>
                      </a:lnTo>
                      <a:lnTo>
                        <a:pt x="1126672" y="424543"/>
                      </a:lnTo>
                      <a:cubicBezTo>
                        <a:pt x="1245698" y="356529"/>
                        <a:pt x="1240972" y="403111"/>
                        <a:pt x="1240972" y="342900"/>
                      </a:cubicBezTo>
                      <a:cubicBezTo>
                        <a:pt x="1206594" y="239765"/>
                        <a:pt x="1242739" y="244929"/>
                        <a:pt x="1191986" y="244929"/>
                      </a:cubicBezTo>
                      <a:lnTo>
                        <a:pt x="702129" y="0"/>
                      </a:lnTo>
                      <a:lnTo>
                        <a:pt x="555172" y="16329"/>
                      </a:lnTo>
                      <a:lnTo>
                        <a:pt x="359229" y="16329"/>
                      </a:lnTo>
                      <a:lnTo>
                        <a:pt x="0" y="16329"/>
                      </a:lnTo>
                      <a:close/>
                    </a:path>
                  </a:pathLst>
                </a:custGeom>
                <a:noFill/>
                <a:ln w="635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ext Box 1188"/>
                <p:cNvSpPr txBox="1">
                  <a:spLocks noChangeArrowheads="1"/>
                </p:cNvSpPr>
                <p:nvPr/>
              </p:nvSpPr>
              <p:spPr bwMode="auto">
                <a:xfrm>
                  <a:off x="6391216" y="3581400"/>
                  <a:ext cx="466784" cy="584771"/>
                </a:xfrm>
                <a:prstGeom prst="rect">
                  <a:avLst/>
                </a:prstGeom>
                <a:noFill/>
                <a:ln w="9525">
                  <a:noFill/>
                  <a:miter lim="800000"/>
                  <a:headEnd/>
                  <a:tailEnd/>
                </a:ln>
              </p:spPr>
              <p:txBody>
                <a:bodyPr wrap="none" lIns="91435" tIns="45718" rIns="91435" bIns="45718">
                  <a:spAutoFit/>
                </a:bodyPr>
                <a:lstStyle/>
                <a:p>
                  <a:r>
                    <a:rPr lang="en-US" sz="3200" b="1" dirty="0" smtClean="0">
                      <a:latin typeface="Tahoma" pitchFamily="34" charset="0"/>
                      <a:ea typeface="Tahoma" pitchFamily="34" charset="0"/>
                      <a:cs typeface="Tahoma" pitchFamily="34" charset="0"/>
                    </a:rPr>
                    <a:t>B</a:t>
                  </a:r>
                  <a:endParaRPr lang="en-US" sz="3200" b="1" dirty="0">
                    <a:latin typeface="Tahoma" pitchFamily="34" charset="0"/>
                    <a:ea typeface="Tahoma" pitchFamily="34" charset="0"/>
                    <a:cs typeface="Tahoma" pitchFamily="34" charset="0"/>
                  </a:endParaRPr>
                </a:p>
              </p:txBody>
            </p:sp>
          </p:grpSp>
          <p:sp>
            <p:nvSpPr>
              <p:cNvPr id="196" name="TextBox 195"/>
              <p:cNvSpPr txBox="1"/>
              <p:nvPr/>
            </p:nvSpPr>
            <p:spPr>
              <a:xfrm>
                <a:off x="2514600" y="2202359"/>
                <a:ext cx="1676400" cy="769441"/>
              </a:xfrm>
              <a:prstGeom prst="rect">
                <a:avLst/>
              </a:prstGeom>
              <a:noFill/>
            </p:spPr>
            <p:txBody>
              <a:bodyPr wrap="square" rtlCol="0">
                <a:spAutoFit/>
              </a:bodyPr>
              <a:lstStyle/>
              <a:p>
                <a:pPr algn="ctr"/>
                <a:r>
                  <a:rPr lang="en-US" sz="2200" b="1" dirty="0" smtClean="0">
                    <a:latin typeface="Times New Roman" pitchFamily="18" charset="0"/>
                    <a:cs typeface="Times New Roman" pitchFamily="18" charset="0"/>
                  </a:rPr>
                  <a:t>Isolated</a:t>
                </a:r>
              </a:p>
              <a:p>
                <a:pPr algn="ctr"/>
                <a:r>
                  <a:rPr lang="en-US" sz="2200" b="1" dirty="0" smtClean="0">
                    <a:latin typeface="Times New Roman" pitchFamily="18" charset="0"/>
                    <a:cs typeface="Times New Roman" pitchFamily="18" charset="0"/>
                  </a:rPr>
                  <a:t>“Hot Spots”</a:t>
                </a:r>
                <a:endParaRPr lang="en-US" sz="2200" b="1" dirty="0">
                  <a:latin typeface="Times New Roman" pitchFamily="18" charset="0"/>
                  <a:cs typeface="Times New Roman" pitchFamily="18" charset="0"/>
                </a:endParaRPr>
              </a:p>
            </p:txBody>
          </p:sp>
        </p:grpSp>
        <p:cxnSp>
          <p:nvCxnSpPr>
            <p:cNvPr id="198" name="Straight Arrow Connector 197"/>
            <p:cNvCxnSpPr>
              <a:stCxn id="196" idx="2"/>
              <a:endCxn id="49255" idx="5"/>
            </p:cNvCxnSpPr>
            <p:nvPr/>
          </p:nvCxnSpPr>
          <p:spPr>
            <a:xfrm rot="16200000" flipH="1">
              <a:off x="2828307" y="3496293"/>
              <a:ext cx="1105723" cy="5673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8300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66" descr="Arsenic XRF.jpg"/>
          <p:cNvPicPr>
            <a:picLocks noChangeAspect="1"/>
          </p:cNvPicPr>
          <p:nvPr/>
        </p:nvPicPr>
        <p:blipFill>
          <a:blip r:embed="rId3" cstate="print"/>
          <a:srcRect/>
          <a:stretch>
            <a:fillRect/>
          </a:stretch>
        </p:blipFill>
        <p:spPr bwMode="auto">
          <a:xfrm>
            <a:off x="2286000" y="3352801"/>
            <a:ext cx="4949870" cy="3104886"/>
          </a:xfrm>
          <a:prstGeom prst="rect">
            <a:avLst/>
          </a:prstGeom>
          <a:noFill/>
          <a:ln w="9525">
            <a:solidFill>
              <a:schemeClr val="tx1"/>
            </a:solidFill>
            <a:miter lim="800000"/>
            <a:headEnd/>
            <a:tailEnd/>
          </a:ln>
        </p:spPr>
      </p:pic>
      <p:grpSp>
        <p:nvGrpSpPr>
          <p:cNvPr id="2" name="Group 165"/>
          <p:cNvGrpSpPr>
            <a:grpSpLocks/>
          </p:cNvGrpSpPr>
          <p:nvPr/>
        </p:nvGrpSpPr>
        <p:grpSpPr bwMode="auto">
          <a:xfrm>
            <a:off x="2640883" y="3600803"/>
            <a:ext cx="4690557" cy="2952397"/>
            <a:chOff x="1709739" y="2670173"/>
            <a:chExt cx="5644264" cy="3855346"/>
          </a:xfrm>
        </p:grpSpPr>
        <p:grpSp>
          <p:nvGrpSpPr>
            <p:cNvPr id="3" name="Group 1029"/>
            <p:cNvGrpSpPr>
              <a:grpSpLocks/>
            </p:cNvGrpSpPr>
            <p:nvPr/>
          </p:nvGrpSpPr>
          <p:grpSpPr bwMode="auto">
            <a:xfrm>
              <a:off x="1979612" y="5876921"/>
              <a:ext cx="3917951" cy="127000"/>
              <a:chOff x="1248" y="3552"/>
              <a:chExt cx="2784" cy="96"/>
            </a:xfrm>
          </p:grpSpPr>
          <p:sp>
            <p:nvSpPr>
              <p:cNvPr id="49306" name="Oval 1030"/>
              <p:cNvSpPr>
                <a:spLocks noChangeArrowheads="1"/>
              </p:cNvSpPr>
              <p:nvPr/>
            </p:nvSpPr>
            <p:spPr bwMode="auto">
              <a:xfrm>
                <a:off x="1488"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07" name="Oval 1031"/>
              <p:cNvSpPr>
                <a:spLocks noChangeArrowheads="1"/>
              </p:cNvSpPr>
              <p:nvPr/>
            </p:nvSpPr>
            <p:spPr bwMode="auto">
              <a:xfrm>
                <a:off x="1248" y="3552"/>
                <a:ext cx="96" cy="96"/>
              </a:xfrm>
              <a:prstGeom prst="ellipse">
                <a:avLst/>
              </a:prstGeom>
              <a:solidFill>
                <a:srgbClr val="3366FF"/>
              </a:solidFill>
              <a:ln w="9525">
                <a:solidFill>
                  <a:schemeClr val="tx1"/>
                </a:solidFill>
                <a:round/>
                <a:headEnd/>
                <a:tailEnd/>
              </a:ln>
            </p:spPr>
            <p:txBody>
              <a:bodyPr wrap="none" anchor="ctr"/>
              <a:lstStyle/>
              <a:p>
                <a:endParaRPr lang="en-US"/>
              </a:p>
            </p:txBody>
          </p:sp>
          <p:sp>
            <p:nvSpPr>
              <p:cNvPr id="49308" name="Oval 1032"/>
              <p:cNvSpPr>
                <a:spLocks noChangeArrowheads="1"/>
              </p:cNvSpPr>
              <p:nvPr/>
            </p:nvSpPr>
            <p:spPr bwMode="auto">
              <a:xfrm>
                <a:off x="168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09" name="Oval 1033"/>
              <p:cNvSpPr>
                <a:spLocks noChangeArrowheads="1"/>
              </p:cNvSpPr>
              <p:nvPr/>
            </p:nvSpPr>
            <p:spPr bwMode="auto">
              <a:xfrm>
                <a:off x="192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10" name="Oval 1034"/>
              <p:cNvSpPr>
                <a:spLocks noChangeArrowheads="1"/>
              </p:cNvSpPr>
              <p:nvPr/>
            </p:nvSpPr>
            <p:spPr bwMode="auto">
              <a:xfrm>
                <a:off x="216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11" name="Oval 1035"/>
              <p:cNvSpPr>
                <a:spLocks noChangeArrowheads="1"/>
              </p:cNvSpPr>
              <p:nvPr/>
            </p:nvSpPr>
            <p:spPr bwMode="auto">
              <a:xfrm>
                <a:off x="235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12" name="Oval 1036"/>
              <p:cNvSpPr>
                <a:spLocks noChangeArrowheads="1"/>
              </p:cNvSpPr>
              <p:nvPr/>
            </p:nvSpPr>
            <p:spPr bwMode="auto">
              <a:xfrm>
                <a:off x="259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13" name="Oval 1037"/>
              <p:cNvSpPr>
                <a:spLocks noChangeArrowheads="1"/>
              </p:cNvSpPr>
              <p:nvPr/>
            </p:nvSpPr>
            <p:spPr bwMode="auto">
              <a:xfrm>
                <a:off x="278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14" name="Oval 1038"/>
              <p:cNvSpPr>
                <a:spLocks noChangeArrowheads="1"/>
              </p:cNvSpPr>
              <p:nvPr/>
            </p:nvSpPr>
            <p:spPr bwMode="auto">
              <a:xfrm>
                <a:off x="302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15" name="Oval 1039"/>
              <p:cNvSpPr>
                <a:spLocks noChangeArrowheads="1"/>
              </p:cNvSpPr>
              <p:nvPr/>
            </p:nvSpPr>
            <p:spPr bwMode="auto">
              <a:xfrm>
                <a:off x="321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16" name="Oval 1040"/>
              <p:cNvSpPr>
                <a:spLocks noChangeArrowheads="1"/>
              </p:cNvSpPr>
              <p:nvPr/>
            </p:nvSpPr>
            <p:spPr bwMode="auto">
              <a:xfrm>
                <a:off x="345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17" name="Oval 1041"/>
              <p:cNvSpPr>
                <a:spLocks noChangeArrowheads="1"/>
              </p:cNvSpPr>
              <p:nvPr/>
            </p:nvSpPr>
            <p:spPr bwMode="auto">
              <a:xfrm>
                <a:off x="369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18" name="Oval 1042"/>
              <p:cNvSpPr>
                <a:spLocks noChangeArrowheads="1"/>
              </p:cNvSpPr>
              <p:nvPr/>
            </p:nvSpPr>
            <p:spPr bwMode="auto">
              <a:xfrm>
                <a:off x="393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grpSp>
        <p:grpSp>
          <p:nvGrpSpPr>
            <p:cNvPr id="4" name="Group 1043"/>
            <p:cNvGrpSpPr>
              <a:grpSpLocks/>
            </p:cNvGrpSpPr>
            <p:nvPr/>
          </p:nvGrpSpPr>
          <p:grpSpPr bwMode="auto">
            <a:xfrm>
              <a:off x="1979612" y="5556245"/>
              <a:ext cx="3917951" cy="127000"/>
              <a:chOff x="1248" y="3552"/>
              <a:chExt cx="2784" cy="96"/>
            </a:xfrm>
          </p:grpSpPr>
          <p:sp>
            <p:nvSpPr>
              <p:cNvPr id="49293" name="Oval 1044"/>
              <p:cNvSpPr>
                <a:spLocks noChangeArrowheads="1"/>
              </p:cNvSpPr>
              <p:nvPr/>
            </p:nvSpPr>
            <p:spPr bwMode="auto">
              <a:xfrm>
                <a:off x="1488"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94" name="Oval 1045"/>
              <p:cNvSpPr>
                <a:spLocks noChangeArrowheads="1"/>
              </p:cNvSpPr>
              <p:nvPr/>
            </p:nvSpPr>
            <p:spPr bwMode="auto">
              <a:xfrm>
                <a:off x="1248" y="3552"/>
                <a:ext cx="96" cy="96"/>
              </a:xfrm>
              <a:prstGeom prst="ellipse">
                <a:avLst/>
              </a:prstGeom>
              <a:solidFill>
                <a:srgbClr val="3366FF"/>
              </a:solidFill>
              <a:ln w="9525">
                <a:solidFill>
                  <a:schemeClr val="tx1"/>
                </a:solidFill>
                <a:round/>
                <a:headEnd/>
                <a:tailEnd/>
              </a:ln>
            </p:spPr>
            <p:txBody>
              <a:bodyPr wrap="none" anchor="ctr"/>
              <a:lstStyle/>
              <a:p>
                <a:endParaRPr lang="en-US"/>
              </a:p>
            </p:txBody>
          </p:sp>
          <p:sp>
            <p:nvSpPr>
              <p:cNvPr id="49295" name="Oval 1046"/>
              <p:cNvSpPr>
                <a:spLocks noChangeArrowheads="1"/>
              </p:cNvSpPr>
              <p:nvPr/>
            </p:nvSpPr>
            <p:spPr bwMode="auto">
              <a:xfrm>
                <a:off x="168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96" name="Oval 1047"/>
              <p:cNvSpPr>
                <a:spLocks noChangeArrowheads="1"/>
              </p:cNvSpPr>
              <p:nvPr/>
            </p:nvSpPr>
            <p:spPr bwMode="auto">
              <a:xfrm>
                <a:off x="192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97" name="Oval 1048"/>
              <p:cNvSpPr>
                <a:spLocks noChangeArrowheads="1"/>
              </p:cNvSpPr>
              <p:nvPr/>
            </p:nvSpPr>
            <p:spPr bwMode="auto">
              <a:xfrm>
                <a:off x="216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98" name="Oval 1049"/>
              <p:cNvSpPr>
                <a:spLocks noChangeArrowheads="1"/>
              </p:cNvSpPr>
              <p:nvPr/>
            </p:nvSpPr>
            <p:spPr bwMode="auto">
              <a:xfrm>
                <a:off x="235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99" name="Oval 1050"/>
              <p:cNvSpPr>
                <a:spLocks noChangeArrowheads="1"/>
              </p:cNvSpPr>
              <p:nvPr/>
            </p:nvSpPr>
            <p:spPr bwMode="auto">
              <a:xfrm>
                <a:off x="259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00" name="Oval 1051"/>
              <p:cNvSpPr>
                <a:spLocks noChangeArrowheads="1"/>
              </p:cNvSpPr>
              <p:nvPr/>
            </p:nvSpPr>
            <p:spPr bwMode="auto">
              <a:xfrm>
                <a:off x="278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01" name="Oval 1052"/>
              <p:cNvSpPr>
                <a:spLocks noChangeArrowheads="1"/>
              </p:cNvSpPr>
              <p:nvPr/>
            </p:nvSpPr>
            <p:spPr bwMode="auto">
              <a:xfrm>
                <a:off x="302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02" name="Oval 1053"/>
              <p:cNvSpPr>
                <a:spLocks noChangeArrowheads="1"/>
              </p:cNvSpPr>
              <p:nvPr/>
            </p:nvSpPr>
            <p:spPr bwMode="auto">
              <a:xfrm>
                <a:off x="321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03" name="Oval 1054"/>
              <p:cNvSpPr>
                <a:spLocks noChangeArrowheads="1"/>
              </p:cNvSpPr>
              <p:nvPr/>
            </p:nvSpPr>
            <p:spPr bwMode="auto">
              <a:xfrm>
                <a:off x="345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04" name="Oval 1055"/>
              <p:cNvSpPr>
                <a:spLocks noChangeArrowheads="1"/>
              </p:cNvSpPr>
              <p:nvPr/>
            </p:nvSpPr>
            <p:spPr bwMode="auto">
              <a:xfrm>
                <a:off x="369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305" name="Oval 1056"/>
              <p:cNvSpPr>
                <a:spLocks noChangeArrowheads="1"/>
              </p:cNvSpPr>
              <p:nvPr/>
            </p:nvSpPr>
            <p:spPr bwMode="auto">
              <a:xfrm>
                <a:off x="393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grpSp>
        <p:grpSp>
          <p:nvGrpSpPr>
            <p:cNvPr id="5" name="Group 1057"/>
            <p:cNvGrpSpPr>
              <a:grpSpLocks/>
            </p:cNvGrpSpPr>
            <p:nvPr/>
          </p:nvGrpSpPr>
          <p:grpSpPr bwMode="auto">
            <a:xfrm>
              <a:off x="1979612" y="5299071"/>
              <a:ext cx="3917951" cy="128588"/>
              <a:chOff x="1248" y="3552"/>
              <a:chExt cx="2784" cy="96"/>
            </a:xfrm>
          </p:grpSpPr>
          <p:sp>
            <p:nvSpPr>
              <p:cNvPr id="49280" name="Oval 1058"/>
              <p:cNvSpPr>
                <a:spLocks noChangeArrowheads="1"/>
              </p:cNvSpPr>
              <p:nvPr/>
            </p:nvSpPr>
            <p:spPr bwMode="auto">
              <a:xfrm>
                <a:off x="1488"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81" name="Oval 1059"/>
              <p:cNvSpPr>
                <a:spLocks noChangeArrowheads="1"/>
              </p:cNvSpPr>
              <p:nvPr/>
            </p:nvSpPr>
            <p:spPr bwMode="auto">
              <a:xfrm>
                <a:off x="1248" y="3552"/>
                <a:ext cx="96" cy="96"/>
              </a:xfrm>
              <a:prstGeom prst="ellipse">
                <a:avLst/>
              </a:prstGeom>
              <a:solidFill>
                <a:srgbClr val="3366FF"/>
              </a:solidFill>
              <a:ln w="9525">
                <a:solidFill>
                  <a:schemeClr val="tx1"/>
                </a:solidFill>
                <a:round/>
                <a:headEnd/>
                <a:tailEnd/>
              </a:ln>
            </p:spPr>
            <p:txBody>
              <a:bodyPr wrap="none" anchor="ctr"/>
              <a:lstStyle/>
              <a:p>
                <a:endParaRPr lang="en-US"/>
              </a:p>
            </p:txBody>
          </p:sp>
          <p:sp>
            <p:nvSpPr>
              <p:cNvPr id="49282" name="Oval 1060"/>
              <p:cNvSpPr>
                <a:spLocks noChangeArrowheads="1"/>
              </p:cNvSpPr>
              <p:nvPr/>
            </p:nvSpPr>
            <p:spPr bwMode="auto">
              <a:xfrm>
                <a:off x="168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83" name="Oval 1061"/>
              <p:cNvSpPr>
                <a:spLocks noChangeArrowheads="1"/>
              </p:cNvSpPr>
              <p:nvPr/>
            </p:nvSpPr>
            <p:spPr bwMode="auto">
              <a:xfrm>
                <a:off x="192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84" name="Oval 1062"/>
              <p:cNvSpPr>
                <a:spLocks noChangeArrowheads="1"/>
              </p:cNvSpPr>
              <p:nvPr/>
            </p:nvSpPr>
            <p:spPr bwMode="auto">
              <a:xfrm>
                <a:off x="216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85" name="Oval 1063"/>
              <p:cNvSpPr>
                <a:spLocks noChangeArrowheads="1"/>
              </p:cNvSpPr>
              <p:nvPr/>
            </p:nvSpPr>
            <p:spPr bwMode="auto">
              <a:xfrm>
                <a:off x="235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86" name="Oval 1064"/>
              <p:cNvSpPr>
                <a:spLocks noChangeArrowheads="1"/>
              </p:cNvSpPr>
              <p:nvPr/>
            </p:nvSpPr>
            <p:spPr bwMode="auto">
              <a:xfrm>
                <a:off x="259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87" name="Oval 1065"/>
              <p:cNvSpPr>
                <a:spLocks noChangeArrowheads="1"/>
              </p:cNvSpPr>
              <p:nvPr/>
            </p:nvSpPr>
            <p:spPr bwMode="auto">
              <a:xfrm>
                <a:off x="278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88" name="Oval 1066"/>
              <p:cNvSpPr>
                <a:spLocks noChangeArrowheads="1"/>
              </p:cNvSpPr>
              <p:nvPr/>
            </p:nvSpPr>
            <p:spPr bwMode="auto">
              <a:xfrm>
                <a:off x="302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89" name="Oval 1067"/>
              <p:cNvSpPr>
                <a:spLocks noChangeArrowheads="1"/>
              </p:cNvSpPr>
              <p:nvPr/>
            </p:nvSpPr>
            <p:spPr bwMode="auto">
              <a:xfrm>
                <a:off x="321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90" name="Oval 1068"/>
              <p:cNvSpPr>
                <a:spLocks noChangeArrowheads="1"/>
              </p:cNvSpPr>
              <p:nvPr/>
            </p:nvSpPr>
            <p:spPr bwMode="auto">
              <a:xfrm>
                <a:off x="345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91" name="Oval 1069"/>
              <p:cNvSpPr>
                <a:spLocks noChangeArrowheads="1"/>
              </p:cNvSpPr>
              <p:nvPr/>
            </p:nvSpPr>
            <p:spPr bwMode="auto">
              <a:xfrm>
                <a:off x="369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92" name="Oval 1070"/>
              <p:cNvSpPr>
                <a:spLocks noChangeArrowheads="1"/>
              </p:cNvSpPr>
              <p:nvPr/>
            </p:nvSpPr>
            <p:spPr bwMode="auto">
              <a:xfrm>
                <a:off x="393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grpSp>
        <p:grpSp>
          <p:nvGrpSpPr>
            <p:cNvPr id="6" name="Group 1071"/>
            <p:cNvGrpSpPr>
              <a:grpSpLocks/>
            </p:cNvGrpSpPr>
            <p:nvPr/>
          </p:nvGrpSpPr>
          <p:grpSpPr bwMode="auto">
            <a:xfrm>
              <a:off x="1979612" y="4978396"/>
              <a:ext cx="3917951" cy="128588"/>
              <a:chOff x="1248" y="3552"/>
              <a:chExt cx="2784" cy="96"/>
            </a:xfrm>
          </p:grpSpPr>
          <p:sp>
            <p:nvSpPr>
              <p:cNvPr id="49267" name="Oval 1072"/>
              <p:cNvSpPr>
                <a:spLocks noChangeArrowheads="1"/>
              </p:cNvSpPr>
              <p:nvPr/>
            </p:nvSpPr>
            <p:spPr bwMode="auto">
              <a:xfrm>
                <a:off x="1488"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68" name="Oval 1073"/>
              <p:cNvSpPr>
                <a:spLocks noChangeArrowheads="1"/>
              </p:cNvSpPr>
              <p:nvPr/>
            </p:nvSpPr>
            <p:spPr bwMode="auto">
              <a:xfrm>
                <a:off x="1248" y="3552"/>
                <a:ext cx="96" cy="96"/>
              </a:xfrm>
              <a:prstGeom prst="ellipse">
                <a:avLst/>
              </a:prstGeom>
              <a:solidFill>
                <a:srgbClr val="3366FF"/>
              </a:solidFill>
              <a:ln w="9525">
                <a:solidFill>
                  <a:schemeClr val="tx1"/>
                </a:solidFill>
                <a:round/>
                <a:headEnd/>
                <a:tailEnd/>
              </a:ln>
            </p:spPr>
            <p:txBody>
              <a:bodyPr wrap="none" anchor="ctr"/>
              <a:lstStyle/>
              <a:p>
                <a:endParaRPr lang="en-US"/>
              </a:p>
            </p:txBody>
          </p:sp>
          <p:sp>
            <p:nvSpPr>
              <p:cNvPr id="49269" name="Oval 1074"/>
              <p:cNvSpPr>
                <a:spLocks noChangeArrowheads="1"/>
              </p:cNvSpPr>
              <p:nvPr/>
            </p:nvSpPr>
            <p:spPr bwMode="auto">
              <a:xfrm>
                <a:off x="168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70" name="Oval 1075"/>
              <p:cNvSpPr>
                <a:spLocks noChangeArrowheads="1"/>
              </p:cNvSpPr>
              <p:nvPr/>
            </p:nvSpPr>
            <p:spPr bwMode="auto">
              <a:xfrm>
                <a:off x="192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71" name="Oval 1076"/>
              <p:cNvSpPr>
                <a:spLocks noChangeArrowheads="1"/>
              </p:cNvSpPr>
              <p:nvPr/>
            </p:nvSpPr>
            <p:spPr bwMode="auto">
              <a:xfrm>
                <a:off x="216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72" name="Oval 1077"/>
              <p:cNvSpPr>
                <a:spLocks noChangeArrowheads="1"/>
              </p:cNvSpPr>
              <p:nvPr/>
            </p:nvSpPr>
            <p:spPr bwMode="auto">
              <a:xfrm>
                <a:off x="235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73" name="Oval 1078"/>
              <p:cNvSpPr>
                <a:spLocks noChangeArrowheads="1"/>
              </p:cNvSpPr>
              <p:nvPr/>
            </p:nvSpPr>
            <p:spPr bwMode="auto">
              <a:xfrm>
                <a:off x="259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74" name="Oval 1079"/>
              <p:cNvSpPr>
                <a:spLocks noChangeArrowheads="1"/>
              </p:cNvSpPr>
              <p:nvPr/>
            </p:nvSpPr>
            <p:spPr bwMode="auto">
              <a:xfrm>
                <a:off x="278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75" name="Oval 1080"/>
              <p:cNvSpPr>
                <a:spLocks noChangeArrowheads="1"/>
              </p:cNvSpPr>
              <p:nvPr/>
            </p:nvSpPr>
            <p:spPr bwMode="auto">
              <a:xfrm>
                <a:off x="302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76" name="Oval 1081"/>
              <p:cNvSpPr>
                <a:spLocks noChangeArrowheads="1"/>
              </p:cNvSpPr>
              <p:nvPr/>
            </p:nvSpPr>
            <p:spPr bwMode="auto">
              <a:xfrm>
                <a:off x="321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77" name="Oval 1082"/>
              <p:cNvSpPr>
                <a:spLocks noChangeArrowheads="1"/>
              </p:cNvSpPr>
              <p:nvPr/>
            </p:nvSpPr>
            <p:spPr bwMode="auto">
              <a:xfrm>
                <a:off x="345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78" name="Oval 1083"/>
              <p:cNvSpPr>
                <a:spLocks noChangeArrowheads="1"/>
              </p:cNvSpPr>
              <p:nvPr/>
            </p:nvSpPr>
            <p:spPr bwMode="auto">
              <a:xfrm>
                <a:off x="369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79" name="Oval 1084"/>
              <p:cNvSpPr>
                <a:spLocks noChangeArrowheads="1"/>
              </p:cNvSpPr>
              <p:nvPr/>
            </p:nvSpPr>
            <p:spPr bwMode="auto">
              <a:xfrm>
                <a:off x="393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grpSp>
        <p:sp>
          <p:nvSpPr>
            <p:cNvPr id="49165" name="Oval 1085"/>
            <p:cNvSpPr>
              <a:spLocks noChangeArrowheads="1"/>
            </p:cNvSpPr>
            <p:nvPr/>
          </p:nvSpPr>
          <p:spPr bwMode="auto">
            <a:xfrm>
              <a:off x="2317750" y="4657722"/>
              <a:ext cx="134938"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66" name="Oval 1086"/>
            <p:cNvSpPr>
              <a:spLocks noChangeArrowheads="1"/>
            </p:cNvSpPr>
            <p:nvPr/>
          </p:nvSpPr>
          <p:spPr bwMode="auto">
            <a:xfrm>
              <a:off x="1979612" y="4657722"/>
              <a:ext cx="134937" cy="128588"/>
            </a:xfrm>
            <a:prstGeom prst="ellipse">
              <a:avLst/>
            </a:prstGeom>
            <a:solidFill>
              <a:srgbClr val="3366FF"/>
            </a:solidFill>
            <a:ln w="9525">
              <a:solidFill>
                <a:schemeClr val="tx1"/>
              </a:solidFill>
              <a:round/>
              <a:headEnd/>
              <a:tailEnd/>
            </a:ln>
          </p:spPr>
          <p:txBody>
            <a:bodyPr wrap="none" anchor="ctr"/>
            <a:lstStyle/>
            <a:p>
              <a:endParaRPr lang="en-US"/>
            </a:p>
          </p:txBody>
        </p:sp>
        <p:sp>
          <p:nvSpPr>
            <p:cNvPr id="49167" name="Oval 1087"/>
            <p:cNvSpPr>
              <a:spLocks noChangeArrowheads="1"/>
            </p:cNvSpPr>
            <p:nvPr/>
          </p:nvSpPr>
          <p:spPr bwMode="auto">
            <a:xfrm>
              <a:off x="2587625" y="4657722"/>
              <a:ext cx="134938"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68" name="Oval 1088"/>
            <p:cNvSpPr>
              <a:spLocks noChangeArrowheads="1"/>
            </p:cNvSpPr>
            <p:nvPr/>
          </p:nvSpPr>
          <p:spPr bwMode="auto">
            <a:xfrm>
              <a:off x="2925763" y="4657722"/>
              <a:ext cx="134937"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69" name="Oval 1089"/>
            <p:cNvSpPr>
              <a:spLocks noChangeArrowheads="1"/>
            </p:cNvSpPr>
            <p:nvPr/>
          </p:nvSpPr>
          <p:spPr bwMode="auto">
            <a:xfrm>
              <a:off x="3262313" y="4657722"/>
              <a:ext cx="134937"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70" name="Oval 1090"/>
            <p:cNvSpPr>
              <a:spLocks noChangeArrowheads="1"/>
            </p:cNvSpPr>
            <p:nvPr/>
          </p:nvSpPr>
          <p:spPr bwMode="auto">
            <a:xfrm>
              <a:off x="3533775" y="4657722"/>
              <a:ext cx="134938"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71" name="Oval 1091"/>
            <p:cNvSpPr>
              <a:spLocks noChangeArrowheads="1"/>
            </p:cNvSpPr>
            <p:nvPr/>
          </p:nvSpPr>
          <p:spPr bwMode="auto">
            <a:xfrm>
              <a:off x="3870326" y="4657722"/>
              <a:ext cx="134938"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72" name="Oval 1092"/>
            <p:cNvSpPr>
              <a:spLocks noChangeArrowheads="1"/>
            </p:cNvSpPr>
            <p:nvPr/>
          </p:nvSpPr>
          <p:spPr bwMode="auto">
            <a:xfrm>
              <a:off x="4140200" y="4657722"/>
              <a:ext cx="136526"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73" name="Oval 1093"/>
            <p:cNvSpPr>
              <a:spLocks noChangeArrowheads="1"/>
            </p:cNvSpPr>
            <p:nvPr/>
          </p:nvSpPr>
          <p:spPr bwMode="auto">
            <a:xfrm>
              <a:off x="4478338" y="4657722"/>
              <a:ext cx="134937"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74" name="Oval 1094"/>
            <p:cNvSpPr>
              <a:spLocks noChangeArrowheads="1"/>
            </p:cNvSpPr>
            <p:nvPr/>
          </p:nvSpPr>
          <p:spPr bwMode="auto">
            <a:xfrm>
              <a:off x="4748214" y="4657722"/>
              <a:ext cx="136526"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75" name="Oval 1095"/>
            <p:cNvSpPr>
              <a:spLocks noChangeArrowheads="1"/>
            </p:cNvSpPr>
            <p:nvPr/>
          </p:nvSpPr>
          <p:spPr bwMode="auto">
            <a:xfrm>
              <a:off x="5086350" y="4657722"/>
              <a:ext cx="134938"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76" name="Oval 1096"/>
            <p:cNvSpPr>
              <a:spLocks noChangeArrowheads="1"/>
            </p:cNvSpPr>
            <p:nvPr/>
          </p:nvSpPr>
          <p:spPr bwMode="auto">
            <a:xfrm>
              <a:off x="5424488" y="4657722"/>
              <a:ext cx="134937"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77" name="Oval 1097"/>
            <p:cNvSpPr>
              <a:spLocks noChangeArrowheads="1"/>
            </p:cNvSpPr>
            <p:nvPr/>
          </p:nvSpPr>
          <p:spPr bwMode="auto">
            <a:xfrm>
              <a:off x="5762626" y="4657722"/>
              <a:ext cx="134938"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78" name="Oval 1098"/>
            <p:cNvSpPr>
              <a:spLocks noChangeArrowheads="1"/>
            </p:cNvSpPr>
            <p:nvPr/>
          </p:nvSpPr>
          <p:spPr bwMode="auto">
            <a:xfrm>
              <a:off x="2925763" y="4337046"/>
              <a:ext cx="134937"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79" name="Oval 1099"/>
            <p:cNvSpPr>
              <a:spLocks noChangeArrowheads="1"/>
            </p:cNvSpPr>
            <p:nvPr/>
          </p:nvSpPr>
          <p:spPr bwMode="auto">
            <a:xfrm>
              <a:off x="3262313" y="4337046"/>
              <a:ext cx="134937"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80" name="Oval 1100"/>
            <p:cNvSpPr>
              <a:spLocks noChangeArrowheads="1"/>
            </p:cNvSpPr>
            <p:nvPr/>
          </p:nvSpPr>
          <p:spPr bwMode="auto">
            <a:xfrm>
              <a:off x="3533775" y="4337046"/>
              <a:ext cx="134938"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81" name="Oval 1101"/>
            <p:cNvSpPr>
              <a:spLocks noChangeArrowheads="1"/>
            </p:cNvSpPr>
            <p:nvPr/>
          </p:nvSpPr>
          <p:spPr bwMode="auto">
            <a:xfrm>
              <a:off x="3870326" y="4337046"/>
              <a:ext cx="134938"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82" name="Oval 1102"/>
            <p:cNvSpPr>
              <a:spLocks noChangeArrowheads="1"/>
            </p:cNvSpPr>
            <p:nvPr/>
          </p:nvSpPr>
          <p:spPr bwMode="auto">
            <a:xfrm>
              <a:off x="4140200" y="4337046"/>
              <a:ext cx="136526"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83" name="Oval 1103"/>
            <p:cNvSpPr>
              <a:spLocks noChangeArrowheads="1"/>
            </p:cNvSpPr>
            <p:nvPr/>
          </p:nvSpPr>
          <p:spPr bwMode="auto">
            <a:xfrm>
              <a:off x="4478338" y="4337046"/>
              <a:ext cx="134937"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84" name="Oval 1104"/>
            <p:cNvSpPr>
              <a:spLocks noChangeArrowheads="1"/>
            </p:cNvSpPr>
            <p:nvPr/>
          </p:nvSpPr>
          <p:spPr bwMode="auto">
            <a:xfrm>
              <a:off x="4748214" y="4337046"/>
              <a:ext cx="136526"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85" name="Oval 1105"/>
            <p:cNvSpPr>
              <a:spLocks noChangeArrowheads="1"/>
            </p:cNvSpPr>
            <p:nvPr/>
          </p:nvSpPr>
          <p:spPr bwMode="auto">
            <a:xfrm>
              <a:off x="5086350" y="4337046"/>
              <a:ext cx="134938"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86" name="Oval 1106"/>
            <p:cNvSpPr>
              <a:spLocks noChangeArrowheads="1"/>
            </p:cNvSpPr>
            <p:nvPr/>
          </p:nvSpPr>
          <p:spPr bwMode="auto">
            <a:xfrm>
              <a:off x="5424488" y="4337046"/>
              <a:ext cx="134937"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87" name="Oval 1107"/>
            <p:cNvSpPr>
              <a:spLocks noChangeArrowheads="1"/>
            </p:cNvSpPr>
            <p:nvPr/>
          </p:nvSpPr>
          <p:spPr bwMode="auto">
            <a:xfrm>
              <a:off x="5762626" y="4337046"/>
              <a:ext cx="134938"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88" name="Oval 1108"/>
            <p:cNvSpPr>
              <a:spLocks noChangeArrowheads="1"/>
            </p:cNvSpPr>
            <p:nvPr/>
          </p:nvSpPr>
          <p:spPr bwMode="auto">
            <a:xfrm>
              <a:off x="6032501" y="4081460"/>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89" name="Oval 1109"/>
            <p:cNvSpPr>
              <a:spLocks noChangeArrowheads="1"/>
            </p:cNvSpPr>
            <p:nvPr/>
          </p:nvSpPr>
          <p:spPr bwMode="auto">
            <a:xfrm>
              <a:off x="1979612" y="4081460"/>
              <a:ext cx="134937" cy="128587"/>
            </a:xfrm>
            <a:prstGeom prst="ellipse">
              <a:avLst/>
            </a:prstGeom>
            <a:solidFill>
              <a:srgbClr val="3366FF"/>
            </a:solidFill>
            <a:ln w="9525">
              <a:solidFill>
                <a:schemeClr val="tx1"/>
              </a:solidFill>
              <a:round/>
              <a:headEnd/>
              <a:tailEnd/>
            </a:ln>
          </p:spPr>
          <p:txBody>
            <a:bodyPr wrap="none" anchor="ctr"/>
            <a:lstStyle/>
            <a:p>
              <a:endParaRPr lang="en-US"/>
            </a:p>
          </p:txBody>
        </p:sp>
        <p:sp>
          <p:nvSpPr>
            <p:cNvPr id="49190" name="Oval 1110"/>
            <p:cNvSpPr>
              <a:spLocks noChangeArrowheads="1"/>
            </p:cNvSpPr>
            <p:nvPr/>
          </p:nvSpPr>
          <p:spPr bwMode="auto">
            <a:xfrm>
              <a:off x="2587625" y="4081460"/>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91" name="Oval 1111"/>
            <p:cNvSpPr>
              <a:spLocks noChangeArrowheads="1"/>
            </p:cNvSpPr>
            <p:nvPr/>
          </p:nvSpPr>
          <p:spPr bwMode="auto">
            <a:xfrm>
              <a:off x="2925763" y="4081460"/>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92" name="Oval 1112"/>
            <p:cNvSpPr>
              <a:spLocks noChangeArrowheads="1"/>
            </p:cNvSpPr>
            <p:nvPr/>
          </p:nvSpPr>
          <p:spPr bwMode="auto">
            <a:xfrm>
              <a:off x="3262313" y="4081460"/>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93" name="Oval 1113"/>
            <p:cNvSpPr>
              <a:spLocks noChangeArrowheads="1"/>
            </p:cNvSpPr>
            <p:nvPr/>
          </p:nvSpPr>
          <p:spPr bwMode="auto">
            <a:xfrm>
              <a:off x="3533775" y="4081460"/>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94" name="Oval 1114"/>
            <p:cNvSpPr>
              <a:spLocks noChangeArrowheads="1"/>
            </p:cNvSpPr>
            <p:nvPr/>
          </p:nvSpPr>
          <p:spPr bwMode="auto">
            <a:xfrm>
              <a:off x="3870326" y="4081460"/>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95" name="Oval 1115"/>
            <p:cNvSpPr>
              <a:spLocks noChangeArrowheads="1"/>
            </p:cNvSpPr>
            <p:nvPr/>
          </p:nvSpPr>
          <p:spPr bwMode="auto">
            <a:xfrm>
              <a:off x="4140200" y="4081460"/>
              <a:ext cx="136526"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96" name="Oval 1116"/>
            <p:cNvSpPr>
              <a:spLocks noChangeArrowheads="1"/>
            </p:cNvSpPr>
            <p:nvPr/>
          </p:nvSpPr>
          <p:spPr bwMode="auto">
            <a:xfrm>
              <a:off x="4478338" y="4081460"/>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97" name="Oval 1117"/>
            <p:cNvSpPr>
              <a:spLocks noChangeArrowheads="1"/>
            </p:cNvSpPr>
            <p:nvPr/>
          </p:nvSpPr>
          <p:spPr bwMode="auto">
            <a:xfrm>
              <a:off x="4748214" y="4081460"/>
              <a:ext cx="136526"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98" name="Oval 1118"/>
            <p:cNvSpPr>
              <a:spLocks noChangeArrowheads="1"/>
            </p:cNvSpPr>
            <p:nvPr/>
          </p:nvSpPr>
          <p:spPr bwMode="auto">
            <a:xfrm>
              <a:off x="5086350" y="4081460"/>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199" name="Oval 1119"/>
            <p:cNvSpPr>
              <a:spLocks noChangeArrowheads="1"/>
            </p:cNvSpPr>
            <p:nvPr/>
          </p:nvSpPr>
          <p:spPr bwMode="auto">
            <a:xfrm>
              <a:off x="5424488" y="4081460"/>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00" name="Oval 1120"/>
            <p:cNvSpPr>
              <a:spLocks noChangeArrowheads="1"/>
            </p:cNvSpPr>
            <p:nvPr/>
          </p:nvSpPr>
          <p:spPr bwMode="auto">
            <a:xfrm>
              <a:off x="5762626" y="4081460"/>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01" name="Oval 1121"/>
            <p:cNvSpPr>
              <a:spLocks noChangeArrowheads="1"/>
            </p:cNvSpPr>
            <p:nvPr/>
          </p:nvSpPr>
          <p:spPr bwMode="auto">
            <a:xfrm>
              <a:off x="6032501" y="3760785"/>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02" name="Oval 1122"/>
            <p:cNvSpPr>
              <a:spLocks noChangeArrowheads="1"/>
            </p:cNvSpPr>
            <p:nvPr/>
          </p:nvSpPr>
          <p:spPr bwMode="auto">
            <a:xfrm>
              <a:off x="1979612" y="3824285"/>
              <a:ext cx="134937" cy="128587"/>
            </a:xfrm>
            <a:prstGeom prst="ellipse">
              <a:avLst/>
            </a:prstGeom>
            <a:solidFill>
              <a:srgbClr val="3366FF"/>
            </a:solidFill>
            <a:ln w="9525">
              <a:solidFill>
                <a:schemeClr val="tx1"/>
              </a:solidFill>
              <a:round/>
              <a:headEnd/>
              <a:tailEnd/>
            </a:ln>
          </p:spPr>
          <p:txBody>
            <a:bodyPr wrap="none" anchor="ctr"/>
            <a:lstStyle/>
            <a:p>
              <a:endParaRPr lang="en-US"/>
            </a:p>
          </p:txBody>
        </p:sp>
        <p:sp>
          <p:nvSpPr>
            <p:cNvPr id="49203" name="Oval 1123"/>
            <p:cNvSpPr>
              <a:spLocks noChangeArrowheads="1"/>
            </p:cNvSpPr>
            <p:nvPr/>
          </p:nvSpPr>
          <p:spPr bwMode="auto">
            <a:xfrm>
              <a:off x="2587625" y="3824285"/>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04" name="Oval 1124"/>
            <p:cNvSpPr>
              <a:spLocks noChangeArrowheads="1"/>
            </p:cNvSpPr>
            <p:nvPr/>
          </p:nvSpPr>
          <p:spPr bwMode="auto">
            <a:xfrm>
              <a:off x="2925763" y="3824285"/>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05" name="Oval 1125"/>
            <p:cNvSpPr>
              <a:spLocks noChangeArrowheads="1"/>
            </p:cNvSpPr>
            <p:nvPr/>
          </p:nvSpPr>
          <p:spPr bwMode="auto">
            <a:xfrm>
              <a:off x="3262313" y="3824285"/>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06" name="Oval 1126"/>
            <p:cNvSpPr>
              <a:spLocks noChangeArrowheads="1"/>
            </p:cNvSpPr>
            <p:nvPr/>
          </p:nvSpPr>
          <p:spPr bwMode="auto">
            <a:xfrm>
              <a:off x="3533775" y="3824285"/>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07" name="Oval 1127"/>
            <p:cNvSpPr>
              <a:spLocks noChangeArrowheads="1"/>
            </p:cNvSpPr>
            <p:nvPr/>
          </p:nvSpPr>
          <p:spPr bwMode="auto">
            <a:xfrm>
              <a:off x="3870326" y="3824285"/>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08" name="Oval 1128"/>
            <p:cNvSpPr>
              <a:spLocks noChangeArrowheads="1"/>
            </p:cNvSpPr>
            <p:nvPr/>
          </p:nvSpPr>
          <p:spPr bwMode="auto">
            <a:xfrm>
              <a:off x="4140200" y="3824285"/>
              <a:ext cx="136526"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09" name="Oval 1129"/>
            <p:cNvSpPr>
              <a:spLocks noChangeArrowheads="1"/>
            </p:cNvSpPr>
            <p:nvPr/>
          </p:nvSpPr>
          <p:spPr bwMode="auto">
            <a:xfrm>
              <a:off x="4478338" y="3824285"/>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10" name="Oval 1130"/>
            <p:cNvSpPr>
              <a:spLocks noChangeArrowheads="1"/>
            </p:cNvSpPr>
            <p:nvPr/>
          </p:nvSpPr>
          <p:spPr bwMode="auto">
            <a:xfrm>
              <a:off x="4748214" y="3824285"/>
              <a:ext cx="136526"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11" name="Oval 1131"/>
            <p:cNvSpPr>
              <a:spLocks noChangeArrowheads="1"/>
            </p:cNvSpPr>
            <p:nvPr/>
          </p:nvSpPr>
          <p:spPr bwMode="auto">
            <a:xfrm>
              <a:off x="5086350" y="3824285"/>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12" name="Oval 1132"/>
            <p:cNvSpPr>
              <a:spLocks noChangeArrowheads="1"/>
            </p:cNvSpPr>
            <p:nvPr/>
          </p:nvSpPr>
          <p:spPr bwMode="auto">
            <a:xfrm>
              <a:off x="5424488" y="3824285"/>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13" name="Oval 1133"/>
            <p:cNvSpPr>
              <a:spLocks noChangeArrowheads="1"/>
            </p:cNvSpPr>
            <p:nvPr/>
          </p:nvSpPr>
          <p:spPr bwMode="auto">
            <a:xfrm>
              <a:off x="5762626" y="3824285"/>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14" name="Oval 1134"/>
            <p:cNvSpPr>
              <a:spLocks noChangeArrowheads="1"/>
            </p:cNvSpPr>
            <p:nvPr/>
          </p:nvSpPr>
          <p:spPr bwMode="auto">
            <a:xfrm>
              <a:off x="1709739" y="2990847"/>
              <a:ext cx="134937" cy="128588"/>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15" name="Oval 1135"/>
            <p:cNvSpPr>
              <a:spLocks noChangeArrowheads="1"/>
            </p:cNvSpPr>
            <p:nvPr/>
          </p:nvSpPr>
          <p:spPr bwMode="auto">
            <a:xfrm>
              <a:off x="1979613" y="3503610"/>
              <a:ext cx="134937" cy="128587"/>
            </a:xfrm>
            <a:prstGeom prst="ellipse">
              <a:avLst/>
            </a:prstGeom>
            <a:solidFill>
              <a:srgbClr val="3366FF"/>
            </a:solidFill>
            <a:ln w="9525">
              <a:solidFill>
                <a:schemeClr val="tx1"/>
              </a:solidFill>
              <a:round/>
              <a:headEnd/>
              <a:tailEnd/>
            </a:ln>
          </p:spPr>
          <p:txBody>
            <a:bodyPr wrap="none" anchor="ctr"/>
            <a:lstStyle/>
            <a:p>
              <a:endParaRPr lang="en-US"/>
            </a:p>
          </p:txBody>
        </p:sp>
        <p:sp>
          <p:nvSpPr>
            <p:cNvPr id="49216" name="Oval 1136"/>
            <p:cNvSpPr>
              <a:spLocks noChangeArrowheads="1"/>
            </p:cNvSpPr>
            <p:nvPr/>
          </p:nvSpPr>
          <p:spPr bwMode="auto">
            <a:xfrm>
              <a:off x="2587625" y="3503610"/>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17" name="Oval 1137"/>
            <p:cNvSpPr>
              <a:spLocks noChangeArrowheads="1"/>
            </p:cNvSpPr>
            <p:nvPr/>
          </p:nvSpPr>
          <p:spPr bwMode="auto">
            <a:xfrm>
              <a:off x="2925763" y="3503610"/>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18" name="Oval 1138"/>
            <p:cNvSpPr>
              <a:spLocks noChangeArrowheads="1"/>
            </p:cNvSpPr>
            <p:nvPr/>
          </p:nvSpPr>
          <p:spPr bwMode="auto">
            <a:xfrm>
              <a:off x="3262314" y="3503610"/>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19" name="Oval 1139"/>
            <p:cNvSpPr>
              <a:spLocks noChangeArrowheads="1"/>
            </p:cNvSpPr>
            <p:nvPr/>
          </p:nvSpPr>
          <p:spPr bwMode="auto">
            <a:xfrm>
              <a:off x="3533776" y="3503610"/>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20" name="Oval 1140"/>
            <p:cNvSpPr>
              <a:spLocks noChangeArrowheads="1"/>
            </p:cNvSpPr>
            <p:nvPr/>
          </p:nvSpPr>
          <p:spPr bwMode="auto">
            <a:xfrm>
              <a:off x="3870326" y="3503610"/>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21" name="Oval 1141"/>
            <p:cNvSpPr>
              <a:spLocks noChangeArrowheads="1"/>
            </p:cNvSpPr>
            <p:nvPr/>
          </p:nvSpPr>
          <p:spPr bwMode="auto">
            <a:xfrm>
              <a:off x="4140201" y="3503610"/>
              <a:ext cx="136526"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22" name="Oval 1142"/>
            <p:cNvSpPr>
              <a:spLocks noChangeArrowheads="1"/>
            </p:cNvSpPr>
            <p:nvPr/>
          </p:nvSpPr>
          <p:spPr bwMode="auto">
            <a:xfrm>
              <a:off x="4478339" y="3503610"/>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23" name="Oval 1143"/>
            <p:cNvSpPr>
              <a:spLocks noChangeArrowheads="1"/>
            </p:cNvSpPr>
            <p:nvPr/>
          </p:nvSpPr>
          <p:spPr bwMode="auto">
            <a:xfrm>
              <a:off x="4748214" y="3503610"/>
              <a:ext cx="136526"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24" name="Oval 1144"/>
            <p:cNvSpPr>
              <a:spLocks noChangeArrowheads="1"/>
            </p:cNvSpPr>
            <p:nvPr/>
          </p:nvSpPr>
          <p:spPr bwMode="auto">
            <a:xfrm>
              <a:off x="5086351" y="3503610"/>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25" name="Oval 1145"/>
            <p:cNvSpPr>
              <a:spLocks noChangeArrowheads="1"/>
            </p:cNvSpPr>
            <p:nvPr/>
          </p:nvSpPr>
          <p:spPr bwMode="auto">
            <a:xfrm>
              <a:off x="5424489" y="3503610"/>
              <a:ext cx="134937"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26" name="Oval 1146"/>
            <p:cNvSpPr>
              <a:spLocks noChangeArrowheads="1"/>
            </p:cNvSpPr>
            <p:nvPr/>
          </p:nvSpPr>
          <p:spPr bwMode="auto">
            <a:xfrm>
              <a:off x="5762627" y="3503610"/>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grpSp>
          <p:nvGrpSpPr>
            <p:cNvPr id="7" name="Group 1147"/>
            <p:cNvGrpSpPr>
              <a:grpSpLocks/>
            </p:cNvGrpSpPr>
            <p:nvPr/>
          </p:nvGrpSpPr>
          <p:grpSpPr bwMode="auto">
            <a:xfrm>
              <a:off x="2519363" y="3182936"/>
              <a:ext cx="3917952" cy="128587"/>
              <a:chOff x="1248" y="3552"/>
              <a:chExt cx="2784" cy="96"/>
            </a:xfrm>
          </p:grpSpPr>
          <p:sp>
            <p:nvSpPr>
              <p:cNvPr id="49254" name="Oval 1148"/>
              <p:cNvSpPr>
                <a:spLocks noChangeArrowheads="1"/>
              </p:cNvSpPr>
              <p:nvPr/>
            </p:nvSpPr>
            <p:spPr bwMode="auto">
              <a:xfrm>
                <a:off x="1488"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55" name="Oval 1149"/>
              <p:cNvSpPr>
                <a:spLocks noChangeArrowheads="1"/>
              </p:cNvSpPr>
              <p:nvPr/>
            </p:nvSpPr>
            <p:spPr bwMode="auto">
              <a:xfrm>
                <a:off x="1248" y="3552"/>
                <a:ext cx="96" cy="96"/>
              </a:xfrm>
              <a:prstGeom prst="ellipse">
                <a:avLst/>
              </a:prstGeom>
              <a:solidFill>
                <a:srgbClr val="3366FF"/>
              </a:solidFill>
              <a:ln w="9525">
                <a:solidFill>
                  <a:schemeClr val="tx1"/>
                </a:solidFill>
                <a:round/>
                <a:headEnd/>
                <a:tailEnd/>
              </a:ln>
            </p:spPr>
            <p:txBody>
              <a:bodyPr wrap="none" anchor="ctr"/>
              <a:lstStyle/>
              <a:p>
                <a:endParaRPr lang="en-US"/>
              </a:p>
            </p:txBody>
          </p:sp>
          <p:sp>
            <p:nvSpPr>
              <p:cNvPr id="49256" name="Oval 1150"/>
              <p:cNvSpPr>
                <a:spLocks noChangeArrowheads="1"/>
              </p:cNvSpPr>
              <p:nvPr/>
            </p:nvSpPr>
            <p:spPr bwMode="auto">
              <a:xfrm>
                <a:off x="168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57" name="Oval 1151"/>
              <p:cNvSpPr>
                <a:spLocks noChangeArrowheads="1"/>
              </p:cNvSpPr>
              <p:nvPr/>
            </p:nvSpPr>
            <p:spPr bwMode="auto">
              <a:xfrm>
                <a:off x="192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58" name="Oval 1152"/>
              <p:cNvSpPr>
                <a:spLocks noChangeArrowheads="1"/>
              </p:cNvSpPr>
              <p:nvPr/>
            </p:nvSpPr>
            <p:spPr bwMode="auto">
              <a:xfrm>
                <a:off x="216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59" name="Oval 1153"/>
              <p:cNvSpPr>
                <a:spLocks noChangeArrowheads="1"/>
              </p:cNvSpPr>
              <p:nvPr/>
            </p:nvSpPr>
            <p:spPr bwMode="auto">
              <a:xfrm>
                <a:off x="235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60" name="Oval 1154"/>
              <p:cNvSpPr>
                <a:spLocks noChangeArrowheads="1"/>
              </p:cNvSpPr>
              <p:nvPr/>
            </p:nvSpPr>
            <p:spPr bwMode="auto">
              <a:xfrm>
                <a:off x="259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61" name="Oval 1155"/>
              <p:cNvSpPr>
                <a:spLocks noChangeArrowheads="1"/>
              </p:cNvSpPr>
              <p:nvPr/>
            </p:nvSpPr>
            <p:spPr bwMode="auto">
              <a:xfrm>
                <a:off x="278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62" name="Oval 1156"/>
              <p:cNvSpPr>
                <a:spLocks noChangeArrowheads="1"/>
              </p:cNvSpPr>
              <p:nvPr/>
            </p:nvSpPr>
            <p:spPr bwMode="auto">
              <a:xfrm>
                <a:off x="302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63" name="Oval 1157"/>
              <p:cNvSpPr>
                <a:spLocks noChangeArrowheads="1"/>
              </p:cNvSpPr>
              <p:nvPr/>
            </p:nvSpPr>
            <p:spPr bwMode="auto">
              <a:xfrm>
                <a:off x="321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64" name="Oval 1158"/>
              <p:cNvSpPr>
                <a:spLocks noChangeArrowheads="1"/>
              </p:cNvSpPr>
              <p:nvPr/>
            </p:nvSpPr>
            <p:spPr bwMode="auto">
              <a:xfrm>
                <a:off x="345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65" name="Oval 1159"/>
              <p:cNvSpPr>
                <a:spLocks noChangeArrowheads="1"/>
              </p:cNvSpPr>
              <p:nvPr/>
            </p:nvSpPr>
            <p:spPr bwMode="auto">
              <a:xfrm>
                <a:off x="369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66" name="Oval 1160"/>
              <p:cNvSpPr>
                <a:spLocks noChangeArrowheads="1"/>
              </p:cNvSpPr>
              <p:nvPr/>
            </p:nvSpPr>
            <p:spPr bwMode="auto">
              <a:xfrm>
                <a:off x="393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grpSp>
        <p:grpSp>
          <p:nvGrpSpPr>
            <p:cNvPr id="8" name="Group 1161"/>
            <p:cNvGrpSpPr>
              <a:grpSpLocks/>
            </p:cNvGrpSpPr>
            <p:nvPr/>
          </p:nvGrpSpPr>
          <p:grpSpPr bwMode="auto">
            <a:xfrm>
              <a:off x="2587625" y="2862261"/>
              <a:ext cx="3917952" cy="128587"/>
              <a:chOff x="1248" y="3552"/>
              <a:chExt cx="2784" cy="96"/>
            </a:xfrm>
          </p:grpSpPr>
          <p:sp>
            <p:nvSpPr>
              <p:cNvPr id="49241" name="Oval 1162"/>
              <p:cNvSpPr>
                <a:spLocks noChangeArrowheads="1"/>
              </p:cNvSpPr>
              <p:nvPr/>
            </p:nvSpPr>
            <p:spPr bwMode="auto">
              <a:xfrm>
                <a:off x="1488"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42" name="Oval 1163"/>
              <p:cNvSpPr>
                <a:spLocks noChangeArrowheads="1"/>
              </p:cNvSpPr>
              <p:nvPr/>
            </p:nvSpPr>
            <p:spPr bwMode="auto">
              <a:xfrm>
                <a:off x="1248" y="3552"/>
                <a:ext cx="96" cy="96"/>
              </a:xfrm>
              <a:prstGeom prst="ellipse">
                <a:avLst/>
              </a:prstGeom>
              <a:solidFill>
                <a:srgbClr val="3366FF"/>
              </a:solidFill>
              <a:ln w="9525">
                <a:solidFill>
                  <a:schemeClr val="tx1"/>
                </a:solidFill>
                <a:round/>
                <a:headEnd/>
                <a:tailEnd/>
              </a:ln>
            </p:spPr>
            <p:txBody>
              <a:bodyPr wrap="none" anchor="ctr"/>
              <a:lstStyle/>
              <a:p>
                <a:endParaRPr lang="en-US"/>
              </a:p>
            </p:txBody>
          </p:sp>
          <p:sp>
            <p:nvSpPr>
              <p:cNvPr id="49243" name="Oval 1164"/>
              <p:cNvSpPr>
                <a:spLocks noChangeArrowheads="1"/>
              </p:cNvSpPr>
              <p:nvPr/>
            </p:nvSpPr>
            <p:spPr bwMode="auto">
              <a:xfrm>
                <a:off x="168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44" name="Oval 1165"/>
              <p:cNvSpPr>
                <a:spLocks noChangeArrowheads="1"/>
              </p:cNvSpPr>
              <p:nvPr/>
            </p:nvSpPr>
            <p:spPr bwMode="auto">
              <a:xfrm>
                <a:off x="192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45" name="Oval 1166"/>
              <p:cNvSpPr>
                <a:spLocks noChangeArrowheads="1"/>
              </p:cNvSpPr>
              <p:nvPr/>
            </p:nvSpPr>
            <p:spPr bwMode="auto">
              <a:xfrm>
                <a:off x="2160"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46" name="Oval 1167"/>
              <p:cNvSpPr>
                <a:spLocks noChangeArrowheads="1"/>
              </p:cNvSpPr>
              <p:nvPr/>
            </p:nvSpPr>
            <p:spPr bwMode="auto">
              <a:xfrm>
                <a:off x="235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47" name="Oval 1168"/>
              <p:cNvSpPr>
                <a:spLocks noChangeArrowheads="1"/>
              </p:cNvSpPr>
              <p:nvPr/>
            </p:nvSpPr>
            <p:spPr bwMode="auto">
              <a:xfrm>
                <a:off x="2592"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48" name="Oval 1169"/>
              <p:cNvSpPr>
                <a:spLocks noChangeArrowheads="1"/>
              </p:cNvSpPr>
              <p:nvPr/>
            </p:nvSpPr>
            <p:spPr bwMode="auto">
              <a:xfrm>
                <a:off x="278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49" name="Oval 1170"/>
              <p:cNvSpPr>
                <a:spLocks noChangeArrowheads="1"/>
              </p:cNvSpPr>
              <p:nvPr/>
            </p:nvSpPr>
            <p:spPr bwMode="auto">
              <a:xfrm>
                <a:off x="3024"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50" name="Oval 1171"/>
              <p:cNvSpPr>
                <a:spLocks noChangeArrowheads="1"/>
              </p:cNvSpPr>
              <p:nvPr/>
            </p:nvSpPr>
            <p:spPr bwMode="auto">
              <a:xfrm>
                <a:off x="321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51" name="Oval 1172"/>
              <p:cNvSpPr>
                <a:spLocks noChangeArrowheads="1"/>
              </p:cNvSpPr>
              <p:nvPr/>
            </p:nvSpPr>
            <p:spPr bwMode="auto">
              <a:xfrm>
                <a:off x="345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52" name="Oval 1173"/>
              <p:cNvSpPr>
                <a:spLocks noChangeArrowheads="1"/>
              </p:cNvSpPr>
              <p:nvPr/>
            </p:nvSpPr>
            <p:spPr bwMode="auto">
              <a:xfrm>
                <a:off x="369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53" name="Oval 1174"/>
              <p:cNvSpPr>
                <a:spLocks noChangeArrowheads="1"/>
              </p:cNvSpPr>
              <p:nvPr/>
            </p:nvSpPr>
            <p:spPr bwMode="auto">
              <a:xfrm>
                <a:off x="3936" y="3552"/>
                <a:ext cx="96" cy="96"/>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grpSp>
        <p:sp>
          <p:nvSpPr>
            <p:cNvPr id="49229" name="Oval 1175"/>
            <p:cNvSpPr>
              <a:spLocks noChangeArrowheads="1"/>
            </p:cNvSpPr>
            <p:nvPr/>
          </p:nvSpPr>
          <p:spPr bwMode="auto">
            <a:xfrm>
              <a:off x="3060700" y="2735261"/>
              <a:ext cx="134938" cy="127000"/>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30" name="Oval 1176"/>
            <p:cNvSpPr>
              <a:spLocks noChangeArrowheads="1"/>
            </p:cNvSpPr>
            <p:nvPr/>
          </p:nvSpPr>
          <p:spPr bwMode="auto">
            <a:xfrm>
              <a:off x="3330576" y="2735261"/>
              <a:ext cx="134938" cy="127000"/>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31" name="Oval 1177"/>
            <p:cNvSpPr>
              <a:spLocks noChangeArrowheads="1"/>
            </p:cNvSpPr>
            <p:nvPr/>
          </p:nvSpPr>
          <p:spPr bwMode="auto">
            <a:xfrm>
              <a:off x="3668714" y="2735261"/>
              <a:ext cx="134937" cy="127000"/>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32" name="Oval 1178"/>
            <p:cNvSpPr>
              <a:spLocks noChangeArrowheads="1"/>
            </p:cNvSpPr>
            <p:nvPr/>
          </p:nvSpPr>
          <p:spPr bwMode="auto">
            <a:xfrm>
              <a:off x="4005263" y="2735261"/>
              <a:ext cx="134937" cy="127000"/>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33" name="Oval 1179"/>
            <p:cNvSpPr>
              <a:spLocks noChangeArrowheads="1"/>
            </p:cNvSpPr>
            <p:nvPr/>
          </p:nvSpPr>
          <p:spPr bwMode="auto">
            <a:xfrm>
              <a:off x="4276726" y="2735261"/>
              <a:ext cx="134938" cy="127000"/>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34" name="Oval 1180"/>
            <p:cNvSpPr>
              <a:spLocks noChangeArrowheads="1"/>
            </p:cNvSpPr>
            <p:nvPr/>
          </p:nvSpPr>
          <p:spPr bwMode="auto">
            <a:xfrm>
              <a:off x="4613276" y="2735261"/>
              <a:ext cx="134938" cy="127000"/>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35" name="Oval 1181"/>
            <p:cNvSpPr>
              <a:spLocks noChangeArrowheads="1"/>
            </p:cNvSpPr>
            <p:nvPr/>
          </p:nvSpPr>
          <p:spPr bwMode="auto">
            <a:xfrm>
              <a:off x="4884739" y="2735261"/>
              <a:ext cx="134937" cy="127000"/>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36" name="Oval 1182"/>
            <p:cNvSpPr>
              <a:spLocks noChangeArrowheads="1"/>
            </p:cNvSpPr>
            <p:nvPr/>
          </p:nvSpPr>
          <p:spPr bwMode="auto">
            <a:xfrm>
              <a:off x="5221290" y="2735261"/>
              <a:ext cx="134937" cy="127000"/>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37" name="Oval 1183"/>
            <p:cNvSpPr>
              <a:spLocks noChangeArrowheads="1"/>
            </p:cNvSpPr>
            <p:nvPr/>
          </p:nvSpPr>
          <p:spPr bwMode="auto">
            <a:xfrm>
              <a:off x="5491164" y="2735261"/>
              <a:ext cx="136526" cy="127000"/>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38" name="Oval 1184"/>
            <p:cNvSpPr>
              <a:spLocks noChangeArrowheads="1"/>
            </p:cNvSpPr>
            <p:nvPr/>
          </p:nvSpPr>
          <p:spPr bwMode="auto">
            <a:xfrm>
              <a:off x="6099177" y="3503610"/>
              <a:ext cx="134938" cy="128587"/>
            </a:xfrm>
            <a:prstGeom prst="ellipse">
              <a:avLst/>
            </a:prstGeom>
            <a:solidFill>
              <a:srgbClr val="3366FF"/>
            </a:solidFill>
            <a:ln w="9525">
              <a:solidFill>
                <a:schemeClr val="tx1"/>
              </a:solidFill>
              <a:round/>
              <a:headEnd/>
              <a:tailEnd/>
            </a:ln>
          </p:spPr>
          <p:txBody>
            <a:bodyPr wrap="none" anchor="ctr"/>
            <a:lstStyle/>
            <a:p>
              <a:pPr algn="ctr"/>
              <a:endParaRPr lang="en-US">
                <a:latin typeface="Arial Unicode MS" pitchFamily="34" charset="-128"/>
                <a:cs typeface="Arial" pitchFamily="34" charset="0"/>
              </a:endParaRPr>
            </a:p>
          </p:txBody>
        </p:sp>
        <p:sp>
          <p:nvSpPr>
            <p:cNvPr id="49239" name="Freeform 1185"/>
            <p:cNvSpPr>
              <a:spLocks/>
            </p:cNvSpPr>
            <p:nvPr/>
          </p:nvSpPr>
          <p:spPr bwMode="auto">
            <a:xfrm>
              <a:off x="2925763" y="2670173"/>
              <a:ext cx="3395663" cy="1430337"/>
            </a:xfrm>
            <a:custGeom>
              <a:avLst/>
              <a:gdLst>
                <a:gd name="T0" fmla="*/ 515 w 2414"/>
                <a:gd name="T1" fmla="*/ 41 h 1070"/>
                <a:gd name="T2" fmla="*/ 350 w 2414"/>
                <a:gd name="T3" fmla="*/ 110 h 1070"/>
                <a:gd name="T4" fmla="*/ 192 w 2414"/>
                <a:gd name="T5" fmla="*/ 82 h 1070"/>
                <a:gd name="T6" fmla="*/ 117 w 2414"/>
                <a:gd name="T7" fmla="*/ 21 h 1070"/>
                <a:gd name="T8" fmla="*/ 0 w 2414"/>
                <a:gd name="T9" fmla="*/ 69 h 1070"/>
                <a:gd name="T10" fmla="*/ 21 w 2414"/>
                <a:gd name="T11" fmla="*/ 240 h 1070"/>
                <a:gd name="T12" fmla="*/ 144 w 2414"/>
                <a:gd name="T13" fmla="*/ 288 h 1070"/>
                <a:gd name="T14" fmla="*/ 233 w 2414"/>
                <a:gd name="T15" fmla="*/ 364 h 1070"/>
                <a:gd name="T16" fmla="*/ 439 w 2414"/>
                <a:gd name="T17" fmla="*/ 364 h 1070"/>
                <a:gd name="T18" fmla="*/ 535 w 2414"/>
                <a:gd name="T19" fmla="*/ 425 h 1070"/>
                <a:gd name="T20" fmla="*/ 412 w 2414"/>
                <a:gd name="T21" fmla="*/ 473 h 1070"/>
                <a:gd name="T22" fmla="*/ 268 w 2414"/>
                <a:gd name="T23" fmla="*/ 583 h 1070"/>
                <a:gd name="T24" fmla="*/ 220 w 2414"/>
                <a:gd name="T25" fmla="*/ 720 h 1070"/>
                <a:gd name="T26" fmla="*/ 755 w 2414"/>
                <a:gd name="T27" fmla="*/ 775 h 1070"/>
                <a:gd name="T28" fmla="*/ 919 w 2414"/>
                <a:gd name="T29" fmla="*/ 809 h 1070"/>
                <a:gd name="T30" fmla="*/ 1262 w 2414"/>
                <a:gd name="T31" fmla="*/ 796 h 1070"/>
                <a:gd name="T32" fmla="*/ 1351 w 2414"/>
                <a:gd name="T33" fmla="*/ 830 h 1070"/>
                <a:gd name="T34" fmla="*/ 1379 w 2414"/>
                <a:gd name="T35" fmla="*/ 871 h 1070"/>
                <a:gd name="T36" fmla="*/ 1461 w 2414"/>
                <a:gd name="T37" fmla="*/ 1001 h 1070"/>
                <a:gd name="T38" fmla="*/ 1557 w 2414"/>
                <a:gd name="T39" fmla="*/ 1070 h 1070"/>
                <a:gd name="T40" fmla="*/ 1756 w 2414"/>
                <a:gd name="T41" fmla="*/ 1029 h 1070"/>
                <a:gd name="T42" fmla="*/ 1872 w 2414"/>
                <a:gd name="T43" fmla="*/ 940 h 1070"/>
                <a:gd name="T44" fmla="*/ 1907 w 2414"/>
                <a:gd name="T45" fmla="*/ 912 h 1070"/>
                <a:gd name="T46" fmla="*/ 1975 w 2414"/>
                <a:gd name="T47" fmla="*/ 857 h 1070"/>
                <a:gd name="T48" fmla="*/ 2147 w 2414"/>
                <a:gd name="T49" fmla="*/ 933 h 1070"/>
                <a:gd name="T50" fmla="*/ 2236 w 2414"/>
                <a:gd name="T51" fmla="*/ 974 h 1070"/>
                <a:gd name="T52" fmla="*/ 2373 w 2414"/>
                <a:gd name="T53" fmla="*/ 960 h 1070"/>
                <a:gd name="T54" fmla="*/ 2407 w 2414"/>
                <a:gd name="T55" fmla="*/ 672 h 1070"/>
                <a:gd name="T56" fmla="*/ 2229 w 2414"/>
                <a:gd name="T57" fmla="*/ 542 h 1070"/>
                <a:gd name="T58" fmla="*/ 2133 w 2414"/>
                <a:gd name="T59" fmla="*/ 453 h 1070"/>
                <a:gd name="T60" fmla="*/ 1907 w 2414"/>
                <a:gd name="T61" fmla="*/ 295 h 1070"/>
                <a:gd name="T62" fmla="*/ 1660 w 2414"/>
                <a:gd name="T63" fmla="*/ 21 h 1070"/>
                <a:gd name="T64" fmla="*/ 1413 w 2414"/>
                <a:gd name="T65" fmla="*/ 110 h 1070"/>
                <a:gd name="T66" fmla="*/ 1385 w 2414"/>
                <a:gd name="T67" fmla="*/ 137 h 1070"/>
                <a:gd name="T68" fmla="*/ 1200 w 2414"/>
                <a:gd name="T69" fmla="*/ 185 h 1070"/>
                <a:gd name="T70" fmla="*/ 1118 w 2414"/>
                <a:gd name="T71" fmla="*/ 124 h 1070"/>
                <a:gd name="T72" fmla="*/ 583 w 2414"/>
                <a:gd name="T73" fmla="*/ 34 h 10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14"/>
                <a:gd name="T112" fmla="*/ 0 h 1070"/>
                <a:gd name="T113" fmla="*/ 2414 w 2414"/>
                <a:gd name="T114" fmla="*/ 1070 h 10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14" h="1070">
                  <a:moveTo>
                    <a:pt x="617" y="7"/>
                  </a:moveTo>
                  <a:cubicBezTo>
                    <a:pt x="582" y="13"/>
                    <a:pt x="544" y="17"/>
                    <a:pt x="515" y="41"/>
                  </a:cubicBezTo>
                  <a:cubicBezTo>
                    <a:pt x="490" y="61"/>
                    <a:pt x="474" y="96"/>
                    <a:pt x="439" y="103"/>
                  </a:cubicBezTo>
                  <a:cubicBezTo>
                    <a:pt x="410" y="109"/>
                    <a:pt x="380" y="108"/>
                    <a:pt x="350" y="110"/>
                  </a:cubicBezTo>
                  <a:cubicBezTo>
                    <a:pt x="310" y="137"/>
                    <a:pt x="302" y="129"/>
                    <a:pt x="247" y="124"/>
                  </a:cubicBezTo>
                  <a:cubicBezTo>
                    <a:pt x="224" y="108"/>
                    <a:pt x="218" y="91"/>
                    <a:pt x="192" y="82"/>
                  </a:cubicBezTo>
                  <a:cubicBezTo>
                    <a:pt x="170" y="48"/>
                    <a:pt x="185" y="66"/>
                    <a:pt x="137" y="34"/>
                  </a:cubicBezTo>
                  <a:cubicBezTo>
                    <a:pt x="130" y="30"/>
                    <a:pt x="117" y="21"/>
                    <a:pt x="117" y="21"/>
                  </a:cubicBezTo>
                  <a:cubicBezTo>
                    <a:pt x="83" y="23"/>
                    <a:pt x="46" y="15"/>
                    <a:pt x="14" y="28"/>
                  </a:cubicBezTo>
                  <a:cubicBezTo>
                    <a:pt x="1" y="33"/>
                    <a:pt x="0" y="69"/>
                    <a:pt x="0" y="69"/>
                  </a:cubicBezTo>
                  <a:cubicBezTo>
                    <a:pt x="6" y="119"/>
                    <a:pt x="8" y="170"/>
                    <a:pt x="14" y="220"/>
                  </a:cubicBezTo>
                  <a:cubicBezTo>
                    <a:pt x="15" y="227"/>
                    <a:pt x="15" y="236"/>
                    <a:pt x="21" y="240"/>
                  </a:cubicBezTo>
                  <a:cubicBezTo>
                    <a:pt x="33" y="249"/>
                    <a:pt x="86" y="269"/>
                    <a:pt x="103" y="274"/>
                  </a:cubicBezTo>
                  <a:cubicBezTo>
                    <a:pt x="117" y="278"/>
                    <a:pt x="130" y="283"/>
                    <a:pt x="144" y="288"/>
                  </a:cubicBezTo>
                  <a:cubicBezTo>
                    <a:pt x="151" y="290"/>
                    <a:pt x="165" y="295"/>
                    <a:pt x="165" y="295"/>
                  </a:cubicBezTo>
                  <a:cubicBezTo>
                    <a:pt x="193" y="315"/>
                    <a:pt x="202" y="344"/>
                    <a:pt x="233" y="364"/>
                  </a:cubicBezTo>
                  <a:cubicBezTo>
                    <a:pt x="252" y="376"/>
                    <a:pt x="295" y="391"/>
                    <a:pt x="295" y="391"/>
                  </a:cubicBezTo>
                  <a:cubicBezTo>
                    <a:pt x="438" y="381"/>
                    <a:pt x="360" y="388"/>
                    <a:pt x="439" y="364"/>
                  </a:cubicBezTo>
                  <a:cubicBezTo>
                    <a:pt x="469" y="366"/>
                    <a:pt x="499" y="362"/>
                    <a:pt x="528" y="370"/>
                  </a:cubicBezTo>
                  <a:cubicBezTo>
                    <a:pt x="549" y="376"/>
                    <a:pt x="543" y="417"/>
                    <a:pt x="535" y="425"/>
                  </a:cubicBezTo>
                  <a:cubicBezTo>
                    <a:pt x="525" y="435"/>
                    <a:pt x="508" y="434"/>
                    <a:pt x="494" y="439"/>
                  </a:cubicBezTo>
                  <a:cubicBezTo>
                    <a:pt x="465" y="449"/>
                    <a:pt x="440" y="463"/>
                    <a:pt x="412" y="473"/>
                  </a:cubicBezTo>
                  <a:cubicBezTo>
                    <a:pt x="362" y="548"/>
                    <a:pt x="434" y="435"/>
                    <a:pt x="391" y="521"/>
                  </a:cubicBezTo>
                  <a:cubicBezTo>
                    <a:pt x="362" y="578"/>
                    <a:pt x="328" y="573"/>
                    <a:pt x="268" y="583"/>
                  </a:cubicBezTo>
                  <a:cubicBezTo>
                    <a:pt x="245" y="598"/>
                    <a:pt x="225" y="603"/>
                    <a:pt x="199" y="610"/>
                  </a:cubicBezTo>
                  <a:cubicBezTo>
                    <a:pt x="184" y="633"/>
                    <a:pt x="175" y="717"/>
                    <a:pt x="220" y="720"/>
                  </a:cubicBezTo>
                  <a:cubicBezTo>
                    <a:pt x="325" y="727"/>
                    <a:pt x="430" y="725"/>
                    <a:pt x="535" y="727"/>
                  </a:cubicBezTo>
                  <a:cubicBezTo>
                    <a:pt x="608" y="752"/>
                    <a:pt x="677" y="768"/>
                    <a:pt x="755" y="775"/>
                  </a:cubicBezTo>
                  <a:cubicBezTo>
                    <a:pt x="769" y="780"/>
                    <a:pt x="781" y="792"/>
                    <a:pt x="796" y="796"/>
                  </a:cubicBezTo>
                  <a:cubicBezTo>
                    <a:pt x="836" y="807"/>
                    <a:pt x="878" y="805"/>
                    <a:pt x="919" y="809"/>
                  </a:cubicBezTo>
                  <a:cubicBezTo>
                    <a:pt x="1045" y="805"/>
                    <a:pt x="1074" y="819"/>
                    <a:pt x="1159" y="789"/>
                  </a:cubicBezTo>
                  <a:cubicBezTo>
                    <a:pt x="1193" y="791"/>
                    <a:pt x="1228" y="792"/>
                    <a:pt x="1262" y="796"/>
                  </a:cubicBezTo>
                  <a:cubicBezTo>
                    <a:pt x="1332" y="803"/>
                    <a:pt x="1232" y="797"/>
                    <a:pt x="1296" y="823"/>
                  </a:cubicBezTo>
                  <a:cubicBezTo>
                    <a:pt x="1313" y="830"/>
                    <a:pt x="1333" y="828"/>
                    <a:pt x="1351" y="830"/>
                  </a:cubicBezTo>
                  <a:cubicBezTo>
                    <a:pt x="1358" y="832"/>
                    <a:pt x="1368" y="831"/>
                    <a:pt x="1372" y="837"/>
                  </a:cubicBezTo>
                  <a:cubicBezTo>
                    <a:pt x="1379" y="847"/>
                    <a:pt x="1369" y="865"/>
                    <a:pt x="1379" y="871"/>
                  </a:cubicBezTo>
                  <a:cubicBezTo>
                    <a:pt x="1389" y="877"/>
                    <a:pt x="1402" y="866"/>
                    <a:pt x="1413" y="864"/>
                  </a:cubicBezTo>
                  <a:cubicBezTo>
                    <a:pt x="1431" y="919"/>
                    <a:pt x="1408" y="968"/>
                    <a:pt x="1461" y="1001"/>
                  </a:cubicBezTo>
                  <a:cubicBezTo>
                    <a:pt x="1474" y="1020"/>
                    <a:pt x="1496" y="1045"/>
                    <a:pt x="1516" y="1056"/>
                  </a:cubicBezTo>
                  <a:cubicBezTo>
                    <a:pt x="1529" y="1063"/>
                    <a:pt x="1557" y="1070"/>
                    <a:pt x="1557" y="1070"/>
                  </a:cubicBezTo>
                  <a:cubicBezTo>
                    <a:pt x="1610" y="1052"/>
                    <a:pt x="1552" y="1070"/>
                    <a:pt x="1667" y="1056"/>
                  </a:cubicBezTo>
                  <a:cubicBezTo>
                    <a:pt x="1697" y="1052"/>
                    <a:pt x="1727" y="1039"/>
                    <a:pt x="1756" y="1029"/>
                  </a:cubicBezTo>
                  <a:cubicBezTo>
                    <a:pt x="1781" y="1011"/>
                    <a:pt x="1789" y="995"/>
                    <a:pt x="1817" y="981"/>
                  </a:cubicBezTo>
                  <a:cubicBezTo>
                    <a:pt x="1834" y="956"/>
                    <a:pt x="1847" y="956"/>
                    <a:pt x="1872" y="940"/>
                  </a:cubicBezTo>
                  <a:cubicBezTo>
                    <a:pt x="1877" y="933"/>
                    <a:pt x="1879" y="924"/>
                    <a:pt x="1886" y="919"/>
                  </a:cubicBezTo>
                  <a:cubicBezTo>
                    <a:pt x="1892" y="914"/>
                    <a:pt x="1902" y="917"/>
                    <a:pt x="1907" y="912"/>
                  </a:cubicBezTo>
                  <a:cubicBezTo>
                    <a:pt x="1912" y="907"/>
                    <a:pt x="1908" y="897"/>
                    <a:pt x="1913" y="892"/>
                  </a:cubicBezTo>
                  <a:cubicBezTo>
                    <a:pt x="1936" y="869"/>
                    <a:pt x="1949" y="866"/>
                    <a:pt x="1975" y="857"/>
                  </a:cubicBezTo>
                  <a:cubicBezTo>
                    <a:pt x="2013" y="866"/>
                    <a:pt x="2047" y="887"/>
                    <a:pt x="2085" y="898"/>
                  </a:cubicBezTo>
                  <a:cubicBezTo>
                    <a:pt x="2132" y="930"/>
                    <a:pt x="2110" y="921"/>
                    <a:pt x="2147" y="933"/>
                  </a:cubicBezTo>
                  <a:cubicBezTo>
                    <a:pt x="2149" y="940"/>
                    <a:pt x="2148" y="949"/>
                    <a:pt x="2153" y="953"/>
                  </a:cubicBezTo>
                  <a:cubicBezTo>
                    <a:pt x="2166" y="964"/>
                    <a:pt x="2221" y="971"/>
                    <a:pt x="2236" y="974"/>
                  </a:cubicBezTo>
                  <a:cubicBezTo>
                    <a:pt x="2250" y="972"/>
                    <a:pt x="2263" y="968"/>
                    <a:pt x="2277" y="967"/>
                  </a:cubicBezTo>
                  <a:cubicBezTo>
                    <a:pt x="2309" y="964"/>
                    <a:pt x="2359" y="989"/>
                    <a:pt x="2373" y="960"/>
                  </a:cubicBezTo>
                  <a:cubicBezTo>
                    <a:pt x="2403" y="901"/>
                    <a:pt x="2376" y="827"/>
                    <a:pt x="2380" y="761"/>
                  </a:cubicBezTo>
                  <a:cubicBezTo>
                    <a:pt x="2382" y="734"/>
                    <a:pt x="2398" y="698"/>
                    <a:pt x="2407" y="672"/>
                  </a:cubicBezTo>
                  <a:cubicBezTo>
                    <a:pt x="2409" y="656"/>
                    <a:pt x="2414" y="640"/>
                    <a:pt x="2414" y="624"/>
                  </a:cubicBezTo>
                  <a:cubicBezTo>
                    <a:pt x="2414" y="545"/>
                    <a:pt x="2271" y="545"/>
                    <a:pt x="2229" y="542"/>
                  </a:cubicBezTo>
                  <a:cubicBezTo>
                    <a:pt x="2198" y="534"/>
                    <a:pt x="2186" y="535"/>
                    <a:pt x="2167" y="508"/>
                  </a:cubicBezTo>
                  <a:cubicBezTo>
                    <a:pt x="2158" y="482"/>
                    <a:pt x="2142" y="479"/>
                    <a:pt x="2133" y="453"/>
                  </a:cubicBezTo>
                  <a:cubicBezTo>
                    <a:pt x="2130" y="418"/>
                    <a:pt x="2144" y="375"/>
                    <a:pt x="2119" y="350"/>
                  </a:cubicBezTo>
                  <a:cubicBezTo>
                    <a:pt x="2057" y="288"/>
                    <a:pt x="1993" y="300"/>
                    <a:pt x="1907" y="295"/>
                  </a:cubicBezTo>
                  <a:cubicBezTo>
                    <a:pt x="1883" y="222"/>
                    <a:pt x="1915" y="326"/>
                    <a:pt x="1893" y="130"/>
                  </a:cubicBezTo>
                  <a:cubicBezTo>
                    <a:pt x="1880" y="12"/>
                    <a:pt x="1741" y="25"/>
                    <a:pt x="1660" y="21"/>
                  </a:cubicBezTo>
                  <a:cubicBezTo>
                    <a:pt x="1597" y="0"/>
                    <a:pt x="1511" y="32"/>
                    <a:pt x="1447" y="48"/>
                  </a:cubicBezTo>
                  <a:cubicBezTo>
                    <a:pt x="1434" y="68"/>
                    <a:pt x="1424" y="89"/>
                    <a:pt x="1413" y="110"/>
                  </a:cubicBezTo>
                  <a:cubicBezTo>
                    <a:pt x="1410" y="116"/>
                    <a:pt x="1411" y="125"/>
                    <a:pt x="1406" y="130"/>
                  </a:cubicBezTo>
                  <a:cubicBezTo>
                    <a:pt x="1401" y="135"/>
                    <a:pt x="1392" y="135"/>
                    <a:pt x="1385" y="137"/>
                  </a:cubicBezTo>
                  <a:cubicBezTo>
                    <a:pt x="1327" y="132"/>
                    <a:pt x="1259" y="116"/>
                    <a:pt x="1207" y="151"/>
                  </a:cubicBezTo>
                  <a:cubicBezTo>
                    <a:pt x="1205" y="162"/>
                    <a:pt x="1208" y="177"/>
                    <a:pt x="1200" y="185"/>
                  </a:cubicBezTo>
                  <a:cubicBezTo>
                    <a:pt x="1195" y="190"/>
                    <a:pt x="1186" y="181"/>
                    <a:pt x="1180" y="178"/>
                  </a:cubicBezTo>
                  <a:cubicBezTo>
                    <a:pt x="1155" y="166"/>
                    <a:pt x="1118" y="124"/>
                    <a:pt x="1118" y="124"/>
                  </a:cubicBezTo>
                  <a:cubicBezTo>
                    <a:pt x="1077" y="0"/>
                    <a:pt x="875" y="35"/>
                    <a:pt x="796" y="34"/>
                  </a:cubicBezTo>
                  <a:cubicBezTo>
                    <a:pt x="725" y="33"/>
                    <a:pt x="654" y="34"/>
                    <a:pt x="583" y="34"/>
                  </a:cubicBezTo>
                  <a:lnTo>
                    <a:pt x="638" y="55"/>
                  </a:lnTo>
                </a:path>
              </a:pathLst>
            </a:custGeom>
            <a:noFill/>
            <a:ln w="63500">
              <a:solidFill>
                <a:srgbClr val="FF0000"/>
              </a:solidFill>
              <a:round/>
              <a:headEnd/>
              <a:tailEnd/>
            </a:ln>
          </p:spPr>
          <p:txBody>
            <a:bodyPr/>
            <a:lstStyle/>
            <a:p>
              <a:endParaRPr lang="en-US"/>
            </a:p>
          </p:txBody>
        </p:sp>
        <p:sp>
          <p:nvSpPr>
            <p:cNvPr id="49240" name="Text Box 1188"/>
            <p:cNvSpPr txBox="1">
              <a:spLocks noChangeArrowheads="1"/>
            </p:cNvSpPr>
            <p:nvPr/>
          </p:nvSpPr>
          <p:spPr bwMode="auto">
            <a:xfrm>
              <a:off x="6061539" y="5922660"/>
              <a:ext cx="1292464" cy="602859"/>
            </a:xfrm>
            <a:prstGeom prst="rect">
              <a:avLst/>
            </a:prstGeom>
            <a:solidFill>
              <a:schemeClr val="bg1"/>
            </a:solidFill>
            <a:ln w="9525">
              <a:noFill/>
              <a:miter lim="800000"/>
              <a:headEnd/>
              <a:tailEnd/>
            </a:ln>
          </p:spPr>
          <p:txBody>
            <a:bodyPr wrap="none">
              <a:spAutoFit/>
            </a:bodyPr>
            <a:lstStyle/>
            <a:p>
              <a:r>
                <a:rPr lang="en-US" sz="2400" b="1" dirty="0"/>
                <a:t>9 acres</a:t>
              </a:r>
            </a:p>
          </p:txBody>
        </p:sp>
      </p:grpSp>
      <p:sp>
        <p:nvSpPr>
          <p:cNvPr id="206" name="Freeform 205"/>
          <p:cNvSpPr/>
          <p:nvPr/>
        </p:nvSpPr>
        <p:spPr>
          <a:xfrm>
            <a:off x="3956958" y="3690257"/>
            <a:ext cx="2509156" cy="805543"/>
          </a:xfrm>
          <a:custGeom>
            <a:avLst/>
            <a:gdLst>
              <a:gd name="connsiteX0" fmla="*/ 0 w 2596242"/>
              <a:gd name="connsiteY0" fmla="*/ 48986 h 881743"/>
              <a:gd name="connsiteX1" fmla="*/ 440871 w 2596242"/>
              <a:gd name="connsiteY1" fmla="*/ 0 h 881743"/>
              <a:gd name="connsiteX2" fmla="*/ 2008414 w 2596242"/>
              <a:gd name="connsiteY2" fmla="*/ 0 h 881743"/>
              <a:gd name="connsiteX3" fmla="*/ 2596242 w 2596242"/>
              <a:gd name="connsiteY3" fmla="*/ 604157 h 881743"/>
              <a:gd name="connsiteX4" fmla="*/ 2579914 w 2596242"/>
              <a:gd name="connsiteY4" fmla="*/ 849086 h 881743"/>
              <a:gd name="connsiteX5" fmla="*/ 1845128 w 2596242"/>
              <a:gd name="connsiteY5" fmla="*/ 881743 h 881743"/>
              <a:gd name="connsiteX6" fmla="*/ 1191985 w 2596242"/>
              <a:gd name="connsiteY6" fmla="*/ 767443 h 881743"/>
              <a:gd name="connsiteX7" fmla="*/ 653142 w 2596242"/>
              <a:gd name="connsiteY7" fmla="*/ 751114 h 881743"/>
              <a:gd name="connsiteX8" fmla="*/ 440871 w 2596242"/>
              <a:gd name="connsiteY8" fmla="*/ 718457 h 881743"/>
              <a:gd name="connsiteX9" fmla="*/ 179614 w 2596242"/>
              <a:gd name="connsiteY9" fmla="*/ 538843 h 881743"/>
              <a:gd name="connsiteX10" fmla="*/ 0 w 2596242"/>
              <a:gd name="connsiteY10" fmla="*/ 48986 h 88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6242" h="881743">
                <a:moveTo>
                  <a:pt x="0" y="48986"/>
                </a:moveTo>
                <a:lnTo>
                  <a:pt x="440871" y="0"/>
                </a:lnTo>
                <a:lnTo>
                  <a:pt x="2008414" y="0"/>
                </a:lnTo>
                <a:lnTo>
                  <a:pt x="2596242" y="604157"/>
                </a:lnTo>
                <a:lnTo>
                  <a:pt x="2579914" y="849086"/>
                </a:lnTo>
                <a:lnTo>
                  <a:pt x="1845128" y="881743"/>
                </a:lnTo>
                <a:lnTo>
                  <a:pt x="1191985" y="767443"/>
                </a:lnTo>
                <a:lnTo>
                  <a:pt x="653142" y="751114"/>
                </a:lnTo>
                <a:lnTo>
                  <a:pt x="440871" y="718457"/>
                </a:lnTo>
                <a:lnTo>
                  <a:pt x="179614" y="538843"/>
                </a:lnTo>
                <a:lnTo>
                  <a:pt x="0" y="48986"/>
                </a:lnTo>
                <a:close/>
              </a:path>
            </a:pathLst>
          </a:custGeom>
          <a:solidFill>
            <a:srgbClr val="FF0000"/>
          </a:solidFill>
          <a:ln w="635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5" name="Rectangle 1026"/>
          <p:cNvSpPr>
            <a:spLocks noGrp="1" noChangeArrowheads="1"/>
          </p:cNvSpPr>
          <p:nvPr>
            <p:ph type="title"/>
          </p:nvPr>
        </p:nvSpPr>
        <p:spPr>
          <a:xfrm>
            <a:off x="457200" y="152401"/>
            <a:ext cx="8229600" cy="609600"/>
          </a:xfrm>
        </p:spPr>
        <p:txBody>
          <a:bodyPr>
            <a:normAutofit/>
          </a:bodyPr>
          <a:lstStyle/>
          <a:p>
            <a:pPr eaLnBrk="1" hangingPunct="1"/>
            <a:r>
              <a:rPr lang="en-US" sz="3200" b="1" dirty="0" smtClean="0">
                <a:latin typeface="Times New Roman" pitchFamily="18" charset="0"/>
              </a:rPr>
              <a:t>Realistic Screening Level Data Resolution</a:t>
            </a:r>
          </a:p>
        </p:txBody>
      </p:sp>
      <p:sp>
        <p:nvSpPr>
          <p:cNvPr id="178" name="Text Box 1188"/>
          <p:cNvSpPr txBox="1">
            <a:spLocks noChangeArrowheads="1"/>
          </p:cNvSpPr>
          <p:nvPr/>
        </p:nvSpPr>
        <p:spPr bwMode="auto">
          <a:xfrm>
            <a:off x="2209800" y="3048000"/>
            <a:ext cx="1898908" cy="369328"/>
          </a:xfrm>
          <a:prstGeom prst="rect">
            <a:avLst/>
          </a:prstGeom>
          <a:noFill/>
          <a:ln w="9525">
            <a:noFill/>
            <a:miter lim="800000"/>
            <a:headEnd/>
            <a:tailEnd/>
          </a:ln>
        </p:spPr>
        <p:txBody>
          <a:bodyPr wrap="none" lIns="91435" tIns="45718" rIns="91435" bIns="45718">
            <a:spAutoFit/>
          </a:bodyPr>
          <a:lstStyle/>
          <a:p>
            <a:r>
              <a:rPr lang="en-US" b="1" dirty="0" smtClean="0">
                <a:latin typeface="Times New Roman" pitchFamily="18" charset="0"/>
                <a:cs typeface="Times New Roman" pitchFamily="18" charset="0"/>
              </a:rPr>
              <a:t>For example only</a:t>
            </a:r>
            <a:endParaRPr lang="en-US" b="1" dirty="0">
              <a:latin typeface="Times New Roman" pitchFamily="18" charset="0"/>
              <a:cs typeface="Times New Roman" pitchFamily="18" charset="0"/>
            </a:endParaRPr>
          </a:p>
        </p:txBody>
      </p:sp>
      <p:sp>
        <p:nvSpPr>
          <p:cNvPr id="231" name="Right Brace 230"/>
          <p:cNvSpPr/>
          <p:nvPr/>
        </p:nvSpPr>
        <p:spPr>
          <a:xfrm rot="1131113">
            <a:off x="6705600" y="3962400"/>
            <a:ext cx="381000" cy="6858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38" name="Picture 237" descr="Red Heterogeneity.jpg"/>
          <p:cNvPicPr>
            <a:picLocks noChangeAspect="1"/>
          </p:cNvPicPr>
          <p:nvPr/>
        </p:nvPicPr>
        <p:blipFill>
          <a:blip r:embed="rId4" cstate="print"/>
          <a:stretch>
            <a:fillRect/>
          </a:stretch>
        </p:blipFill>
        <p:spPr>
          <a:xfrm>
            <a:off x="7402944" y="4146281"/>
            <a:ext cx="598056" cy="654319"/>
          </a:xfrm>
          <a:prstGeom prst="rect">
            <a:avLst/>
          </a:prstGeom>
        </p:spPr>
      </p:pic>
      <p:pic>
        <p:nvPicPr>
          <p:cNvPr id="3074" name="Picture 2"/>
          <p:cNvPicPr>
            <a:picLocks noChangeAspect="1" noChangeArrowheads="1"/>
          </p:cNvPicPr>
          <p:nvPr/>
        </p:nvPicPr>
        <p:blipFill>
          <a:blip r:embed="rId5" cstate="print"/>
          <a:srcRect/>
          <a:stretch>
            <a:fillRect/>
          </a:stretch>
        </p:blipFill>
        <p:spPr bwMode="auto">
          <a:xfrm>
            <a:off x="336272" y="2590800"/>
            <a:ext cx="1872715" cy="1447800"/>
          </a:xfrm>
          <a:prstGeom prst="rect">
            <a:avLst/>
          </a:prstGeom>
          <a:noFill/>
          <a:ln w="9525">
            <a:solidFill>
              <a:schemeClr val="tx1"/>
            </a:solidFill>
            <a:miter lim="800000"/>
            <a:headEnd/>
            <a:tailEnd/>
          </a:ln>
          <a:effectLst/>
        </p:spPr>
      </p:pic>
      <p:sp>
        <p:nvSpPr>
          <p:cNvPr id="233" name="Right Brace 232"/>
          <p:cNvSpPr/>
          <p:nvPr/>
        </p:nvSpPr>
        <p:spPr>
          <a:xfrm>
            <a:off x="6248400" y="5526740"/>
            <a:ext cx="381000" cy="56926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37" name="Picture 236" descr="Green Heterogeneity.jpg"/>
          <p:cNvPicPr>
            <a:picLocks noChangeAspect="1"/>
          </p:cNvPicPr>
          <p:nvPr/>
        </p:nvPicPr>
        <p:blipFill>
          <a:blip r:embed="rId6" cstate="print"/>
          <a:stretch>
            <a:fillRect/>
          </a:stretch>
        </p:blipFill>
        <p:spPr>
          <a:xfrm>
            <a:off x="6781800" y="5562600"/>
            <a:ext cx="559259" cy="605384"/>
          </a:xfrm>
          <a:prstGeom prst="rect">
            <a:avLst/>
          </a:prstGeom>
        </p:spPr>
      </p:pic>
      <p:sp>
        <p:nvSpPr>
          <p:cNvPr id="195" name="Text Box 1188"/>
          <p:cNvSpPr txBox="1">
            <a:spLocks noChangeArrowheads="1"/>
          </p:cNvSpPr>
          <p:nvPr/>
        </p:nvSpPr>
        <p:spPr bwMode="auto">
          <a:xfrm>
            <a:off x="3886200" y="5388118"/>
            <a:ext cx="554950" cy="707882"/>
          </a:xfrm>
          <a:prstGeom prst="rect">
            <a:avLst/>
          </a:prstGeom>
          <a:solidFill>
            <a:schemeClr val="bg1">
              <a:alpha val="49000"/>
            </a:schemeClr>
          </a:solidFill>
          <a:ln w="9525">
            <a:noFill/>
            <a:miter lim="800000"/>
            <a:headEnd/>
            <a:tailEnd/>
          </a:ln>
        </p:spPr>
        <p:txBody>
          <a:bodyPr wrap="none" lIns="91435" tIns="45718" rIns="91435" bIns="45718">
            <a:spAutoFit/>
          </a:bodyPr>
          <a:lstStyle/>
          <a:p>
            <a:r>
              <a:rPr lang="en-US" sz="4000" b="1" dirty="0" smtClean="0">
                <a:latin typeface="Times New Roman" pitchFamily="18" charset="0"/>
                <a:cs typeface="Times New Roman" pitchFamily="18" charset="0"/>
              </a:rPr>
              <a:t>C</a:t>
            </a:r>
            <a:endParaRPr lang="en-US" sz="4000" b="1" dirty="0">
              <a:latin typeface="Times New Roman" pitchFamily="18" charset="0"/>
              <a:cs typeface="Times New Roman" pitchFamily="18" charset="0"/>
            </a:endParaRPr>
          </a:p>
        </p:txBody>
      </p:sp>
      <p:cxnSp>
        <p:nvCxnSpPr>
          <p:cNvPr id="187" name="Straight Arrow Connector 186"/>
          <p:cNvCxnSpPr/>
          <p:nvPr/>
        </p:nvCxnSpPr>
        <p:spPr>
          <a:xfrm flipV="1">
            <a:off x="2590800" y="5638801"/>
            <a:ext cx="1066800" cy="5539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1" name="Freeform 200"/>
          <p:cNvSpPr/>
          <p:nvPr/>
        </p:nvSpPr>
        <p:spPr>
          <a:xfrm>
            <a:off x="2465294" y="4580965"/>
            <a:ext cx="3747247" cy="815788"/>
          </a:xfrm>
          <a:custGeom>
            <a:avLst/>
            <a:gdLst>
              <a:gd name="connsiteX0" fmla="*/ 0 w 3747247"/>
              <a:gd name="connsiteY0" fmla="*/ 0 h 815788"/>
              <a:gd name="connsiteX1" fmla="*/ 636494 w 3747247"/>
              <a:gd name="connsiteY1" fmla="*/ 421341 h 815788"/>
              <a:gd name="connsiteX2" fmla="*/ 824753 w 3747247"/>
              <a:gd name="connsiteY2" fmla="*/ 475129 h 815788"/>
              <a:gd name="connsiteX3" fmla="*/ 1335741 w 3747247"/>
              <a:gd name="connsiteY3" fmla="*/ 591670 h 815788"/>
              <a:gd name="connsiteX4" fmla="*/ 1783977 w 3747247"/>
              <a:gd name="connsiteY4" fmla="*/ 681317 h 815788"/>
              <a:gd name="connsiteX5" fmla="*/ 2268071 w 3747247"/>
              <a:gd name="connsiteY5" fmla="*/ 708211 h 815788"/>
              <a:gd name="connsiteX6" fmla="*/ 2994212 w 3747247"/>
              <a:gd name="connsiteY6" fmla="*/ 753035 h 815788"/>
              <a:gd name="connsiteX7" fmla="*/ 3639671 w 3747247"/>
              <a:gd name="connsiteY7" fmla="*/ 797859 h 815788"/>
              <a:gd name="connsiteX8" fmla="*/ 3747247 w 3747247"/>
              <a:gd name="connsiteY8" fmla="*/ 815788 h 81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247" h="815788">
                <a:moveTo>
                  <a:pt x="0" y="0"/>
                </a:moveTo>
                <a:lnTo>
                  <a:pt x="636494" y="421341"/>
                </a:lnTo>
                <a:lnTo>
                  <a:pt x="824753" y="475129"/>
                </a:lnTo>
                <a:lnTo>
                  <a:pt x="1335741" y="591670"/>
                </a:lnTo>
                <a:lnTo>
                  <a:pt x="1783977" y="681317"/>
                </a:lnTo>
                <a:lnTo>
                  <a:pt x="2268071" y="708211"/>
                </a:lnTo>
                <a:lnTo>
                  <a:pt x="2994212" y="753035"/>
                </a:lnTo>
                <a:lnTo>
                  <a:pt x="3639671" y="797859"/>
                </a:lnTo>
                <a:lnTo>
                  <a:pt x="3747247" y="815788"/>
                </a:lnTo>
              </a:path>
            </a:pathLst>
          </a:custGeom>
          <a:ln w="635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Text Box 1188"/>
          <p:cNvSpPr txBox="1">
            <a:spLocks noChangeArrowheads="1"/>
          </p:cNvSpPr>
          <p:nvPr/>
        </p:nvSpPr>
        <p:spPr bwMode="auto">
          <a:xfrm>
            <a:off x="4579304" y="4567539"/>
            <a:ext cx="526096" cy="707882"/>
          </a:xfrm>
          <a:prstGeom prst="rect">
            <a:avLst/>
          </a:prstGeom>
          <a:solidFill>
            <a:schemeClr val="bg1">
              <a:alpha val="49000"/>
            </a:schemeClr>
          </a:solidFill>
          <a:ln w="9525">
            <a:noFill/>
            <a:miter lim="800000"/>
            <a:headEnd/>
            <a:tailEnd/>
          </a:ln>
        </p:spPr>
        <p:txBody>
          <a:bodyPr wrap="none" lIns="91435" tIns="45718" rIns="91435" bIns="45718">
            <a:spAutoFit/>
          </a:bodyPr>
          <a:lstStyle/>
          <a:p>
            <a:r>
              <a:rPr lang="en-US" sz="4000" b="1" dirty="0" smtClean="0">
                <a:latin typeface="Times New Roman" pitchFamily="18" charset="0"/>
                <a:cs typeface="Times New Roman" pitchFamily="18" charset="0"/>
              </a:rPr>
              <a:t>B</a:t>
            </a:r>
            <a:endParaRPr lang="en-US" sz="4000" b="1" dirty="0">
              <a:latin typeface="Times New Roman" pitchFamily="18" charset="0"/>
              <a:cs typeface="Times New Roman" pitchFamily="18" charset="0"/>
            </a:endParaRPr>
          </a:p>
        </p:txBody>
      </p:sp>
      <p:sp>
        <p:nvSpPr>
          <p:cNvPr id="168" name="Freeform 167"/>
          <p:cNvSpPr/>
          <p:nvPr/>
        </p:nvSpPr>
        <p:spPr>
          <a:xfrm>
            <a:off x="2665539" y="4089226"/>
            <a:ext cx="1318641" cy="830678"/>
          </a:xfrm>
          <a:custGeom>
            <a:avLst/>
            <a:gdLst>
              <a:gd name="connsiteX0" fmla="*/ 519953 w 1586753"/>
              <a:gd name="connsiteY0" fmla="*/ 62753 h 1084730"/>
              <a:gd name="connsiteX1" fmla="*/ 466164 w 1586753"/>
              <a:gd name="connsiteY1" fmla="*/ 26895 h 1084730"/>
              <a:gd name="connsiteX2" fmla="*/ 448235 w 1586753"/>
              <a:gd name="connsiteY2" fmla="*/ 8965 h 1084730"/>
              <a:gd name="connsiteX3" fmla="*/ 421341 w 1586753"/>
              <a:gd name="connsiteY3" fmla="*/ 0 h 1084730"/>
              <a:gd name="connsiteX4" fmla="*/ 179294 w 1586753"/>
              <a:gd name="connsiteY4" fmla="*/ 8965 h 1084730"/>
              <a:gd name="connsiteX5" fmla="*/ 134470 w 1586753"/>
              <a:gd name="connsiteY5" fmla="*/ 17930 h 1084730"/>
              <a:gd name="connsiteX6" fmla="*/ 71717 w 1586753"/>
              <a:gd name="connsiteY6" fmla="*/ 35859 h 1084730"/>
              <a:gd name="connsiteX7" fmla="*/ 44823 w 1586753"/>
              <a:gd name="connsiteY7" fmla="*/ 53789 h 1084730"/>
              <a:gd name="connsiteX8" fmla="*/ 8964 w 1586753"/>
              <a:gd name="connsiteY8" fmla="*/ 134471 h 1084730"/>
              <a:gd name="connsiteX9" fmla="*/ 0 w 1586753"/>
              <a:gd name="connsiteY9" fmla="*/ 161365 h 1084730"/>
              <a:gd name="connsiteX10" fmla="*/ 8964 w 1586753"/>
              <a:gd name="connsiteY10" fmla="*/ 277906 h 1084730"/>
              <a:gd name="connsiteX11" fmla="*/ 44823 w 1586753"/>
              <a:gd name="connsiteY11" fmla="*/ 358589 h 1084730"/>
              <a:gd name="connsiteX12" fmla="*/ 62753 w 1586753"/>
              <a:gd name="connsiteY12" fmla="*/ 376518 h 1084730"/>
              <a:gd name="connsiteX13" fmla="*/ 116541 w 1586753"/>
              <a:gd name="connsiteY13" fmla="*/ 412377 h 1084730"/>
              <a:gd name="connsiteX14" fmla="*/ 143435 w 1586753"/>
              <a:gd name="connsiteY14" fmla="*/ 421342 h 1084730"/>
              <a:gd name="connsiteX15" fmla="*/ 197223 w 1586753"/>
              <a:gd name="connsiteY15" fmla="*/ 448236 h 1084730"/>
              <a:gd name="connsiteX16" fmla="*/ 268941 w 1586753"/>
              <a:gd name="connsiteY16" fmla="*/ 484095 h 1084730"/>
              <a:gd name="connsiteX17" fmla="*/ 268941 w 1586753"/>
              <a:gd name="connsiteY17" fmla="*/ 484095 h 1084730"/>
              <a:gd name="connsiteX18" fmla="*/ 322729 w 1586753"/>
              <a:gd name="connsiteY18" fmla="*/ 510989 h 1084730"/>
              <a:gd name="connsiteX19" fmla="*/ 349623 w 1586753"/>
              <a:gd name="connsiteY19" fmla="*/ 537883 h 1084730"/>
              <a:gd name="connsiteX20" fmla="*/ 394447 w 1586753"/>
              <a:gd name="connsiteY20" fmla="*/ 564777 h 1084730"/>
              <a:gd name="connsiteX21" fmla="*/ 412376 w 1586753"/>
              <a:gd name="connsiteY21" fmla="*/ 618565 h 1084730"/>
              <a:gd name="connsiteX22" fmla="*/ 430306 w 1586753"/>
              <a:gd name="connsiteY22" fmla="*/ 636495 h 1084730"/>
              <a:gd name="connsiteX23" fmla="*/ 466164 w 1586753"/>
              <a:gd name="connsiteY23" fmla="*/ 690283 h 1084730"/>
              <a:gd name="connsiteX24" fmla="*/ 510988 w 1586753"/>
              <a:gd name="connsiteY24" fmla="*/ 726142 h 1084730"/>
              <a:gd name="connsiteX25" fmla="*/ 537882 w 1586753"/>
              <a:gd name="connsiteY25" fmla="*/ 753036 h 1084730"/>
              <a:gd name="connsiteX26" fmla="*/ 591670 w 1586753"/>
              <a:gd name="connsiteY26" fmla="*/ 779930 h 1084730"/>
              <a:gd name="connsiteX27" fmla="*/ 609600 w 1586753"/>
              <a:gd name="connsiteY27" fmla="*/ 797859 h 1084730"/>
              <a:gd name="connsiteX28" fmla="*/ 699247 w 1586753"/>
              <a:gd name="connsiteY28" fmla="*/ 815789 h 1084730"/>
              <a:gd name="connsiteX29" fmla="*/ 779929 w 1586753"/>
              <a:gd name="connsiteY29" fmla="*/ 833718 h 1084730"/>
              <a:gd name="connsiteX30" fmla="*/ 806823 w 1586753"/>
              <a:gd name="connsiteY30" fmla="*/ 842683 h 1084730"/>
              <a:gd name="connsiteX31" fmla="*/ 851647 w 1586753"/>
              <a:gd name="connsiteY31" fmla="*/ 869577 h 1084730"/>
              <a:gd name="connsiteX32" fmla="*/ 878541 w 1586753"/>
              <a:gd name="connsiteY32" fmla="*/ 896471 h 1084730"/>
              <a:gd name="connsiteX33" fmla="*/ 932329 w 1586753"/>
              <a:gd name="connsiteY33" fmla="*/ 932330 h 1084730"/>
              <a:gd name="connsiteX34" fmla="*/ 959223 w 1586753"/>
              <a:gd name="connsiteY34" fmla="*/ 950259 h 1084730"/>
              <a:gd name="connsiteX35" fmla="*/ 1004047 w 1586753"/>
              <a:gd name="connsiteY35" fmla="*/ 986118 h 1084730"/>
              <a:gd name="connsiteX36" fmla="*/ 1030941 w 1586753"/>
              <a:gd name="connsiteY36" fmla="*/ 995083 h 1084730"/>
              <a:gd name="connsiteX37" fmla="*/ 1111623 w 1586753"/>
              <a:gd name="connsiteY37" fmla="*/ 1030942 h 1084730"/>
              <a:gd name="connsiteX38" fmla="*/ 1156447 w 1586753"/>
              <a:gd name="connsiteY38" fmla="*/ 1039906 h 1084730"/>
              <a:gd name="connsiteX39" fmla="*/ 1192306 w 1586753"/>
              <a:gd name="connsiteY39" fmla="*/ 1048871 h 1084730"/>
              <a:gd name="connsiteX40" fmla="*/ 1219200 w 1586753"/>
              <a:gd name="connsiteY40" fmla="*/ 1057836 h 1084730"/>
              <a:gd name="connsiteX41" fmla="*/ 1246094 w 1586753"/>
              <a:gd name="connsiteY41" fmla="*/ 1075765 h 1084730"/>
              <a:gd name="connsiteX42" fmla="*/ 1425388 w 1586753"/>
              <a:gd name="connsiteY42" fmla="*/ 1084730 h 1084730"/>
              <a:gd name="connsiteX43" fmla="*/ 1524000 w 1586753"/>
              <a:gd name="connsiteY43" fmla="*/ 1057836 h 1084730"/>
              <a:gd name="connsiteX44" fmla="*/ 1550894 w 1586753"/>
              <a:gd name="connsiteY44" fmla="*/ 1048871 h 1084730"/>
              <a:gd name="connsiteX45" fmla="*/ 1577788 w 1586753"/>
              <a:gd name="connsiteY45" fmla="*/ 1030942 h 1084730"/>
              <a:gd name="connsiteX46" fmla="*/ 1586753 w 1586753"/>
              <a:gd name="connsiteY46" fmla="*/ 995083 h 1084730"/>
              <a:gd name="connsiteX47" fmla="*/ 1568823 w 1586753"/>
              <a:gd name="connsiteY47" fmla="*/ 878542 h 1084730"/>
              <a:gd name="connsiteX48" fmla="*/ 1550894 w 1586753"/>
              <a:gd name="connsiteY48" fmla="*/ 851648 h 1084730"/>
              <a:gd name="connsiteX49" fmla="*/ 1541929 w 1586753"/>
              <a:gd name="connsiteY49" fmla="*/ 824753 h 1084730"/>
              <a:gd name="connsiteX50" fmla="*/ 1488141 w 1586753"/>
              <a:gd name="connsiteY50" fmla="*/ 797859 h 1084730"/>
              <a:gd name="connsiteX51" fmla="*/ 1416423 w 1586753"/>
              <a:gd name="connsiteY51" fmla="*/ 762000 h 1084730"/>
              <a:gd name="connsiteX52" fmla="*/ 1326776 w 1586753"/>
              <a:gd name="connsiteY52" fmla="*/ 726142 h 1084730"/>
              <a:gd name="connsiteX53" fmla="*/ 1299882 w 1586753"/>
              <a:gd name="connsiteY53" fmla="*/ 717177 h 1084730"/>
              <a:gd name="connsiteX54" fmla="*/ 1272988 w 1586753"/>
              <a:gd name="connsiteY54" fmla="*/ 708212 h 1084730"/>
              <a:gd name="connsiteX55" fmla="*/ 1228164 w 1586753"/>
              <a:gd name="connsiteY55" fmla="*/ 681318 h 1084730"/>
              <a:gd name="connsiteX56" fmla="*/ 1174376 w 1586753"/>
              <a:gd name="connsiteY56" fmla="*/ 654424 h 1084730"/>
              <a:gd name="connsiteX57" fmla="*/ 1138517 w 1586753"/>
              <a:gd name="connsiteY57" fmla="*/ 618565 h 1084730"/>
              <a:gd name="connsiteX58" fmla="*/ 1129553 w 1586753"/>
              <a:gd name="connsiteY58" fmla="*/ 591671 h 1084730"/>
              <a:gd name="connsiteX59" fmla="*/ 1093694 w 1586753"/>
              <a:gd name="connsiteY59" fmla="*/ 537883 h 1084730"/>
              <a:gd name="connsiteX60" fmla="*/ 1048870 w 1586753"/>
              <a:gd name="connsiteY60" fmla="*/ 493059 h 1084730"/>
              <a:gd name="connsiteX61" fmla="*/ 995082 w 1586753"/>
              <a:gd name="connsiteY61" fmla="*/ 448236 h 1084730"/>
              <a:gd name="connsiteX62" fmla="*/ 968188 w 1586753"/>
              <a:gd name="connsiteY62" fmla="*/ 439271 h 1084730"/>
              <a:gd name="connsiteX63" fmla="*/ 923364 w 1586753"/>
              <a:gd name="connsiteY63" fmla="*/ 412377 h 1084730"/>
              <a:gd name="connsiteX64" fmla="*/ 842682 w 1586753"/>
              <a:gd name="connsiteY64" fmla="*/ 367553 h 1084730"/>
              <a:gd name="connsiteX65" fmla="*/ 824753 w 1586753"/>
              <a:gd name="connsiteY65" fmla="*/ 340659 h 1084730"/>
              <a:gd name="connsiteX66" fmla="*/ 797858 w 1586753"/>
              <a:gd name="connsiteY66" fmla="*/ 331695 h 1084730"/>
              <a:gd name="connsiteX67" fmla="*/ 779929 w 1586753"/>
              <a:gd name="connsiteY67" fmla="*/ 313765 h 1084730"/>
              <a:gd name="connsiteX68" fmla="*/ 753035 w 1586753"/>
              <a:gd name="connsiteY68" fmla="*/ 304800 h 1084730"/>
              <a:gd name="connsiteX69" fmla="*/ 726141 w 1586753"/>
              <a:gd name="connsiteY69" fmla="*/ 286871 h 1084730"/>
              <a:gd name="connsiteX70" fmla="*/ 690282 w 1586753"/>
              <a:gd name="connsiteY70" fmla="*/ 251012 h 1084730"/>
              <a:gd name="connsiteX71" fmla="*/ 654423 w 1586753"/>
              <a:gd name="connsiteY71" fmla="*/ 206189 h 1084730"/>
              <a:gd name="connsiteX72" fmla="*/ 600635 w 1586753"/>
              <a:gd name="connsiteY72" fmla="*/ 152400 h 1084730"/>
              <a:gd name="connsiteX73" fmla="*/ 582706 w 1586753"/>
              <a:gd name="connsiteY73" fmla="*/ 125506 h 1084730"/>
              <a:gd name="connsiteX74" fmla="*/ 537882 w 1586753"/>
              <a:gd name="connsiteY74" fmla="*/ 89648 h 1084730"/>
              <a:gd name="connsiteX75" fmla="*/ 519953 w 1586753"/>
              <a:gd name="connsiteY75" fmla="*/ 71718 h 1084730"/>
              <a:gd name="connsiteX76" fmla="*/ 466164 w 1586753"/>
              <a:gd name="connsiteY76" fmla="*/ 53789 h 1084730"/>
              <a:gd name="connsiteX77" fmla="*/ 412376 w 1586753"/>
              <a:gd name="connsiteY77" fmla="*/ 35859 h 1084730"/>
              <a:gd name="connsiteX78" fmla="*/ 394447 w 1586753"/>
              <a:gd name="connsiteY78" fmla="*/ 26895 h 108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586753" h="1084730">
                <a:moveTo>
                  <a:pt x="519953" y="62753"/>
                </a:moveTo>
                <a:cubicBezTo>
                  <a:pt x="502023" y="50800"/>
                  <a:pt x="481401" y="42133"/>
                  <a:pt x="466164" y="26895"/>
                </a:cubicBezTo>
                <a:cubicBezTo>
                  <a:pt x="460188" y="20918"/>
                  <a:pt x="455482" y="13314"/>
                  <a:pt x="448235" y="8965"/>
                </a:cubicBezTo>
                <a:cubicBezTo>
                  <a:pt x="440132" y="4103"/>
                  <a:pt x="430306" y="2988"/>
                  <a:pt x="421341" y="0"/>
                </a:cubicBezTo>
                <a:cubicBezTo>
                  <a:pt x="340659" y="2988"/>
                  <a:pt x="259874" y="3929"/>
                  <a:pt x="179294" y="8965"/>
                </a:cubicBezTo>
                <a:cubicBezTo>
                  <a:pt x="164086" y="9916"/>
                  <a:pt x="149344" y="14624"/>
                  <a:pt x="134470" y="17930"/>
                </a:cubicBezTo>
                <a:cubicBezTo>
                  <a:pt x="100704" y="25434"/>
                  <a:pt x="101664" y="25878"/>
                  <a:pt x="71717" y="35859"/>
                </a:cubicBezTo>
                <a:cubicBezTo>
                  <a:pt x="62752" y="41836"/>
                  <a:pt x="52442" y="46170"/>
                  <a:pt x="44823" y="53789"/>
                </a:cubicBezTo>
                <a:cubicBezTo>
                  <a:pt x="23515" y="75098"/>
                  <a:pt x="17840" y="107843"/>
                  <a:pt x="8964" y="134471"/>
                </a:cubicBezTo>
                <a:lnTo>
                  <a:pt x="0" y="161365"/>
                </a:lnTo>
                <a:cubicBezTo>
                  <a:pt x="2988" y="200212"/>
                  <a:pt x="2887" y="239421"/>
                  <a:pt x="8964" y="277906"/>
                </a:cubicBezTo>
                <a:cubicBezTo>
                  <a:pt x="13858" y="308900"/>
                  <a:pt x="25784" y="334791"/>
                  <a:pt x="44823" y="358589"/>
                </a:cubicBezTo>
                <a:cubicBezTo>
                  <a:pt x="50103" y="365189"/>
                  <a:pt x="55991" y="371447"/>
                  <a:pt x="62753" y="376518"/>
                </a:cubicBezTo>
                <a:cubicBezTo>
                  <a:pt x="79992" y="389447"/>
                  <a:pt x="96098" y="405563"/>
                  <a:pt x="116541" y="412377"/>
                </a:cubicBezTo>
                <a:cubicBezTo>
                  <a:pt x="125506" y="415365"/>
                  <a:pt x="134983" y="417116"/>
                  <a:pt x="143435" y="421342"/>
                </a:cubicBezTo>
                <a:cubicBezTo>
                  <a:pt x="212948" y="456099"/>
                  <a:pt x="129624" y="425702"/>
                  <a:pt x="197223" y="448236"/>
                </a:cubicBezTo>
                <a:cubicBezTo>
                  <a:pt x="228517" y="479528"/>
                  <a:pt x="207135" y="463492"/>
                  <a:pt x="268941" y="484095"/>
                </a:cubicBezTo>
                <a:lnTo>
                  <a:pt x="268941" y="484095"/>
                </a:lnTo>
                <a:cubicBezTo>
                  <a:pt x="303698" y="507266"/>
                  <a:pt x="285614" y="498617"/>
                  <a:pt x="322729" y="510989"/>
                </a:cubicBezTo>
                <a:cubicBezTo>
                  <a:pt x="331694" y="519954"/>
                  <a:pt x="339074" y="530850"/>
                  <a:pt x="349623" y="537883"/>
                </a:cubicBezTo>
                <a:cubicBezTo>
                  <a:pt x="419453" y="584437"/>
                  <a:pt x="338603" y="508936"/>
                  <a:pt x="394447" y="564777"/>
                </a:cubicBezTo>
                <a:cubicBezTo>
                  <a:pt x="400423" y="582706"/>
                  <a:pt x="399012" y="605201"/>
                  <a:pt x="412376" y="618565"/>
                </a:cubicBezTo>
                <a:cubicBezTo>
                  <a:pt x="418353" y="624542"/>
                  <a:pt x="425235" y="629733"/>
                  <a:pt x="430306" y="636495"/>
                </a:cubicBezTo>
                <a:cubicBezTo>
                  <a:pt x="443235" y="653734"/>
                  <a:pt x="450927" y="675047"/>
                  <a:pt x="466164" y="690283"/>
                </a:cubicBezTo>
                <a:cubicBezTo>
                  <a:pt x="518336" y="742452"/>
                  <a:pt x="443124" y="669588"/>
                  <a:pt x="510988" y="726142"/>
                </a:cubicBezTo>
                <a:cubicBezTo>
                  <a:pt x="520727" y="734258"/>
                  <a:pt x="528142" y="744920"/>
                  <a:pt x="537882" y="753036"/>
                </a:cubicBezTo>
                <a:cubicBezTo>
                  <a:pt x="561052" y="772344"/>
                  <a:pt x="564717" y="770945"/>
                  <a:pt x="591670" y="779930"/>
                </a:cubicBezTo>
                <a:cubicBezTo>
                  <a:pt x="597647" y="785906"/>
                  <a:pt x="602352" y="793511"/>
                  <a:pt x="609600" y="797859"/>
                </a:cubicBezTo>
                <a:cubicBezTo>
                  <a:pt x="629427" y="809755"/>
                  <a:pt x="687765" y="813875"/>
                  <a:pt x="699247" y="815789"/>
                </a:cubicBezTo>
                <a:cubicBezTo>
                  <a:pt x="721438" y="819487"/>
                  <a:pt x="757358" y="827269"/>
                  <a:pt x="779929" y="833718"/>
                </a:cubicBezTo>
                <a:cubicBezTo>
                  <a:pt x="789015" y="836314"/>
                  <a:pt x="797858" y="839695"/>
                  <a:pt x="806823" y="842683"/>
                </a:cubicBezTo>
                <a:cubicBezTo>
                  <a:pt x="862667" y="898524"/>
                  <a:pt x="781817" y="823023"/>
                  <a:pt x="851647" y="869577"/>
                </a:cubicBezTo>
                <a:cubicBezTo>
                  <a:pt x="862196" y="876610"/>
                  <a:pt x="868534" y="888687"/>
                  <a:pt x="878541" y="896471"/>
                </a:cubicBezTo>
                <a:cubicBezTo>
                  <a:pt x="895550" y="909701"/>
                  <a:pt x="914400" y="920377"/>
                  <a:pt x="932329" y="932330"/>
                </a:cubicBezTo>
                <a:cubicBezTo>
                  <a:pt x="941294" y="938306"/>
                  <a:pt x="951605" y="942641"/>
                  <a:pt x="959223" y="950259"/>
                </a:cubicBezTo>
                <a:cubicBezTo>
                  <a:pt x="975900" y="966936"/>
                  <a:pt x="981428" y="974809"/>
                  <a:pt x="1004047" y="986118"/>
                </a:cubicBezTo>
                <a:cubicBezTo>
                  <a:pt x="1012499" y="990344"/>
                  <a:pt x="1022489" y="990857"/>
                  <a:pt x="1030941" y="995083"/>
                </a:cubicBezTo>
                <a:cubicBezTo>
                  <a:pt x="1116179" y="1037702"/>
                  <a:pt x="972854" y="984684"/>
                  <a:pt x="1111623" y="1030942"/>
                </a:cubicBezTo>
                <a:cubicBezTo>
                  <a:pt x="1126078" y="1035761"/>
                  <a:pt x="1141573" y="1036601"/>
                  <a:pt x="1156447" y="1039906"/>
                </a:cubicBezTo>
                <a:cubicBezTo>
                  <a:pt x="1168475" y="1042579"/>
                  <a:pt x="1180459" y="1045486"/>
                  <a:pt x="1192306" y="1048871"/>
                </a:cubicBezTo>
                <a:cubicBezTo>
                  <a:pt x="1201392" y="1051467"/>
                  <a:pt x="1210748" y="1053610"/>
                  <a:pt x="1219200" y="1057836"/>
                </a:cubicBezTo>
                <a:cubicBezTo>
                  <a:pt x="1228837" y="1062654"/>
                  <a:pt x="1235410" y="1074371"/>
                  <a:pt x="1246094" y="1075765"/>
                </a:cubicBezTo>
                <a:cubicBezTo>
                  <a:pt x="1305431" y="1083505"/>
                  <a:pt x="1365623" y="1081742"/>
                  <a:pt x="1425388" y="1084730"/>
                </a:cubicBezTo>
                <a:cubicBezTo>
                  <a:pt x="1488740" y="1072059"/>
                  <a:pt x="1455760" y="1080582"/>
                  <a:pt x="1524000" y="1057836"/>
                </a:cubicBezTo>
                <a:cubicBezTo>
                  <a:pt x="1532965" y="1054848"/>
                  <a:pt x="1543031" y="1054113"/>
                  <a:pt x="1550894" y="1048871"/>
                </a:cubicBezTo>
                <a:lnTo>
                  <a:pt x="1577788" y="1030942"/>
                </a:lnTo>
                <a:cubicBezTo>
                  <a:pt x="1580776" y="1018989"/>
                  <a:pt x="1586753" y="1007404"/>
                  <a:pt x="1586753" y="995083"/>
                </a:cubicBezTo>
                <a:cubicBezTo>
                  <a:pt x="1586753" y="974511"/>
                  <a:pt x="1584168" y="909233"/>
                  <a:pt x="1568823" y="878542"/>
                </a:cubicBezTo>
                <a:cubicBezTo>
                  <a:pt x="1564005" y="868905"/>
                  <a:pt x="1555712" y="861285"/>
                  <a:pt x="1550894" y="851648"/>
                </a:cubicBezTo>
                <a:cubicBezTo>
                  <a:pt x="1546668" y="843196"/>
                  <a:pt x="1547832" y="832132"/>
                  <a:pt x="1541929" y="824753"/>
                </a:cubicBezTo>
                <a:cubicBezTo>
                  <a:pt x="1529291" y="808956"/>
                  <a:pt x="1505857" y="803764"/>
                  <a:pt x="1488141" y="797859"/>
                </a:cubicBezTo>
                <a:cubicBezTo>
                  <a:pt x="1447634" y="757354"/>
                  <a:pt x="1498830" y="803202"/>
                  <a:pt x="1416423" y="762000"/>
                </a:cubicBezTo>
                <a:cubicBezTo>
                  <a:pt x="1363658" y="735618"/>
                  <a:pt x="1393244" y="748298"/>
                  <a:pt x="1326776" y="726142"/>
                </a:cubicBezTo>
                <a:lnTo>
                  <a:pt x="1299882" y="717177"/>
                </a:lnTo>
                <a:lnTo>
                  <a:pt x="1272988" y="708212"/>
                </a:lnTo>
                <a:cubicBezTo>
                  <a:pt x="1237967" y="673193"/>
                  <a:pt x="1274714" y="704593"/>
                  <a:pt x="1228164" y="681318"/>
                </a:cubicBezTo>
                <a:cubicBezTo>
                  <a:pt x="1158651" y="646561"/>
                  <a:pt x="1241975" y="676958"/>
                  <a:pt x="1174376" y="654424"/>
                </a:cubicBezTo>
                <a:cubicBezTo>
                  <a:pt x="1150469" y="582705"/>
                  <a:pt x="1186330" y="666379"/>
                  <a:pt x="1138517" y="618565"/>
                </a:cubicBezTo>
                <a:cubicBezTo>
                  <a:pt x="1131835" y="611883"/>
                  <a:pt x="1134142" y="599931"/>
                  <a:pt x="1129553" y="591671"/>
                </a:cubicBezTo>
                <a:cubicBezTo>
                  <a:pt x="1119088" y="572834"/>
                  <a:pt x="1108931" y="553120"/>
                  <a:pt x="1093694" y="537883"/>
                </a:cubicBezTo>
                <a:lnTo>
                  <a:pt x="1048870" y="493059"/>
                </a:lnTo>
                <a:cubicBezTo>
                  <a:pt x="1029043" y="473232"/>
                  <a:pt x="1020045" y="460717"/>
                  <a:pt x="995082" y="448236"/>
                </a:cubicBezTo>
                <a:cubicBezTo>
                  <a:pt x="986630" y="444010"/>
                  <a:pt x="977153" y="442259"/>
                  <a:pt x="968188" y="439271"/>
                </a:cubicBezTo>
                <a:cubicBezTo>
                  <a:pt x="927961" y="399046"/>
                  <a:pt x="975735" y="441472"/>
                  <a:pt x="923364" y="412377"/>
                </a:cubicBezTo>
                <a:cubicBezTo>
                  <a:pt x="830888" y="361001"/>
                  <a:pt x="903536" y="387839"/>
                  <a:pt x="842682" y="367553"/>
                </a:cubicBezTo>
                <a:cubicBezTo>
                  <a:pt x="836706" y="358588"/>
                  <a:pt x="833166" y="347389"/>
                  <a:pt x="824753" y="340659"/>
                </a:cubicBezTo>
                <a:cubicBezTo>
                  <a:pt x="817374" y="334756"/>
                  <a:pt x="805961" y="336557"/>
                  <a:pt x="797858" y="331695"/>
                </a:cubicBezTo>
                <a:cubicBezTo>
                  <a:pt x="790610" y="327347"/>
                  <a:pt x="787176" y="318114"/>
                  <a:pt x="779929" y="313765"/>
                </a:cubicBezTo>
                <a:cubicBezTo>
                  <a:pt x="771826" y="308903"/>
                  <a:pt x="761487" y="309026"/>
                  <a:pt x="753035" y="304800"/>
                </a:cubicBezTo>
                <a:cubicBezTo>
                  <a:pt x="743398" y="299982"/>
                  <a:pt x="734321" y="293883"/>
                  <a:pt x="726141" y="286871"/>
                </a:cubicBezTo>
                <a:cubicBezTo>
                  <a:pt x="713306" y="275870"/>
                  <a:pt x="690282" y="251012"/>
                  <a:pt x="690282" y="251012"/>
                </a:cubicBezTo>
                <a:cubicBezTo>
                  <a:pt x="675200" y="205767"/>
                  <a:pt x="692269" y="238629"/>
                  <a:pt x="654423" y="206189"/>
                </a:cubicBezTo>
                <a:cubicBezTo>
                  <a:pt x="654407" y="206175"/>
                  <a:pt x="609607" y="161373"/>
                  <a:pt x="600635" y="152400"/>
                </a:cubicBezTo>
                <a:cubicBezTo>
                  <a:pt x="593017" y="144781"/>
                  <a:pt x="589437" y="133919"/>
                  <a:pt x="582706" y="125506"/>
                </a:cubicBezTo>
                <a:cubicBezTo>
                  <a:pt x="563466" y="101457"/>
                  <a:pt x="563766" y="110356"/>
                  <a:pt x="537882" y="89648"/>
                </a:cubicBezTo>
                <a:cubicBezTo>
                  <a:pt x="531282" y="84368"/>
                  <a:pt x="527513" y="75498"/>
                  <a:pt x="519953" y="71718"/>
                </a:cubicBezTo>
                <a:cubicBezTo>
                  <a:pt x="503049" y="63266"/>
                  <a:pt x="484094" y="59765"/>
                  <a:pt x="466164" y="53789"/>
                </a:cubicBezTo>
                <a:lnTo>
                  <a:pt x="412376" y="35859"/>
                </a:lnTo>
                <a:cubicBezTo>
                  <a:pt x="406037" y="33746"/>
                  <a:pt x="400423" y="29883"/>
                  <a:pt x="394447" y="26895"/>
                </a:cubicBezTo>
              </a:path>
            </a:pathLst>
          </a:cu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Oval 168"/>
          <p:cNvSpPr/>
          <p:nvPr/>
        </p:nvSpPr>
        <p:spPr>
          <a:xfrm>
            <a:off x="4315702" y="4648732"/>
            <a:ext cx="253298" cy="23341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5772168" y="4765439"/>
            <a:ext cx="545196" cy="49236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ight Brace 231"/>
          <p:cNvSpPr/>
          <p:nvPr/>
        </p:nvSpPr>
        <p:spPr>
          <a:xfrm rot="1131113">
            <a:off x="6434934" y="4688540"/>
            <a:ext cx="381000" cy="79097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39" name="Picture 238" descr="Yellow Heterogeneity.jpg"/>
          <p:cNvPicPr>
            <a:picLocks noChangeAspect="1"/>
          </p:cNvPicPr>
          <p:nvPr/>
        </p:nvPicPr>
        <p:blipFill>
          <a:blip r:embed="rId7" cstate="print"/>
          <a:stretch>
            <a:fillRect/>
          </a:stretch>
        </p:blipFill>
        <p:spPr>
          <a:xfrm>
            <a:off x="7155562" y="4876800"/>
            <a:ext cx="580418" cy="628452"/>
          </a:xfrm>
          <a:prstGeom prst="rect">
            <a:avLst/>
          </a:prstGeom>
        </p:spPr>
      </p:pic>
      <p:sp>
        <p:nvSpPr>
          <p:cNvPr id="184" name="TextBox 183"/>
          <p:cNvSpPr txBox="1"/>
          <p:nvPr/>
        </p:nvSpPr>
        <p:spPr>
          <a:xfrm>
            <a:off x="152400" y="4267200"/>
            <a:ext cx="1997750" cy="769441"/>
          </a:xfrm>
          <a:prstGeom prst="rect">
            <a:avLst/>
          </a:prstGeom>
          <a:noFill/>
        </p:spPr>
        <p:txBody>
          <a:bodyPr wrap="square" rtlCol="0">
            <a:spAutoFit/>
          </a:bodyPr>
          <a:lstStyle/>
          <a:p>
            <a:pPr algn="ctr"/>
            <a:r>
              <a:rPr lang="en-US" sz="2200" b="1" dirty="0" smtClean="0">
                <a:latin typeface="Times New Roman" pitchFamily="18" charset="0"/>
                <a:cs typeface="Times New Roman" pitchFamily="18" charset="0"/>
              </a:rPr>
              <a:t>Moderate</a:t>
            </a:r>
          </a:p>
          <a:p>
            <a:pPr algn="ctr"/>
            <a:r>
              <a:rPr lang="en-US" sz="2200" b="1" dirty="0" smtClean="0">
                <a:latin typeface="Times New Roman" pitchFamily="18" charset="0"/>
                <a:cs typeface="Times New Roman" pitchFamily="18" charset="0"/>
              </a:rPr>
              <a:t>Contamination</a:t>
            </a:r>
            <a:endParaRPr lang="en-US" sz="2200" b="1" dirty="0">
              <a:latin typeface="Times New Roman" pitchFamily="18" charset="0"/>
              <a:cs typeface="Times New Roman" pitchFamily="18" charset="0"/>
            </a:endParaRPr>
          </a:p>
        </p:txBody>
      </p:sp>
      <p:sp>
        <p:nvSpPr>
          <p:cNvPr id="196" name="Text Box 1192"/>
          <p:cNvSpPr txBox="1">
            <a:spLocks noChangeArrowheads="1"/>
          </p:cNvSpPr>
          <p:nvPr/>
        </p:nvSpPr>
        <p:spPr bwMode="auto">
          <a:xfrm>
            <a:off x="609600" y="762000"/>
            <a:ext cx="8001000" cy="1785100"/>
          </a:xfrm>
          <a:prstGeom prst="rect">
            <a:avLst/>
          </a:prstGeom>
          <a:noFill/>
          <a:ln w="9525">
            <a:noFill/>
            <a:miter lim="800000"/>
            <a:headEnd/>
            <a:tailEnd/>
          </a:ln>
        </p:spPr>
        <p:txBody>
          <a:bodyPr wrap="square" lIns="91435" tIns="45718" rIns="91435" bIns="45718">
            <a:spAutoFit/>
          </a:bodyPr>
          <a:lstStyle/>
          <a:p>
            <a:pPr marL="169854" indent="-169854">
              <a:buFont typeface="Arial" pitchFamily="34" charset="0"/>
              <a:buChar char="•"/>
            </a:pPr>
            <a:r>
              <a:rPr lang="en-US" sz="2200" b="1" dirty="0" smtClean="0">
                <a:latin typeface="Times New Roman" pitchFamily="18" charset="0"/>
                <a:cs typeface="Times New Roman" pitchFamily="18" charset="0"/>
              </a:rPr>
              <a:t>Most defensible interpretation of discrete sample data;</a:t>
            </a:r>
          </a:p>
          <a:p>
            <a:pPr marL="169854" indent="-169854">
              <a:buFont typeface="Arial" pitchFamily="34" charset="0"/>
              <a:buChar char="•"/>
            </a:pPr>
            <a:r>
              <a:rPr lang="en-US" sz="2200" b="1" dirty="0" smtClean="0">
                <a:latin typeface="Times New Roman" pitchFamily="18" charset="0"/>
                <a:cs typeface="Times New Roman" pitchFamily="18" charset="0"/>
              </a:rPr>
              <a:t>Boundaries between “contaminated zones” very fuzzy;</a:t>
            </a:r>
          </a:p>
          <a:p>
            <a:pPr marL="169854" indent="-169854">
              <a:buFont typeface="Arial" pitchFamily="34" charset="0"/>
              <a:buChar char="•"/>
            </a:pPr>
            <a:r>
              <a:rPr lang="en-US" sz="2200" b="1" dirty="0" smtClean="0">
                <a:latin typeface="Times New Roman" pitchFamily="18" charset="0"/>
                <a:cs typeface="Times New Roman" pitchFamily="18" charset="0"/>
              </a:rPr>
              <a:t>Upfront removal of heavily contaminated area possible;</a:t>
            </a:r>
          </a:p>
          <a:p>
            <a:pPr marL="169854" indent="-169854">
              <a:buFont typeface="Arial" pitchFamily="34" charset="0"/>
              <a:buChar char="•"/>
            </a:pPr>
            <a:r>
              <a:rPr lang="en-US" sz="2200" b="1" dirty="0" smtClean="0">
                <a:latin typeface="Times New Roman" pitchFamily="18" charset="0"/>
                <a:cs typeface="Times New Roman" pitchFamily="18" charset="0"/>
              </a:rPr>
              <a:t>Passage or failure of Zone B uncertain;</a:t>
            </a:r>
          </a:p>
          <a:p>
            <a:pPr marL="169854" indent="-169854">
              <a:buFont typeface="Arial" pitchFamily="34" charset="0"/>
              <a:buChar char="•"/>
            </a:pPr>
            <a:r>
              <a:rPr lang="en-US" sz="2200" b="1" dirty="0" smtClean="0">
                <a:latin typeface="Times New Roman" pitchFamily="18" charset="0"/>
                <a:cs typeface="Times New Roman" pitchFamily="18" charset="0"/>
              </a:rPr>
              <a:t>Designation of DU and collection of MI confirmation required. </a:t>
            </a:r>
          </a:p>
        </p:txBody>
      </p:sp>
      <p:sp>
        <p:nvSpPr>
          <p:cNvPr id="174" name="Freeform 173"/>
          <p:cNvSpPr/>
          <p:nvPr/>
        </p:nvSpPr>
        <p:spPr>
          <a:xfrm>
            <a:off x="2354962" y="3657600"/>
            <a:ext cx="4198238" cy="1752599"/>
          </a:xfrm>
          <a:custGeom>
            <a:avLst/>
            <a:gdLst>
              <a:gd name="connsiteX0" fmla="*/ 1559859 w 4078941"/>
              <a:gd name="connsiteY0" fmla="*/ 0 h 1882588"/>
              <a:gd name="connsiteX1" fmla="*/ 1676400 w 4078941"/>
              <a:gd name="connsiteY1" fmla="*/ 367553 h 1882588"/>
              <a:gd name="connsiteX2" fmla="*/ 1783977 w 4078941"/>
              <a:gd name="connsiteY2" fmla="*/ 564776 h 1882588"/>
              <a:gd name="connsiteX3" fmla="*/ 2052918 w 4078941"/>
              <a:gd name="connsiteY3" fmla="*/ 708212 h 1882588"/>
              <a:gd name="connsiteX4" fmla="*/ 2671482 w 4078941"/>
              <a:gd name="connsiteY4" fmla="*/ 788894 h 1882588"/>
              <a:gd name="connsiteX5" fmla="*/ 2895600 w 4078941"/>
              <a:gd name="connsiteY5" fmla="*/ 815788 h 1882588"/>
              <a:gd name="connsiteX6" fmla="*/ 3218329 w 4078941"/>
              <a:gd name="connsiteY6" fmla="*/ 896471 h 1882588"/>
              <a:gd name="connsiteX7" fmla="*/ 3585882 w 4078941"/>
              <a:gd name="connsiteY7" fmla="*/ 887506 h 1882588"/>
              <a:gd name="connsiteX8" fmla="*/ 3881718 w 4078941"/>
              <a:gd name="connsiteY8" fmla="*/ 914400 h 1882588"/>
              <a:gd name="connsiteX9" fmla="*/ 4034118 w 4078941"/>
              <a:gd name="connsiteY9" fmla="*/ 914400 h 1882588"/>
              <a:gd name="connsiteX10" fmla="*/ 4078941 w 4078941"/>
              <a:gd name="connsiteY10" fmla="*/ 959223 h 1882588"/>
              <a:gd name="connsiteX11" fmla="*/ 4034118 w 4078941"/>
              <a:gd name="connsiteY11" fmla="*/ 1299882 h 1882588"/>
              <a:gd name="connsiteX12" fmla="*/ 3935506 w 4078941"/>
              <a:gd name="connsiteY12" fmla="*/ 1470212 h 1882588"/>
              <a:gd name="connsiteX13" fmla="*/ 3756212 w 4078941"/>
              <a:gd name="connsiteY13" fmla="*/ 1640541 h 1882588"/>
              <a:gd name="connsiteX14" fmla="*/ 3693459 w 4078941"/>
              <a:gd name="connsiteY14" fmla="*/ 1766047 h 1882588"/>
              <a:gd name="connsiteX15" fmla="*/ 3630706 w 4078941"/>
              <a:gd name="connsiteY15" fmla="*/ 1882588 h 1882588"/>
              <a:gd name="connsiteX16" fmla="*/ 1828800 w 4078941"/>
              <a:gd name="connsiteY16" fmla="*/ 1757082 h 1882588"/>
              <a:gd name="connsiteX17" fmla="*/ 860612 w 4078941"/>
              <a:gd name="connsiteY17" fmla="*/ 1515035 h 1882588"/>
              <a:gd name="connsiteX18" fmla="*/ 251012 w 4078941"/>
              <a:gd name="connsiteY18" fmla="*/ 1129553 h 1882588"/>
              <a:gd name="connsiteX19" fmla="*/ 0 w 4078941"/>
              <a:gd name="connsiteY19" fmla="*/ 914400 h 1882588"/>
              <a:gd name="connsiteX20" fmla="*/ 8965 w 4078941"/>
              <a:gd name="connsiteY20" fmla="*/ 394447 h 1882588"/>
              <a:gd name="connsiteX21" fmla="*/ 528918 w 4078941"/>
              <a:gd name="connsiteY21" fmla="*/ 268941 h 1882588"/>
              <a:gd name="connsiteX22" fmla="*/ 923365 w 4078941"/>
              <a:gd name="connsiteY22" fmla="*/ 242047 h 1882588"/>
              <a:gd name="connsiteX23" fmla="*/ 1138518 w 4078941"/>
              <a:gd name="connsiteY23" fmla="*/ 134471 h 1882588"/>
              <a:gd name="connsiteX24" fmla="*/ 1434353 w 4078941"/>
              <a:gd name="connsiteY24" fmla="*/ 35859 h 1882588"/>
              <a:gd name="connsiteX25" fmla="*/ 1559859 w 4078941"/>
              <a:gd name="connsiteY25" fmla="*/ 0 h 188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78941" h="1882588">
                <a:moveTo>
                  <a:pt x="1559859" y="0"/>
                </a:moveTo>
                <a:lnTo>
                  <a:pt x="1676400" y="367553"/>
                </a:lnTo>
                <a:lnTo>
                  <a:pt x="1783977" y="564776"/>
                </a:lnTo>
                <a:lnTo>
                  <a:pt x="2052918" y="708212"/>
                </a:lnTo>
                <a:lnTo>
                  <a:pt x="2671482" y="788894"/>
                </a:lnTo>
                <a:lnTo>
                  <a:pt x="2895600" y="815788"/>
                </a:lnTo>
                <a:lnTo>
                  <a:pt x="3218329" y="896471"/>
                </a:lnTo>
                <a:lnTo>
                  <a:pt x="3585882" y="887506"/>
                </a:lnTo>
                <a:lnTo>
                  <a:pt x="3881718" y="914400"/>
                </a:lnTo>
                <a:lnTo>
                  <a:pt x="4034118" y="914400"/>
                </a:lnTo>
                <a:lnTo>
                  <a:pt x="4078941" y="959223"/>
                </a:lnTo>
                <a:lnTo>
                  <a:pt x="4034118" y="1299882"/>
                </a:lnTo>
                <a:lnTo>
                  <a:pt x="3935506" y="1470212"/>
                </a:lnTo>
                <a:lnTo>
                  <a:pt x="3756212" y="1640541"/>
                </a:lnTo>
                <a:lnTo>
                  <a:pt x="3693459" y="1766047"/>
                </a:lnTo>
                <a:lnTo>
                  <a:pt x="3630706" y="1882588"/>
                </a:lnTo>
                <a:lnTo>
                  <a:pt x="1828800" y="1757082"/>
                </a:lnTo>
                <a:lnTo>
                  <a:pt x="860612" y="1515035"/>
                </a:lnTo>
                <a:lnTo>
                  <a:pt x="251012" y="1129553"/>
                </a:lnTo>
                <a:lnTo>
                  <a:pt x="0" y="914400"/>
                </a:lnTo>
                <a:lnTo>
                  <a:pt x="8965" y="394447"/>
                </a:lnTo>
                <a:lnTo>
                  <a:pt x="528918" y="268941"/>
                </a:lnTo>
                <a:lnTo>
                  <a:pt x="923365" y="242047"/>
                </a:lnTo>
                <a:lnTo>
                  <a:pt x="1138518" y="134471"/>
                </a:lnTo>
                <a:lnTo>
                  <a:pt x="1434353" y="35859"/>
                </a:lnTo>
                <a:lnTo>
                  <a:pt x="1559859" y="0"/>
                </a:lnTo>
                <a:close/>
              </a:path>
            </a:pathLst>
          </a:custGeom>
          <a:solidFill>
            <a:srgbClr val="FFFF00"/>
          </a:solidFill>
          <a:ln w="635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2351314" y="4539343"/>
            <a:ext cx="3935186" cy="1698171"/>
          </a:xfrm>
          <a:custGeom>
            <a:avLst/>
            <a:gdLst>
              <a:gd name="connsiteX0" fmla="*/ 0 w 3935186"/>
              <a:gd name="connsiteY0" fmla="*/ 0 h 1698171"/>
              <a:gd name="connsiteX1" fmla="*/ 212272 w 3935186"/>
              <a:gd name="connsiteY1" fmla="*/ 212271 h 1698171"/>
              <a:gd name="connsiteX2" fmla="*/ 277586 w 3935186"/>
              <a:gd name="connsiteY2" fmla="*/ 1698171 h 1698171"/>
              <a:gd name="connsiteX3" fmla="*/ 3935186 w 3935186"/>
              <a:gd name="connsiteY3" fmla="*/ 1665514 h 1698171"/>
              <a:gd name="connsiteX4" fmla="*/ 3918857 w 3935186"/>
              <a:gd name="connsiteY4" fmla="*/ 1436914 h 1698171"/>
              <a:gd name="connsiteX5" fmla="*/ 3804557 w 3935186"/>
              <a:gd name="connsiteY5" fmla="*/ 1322614 h 1698171"/>
              <a:gd name="connsiteX6" fmla="*/ 3771900 w 3935186"/>
              <a:gd name="connsiteY6" fmla="*/ 1191986 h 1698171"/>
              <a:gd name="connsiteX7" fmla="*/ 3804557 w 3935186"/>
              <a:gd name="connsiteY7" fmla="*/ 1077686 h 1698171"/>
              <a:gd name="connsiteX8" fmla="*/ 3820886 w 3935186"/>
              <a:gd name="connsiteY8" fmla="*/ 996043 h 1698171"/>
              <a:gd name="connsiteX9" fmla="*/ 3902529 w 3935186"/>
              <a:gd name="connsiteY9" fmla="*/ 865414 h 1698171"/>
              <a:gd name="connsiteX10" fmla="*/ 3559629 w 3935186"/>
              <a:gd name="connsiteY10" fmla="*/ 816428 h 1698171"/>
              <a:gd name="connsiteX11" fmla="*/ 2400300 w 3935186"/>
              <a:gd name="connsiteY11" fmla="*/ 767443 h 1698171"/>
              <a:gd name="connsiteX12" fmla="*/ 2057400 w 3935186"/>
              <a:gd name="connsiteY12" fmla="*/ 734786 h 1698171"/>
              <a:gd name="connsiteX13" fmla="*/ 1567543 w 3935186"/>
              <a:gd name="connsiteY13" fmla="*/ 653143 h 1698171"/>
              <a:gd name="connsiteX14" fmla="*/ 1208315 w 3935186"/>
              <a:gd name="connsiteY14" fmla="*/ 555171 h 1698171"/>
              <a:gd name="connsiteX15" fmla="*/ 767443 w 3935186"/>
              <a:gd name="connsiteY15" fmla="*/ 457200 h 1698171"/>
              <a:gd name="connsiteX16" fmla="*/ 326572 w 3935186"/>
              <a:gd name="connsiteY16" fmla="*/ 228600 h 1698171"/>
              <a:gd name="connsiteX17" fmla="*/ 0 w 3935186"/>
              <a:gd name="connsiteY17" fmla="*/ 0 h 16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35186" h="1698171">
                <a:moveTo>
                  <a:pt x="0" y="0"/>
                </a:moveTo>
                <a:lnTo>
                  <a:pt x="212272" y="212271"/>
                </a:lnTo>
                <a:lnTo>
                  <a:pt x="277586" y="1698171"/>
                </a:lnTo>
                <a:lnTo>
                  <a:pt x="3935186" y="1665514"/>
                </a:lnTo>
                <a:lnTo>
                  <a:pt x="3918857" y="1436914"/>
                </a:lnTo>
                <a:lnTo>
                  <a:pt x="3804557" y="1322614"/>
                </a:lnTo>
                <a:lnTo>
                  <a:pt x="3771900" y="1191986"/>
                </a:lnTo>
                <a:lnTo>
                  <a:pt x="3804557" y="1077686"/>
                </a:lnTo>
                <a:lnTo>
                  <a:pt x="3820886" y="996043"/>
                </a:lnTo>
                <a:lnTo>
                  <a:pt x="3902529" y="865414"/>
                </a:lnTo>
                <a:lnTo>
                  <a:pt x="3559629" y="816428"/>
                </a:lnTo>
                <a:lnTo>
                  <a:pt x="2400300" y="767443"/>
                </a:lnTo>
                <a:lnTo>
                  <a:pt x="2057400" y="734786"/>
                </a:lnTo>
                <a:lnTo>
                  <a:pt x="1567543" y="653143"/>
                </a:lnTo>
                <a:lnTo>
                  <a:pt x="1208315" y="555171"/>
                </a:lnTo>
                <a:lnTo>
                  <a:pt x="767443" y="457200"/>
                </a:lnTo>
                <a:cubicBezTo>
                  <a:pt x="338108" y="226020"/>
                  <a:pt x="503626" y="228600"/>
                  <a:pt x="326572" y="228600"/>
                </a:cubicBezTo>
                <a:lnTo>
                  <a:pt x="0" y="0"/>
                </a:lnTo>
                <a:close/>
              </a:path>
            </a:pathLst>
          </a:custGeom>
          <a:solidFill>
            <a:srgbClr val="92D050"/>
          </a:solidFill>
          <a:ln w="635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5927271" y="3608614"/>
            <a:ext cx="1245698" cy="669472"/>
          </a:xfrm>
          <a:custGeom>
            <a:avLst/>
            <a:gdLst>
              <a:gd name="connsiteX0" fmla="*/ 0 w 1245698"/>
              <a:gd name="connsiteY0" fmla="*/ 16329 h 669472"/>
              <a:gd name="connsiteX1" fmla="*/ 653143 w 1245698"/>
              <a:gd name="connsiteY1" fmla="*/ 669472 h 669472"/>
              <a:gd name="connsiteX2" fmla="*/ 734786 w 1245698"/>
              <a:gd name="connsiteY2" fmla="*/ 538843 h 669472"/>
              <a:gd name="connsiteX3" fmla="*/ 963386 w 1245698"/>
              <a:gd name="connsiteY3" fmla="*/ 489857 h 669472"/>
              <a:gd name="connsiteX4" fmla="*/ 1126672 w 1245698"/>
              <a:gd name="connsiteY4" fmla="*/ 424543 h 669472"/>
              <a:gd name="connsiteX5" fmla="*/ 1240972 w 1245698"/>
              <a:gd name="connsiteY5" fmla="*/ 342900 h 669472"/>
              <a:gd name="connsiteX6" fmla="*/ 1191986 w 1245698"/>
              <a:gd name="connsiteY6" fmla="*/ 244929 h 669472"/>
              <a:gd name="connsiteX7" fmla="*/ 702129 w 1245698"/>
              <a:gd name="connsiteY7" fmla="*/ 0 h 669472"/>
              <a:gd name="connsiteX8" fmla="*/ 555172 w 1245698"/>
              <a:gd name="connsiteY8" fmla="*/ 16329 h 669472"/>
              <a:gd name="connsiteX9" fmla="*/ 359229 w 1245698"/>
              <a:gd name="connsiteY9" fmla="*/ 16329 h 669472"/>
              <a:gd name="connsiteX10" fmla="*/ 0 w 1245698"/>
              <a:gd name="connsiteY10" fmla="*/ 16329 h 66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5698" h="669472">
                <a:moveTo>
                  <a:pt x="0" y="16329"/>
                </a:moveTo>
                <a:lnTo>
                  <a:pt x="653143" y="669472"/>
                </a:lnTo>
                <a:lnTo>
                  <a:pt x="734786" y="538843"/>
                </a:lnTo>
                <a:lnTo>
                  <a:pt x="963386" y="489857"/>
                </a:lnTo>
                <a:lnTo>
                  <a:pt x="1126672" y="424543"/>
                </a:lnTo>
                <a:cubicBezTo>
                  <a:pt x="1245698" y="356529"/>
                  <a:pt x="1240972" y="403111"/>
                  <a:pt x="1240972" y="342900"/>
                </a:cubicBezTo>
                <a:cubicBezTo>
                  <a:pt x="1206594" y="239765"/>
                  <a:pt x="1242739" y="244929"/>
                  <a:pt x="1191986" y="244929"/>
                </a:cubicBezTo>
                <a:lnTo>
                  <a:pt x="702129" y="0"/>
                </a:lnTo>
                <a:lnTo>
                  <a:pt x="555172" y="16329"/>
                </a:lnTo>
                <a:lnTo>
                  <a:pt x="359229" y="16329"/>
                </a:lnTo>
                <a:lnTo>
                  <a:pt x="0" y="16329"/>
                </a:lnTo>
                <a:close/>
              </a:path>
            </a:pathLst>
          </a:custGeom>
          <a:solidFill>
            <a:srgbClr val="FFFF00"/>
          </a:solidFill>
          <a:ln w="635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 Box 1188"/>
          <p:cNvSpPr txBox="1">
            <a:spLocks noChangeArrowheads="1"/>
          </p:cNvSpPr>
          <p:nvPr/>
        </p:nvSpPr>
        <p:spPr bwMode="auto">
          <a:xfrm>
            <a:off x="3886200" y="5388118"/>
            <a:ext cx="527698" cy="707882"/>
          </a:xfrm>
          <a:prstGeom prst="rect">
            <a:avLst/>
          </a:prstGeom>
          <a:noFill/>
          <a:ln w="9525">
            <a:noFill/>
            <a:miter lim="800000"/>
            <a:headEnd/>
            <a:tailEnd/>
          </a:ln>
        </p:spPr>
        <p:txBody>
          <a:bodyPr wrap="none" lIns="91435" tIns="45718" rIns="91435" bIns="45718">
            <a:spAutoFit/>
          </a:bodyPr>
          <a:lstStyle/>
          <a:p>
            <a:r>
              <a:rPr lang="en-US" sz="4000" b="1" dirty="0" smtClean="0">
                <a:latin typeface="Tahoma" pitchFamily="34" charset="0"/>
                <a:ea typeface="Tahoma" pitchFamily="34" charset="0"/>
                <a:cs typeface="Tahoma" pitchFamily="34" charset="0"/>
              </a:rPr>
              <a:t>C</a:t>
            </a:r>
            <a:endParaRPr lang="en-US" sz="4000" b="1" dirty="0">
              <a:latin typeface="Tahoma" pitchFamily="34" charset="0"/>
              <a:ea typeface="Tahoma" pitchFamily="34" charset="0"/>
              <a:cs typeface="Tahoma" pitchFamily="34" charset="0"/>
            </a:endParaRPr>
          </a:p>
        </p:txBody>
      </p:sp>
      <p:sp>
        <p:nvSpPr>
          <p:cNvPr id="208" name="Text Box 1188"/>
          <p:cNvSpPr txBox="1">
            <a:spLocks noChangeArrowheads="1"/>
          </p:cNvSpPr>
          <p:nvPr/>
        </p:nvSpPr>
        <p:spPr bwMode="auto">
          <a:xfrm>
            <a:off x="5265104" y="3787918"/>
            <a:ext cx="554950" cy="707882"/>
          </a:xfrm>
          <a:prstGeom prst="rect">
            <a:avLst/>
          </a:prstGeom>
          <a:noFill/>
          <a:ln w="9525">
            <a:noFill/>
            <a:miter lim="800000"/>
            <a:headEnd/>
            <a:tailEnd/>
          </a:ln>
        </p:spPr>
        <p:txBody>
          <a:bodyPr wrap="none" lIns="91435" tIns="45718" rIns="91435" bIns="45718">
            <a:spAutoFit/>
          </a:bodyPr>
          <a:lstStyle/>
          <a:p>
            <a:r>
              <a:rPr lang="en-US" sz="4000" b="1" dirty="0" smtClean="0">
                <a:latin typeface="Tahoma" pitchFamily="34" charset="0"/>
                <a:ea typeface="Tahoma" pitchFamily="34" charset="0"/>
                <a:cs typeface="Tahoma" pitchFamily="34" charset="0"/>
              </a:rPr>
              <a:t>A</a:t>
            </a:r>
            <a:endParaRPr lang="en-US" sz="4000" b="1" dirty="0">
              <a:latin typeface="Tahoma" pitchFamily="34" charset="0"/>
              <a:ea typeface="Tahoma" pitchFamily="34" charset="0"/>
              <a:cs typeface="Tahoma" pitchFamily="34" charset="0"/>
            </a:endParaRPr>
          </a:p>
        </p:txBody>
      </p:sp>
      <p:sp>
        <p:nvSpPr>
          <p:cNvPr id="209" name="Text Box 1188"/>
          <p:cNvSpPr txBox="1">
            <a:spLocks noChangeArrowheads="1"/>
          </p:cNvSpPr>
          <p:nvPr/>
        </p:nvSpPr>
        <p:spPr bwMode="auto">
          <a:xfrm>
            <a:off x="4579304" y="4567539"/>
            <a:ext cx="537316" cy="707882"/>
          </a:xfrm>
          <a:prstGeom prst="rect">
            <a:avLst/>
          </a:prstGeom>
          <a:noFill/>
          <a:ln w="9525">
            <a:noFill/>
            <a:miter lim="800000"/>
            <a:headEnd/>
            <a:tailEnd/>
          </a:ln>
        </p:spPr>
        <p:txBody>
          <a:bodyPr wrap="none" lIns="91435" tIns="45718" rIns="91435" bIns="45718">
            <a:spAutoFit/>
          </a:bodyPr>
          <a:lstStyle/>
          <a:p>
            <a:r>
              <a:rPr lang="en-US" sz="4000" b="1" dirty="0" smtClean="0">
                <a:latin typeface="Tahoma" pitchFamily="34" charset="0"/>
                <a:ea typeface="Tahoma" pitchFamily="34" charset="0"/>
                <a:cs typeface="Tahoma" pitchFamily="34" charset="0"/>
              </a:rPr>
              <a:t>B</a:t>
            </a:r>
            <a:endParaRPr lang="en-US" sz="4000" b="1" dirty="0">
              <a:latin typeface="Tahoma" pitchFamily="34" charset="0"/>
              <a:ea typeface="Tahoma" pitchFamily="34" charset="0"/>
              <a:cs typeface="Tahoma" pitchFamily="34" charset="0"/>
            </a:endParaRPr>
          </a:p>
        </p:txBody>
      </p:sp>
      <p:sp>
        <p:nvSpPr>
          <p:cNvPr id="210" name="Text Box 1188"/>
          <p:cNvSpPr txBox="1">
            <a:spLocks noChangeArrowheads="1"/>
          </p:cNvSpPr>
          <p:nvPr/>
        </p:nvSpPr>
        <p:spPr bwMode="auto">
          <a:xfrm>
            <a:off x="6391216" y="3581400"/>
            <a:ext cx="466784" cy="584771"/>
          </a:xfrm>
          <a:prstGeom prst="rect">
            <a:avLst/>
          </a:prstGeom>
          <a:noFill/>
          <a:ln w="9525">
            <a:noFill/>
            <a:miter lim="800000"/>
            <a:headEnd/>
            <a:tailEnd/>
          </a:ln>
        </p:spPr>
        <p:txBody>
          <a:bodyPr wrap="none" lIns="91435" tIns="45718" rIns="91435" bIns="45718">
            <a:spAutoFit/>
          </a:bodyPr>
          <a:lstStyle/>
          <a:p>
            <a:r>
              <a:rPr lang="en-US" sz="3200" b="1" dirty="0" smtClean="0">
                <a:latin typeface="Tahoma" pitchFamily="34" charset="0"/>
                <a:ea typeface="Tahoma" pitchFamily="34" charset="0"/>
                <a:cs typeface="Tahoma" pitchFamily="34" charset="0"/>
              </a:rPr>
              <a:t>B</a:t>
            </a:r>
            <a:endParaRPr lang="en-US" sz="3200" b="1" dirty="0">
              <a:latin typeface="Tahoma" pitchFamily="34" charset="0"/>
              <a:ea typeface="Tahoma" pitchFamily="34" charset="0"/>
              <a:cs typeface="Tahoma" pitchFamily="34" charset="0"/>
            </a:endParaRPr>
          </a:p>
        </p:txBody>
      </p:sp>
      <p:cxnSp>
        <p:nvCxnSpPr>
          <p:cNvPr id="190" name="Straight Arrow Connector 189"/>
          <p:cNvCxnSpPr/>
          <p:nvPr/>
        </p:nvCxnSpPr>
        <p:spPr>
          <a:xfrm flipV="1">
            <a:off x="1997750" y="4579441"/>
            <a:ext cx="1143000" cy="1561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5503044" y="2512242"/>
            <a:ext cx="2188911" cy="769441"/>
          </a:xfrm>
          <a:prstGeom prst="rect">
            <a:avLst/>
          </a:prstGeom>
          <a:noFill/>
        </p:spPr>
        <p:txBody>
          <a:bodyPr wrap="square" rtlCol="0">
            <a:spAutoFit/>
          </a:bodyPr>
          <a:lstStyle/>
          <a:p>
            <a:pPr algn="ctr"/>
            <a:r>
              <a:rPr lang="en-US" sz="2200" b="1" dirty="0" smtClean="0">
                <a:latin typeface="Times New Roman" pitchFamily="18" charset="0"/>
                <a:cs typeface="Times New Roman" pitchFamily="18" charset="0"/>
              </a:rPr>
              <a:t>Heavy Contamination</a:t>
            </a:r>
            <a:endParaRPr lang="en-US" sz="2200" b="1" dirty="0">
              <a:latin typeface="Times New Roman" pitchFamily="18" charset="0"/>
              <a:cs typeface="Times New Roman" pitchFamily="18" charset="0"/>
            </a:endParaRPr>
          </a:p>
        </p:txBody>
      </p:sp>
      <p:cxnSp>
        <p:nvCxnSpPr>
          <p:cNvPr id="194" name="Straight Arrow Connector 193"/>
          <p:cNvCxnSpPr>
            <a:stCxn id="192" idx="2"/>
          </p:cNvCxnSpPr>
          <p:nvPr/>
        </p:nvCxnSpPr>
        <p:spPr>
          <a:xfrm flipH="1">
            <a:off x="5785137" y="3281683"/>
            <a:ext cx="812363" cy="7117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172172" y="5478959"/>
            <a:ext cx="1997750" cy="769441"/>
          </a:xfrm>
          <a:prstGeom prst="rect">
            <a:avLst/>
          </a:prstGeom>
          <a:noFill/>
        </p:spPr>
        <p:txBody>
          <a:bodyPr wrap="square" rtlCol="0">
            <a:spAutoFit/>
          </a:bodyPr>
          <a:lstStyle/>
          <a:p>
            <a:pPr algn="ctr"/>
            <a:r>
              <a:rPr lang="en-US" sz="2200" b="1" dirty="0" smtClean="0">
                <a:latin typeface="Times New Roman" pitchFamily="18" charset="0"/>
                <a:cs typeface="Times New Roman" pitchFamily="18" charset="0"/>
              </a:rPr>
              <a:t>Low/No</a:t>
            </a:r>
          </a:p>
          <a:p>
            <a:pPr algn="ctr"/>
            <a:r>
              <a:rPr lang="en-US" sz="2200" b="1" dirty="0" smtClean="0">
                <a:latin typeface="Times New Roman" pitchFamily="18" charset="0"/>
                <a:cs typeface="Times New Roman" pitchFamily="18" charset="0"/>
              </a:rPr>
              <a:t>Contamination</a:t>
            </a:r>
            <a:endParaRPr lang="en-US" sz="2200" b="1" dirty="0">
              <a:latin typeface="Times New Roman" pitchFamily="18" charset="0"/>
              <a:cs typeface="Times New Roman" pitchFamily="18" charset="0"/>
            </a:endParaRPr>
          </a:p>
        </p:txBody>
      </p:sp>
      <p:cxnSp>
        <p:nvCxnSpPr>
          <p:cNvPr id="200" name="Straight Arrow Connector 199"/>
          <p:cNvCxnSpPr/>
          <p:nvPr/>
        </p:nvCxnSpPr>
        <p:spPr>
          <a:xfrm flipV="1">
            <a:off x="2017522" y="5791200"/>
            <a:ext cx="1143000" cy="1561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30041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1323049" y="4376059"/>
            <a:ext cx="7265780" cy="22098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2726871" y="4359729"/>
            <a:ext cx="3461658" cy="1143000"/>
          </a:xfrm>
          <a:custGeom>
            <a:avLst/>
            <a:gdLst>
              <a:gd name="connsiteX0" fmla="*/ 0 w 3461658"/>
              <a:gd name="connsiteY0" fmla="*/ 0 h 1143000"/>
              <a:gd name="connsiteX1" fmla="*/ 0 w 3461658"/>
              <a:gd name="connsiteY1" fmla="*/ 408214 h 1143000"/>
              <a:gd name="connsiteX2" fmla="*/ 1681843 w 3461658"/>
              <a:gd name="connsiteY2" fmla="*/ 408214 h 1143000"/>
              <a:gd name="connsiteX3" fmla="*/ 1681843 w 3461658"/>
              <a:gd name="connsiteY3" fmla="*/ 1143000 h 1143000"/>
              <a:gd name="connsiteX4" fmla="*/ 3461658 w 3461658"/>
              <a:gd name="connsiteY4" fmla="*/ 1143000 h 1143000"/>
              <a:gd name="connsiteX5" fmla="*/ 3461658 w 3461658"/>
              <a:gd name="connsiteY5" fmla="*/ 16328 h 1143000"/>
              <a:gd name="connsiteX6" fmla="*/ 0 w 3461658"/>
              <a:gd name="connsiteY6"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1658" h="1143000">
                <a:moveTo>
                  <a:pt x="0" y="0"/>
                </a:moveTo>
                <a:lnTo>
                  <a:pt x="0" y="408214"/>
                </a:lnTo>
                <a:lnTo>
                  <a:pt x="1681843" y="408214"/>
                </a:lnTo>
                <a:lnTo>
                  <a:pt x="1681843" y="1143000"/>
                </a:lnTo>
                <a:lnTo>
                  <a:pt x="3461658" y="1143000"/>
                </a:lnTo>
                <a:lnTo>
                  <a:pt x="3461658" y="16328"/>
                </a:lnTo>
                <a:lnTo>
                  <a:pt x="0" y="0"/>
                </a:lnTo>
                <a:close/>
              </a:path>
            </a:pathLst>
          </a:custGeom>
          <a:solidFill>
            <a:schemeClr val="bg2">
              <a:lumMod val="75000"/>
            </a:schemeClr>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3581400" y="5486400"/>
            <a:ext cx="838200" cy="762000"/>
          </a:xfrm>
          <a:prstGeom prst="rect">
            <a:avLst/>
          </a:prstGeom>
          <a:solidFill>
            <a:schemeClr val="bg2">
              <a:lumMod val="75000"/>
            </a:schemeClr>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7048499" y="4381500"/>
            <a:ext cx="919843" cy="337458"/>
          </a:xfrm>
          <a:prstGeom prst="rect">
            <a:avLst/>
          </a:prstGeom>
          <a:solidFill>
            <a:schemeClr val="bg2">
              <a:lumMod val="75000"/>
            </a:schemeClr>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026"/>
          <p:cNvSpPr>
            <a:spLocks noGrp="1" noChangeArrowheads="1"/>
          </p:cNvSpPr>
          <p:nvPr>
            <p:ph type="title"/>
          </p:nvPr>
        </p:nvSpPr>
        <p:spPr>
          <a:xfrm>
            <a:off x="685800" y="152400"/>
            <a:ext cx="7696200" cy="685800"/>
          </a:xfrm>
        </p:spPr>
        <p:txBody>
          <a:bodyPr>
            <a:noAutofit/>
          </a:bodyPr>
          <a:lstStyle/>
          <a:p>
            <a:pPr eaLnBrk="1" hangingPunct="1"/>
            <a:r>
              <a:rPr lang="en-US" sz="3200" b="1" dirty="0" smtClean="0">
                <a:latin typeface="Times New Roman" pitchFamily="18" charset="0"/>
              </a:rPr>
              <a:t>Same Confusion at Depth…</a:t>
            </a:r>
            <a:endParaRPr lang="en-US" sz="2800" b="1" dirty="0" smtClean="0">
              <a:latin typeface="Times New Roman" pitchFamily="18" charset="0"/>
            </a:endParaRPr>
          </a:p>
        </p:txBody>
      </p:sp>
      <p:sp>
        <p:nvSpPr>
          <p:cNvPr id="71" name="TextBox 70"/>
          <p:cNvSpPr txBox="1"/>
          <p:nvPr/>
        </p:nvSpPr>
        <p:spPr>
          <a:xfrm>
            <a:off x="756557" y="4191000"/>
            <a:ext cx="538843"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0’</a:t>
            </a:r>
          </a:p>
        </p:txBody>
      </p:sp>
      <p:grpSp>
        <p:nvGrpSpPr>
          <p:cNvPr id="4" name="Group 131"/>
          <p:cNvGrpSpPr/>
          <p:nvPr/>
        </p:nvGrpSpPr>
        <p:grpSpPr>
          <a:xfrm>
            <a:off x="304800" y="3173186"/>
            <a:ext cx="8374380" cy="3433822"/>
            <a:chOff x="304800" y="2209800"/>
            <a:chExt cx="8374380" cy="3433822"/>
          </a:xfrm>
        </p:grpSpPr>
        <p:grpSp>
          <p:nvGrpSpPr>
            <p:cNvPr id="5" name="Group 99"/>
            <p:cNvGrpSpPr/>
            <p:nvPr/>
          </p:nvGrpSpPr>
          <p:grpSpPr>
            <a:xfrm>
              <a:off x="1137557" y="2883813"/>
              <a:ext cx="7541623" cy="2759809"/>
              <a:chOff x="990600" y="2388513"/>
              <a:chExt cx="7541623" cy="2759809"/>
            </a:xfrm>
          </p:grpSpPr>
          <p:sp>
            <p:nvSpPr>
              <p:cNvPr id="74" name="Rectangle 73"/>
              <p:cNvSpPr/>
              <p:nvPr/>
            </p:nvSpPr>
            <p:spPr>
              <a:xfrm>
                <a:off x="2885803" y="2834640"/>
                <a:ext cx="2286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756660" y="2862322"/>
                <a:ext cx="2286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004060" y="2849880"/>
                <a:ext cx="2286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617720" y="2857500"/>
                <a:ext cx="2286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468983" y="2857500"/>
                <a:ext cx="2286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352903" y="2857500"/>
                <a:ext cx="2286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231380" y="2842260"/>
                <a:ext cx="2286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092440" y="2842260"/>
                <a:ext cx="2286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143000" y="2819400"/>
                <a:ext cx="2286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990600" y="2388513"/>
                <a:ext cx="609600"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1</a:t>
                </a:r>
              </a:p>
            </p:txBody>
          </p:sp>
          <p:sp>
            <p:nvSpPr>
              <p:cNvPr id="86" name="TextBox 85"/>
              <p:cNvSpPr txBox="1"/>
              <p:nvPr/>
            </p:nvSpPr>
            <p:spPr>
              <a:xfrm>
                <a:off x="1826623" y="2388513"/>
                <a:ext cx="609600"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2</a:t>
                </a:r>
              </a:p>
            </p:txBody>
          </p:sp>
          <p:sp>
            <p:nvSpPr>
              <p:cNvPr id="87" name="TextBox 86"/>
              <p:cNvSpPr txBox="1"/>
              <p:nvPr/>
            </p:nvSpPr>
            <p:spPr>
              <a:xfrm>
                <a:off x="2700383" y="2388513"/>
                <a:ext cx="609600"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3</a:t>
                </a:r>
              </a:p>
            </p:txBody>
          </p:sp>
          <p:sp>
            <p:nvSpPr>
              <p:cNvPr id="88" name="TextBox 87"/>
              <p:cNvSpPr txBox="1"/>
              <p:nvPr/>
            </p:nvSpPr>
            <p:spPr>
              <a:xfrm>
                <a:off x="3579223" y="2388513"/>
                <a:ext cx="609600"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4</a:t>
                </a:r>
              </a:p>
            </p:txBody>
          </p:sp>
          <p:sp>
            <p:nvSpPr>
              <p:cNvPr id="89" name="TextBox 88"/>
              <p:cNvSpPr txBox="1"/>
              <p:nvPr/>
            </p:nvSpPr>
            <p:spPr>
              <a:xfrm>
                <a:off x="4417423" y="2388513"/>
                <a:ext cx="609600"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5</a:t>
                </a:r>
              </a:p>
            </p:txBody>
          </p:sp>
          <p:sp>
            <p:nvSpPr>
              <p:cNvPr id="90" name="TextBox 89"/>
              <p:cNvSpPr txBox="1"/>
              <p:nvPr/>
            </p:nvSpPr>
            <p:spPr>
              <a:xfrm>
                <a:off x="5263243" y="2388513"/>
                <a:ext cx="609600"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6</a:t>
                </a:r>
              </a:p>
            </p:txBody>
          </p:sp>
          <p:sp>
            <p:nvSpPr>
              <p:cNvPr id="91" name="TextBox 90"/>
              <p:cNvSpPr txBox="1"/>
              <p:nvPr/>
            </p:nvSpPr>
            <p:spPr>
              <a:xfrm>
                <a:off x="6170023" y="2388513"/>
                <a:ext cx="609600"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7</a:t>
                </a:r>
              </a:p>
            </p:txBody>
          </p:sp>
          <p:sp>
            <p:nvSpPr>
              <p:cNvPr id="92" name="TextBox 91"/>
              <p:cNvSpPr txBox="1"/>
              <p:nvPr/>
            </p:nvSpPr>
            <p:spPr>
              <a:xfrm>
                <a:off x="7084423" y="2388513"/>
                <a:ext cx="609600"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8</a:t>
                </a:r>
              </a:p>
            </p:txBody>
          </p:sp>
          <p:sp>
            <p:nvSpPr>
              <p:cNvPr id="93" name="TextBox 92"/>
              <p:cNvSpPr txBox="1"/>
              <p:nvPr/>
            </p:nvSpPr>
            <p:spPr>
              <a:xfrm>
                <a:off x="7922623" y="2388513"/>
                <a:ext cx="609600"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9</a:t>
                </a:r>
              </a:p>
            </p:txBody>
          </p:sp>
        </p:grpSp>
        <p:sp>
          <p:nvSpPr>
            <p:cNvPr id="129" name="Text Box 1188"/>
            <p:cNvSpPr txBox="1">
              <a:spLocks noChangeArrowheads="1"/>
            </p:cNvSpPr>
            <p:nvPr/>
          </p:nvSpPr>
          <p:spPr bwMode="auto">
            <a:xfrm>
              <a:off x="304800" y="2209800"/>
              <a:ext cx="1210578" cy="461661"/>
            </a:xfrm>
            <a:prstGeom prst="rect">
              <a:avLst/>
            </a:prstGeom>
            <a:noFill/>
            <a:ln w="9525">
              <a:noFill/>
              <a:miter lim="800000"/>
              <a:headEnd/>
              <a:tailEnd/>
            </a:ln>
          </p:spPr>
          <p:txBody>
            <a:bodyPr wrap="none" lIns="91435" tIns="45718" rIns="91435" bIns="45718">
              <a:spAutoFit/>
            </a:bodyPr>
            <a:lstStyle/>
            <a:p>
              <a:r>
                <a:rPr lang="en-US" sz="2400" b="1" dirty="0" smtClean="0">
                  <a:latin typeface="Times New Roman" pitchFamily="18" charset="0"/>
                  <a:cs typeface="Times New Roman" pitchFamily="18" charset="0"/>
                </a:rPr>
                <a:t>Borings</a:t>
              </a:r>
              <a:endParaRPr lang="en-US" sz="2400" b="1" dirty="0">
                <a:latin typeface="Times New Roman" pitchFamily="18" charset="0"/>
                <a:cs typeface="Times New Roman" pitchFamily="18" charset="0"/>
              </a:endParaRPr>
            </a:p>
          </p:txBody>
        </p:sp>
        <p:cxnSp>
          <p:nvCxnSpPr>
            <p:cNvPr id="131" name="Straight Arrow Connector 130"/>
            <p:cNvCxnSpPr>
              <a:stCxn id="129" idx="2"/>
            </p:cNvCxnSpPr>
            <p:nvPr/>
          </p:nvCxnSpPr>
          <p:spPr>
            <a:xfrm rot="16200000" flipH="1">
              <a:off x="990675" y="2590874"/>
              <a:ext cx="300339" cy="46151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2" name="Rectangle 1026"/>
          <p:cNvSpPr txBox="1">
            <a:spLocks noChangeArrowheads="1"/>
          </p:cNvSpPr>
          <p:nvPr/>
        </p:nvSpPr>
        <p:spPr>
          <a:xfrm>
            <a:off x="914400" y="762000"/>
            <a:ext cx="7543800" cy="1326250"/>
          </a:xfrm>
          <a:prstGeom prst="rect">
            <a:avLst/>
          </a:prstGeom>
        </p:spPr>
        <p:txBody>
          <a:bodyPr vert="horz" lIns="91440" tIns="45720" rIns="91440" bIns="45720" rtlCol="0" anchor="ctr">
            <a:noAutofit/>
          </a:bodyPr>
          <a:lstStyle/>
          <a:p>
            <a:pPr marL="228600" marR="0" lvl="0" indent="-228600"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mj-cs"/>
              </a:rPr>
              <a:t>Discrete samples identify multiple contaminated areas;</a:t>
            </a:r>
          </a:p>
          <a:p>
            <a:pPr marL="228600" marR="0" lvl="0" indent="-228600"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mj-cs"/>
              </a:rPr>
              <a:t>Meaning of isolated</a:t>
            </a:r>
            <a:r>
              <a:rPr kumimoji="0" lang="en-US" sz="2400" b="1" i="0" u="none" strike="noStrike" kern="1200" cap="none" spc="0" normalizeH="0" noProof="0" dirty="0" smtClean="0">
                <a:ln>
                  <a:noFill/>
                </a:ln>
                <a:solidFill>
                  <a:schemeClr val="tx1"/>
                </a:solidFill>
                <a:effectLst/>
                <a:uLnTx/>
                <a:uFillTx/>
                <a:latin typeface="Times New Roman" pitchFamily="18" charset="0"/>
                <a:ea typeface="+mj-ea"/>
                <a:cs typeface="+mj-cs"/>
              </a:rPr>
              <a:t> “hot spots” at depth uncertain</a:t>
            </a: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mj-cs"/>
              </a:rPr>
              <a:t>;</a:t>
            </a:r>
          </a:p>
          <a:p>
            <a:pPr marL="228600" marR="0" lvl="0" indent="-228600" defTabSz="914400" rtl="0" eaLnBrk="1" fontAlgn="auto" latinLnBrk="0" hangingPunct="1">
              <a:lnSpc>
                <a:spcPct val="100000"/>
              </a:lnSpc>
              <a:spcBef>
                <a:spcPct val="0"/>
              </a:spcBef>
              <a:spcAft>
                <a:spcPts val="0"/>
              </a:spcAft>
              <a:buClrTx/>
              <a:buSzTx/>
              <a:buFont typeface="Arial" pitchFamily="34" charset="0"/>
              <a:buChar char="•"/>
              <a:tabLst/>
              <a:defRPr/>
            </a:pPr>
            <a:r>
              <a:rPr lang="en-US" sz="2400" b="1" dirty="0" smtClean="0">
                <a:latin typeface="Times New Roman" pitchFamily="18" charset="0"/>
                <a:ea typeface="+mj-ea"/>
                <a:cs typeface="+mj-cs"/>
              </a:rPr>
              <a:t>Excavation plan developed.</a:t>
            </a:r>
            <a:endPar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mj-cs"/>
            </a:endParaRPr>
          </a:p>
        </p:txBody>
      </p:sp>
      <p:sp>
        <p:nvSpPr>
          <p:cNvPr id="63" name="TextBox 62"/>
          <p:cNvSpPr txBox="1"/>
          <p:nvPr/>
        </p:nvSpPr>
        <p:spPr>
          <a:xfrm>
            <a:off x="762000" y="4876800"/>
            <a:ext cx="538843"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-5’</a:t>
            </a:r>
          </a:p>
        </p:txBody>
      </p:sp>
      <p:sp>
        <p:nvSpPr>
          <p:cNvPr id="65" name="TextBox 64"/>
          <p:cNvSpPr txBox="1"/>
          <p:nvPr/>
        </p:nvSpPr>
        <p:spPr>
          <a:xfrm>
            <a:off x="609600" y="5638800"/>
            <a:ext cx="691243"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-10’</a:t>
            </a:r>
          </a:p>
        </p:txBody>
      </p:sp>
      <p:sp>
        <p:nvSpPr>
          <p:cNvPr id="66" name="TextBox 65"/>
          <p:cNvSpPr txBox="1"/>
          <p:nvPr/>
        </p:nvSpPr>
        <p:spPr>
          <a:xfrm>
            <a:off x="609600" y="6350913"/>
            <a:ext cx="691243"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-15’</a:t>
            </a:r>
          </a:p>
        </p:txBody>
      </p:sp>
      <p:sp>
        <p:nvSpPr>
          <p:cNvPr id="48" name="Rectangle 47"/>
          <p:cNvSpPr/>
          <p:nvPr/>
        </p:nvSpPr>
        <p:spPr>
          <a:xfrm>
            <a:off x="4876800" y="2438400"/>
            <a:ext cx="381000" cy="29391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600200" y="2438400"/>
            <a:ext cx="381000" cy="29391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303020" y="50444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287780" y="43205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295400" y="578358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287780" y="649986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148840" y="50444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133600" y="43205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141220" y="578358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133600" y="649986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048000" y="503682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032760" y="4312920"/>
            <a:ext cx="2286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040380" y="577596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032760" y="64922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924300" y="50444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909060" y="4320540"/>
            <a:ext cx="2286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916680" y="5783580"/>
            <a:ext cx="2286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909060" y="649986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770120" y="5044440"/>
            <a:ext cx="2286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4754880" y="4320540"/>
            <a:ext cx="2286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4762500" y="578358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754880" y="649986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5638800" y="5036820"/>
            <a:ext cx="2286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623560" y="431292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5631180" y="577596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5623560" y="64922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499860" y="50444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6484620" y="43205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6492240" y="578358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6484620" y="649986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7399020" y="503682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7383780" y="4312920"/>
            <a:ext cx="2286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7391400" y="577596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7383780" y="64922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8252460" y="50444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8237220" y="43205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8244840" y="578358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8237220" y="649986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188"/>
          <p:cNvSpPr txBox="1">
            <a:spLocks noChangeArrowheads="1"/>
          </p:cNvSpPr>
          <p:nvPr/>
        </p:nvSpPr>
        <p:spPr bwMode="auto">
          <a:xfrm>
            <a:off x="1995289" y="2362200"/>
            <a:ext cx="2687136" cy="400105"/>
          </a:xfrm>
          <a:prstGeom prst="rect">
            <a:avLst/>
          </a:prstGeom>
          <a:noFill/>
          <a:ln w="9525">
            <a:noFill/>
            <a:miter lim="800000"/>
            <a:headEnd/>
            <a:tailEnd/>
          </a:ln>
        </p:spPr>
        <p:txBody>
          <a:bodyPr wrap="none" lIns="91435" tIns="45718" rIns="91435" bIns="45718">
            <a:spAutoFit/>
          </a:bodyPr>
          <a:lstStyle/>
          <a:p>
            <a:r>
              <a:rPr lang="en-US" sz="2000" b="1" dirty="0" smtClean="0">
                <a:latin typeface="Times New Roman" pitchFamily="18" charset="0"/>
                <a:cs typeface="Times New Roman" pitchFamily="18" charset="0"/>
              </a:rPr>
              <a:t>Above Screening Level</a:t>
            </a:r>
            <a:endParaRPr lang="en-US" sz="2000" b="1" dirty="0">
              <a:latin typeface="Times New Roman" pitchFamily="18" charset="0"/>
              <a:cs typeface="Times New Roman" pitchFamily="18" charset="0"/>
            </a:endParaRPr>
          </a:p>
        </p:txBody>
      </p:sp>
      <p:sp>
        <p:nvSpPr>
          <p:cNvPr id="126" name="Text Box 1188"/>
          <p:cNvSpPr txBox="1">
            <a:spLocks noChangeArrowheads="1"/>
          </p:cNvSpPr>
          <p:nvPr/>
        </p:nvSpPr>
        <p:spPr bwMode="auto">
          <a:xfrm>
            <a:off x="5266518" y="2402966"/>
            <a:ext cx="2658282" cy="400105"/>
          </a:xfrm>
          <a:prstGeom prst="rect">
            <a:avLst/>
          </a:prstGeom>
          <a:noFill/>
          <a:ln w="9525">
            <a:noFill/>
            <a:miter lim="800000"/>
            <a:headEnd/>
            <a:tailEnd/>
          </a:ln>
        </p:spPr>
        <p:txBody>
          <a:bodyPr wrap="none" lIns="91435" tIns="45718" rIns="91435" bIns="45718">
            <a:spAutoFit/>
          </a:bodyPr>
          <a:lstStyle/>
          <a:p>
            <a:r>
              <a:rPr lang="en-US" sz="2000" b="1" dirty="0" smtClean="0">
                <a:latin typeface="Times New Roman" pitchFamily="18" charset="0"/>
                <a:cs typeface="Times New Roman" pitchFamily="18" charset="0"/>
              </a:rPr>
              <a:t>Below Screening Level</a:t>
            </a:r>
            <a:endParaRPr lang="en-US" sz="2000" b="1" dirty="0">
              <a:latin typeface="Times New Roman" pitchFamily="18" charset="0"/>
              <a:cs typeface="Times New Roman" pitchFamily="18" charset="0"/>
            </a:endParaRPr>
          </a:p>
        </p:txBody>
      </p:sp>
      <p:pic>
        <p:nvPicPr>
          <p:cNvPr id="75" name="Picture 74" descr="Thirty grams"/>
          <p:cNvPicPr/>
          <p:nvPr/>
        </p:nvPicPr>
        <p:blipFill>
          <a:blip r:embed="rId2" cstate="screen">
            <a:extLst>
              <a:ext uri="{28A0092B-C50C-407E-A947-70E740481C1C}">
                <a14:useLocalDpi xmlns:a14="http://schemas.microsoft.com/office/drawing/2010/main"/>
              </a:ext>
            </a:extLst>
          </a:blip>
          <a:srcRect/>
          <a:stretch>
            <a:fillRect/>
          </a:stretch>
        </p:blipFill>
        <p:spPr bwMode="auto">
          <a:xfrm rot="16200000">
            <a:off x="8013065" y="2281151"/>
            <a:ext cx="935990" cy="723423"/>
          </a:xfrm>
          <a:prstGeom prst="rect">
            <a:avLst/>
          </a:prstGeom>
          <a:noFill/>
          <a:ln w="9525">
            <a:solidFill>
              <a:schemeClr val="tx1"/>
            </a:solidFill>
            <a:miter lim="800000"/>
            <a:headEnd/>
            <a:tailEnd/>
          </a:ln>
        </p:spPr>
      </p:pic>
      <p:sp>
        <p:nvSpPr>
          <p:cNvPr id="95" name="Text Box 1188"/>
          <p:cNvSpPr txBox="1">
            <a:spLocks noChangeArrowheads="1"/>
          </p:cNvSpPr>
          <p:nvPr/>
        </p:nvSpPr>
        <p:spPr bwMode="auto">
          <a:xfrm>
            <a:off x="7943001" y="3025918"/>
            <a:ext cx="1076118" cy="707882"/>
          </a:xfrm>
          <a:prstGeom prst="rect">
            <a:avLst/>
          </a:prstGeom>
          <a:noFill/>
          <a:ln w="9525">
            <a:noFill/>
            <a:miter lim="800000"/>
            <a:headEnd/>
            <a:tailEnd/>
          </a:ln>
        </p:spPr>
        <p:txBody>
          <a:bodyPr wrap="none" lIns="91435" tIns="45718" rIns="91435" bIns="45718">
            <a:spAutoFit/>
          </a:bodyPr>
          <a:lstStyle/>
          <a:p>
            <a:pPr algn="ctr"/>
            <a:r>
              <a:rPr lang="en-US" sz="2000" b="1" dirty="0" smtClean="0">
                <a:latin typeface="Times New Roman" pitchFamily="18" charset="0"/>
                <a:cs typeface="Times New Roman" pitchFamily="18" charset="0"/>
              </a:rPr>
              <a:t>Discrete</a:t>
            </a:r>
          </a:p>
          <a:p>
            <a:pPr algn="ctr"/>
            <a:r>
              <a:rPr lang="en-US" sz="2000" b="1" dirty="0" smtClean="0">
                <a:latin typeface="Times New Roman" pitchFamily="18" charset="0"/>
                <a:cs typeface="Times New Roman" pitchFamily="18" charset="0"/>
              </a:rPr>
              <a:t>Sample</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8274592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127" descr="PCB Cross Section.jpg"/>
          <p:cNvPicPr>
            <a:picLocks noChangeAspect="1"/>
          </p:cNvPicPr>
          <p:nvPr/>
        </p:nvPicPr>
        <p:blipFill>
          <a:blip r:embed="rId2"/>
          <a:stretch>
            <a:fillRect/>
          </a:stretch>
        </p:blipFill>
        <p:spPr>
          <a:xfrm>
            <a:off x="1229651" y="4343399"/>
            <a:ext cx="7424492" cy="2269671"/>
          </a:xfrm>
          <a:prstGeom prst="rect">
            <a:avLst/>
          </a:prstGeom>
        </p:spPr>
      </p:pic>
      <p:grpSp>
        <p:nvGrpSpPr>
          <p:cNvPr id="134" name="Group 133"/>
          <p:cNvGrpSpPr/>
          <p:nvPr/>
        </p:nvGrpSpPr>
        <p:grpSpPr>
          <a:xfrm>
            <a:off x="2726871" y="4359729"/>
            <a:ext cx="5241471" cy="1888671"/>
            <a:chOff x="2726871" y="4359729"/>
            <a:chExt cx="5241471" cy="1888671"/>
          </a:xfrm>
        </p:grpSpPr>
        <p:sp>
          <p:nvSpPr>
            <p:cNvPr id="130" name="Freeform 129"/>
            <p:cNvSpPr/>
            <p:nvPr/>
          </p:nvSpPr>
          <p:spPr>
            <a:xfrm>
              <a:off x="2726871" y="4359729"/>
              <a:ext cx="3461658" cy="1143000"/>
            </a:xfrm>
            <a:custGeom>
              <a:avLst/>
              <a:gdLst>
                <a:gd name="connsiteX0" fmla="*/ 0 w 3461658"/>
                <a:gd name="connsiteY0" fmla="*/ 0 h 1143000"/>
                <a:gd name="connsiteX1" fmla="*/ 0 w 3461658"/>
                <a:gd name="connsiteY1" fmla="*/ 408214 h 1143000"/>
                <a:gd name="connsiteX2" fmla="*/ 1681843 w 3461658"/>
                <a:gd name="connsiteY2" fmla="*/ 408214 h 1143000"/>
                <a:gd name="connsiteX3" fmla="*/ 1681843 w 3461658"/>
                <a:gd name="connsiteY3" fmla="*/ 1143000 h 1143000"/>
                <a:gd name="connsiteX4" fmla="*/ 3461658 w 3461658"/>
                <a:gd name="connsiteY4" fmla="*/ 1143000 h 1143000"/>
                <a:gd name="connsiteX5" fmla="*/ 3461658 w 3461658"/>
                <a:gd name="connsiteY5" fmla="*/ 16328 h 1143000"/>
                <a:gd name="connsiteX6" fmla="*/ 0 w 3461658"/>
                <a:gd name="connsiteY6"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1658" h="1143000">
                  <a:moveTo>
                    <a:pt x="0" y="0"/>
                  </a:moveTo>
                  <a:lnTo>
                    <a:pt x="0" y="408214"/>
                  </a:lnTo>
                  <a:lnTo>
                    <a:pt x="1681843" y="408214"/>
                  </a:lnTo>
                  <a:lnTo>
                    <a:pt x="1681843" y="1143000"/>
                  </a:lnTo>
                  <a:lnTo>
                    <a:pt x="3461658" y="1143000"/>
                  </a:lnTo>
                  <a:lnTo>
                    <a:pt x="3461658" y="16328"/>
                  </a:lnTo>
                  <a:lnTo>
                    <a:pt x="0" y="0"/>
                  </a:lnTo>
                  <a:close/>
                </a:path>
              </a:pathLst>
            </a:custGeom>
            <a:solidFill>
              <a:schemeClr val="bg2">
                <a:lumMod val="75000"/>
                <a:alpha val="61000"/>
              </a:schemeClr>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3581400" y="5486400"/>
              <a:ext cx="838200" cy="762000"/>
            </a:xfrm>
            <a:prstGeom prst="rect">
              <a:avLst/>
            </a:prstGeom>
            <a:solidFill>
              <a:schemeClr val="bg2">
                <a:lumMod val="75000"/>
                <a:alpha val="61000"/>
              </a:schemeClr>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7048499" y="4381500"/>
              <a:ext cx="919843" cy="337458"/>
            </a:xfrm>
            <a:prstGeom prst="rect">
              <a:avLst/>
            </a:prstGeom>
            <a:solidFill>
              <a:schemeClr val="bg2">
                <a:lumMod val="75000"/>
                <a:alpha val="61000"/>
              </a:schemeClr>
            </a:solid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026"/>
          <p:cNvSpPr>
            <a:spLocks noGrp="1" noChangeArrowheads="1"/>
          </p:cNvSpPr>
          <p:nvPr>
            <p:ph type="title"/>
          </p:nvPr>
        </p:nvSpPr>
        <p:spPr>
          <a:xfrm>
            <a:off x="685800" y="152400"/>
            <a:ext cx="7696200" cy="685800"/>
          </a:xfrm>
        </p:spPr>
        <p:txBody>
          <a:bodyPr>
            <a:noAutofit/>
          </a:bodyPr>
          <a:lstStyle/>
          <a:p>
            <a:pPr eaLnBrk="1" hangingPunct="1"/>
            <a:r>
              <a:rPr lang="en-US" sz="3200" b="1" dirty="0" smtClean="0">
                <a:latin typeface="Times New Roman" pitchFamily="18" charset="0"/>
              </a:rPr>
              <a:t>Fooled Again by Heterogeneity…</a:t>
            </a:r>
            <a:endParaRPr lang="en-US" sz="2800" b="1" dirty="0" smtClean="0">
              <a:latin typeface="Times New Roman" pitchFamily="18" charset="0"/>
            </a:endParaRPr>
          </a:p>
        </p:txBody>
      </p:sp>
      <p:sp>
        <p:nvSpPr>
          <p:cNvPr id="51" name="Rectangle 50"/>
          <p:cNvSpPr/>
          <p:nvPr/>
        </p:nvSpPr>
        <p:spPr>
          <a:xfrm>
            <a:off x="1323049" y="4376059"/>
            <a:ext cx="7265780" cy="2209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756557" y="4191000"/>
            <a:ext cx="538843"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0’</a:t>
            </a:r>
          </a:p>
        </p:txBody>
      </p:sp>
      <p:sp>
        <p:nvSpPr>
          <p:cNvPr id="95" name="Freeform 94"/>
          <p:cNvSpPr/>
          <p:nvPr/>
        </p:nvSpPr>
        <p:spPr>
          <a:xfrm>
            <a:off x="3657599" y="4401287"/>
            <a:ext cx="2514601" cy="1008913"/>
          </a:xfrm>
          <a:custGeom>
            <a:avLst/>
            <a:gdLst>
              <a:gd name="connsiteX0" fmla="*/ 0 w 2530928"/>
              <a:gd name="connsiteY0" fmla="*/ 0 h 1126671"/>
              <a:gd name="connsiteX1" fmla="*/ 114300 w 2530928"/>
              <a:gd name="connsiteY1" fmla="*/ 277586 h 1126671"/>
              <a:gd name="connsiteX2" fmla="*/ 244928 w 2530928"/>
              <a:gd name="connsiteY2" fmla="*/ 538843 h 1126671"/>
              <a:gd name="connsiteX3" fmla="*/ 408214 w 2530928"/>
              <a:gd name="connsiteY3" fmla="*/ 751114 h 1126671"/>
              <a:gd name="connsiteX4" fmla="*/ 587828 w 2530928"/>
              <a:gd name="connsiteY4" fmla="*/ 881743 h 1126671"/>
              <a:gd name="connsiteX5" fmla="*/ 800100 w 2530928"/>
              <a:gd name="connsiteY5" fmla="*/ 1012371 h 1126671"/>
              <a:gd name="connsiteX6" fmla="*/ 1094014 w 2530928"/>
              <a:gd name="connsiteY6" fmla="*/ 1110343 h 1126671"/>
              <a:gd name="connsiteX7" fmla="*/ 1322614 w 2530928"/>
              <a:gd name="connsiteY7" fmla="*/ 1110343 h 1126671"/>
              <a:gd name="connsiteX8" fmla="*/ 1583871 w 2530928"/>
              <a:gd name="connsiteY8" fmla="*/ 1126671 h 1126671"/>
              <a:gd name="connsiteX9" fmla="*/ 1926771 w 2530928"/>
              <a:gd name="connsiteY9" fmla="*/ 1094014 h 1126671"/>
              <a:gd name="connsiteX10" fmla="*/ 2220686 w 2530928"/>
              <a:gd name="connsiteY10" fmla="*/ 979714 h 1126671"/>
              <a:gd name="connsiteX11" fmla="*/ 2383971 w 2530928"/>
              <a:gd name="connsiteY11" fmla="*/ 767443 h 1126671"/>
              <a:gd name="connsiteX12" fmla="*/ 2465614 w 2530928"/>
              <a:gd name="connsiteY12" fmla="*/ 571500 h 1126671"/>
              <a:gd name="connsiteX13" fmla="*/ 2498271 w 2530928"/>
              <a:gd name="connsiteY13" fmla="*/ 391886 h 1126671"/>
              <a:gd name="connsiteX14" fmla="*/ 2530928 w 2530928"/>
              <a:gd name="connsiteY14" fmla="*/ 114300 h 1126671"/>
              <a:gd name="connsiteX15" fmla="*/ 2514600 w 2530928"/>
              <a:gd name="connsiteY15" fmla="*/ 16328 h 112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30928" h="1126671">
                <a:moveTo>
                  <a:pt x="0" y="0"/>
                </a:moveTo>
                <a:lnTo>
                  <a:pt x="114300" y="277586"/>
                </a:lnTo>
                <a:lnTo>
                  <a:pt x="244928" y="538843"/>
                </a:lnTo>
                <a:lnTo>
                  <a:pt x="408214" y="751114"/>
                </a:lnTo>
                <a:lnTo>
                  <a:pt x="587828" y="881743"/>
                </a:lnTo>
                <a:lnTo>
                  <a:pt x="800100" y="1012371"/>
                </a:lnTo>
                <a:cubicBezTo>
                  <a:pt x="1082818" y="1112154"/>
                  <a:pt x="979563" y="1110343"/>
                  <a:pt x="1094014" y="1110343"/>
                </a:cubicBezTo>
                <a:lnTo>
                  <a:pt x="1322614" y="1110343"/>
                </a:lnTo>
                <a:lnTo>
                  <a:pt x="1583871" y="1126671"/>
                </a:lnTo>
                <a:lnTo>
                  <a:pt x="1926771" y="1094014"/>
                </a:lnTo>
                <a:lnTo>
                  <a:pt x="2220686" y="979714"/>
                </a:lnTo>
                <a:lnTo>
                  <a:pt x="2383971" y="767443"/>
                </a:lnTo>
                <a:lnTo>
                  <a:pt x="2465614" y="571500"/>
                </a:lnTo>
                <a:lnTo>
                  <a:pt x="2498271" y="391886"/>
                </a:lnTo>
                <a:lnTo>
                  <a:pt x="2530928" y="114300"/>
                </a:lnTo>
                <a:lnTo>
                  <a:pt x="2514600" y="16328"/>
                </a:lnTo>
              </a:path>
            </a:pathLst>
          </a:custGeom>
          <a:ln w="603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2481943" y="4412461"/>
            <a:ext cx="4947557" cy="1645439"/>
          </a:xfrm>
          <a:custGeom>
            <a:avLst/>
            <a:gdLst>
              <a:gd name="connsiteX0" fmla="*/ 0 w 4637314"/>
              <a:gd name="connsiteY0" fmla="*/ 16328 h 1534885"/>
              <a:gd name="connsiteX1" fmla="*/ 179614 w 4637314"/>
              <a:gd name="connsiteY1" fmla="*/ 326571 h 1534885"/>
              <a:gd name="connsiteX2" fmla="*/ 506185 w 4637314"/>
              <a:gd name="connsiteY2" fmla="*/ 685800 h 1534885"/>
              <a:gd name="connsiteX3" fmla="*/ 914400 w 4637314"/>
              <a:gd name="connsiteY3" fmla="*/ 1077685 h 1534885"/>
              <a:gd name="connsiteX4" fmla="*/ 1338942 w 4637314"/>
              <a:gd name="connsiteY4" fmla="*/ 1306285 h 1534885"/>
              <a:gd name="connsiteX5" fmla="*/ 1665514 w 4637314"/>
              <a:gd name="connsiteY5" fmla="*/ 1420585 h 1534885"/>
              <a:gd name="connsiteX6" fmla="*/ 2008414 w 4637314"/>
              <a:gd name="connsiteY6" fmla="*/ 1485900 h 1534885"/>
              <a:gd name="connsiteX7" fmla="*/ 2237014 w 4637314"/>
              <a:gd name="connsiteY7" fmla="*/ 1534885 h 1534885"/>
              <a:gd name="connsiteX8" fmla="*/ 2661557 w 4637314"/>
              <a:gd name="connsiteY8" fmla="*/ 1534885 h 1534885"/>
              <a:gd name="connsiteX9" fmla="*/ 2922814 w 4637314"/>
              <a:gd name="connsiteY9" fmla="*/ 1518557 h 1534885"/>
              <a:gd name="connsiteX10" fmla="*/ 3314700 w 4637314"/>
              <a:gd name="connsiteY10" fmla="*/ 1485900 h 1534885"/>
              <a:gd name="connsiteX11" fmla="*/ 3739242 w 4637314"/>
              <a:gd name="connsiteY11" fmla="*/ 1322614 h 1534885"/>
              <a:gd name="connsiteX12" fmla="*/ 3984171 w 4637314"/>
              <a:gd name="connsiteY12" fmla="*/ 1191985 h 1534885"/>
              <a:gd name="connsiteX13" fmla="*/ 4114800 w 4637314"/>
              <a:gd name="connsiteY13" fmla="*/ 1012371 h 1534885"/>
              <a:gd name="connsiteX14" fmla="*/ 4261757 w 4637314"/>
              <a:gd name="connsiteY14" fmla="*/ 832757 h 1534885"/>
              <a:gd name="connsiteX15" fmla="*/ 4359728 w 4637314"/>
              <a:gd name="connsiteY15" fmla="*/ 669471 h 1534885"/>
              <a:gd name="connsiteX16" fmla="*/ 4490357 w 4637314"/>
              <a:gd name="connsiteY16" fmla="*/ 457200 h 1534885"/>
              <a:gd name="connsiteX17" fmla="*/ 4572000 w 4637314"/>
              <a:gd name="connsiteY17" fmla="*/ 277585 h 1534885"/>
              <a:gd name="connsiteX18" fmla="*/ 4620985 w 4637314"/>
              <a:gd name="connsiteY18" fmla="*/ 114300 h 1534885"/>
              <a:gd name="connsiteX19" fmla="*/ 4637314 w 4637314"/>
              <a:gd name="connsiteY19" fmla="*/ 0 h 153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7314" h="1534885">
                <a:moveTo>
                  <a:pt x="0" y="16328"/>
                </a:moveTo>
                <a:lnTo>
                  <a:pt x="179614" y="326571"/>
                </a:lnTo>
                <a:lnTo>
                  <a:pt x="506185" y="685800"/>
                </a:lnTo>
                <a:lnTo>
                  <a:pt x="914400" y="1077685"/>
                </a:lnTo>
                <a:lnTo>
                  <a:pt x="1338942" y="1306285"/>
                </a:lnTo>
                <a:lnTo>
                  <a:pt x="1665514" y="1420585"/>
                </a:lnTo>
                <a:lnTo>
                  <a:pt x="2008414" y="1485900"/>
                </a:lnTo>
                <a:lnTo>
                  <a:pt x="2237014" y="1534885"/>
                </a:lnTo>
                <a:lnTo>
                  <a:pt x="2661557" y="1534885"/>
                </a:lnTo>
                <a:lnTo>
                  <a:pt x="2922814" y="1518557"/>
                </a:lnTo>
                <a:lnTo>
                  <a:pt x="3314700" y="1485900"/>
                </a:lnTo>
                <a:lnTo>
                  <a:pt x="3739242" y="1322614"/>
                </a:lnTo>
                <a:cubicBezTo>
                  <a:pt x="3972568" y="1189285"/>
                  <a:pt x="3880078" y="1191985"/>
                  <a:pt x="3984171" y="1191985"/>
                </a:cubicBezTo>
                <a:lnTo>
                  <a:pt x="4114800" y="1012371"/>
                </a:lnTo>
                <a:lnTo>
                  <a:pt x="4261757" y="832757"/>
                </a:lnTo>
                <a:lnTo>
                  <a:pt x="4359728" y="669471"/>
                </a:lnTo>
                <a:lnTo>
                  <a:pt x="4490357" y="457200"/>
                </a:lnTo>
                <a:lnTo>
                  <a:pt x="4572000" y="277585"/>
                </a:lnTo>
                <a:lnTo>
                  <a:pt x="4620985" y="114300"/>
                </a:lnTo>
                <a:lnTo>
                  <a:pt x="4637314" y="0"/>
                </a:lnTo>
              </a:path>
            </a:pathLst>
          </a:custGeom>
          <a:ln w="635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1632857" y="4429221"/>
            <a:ext cx="6727372" cy="2118537"/>
          </a:xfrm>
          <a:custGeom>
            <a:avLst/>
            <a:gdLst>
              <a:gd name="connsiteX0" fmla="*/ 0 w 6319157"/>
              <a:gd name="connsiteY0" fmla="*/ 16329 h 2024743"/>
              <a:gd name="connsiteX1" fmla="*/ 457200 w 6319157"/>
              <a:gd name="connsiteY1" fmla="*/ 783772 h 2024743"/>
              <a:gd name="connsiteX2" fmla="*/ 898071 w 6319157"/>
              <a:gd name="connsiteY2" fmla="*/ 1306286 h 2024743"/>
              <a:gd name="connsiteX3" fmla="*/ 1502228 w 6319157"/>
              <a:gd name="connsiteY3" fmla="*/ 1649186 h 2024743"/>
              <a:gd name="connsiteX4" fmla="*/ 2041071 w 6319157"/>
              <a:gd name="connsiteY4" fmla="*/ 1828800 h 2024743"/>
              <a:gd name="connsiteX5" fmla="*/ 2547257 w 6319157"/>
              <a:gd name="connsiteY5" fmla="*/ 1926772 h 2024743"/>
              <a:gd name="connsiteX6" fmla="*/ 3167743 w 6319157"/>
              <a:gd name="connsiteY6" fmla="*/ 2024743 h 2024743"/>
              <a:gd name="connsiteX7" fmla="*/ 3869871 w 6319157"/>
              <a:gd name="connsiteY7" fmla="*/ 2008415 h 2024743"/>
              <a:gd name="connsiteX8" fmla="*/ 4376057 w 6319157"/>
              <a:gd name="connsiteY8" fmla="*/ 1943100 h 2024743"/>
              <a:gd name="connsiteX9" fmla="*/ 4800600 w 6319157"/>
              <a:gd name="connsiteY9" fmla="*/ 1828800 h 2024743"/>
              <a:gd name="connsiteX10" fmla="*/ 5290457 w 6319157"/>
              <a:gd name="connsiteY10" fmla="*/ 1600200 h 2024743"/>
              <a:gd name="connsiteX11" fmla="*/ 5584371 w 6319157"/>
              <a:gd name="connsiteY11" fmla="*/ 1371600 h 2024743"/>
              <a:gd name="connsiteX12" fmla="*/ 5910943 w 6319157"/>
              <a:gd name="connsiteY12" fmla="*/ 1028700 h 2024743"/>
              <a:gd name="connsiteX13" fmla="*/ 6139543 w 6319157"/>
              <a:gd name="connsiteY13" fmla="*/ 620486 h 2024743"/>
              <a:gd name="connsiteX14" fmla="*/ 6221185 w 6319157"/>
              <a:gd name="connsiteY14" fmla="*/ 408215 h 2024743"/>
              <a:gd name="connsiteX15" fmla="*/ 6319157 w 6319157"/>
              <a:gd name="connsiteY15" fmla="*/ 130629 h 2024743"/>
              <a:gd name="connsiteX16" fmla="*/ 6319157 w 6319157"/>
              <a:gd name="connsiteY16" fmla="*/ 0 h 202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19157" h="2024743">
                <a:moveTo>
                  <a:pt x="0" y="16329"/>
                </a:moveTo>
                <a:lnTo>
                  <a:pt x="457200" y="783772"/>
                </a:lnTo>
                <a:cubicBezTo>
                  <a:pt x="603642" y="958376"/>
                  <a:pt x="736936" y="1145141"/>
                  <a:pt x="898071" y="1306286"/>
                </a:cubicBezTo>
                <a:lnTo>
                  <a:pt x="1502228" y="1649186"/>
                </a:lnTo>
                <a:lnTo>
                  <a:pt x="2041071" y="1828800"/>
                </a:lnTo>
                <a:lnTo>
                  <a:pt x="2547257" y="1926772"/>
                </a:lnTo>
                <a:lnTo>
                  <a:pt x="3167743" y="2024743"/>
                </a:lnTo>
                <a:lnTo>
                  <a:pt x="3869871" y="2008415"/>
                </a:lnTo>
                <a:lnTo>
                  <a:pt x="4376057" y="1943100"/>
                </a:lnTo>
                <a:lnTo>
                  <a:pt x="4800600" y="1828800"/>
                </a:lnTo>
                <a:lnTo>
                  <a:pt x="5290457" y="1600200"/>
                </a:lnTo>
                <a:lnTo>
                  <a:pt x="5584371" y="1371600"/>
                </a:lnTo>
                <a:lnTo>
                  <a:pt x="5910943" y="1028700"/>
                </a:lnTo>
                <a:lnTo>
                  <a:pt x="6139543" y="620486"/>
                </a:lnTo>
                <a:lnTo>
                  <a:pt x="6221185" y="408215"/>
                </a:lnTo>
                <a:lnTo>
                  <a:pt x="6319157" y="130629"/>
                </a:lnTo>
                <a:lnTo>
                  <a:pt x="6319157" y="0"/>
                </a:lnTo>
              </a:path>
            </a:pathLst>
          </a:custGeom>
          <a:ln w="635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114"/>
          <p:cNvGrpSpPr/>
          <p:nvPr/>
        </p:nvGrpSpPr>
        <p:grpSpPr>
          <a:xfrm>
            <a:off x="1649186" y="3149765"/>
            <a:ext cx="6634844" cy="491667"/>
            <a:chOff x="1502229" y="1676400"/>
            <a:chExt cx="6634844" cy="478970"/>
          </a:xfrm>
        </p:grpSpPr>
        <p:sp>
          <p:nvSpPr>
            <p:cNvPr id="31" name="TextBox 30"/>
            <p:cNvSpPr txBox="1"/>
            <p:nvPr/>
          </p:nvSpPr>
          <p:spPr>
            <a:xfrm>
              <a:off x="4038600" y="1676400"/>
              <a:ext cx="1600200"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A</a:t>
              </a:r>
            </a:p>
          </p:txBody>
        </p:sp>
        <p:cxnSp>
          <p:nvCxnSpPr>
            <p:cNvPr id="68" name="Straight Arrow Connector 67"/>
            <p:cNvCxnSpPr/>
            <p:nvPr/>
          </p:nvCxnSpPr>
          <p:spPr>
            <a:xfrm rot="10800000" flipV="1">
              <a:off x="3505201" y="2128157"/>
              <a:ext cx="2650671" cy="5443"/>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10800000" flipV="1">
              <a:off x="2449287" y="2133599"/>
              <a:ext cx="1045031" cy="5443"/>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10800000" flipV="1">
              <a:off x="6172200" y="2122714"/>
              <a:ext cx="974273" cy="1088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10800000" flipV="1">
              <a:off x="7162800" y="2117272"/>
              <a:ext cx="974273" cy="1088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10800000" flipV="1">
              <a:off x="1502229" y="2133599"/>
              <a:ext cx="990604" cy="21771"/>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2590800" y="1676400"/>
              <a:ext cx="838200"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B</a:t>
              </a:r>
            </a:p>
          </p:txBody>
        </p:sp>
        <p:sp>
          <p:nvSpPr>
            <p:cNvPr id="112" name="TextBox 111"/>
            <p:cNvSpPr txBox="1"/>
            <p:nvPr/>
          </p:nvSpPr>
          <p:spPr>
            <a:xfrm>
              <a:off x="6324600" y="1676400"/>
              <a:ext cx="838200"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B</a:t>
              </a:r>
            </a:p>
          </p:txBody>
        </p:sp>
        <p:sp>
          <p:nvSpPr>
            <p:cNvPr id="113" name="TextBox 112"/>
            <p:cNvSpPr txBox="1"/>
            <p:nvPr/>
          </p:nvSpPr>
          <p:spPr>
            <a:xfrm>
              <a:off x="7239000" y="1676400"/>
              <a:ext cx="838200"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C</a:t>
              </a:r>
            </a:p>
          </p:txBody>
        </p:sp>
        <p:sp>
          <p:nvSpPr>
            <p:cNvPr id="114" name="TextBox 113"/>
            <p:cNvSpPr txBox="1"/>
            <p:nvPr/>
          </p:nvSpPr>
          <p:spPr>
            <a:xfrm>
              <a:off x="1600200" y="1676400"/>
              <a:ext cx="838200"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C</a:t>
              </a:r>
            </a:p>
          </p:txBody>
        </p:sp>
      </p:grpSp>
      <p:sp>
        <p:nvSpPr>
          <p:cNvPr id="127" name="Text Box 1188"/>
          <p:cNvSpPr txBox="1">
            <a:spLocks noChangeArrowheads="1"/>
          </p:cNvSpPr>
          <p:nvPr/>
        </p:nvSpPr>
        <p:spPr bwMode="auto">
          <a:xfrm>
            <a:off x="3581400" y="2802700"/>
            <a:ext cx="2886549" cy="473900"/>
          </a:xfrm>
          <a:prstGeom prst="rect">
            <a:avLst/>
          </a:prstGeom>
          <a:noFill/>
          <a:ln w="9525">
            <a:noFill/>
            <a:miter lim="800000"/>
            <a:headEnd/>
            <a:tailEnd/>
          </a:ln>
        </p:spPr>
        <p:txBody>
          <a:bodyPr wrap="none" lIns="91435" tIns="45718" rIns="91435" bIns="45718">
            <a:spAutoFit/>
          </a:bodyPr>
          <a:lstStyle/>
          <a:p>
            <a:r>
              <a:rPr lang="en-US" sz="2400" b="1" dirty="0" smtClean="0">
                <a:latin typeface="Times New Roman" pitchFamily="18" charset="0"/>
                <a:cs typeface="Times New Roman" pitchFamily="18" charset="0"/>
              </a:rPr>
              <a:t>Heterogeneity Zones</a:t>
            </a:r>
            <a:endParaRPr lang="en-US" sz="2400" b="1" dirty="0">
              <a:latin typeface="Times New Roman" pitchFamily="18" charset="0"/>
              <a:cs typeface="Times New Roman" pitchFamily="18" charset="0"/>
            </a:endParaRPr>
          </a:p>
        </p:txBody>
      </p:sp>
      <p:grpSp>
        <p:nvGrpSpPr>
          <p:cNvPr id="4" name="Group 131"/>
          <p:cNvGrpSpPr/>
          <p:nvPr/>
        </p:nvGrpSpPr>
        <p:grpSpPr>
          <a:xfrm>
            <a:off x="304800" y="3173186"/>
            <a:ext cx="8374380" cy="3433822"/>
            <a:chOff x="304800" y="2209800"/>
            <a:chExt cx="8374380" cy="3433822"/>
          </a:xfrm>
        </p:grpSpPr>
        <p:grpSp>
          <p:nvGrpSpPr>
            <p:cNvPr id="5" name="Group 99"/>
            <p:cNvGrpSpPr/>
            <p:nvPr/>
          </p:nvGrpSpPr>
          <p:grpSpPr>
            <a:xfrm>
              <a:off x="1137557" y="2883813"/>
              <a:ext cx="7541623" cy="2759809"/>
              <a:chOff x="990600" y="2388513"/>
              <a:chExt cx="7541623" cy="2759809"/>
            </a:xfrm>
          </p:grpSpPr>
          <p:sp>
            <p:nvSpPr>
              <p:cNvPr id="74" name="Rectangle 73"/>
              <p:cNvSpPr/>
              <p:nvPr/>
            </p:nvSpPr>
            <p:spPr>
              <a:xfrm>
                <a:off x="2885803" y="2834640"/>
                <a:ext cx="2286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756660" y="2862322"/>
                <a:ext cx="2286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004060" y="2849880"/>
                <a:ext cx="2286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617720" y="2857500"/>
                <a:ext cx="2286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468983" y="2857500"/>
                <a:ext cx="2286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352903" y="2857500"/>
                <a:ext cx="2286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231380" y="2842260"/>
                <a:ext cx="2286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092440" y="2842260"/>
                <a:ext cx="2286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143000" y="2819400"/>
                <a:ext cx="2286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990600" y="2388513"/>
                <a:ext cx="609600"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1</a:t>
                </a:r>
              </a:p>
            </p:txBody>
          </p:sp>
          <p:sp>
            <p:nvSpPr>
              <p:cNvPr id="86" name="TextBox 85"/>
              <p:cNvSpPr txBox="1"/>
              <p:nvPr/>
            </p:nvSpPr>
            <p:spPr>
              <a:xfrm>
                <a:off x="1826623" y="2388513"/>
                <a:ext cx="609600"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2</a:t>
                </a:r>
              </a:p>
            </p:txBody>
          </p:sp>
          <p:sp>
            <p:nvSpPr>
              <p:cNvPr id="87" name="TextBox 86"/>
              <p:cNvSpPr txBox="1"/>
              <p:nvPr/>
            </p:nvSpPr>
            <p:spPr>
              <a:xfrm>
                <a:off x="2728323" y="2388513"/>
                <a:ext cx="609600"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3</a:t>
                </a:r>
              </a:p>
            </p:txBody>
          </p:sp>
          <p:sp>
            <p:nvSpPr>
              <p:cNvPr id="88" name="TextBox 87"/>
              <p:cNvSpPr txBox="1"/>
              <p:nvPr/>
            </p:nvSpPr>
            <p:spPr>
              <a:xfrm>
                <a:off x="3566523" y="2388513"/>
                <a:ext cx="609600"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4</a:t>
                </a:r>
              </a:p>
            </p:txBody>
          </p:sp>
          <p:sp>
            <p:nvSpPr>
              <p:cNvPr id="89" name="TextBox 88"/>
              <p:cNvSpPr txBox="1"/>
              <p:nvPr/>
            </p:nvSpPr>
            <p:spPr>
              <a:xfrm>
                <a:off x="4417423" y="2388513"/>
                <a:ext cx="609600"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5</a:t>
                </a:r>
              </a:p>
            </p:txBody>
          </p:sp>
          <p:sp>
            <p:nvSpPr>
              <p:cNvPr id="90" name="TextBox 89"/>
              <p:cNvSpPr txBox="1"/>
              <p:nvPr/>
            </p:nvSpPr>
            <p:spPr>
              <a:xfrm>
                <a:off x="5263243" y="2388513"/>
                <a:ext cx="609600"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6</a:t>
                </a:r>
              </a:p>
            </p:txBody>
          </p:sp>
          <p:sp>
            <p:nvSpPr>
              <p:cNvPr id="91" name="TextBox 90"/>
              <p:cNvSpPr txBox="1"/>
              <p:nvPr/>
            </p:nvSpPr>
            <p:spPr>
              <a:xfrm>
                <a:off x="6170023" y="2388513"/>
                <a:ext cx="609600"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7</a:t>
                </a:r>
              </a:p>
            </p:txBody>
          </p:sp>
          <p:sp>
            <p:nvSpPr>
              <p:cNvPr id="92" name="TextBox 91"/>
              <p:cNvSpPr txBox="1"/>
              <p:nvPr/>
            </p:nvSpPr>
            <p:spPr>
              <a:xfrm>
                <a:off x="7084423" y="2388513"/>
                <a:ext cx="609600"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8</a:t>
                </a:r>
              </a:p>
            </p:txBody>
          </p:sp>
          <p:sp>
            <p:nvSpPr>
              <p:cNvPr id="93" name="TextBox 92"/>
              <p:cNvSpPr txBox="1"/>
              <p:nvPr/>
            </p:nvSpPr>
            <p:spPr>
              <a:xfrm>
                <a:off x="7922623" y="2388513"/>
                <a:ext cx="609600"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9</a:t>
                </a:r>
              </a:p>
            </p:txBody>
          </p:sp>
        </p:grpSp>
        <p:sp>
          <p:nvSpPr>
            <p:cNvPr id="129" name="Text Box 1188"/>
            <p:cNvSpPr txBox="1">
              <a:spLocks noChangeArrowheads="1"/>
            </p:cNvSpPr>
            <p:nvPr/>
          </p:nvSpPr>
          <p:spPr bwMode="auto">
            <a:xfrm>
              <a:off x="304800" y="2209800"/>
              <a:ext cx="1210578" cy="461661"/>
            </a:xfrm>
            <a:prstGeom prst="rect">
              <a:avLst/>
            </a:prstGeom>
            <a:noFill/>
            <a:ln w="9525">
              <a:noFill/>
              <a:miter lim="800000"/>
              <a:headEnd/>
              <a:tailEnd/>
            </a:ln>
          </p:spPr>
          <p:txBody>
            <a:bodyPr wrap="none" lIns="91435" tIns="45718" rIns="91435" bIns="45718">
              <a:spAutoFit/>
            </a:bodyPr>
            <a:lstStyle/>
            <a:p>
              <a:r>
                <a:rPr lang="en-US" sz="2400" b="1" dirty="0" smtClean="0">
                  <a:latin typeface="Times New Roman" pitchFamily="18" charset="0"/>
                  <a:cs typeface="Times New Roman" pitchFamily="18" charset="0"/>
                </a:rPr>
                <a:t>Borings</a:t>
              </a:r>
              <a:endParaRPr lang="en-US" sz="2400" b="1" dirty="0">
                <a:latin typeface="Times New Roman" pitchFamily="18" charset="0"/>
                <a:cs typeface="Times New Roman" pitchFamily="18" charset="0"/>
              </a:endParaRPr>
            </a:p>
          </p:txBody>
        </p:sp>
        <p:cxnSp>
          <p:nvCxnSpPr>
            <p:cNvPr id="131" name="Straight Arrow Connector 130"/>
            <p:cNvCxnSpPr>
              <a:stCxn id="129" idx="2"/>
            </p:cNvCxnSpPr>
            <p:nvPr/>
          </p:nvCxnSpPr>
          <p:spPr>
            <a:xfrm rot="16200000" flipH="1">
              <a:off x="990675" y="2590874"/>
              <a:ext cx="300339" cy="46151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2" name="Rectangle 1026"/>
          <p:cNvSpPr txBox="1">
            <a:spLocks noChangeArrowheads="1"/>
          </p:cNvSpPr>
          <p:nvPr/>
        </p:nvSpPr>
        <p:spPr>
          <a:xfrm>
            <a:off x="304800" y="807350"/>
            <a:ext cx="8610600" cy="1326250"/>
          </a:xfrm>
          <a:prstGeom prst="rect">
            <a:avLst/>
          </a:prstGeom>
        </p:spPr>
        <p:txBody>
          <a:bodyPr vert="horz" lIns="91440" tIns="45720" rIns="91440" bIns="45720" rtlCol="0" anchor="ctr">
            <a:noAutofit/>
          </a:bodyPr>
          <a:lstStyle/>
          <a:p>
            <a:pPr marL="228600" marR="0" lvl="0" indent="-228600"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mj-cs"/>
              </a:rPr>
              <a:t>Reported </a:t>
            </a:r>
            <a:r>
              <a:rPr lang="en-US" sz="2400" b="1" dirty="0" smtClean="0">
                <a:latin typeface="Times New Roman" pitchFamily="18" charset="0"/>
                <a:ea typeface="+mj-ea"/>
                <a:cs typeface="+mj-cs"/>
              </a:rPr>
              <a:t>concentrations </a:t>
            </a: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mj-cs"/>
              </a:rPr>
              <a:t>for </a:t>
            </a:r>
            <a:r>
              <a:rPr lang="en-US" sz="2400" b="1" dirty="0" smtClean="0">
                <a:latin typeface="Times New Roman" pitchFamily="18" charset="0"/>
                <a:ea typeface="+mj-ea"/>
                <a:cs typeface="+mj-cs"/>
              </a:rPr>
              <a:t>discrete </a:t>
            </a: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mj-cs"/>
              </a:rPr>
              <a:t>samples are </a:t>
            </a:r>
            <a:r>
              <a:rPr lang="en-US" sz="2400" b="1" i="1" dirty="0" smtClean="0">
                <a:latin typeface="Times New Roman" pitchFamily="18" charset="0"/>
                <a:ea typeface="+mj-ea"/>
                <a:cs typeface="+mj-cs"/>
              </a:rPr>
              <a:t>random </a:t>
            </a: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mj-cs"/>
              </a:rPr>
              <a:t>within an unknown </a:t>
            </a:r>
            <a:r>
              <a:rPr lang="en-US" sz="2400" b="1" dirty="0" smtClean="0">
                <a:latin typeface="Times New Roman" pitchFamily="18" charset="0"/>
                <a:ea typeface="+mj-ea"/>
                <a:cs typeface="+mj-cs"/>
              </a:rPr>
              <a:t>range</a:t>
            </a: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mj-cs"/>
              </a:rPr>
              <a:t>;</a:t>
            </a:r>
          </a:p>
          <a:p>
            <a:pPr marL="228600" marR="0" lvl="0" indent="-228600" defTabSz="914400" rtl="0" eaLnBrk="1" fontAlgn="auto" latinLnBrk="0" hangingPunct="1">
              <a:lnSpc>
                <a:spcPct val="100000"/>
              </a:lnSpc>
              <a:spcBef>
                <a:spcPct val="0"/>
              </a:spcBef>
              <a:spcAft>
                <a:spcPts val="0"/>
              </a:spcAft>
              <a:buClrTx/>
              <a:buSzTx/>
              <a:buFont typeface="Arial" pitchFamily="34" charset="0"/>
              <a:buChar char="•"/>
              <a:tabLst/>
              <a:defRPr/>
            </a:pPr>
            <a:r>
              <a:rPr lang="en-US" sz="2400" b="1" dirty="0" smtClean="0">
                <a:latin typeface="Times New Roman" pitchFamily="18" charset="0"/>
                <a:ea typeface="+mj-ea"/>
                <a:cs typeface="+mj-cs"/>
              </a:rPr>
              <a:t>Isolated “hot spots” and “cold spots” reflect heterogeneity;</a:t>
            </a:r>
          </a:p>
          <a:p>
            <a:pPr marL="228600" marR="0" lvl="0" indent="-228600"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400" b="1" i="0" u="none" strike="noStrike" kern="1200" cap="none" spc="0" normalizeH="0" baseline="0" noProof="0" dirty="0" err="1" smtClean="0">
                <a:ln>
                  <a:noFill/>
                </a:ln>
                <a:solidFill>
                  <a:schemeClr val="tx1"/>
                </a:solidFill>
                <a:effectLst/>
                <a:uLnTx/>
                <a:uFillTx/>
                <a:latin typeface="Times New Roman" pitchFamily="18" charset="0"/>
                <a:ea typeface="+mj-ea"/>
                <a:cs typeface="+mj-cs"/>
              </a:rPr>
              <a:t>Discretes</a:t>
            </a:r>
            <a:r>
              <a:rPr kumimoji="0" lang="en-US" sz="2400" b="1" i="0" u="none" strike="noStrike" kern="1200" cap="none" spc="0" normalizeH="0" noProof="0" dirty="0" smtClean="0">
                <a:ln>
                  <a:noFill/>
                </a:ln>
                <a:solidFill>
                  <a:schemeClr val="tx1"/>
                </a:solidFill>
                <a:effectLst/>
                <a:uLnTx/>
                <a:uFillTx/>
                <a:latin typeface="Times New Roman" pitchFamily="18" charset="0"/>
                <a:ea typeface="+mj-ea"/>
                <a:cs typeface="+mj-cs"/>
              </a:rPr>
              <a:t> catch core but miss contamination in Zone B .</a:t>
            </a:r>
            <a:endPar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mj-cs"/>
            </a:endParaRPr>
          </a:p>
        </p:txBody>
      </p:sp>
      <p:sp>
        <p:nvSpPr>
          <p:cNvPr id="63" name="TextBox 62"/>
          <p:cNvSpPr txBox="1"/>
          <p:nvPr/>
        </p:nvSpPr>
        <p:spPr>
          <a:xfrm>
            <a:off x="762000" y="4876800"/>
            <a:ext cx="538843"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-5’</a:t>
            </a:r>
          </a:p>
        </p:txBody>
      </p:sp>
      <p:sp>
        <p:nvSpPr>
          <p:cNvPr id="65" name="TextBox 64"/>
          <p:cNvSpPr txBox="1"/>
          <p:nvPr/>
        </p:nvSpPr>
        <p:spPr>
          <a:xfrm>
            <a:off x="609600" y="5638800"/>
            <a:ext cx="691243"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-10’</a:t>
            </a:r>
          </a:p>
        </p:txBody>
      </p:sp>
      <p:sp>
        <p:nvSpPr>
          <p:cNvPr id="66" name="TextBox 65"/>
          <p:cNvSpPr txBox="1"/>
          <p:nvPr/>
        </p:nvSpPr>
        <p:spPr>
          <a:xfrm>
            <a:off x="609600" y="6350913"/>
            <a:ext cx="691243" cy="430887"/>
          </a:xfrm>
          <a:prstGeom prst="rect">
            <a:avLst/>
          </a:prstGeom>
          <a:noFill/>
          <a:ln>
            <a:noFill/>
          </a:ln>
        </p:spPr>
        <p:txBody>
          <a:bodyPr wrap="square" rtlCol="0">
            <a:spAutoFit/>
          </a:bodyPr>
          <a:lstStyle/>
          <a:p>
            <a:pPr algn="ctr"/>
            <a:r>
              <a:rPr lang="en-US" sz="2200" b="1" dirty="0" smtClean="0">
                <a:latin typeface="Times New Roman" pitchFamily="18" charset="0"/>
                <a:cs typeface="Times New Roman" pitchFamily="18" charset="0"/>
              </a:rPr>
              <a:t>-15’</a:t>
            </a:r>
          </a:p>
        </p:txBody>
      </p:sp>
      <p:sp>
        <p:nvSpPr>
          <p:cNvPr id="48" name="Rectangle 47"/>
          <p:cNvSpPr/>
          <p:nvPr/>
        </p:nvSpPr>
        <p:spPr>
          <a:xfrm>
            <a:off x="4876800" y="2438400"/>
            <a:ext cx="381000" cy="29391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600200" y="2438400"/>
            <a:ext cx="381000" cy="29391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303020" y="50444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287780" y="43205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295400" y="578358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287780" y="649986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148840" y="50444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133600" y="43205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141220" y="578358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133600" y="649986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048000" y="503682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032760" y="4312920"/>
            <a:ext cx="2286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040380" y="577596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032760" y="64922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924300" y="50444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909060" y="4320540"/>
            <a:ext cx="2286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916680" y="5783580"/>
            <a:ext cx="2286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909060" y="649986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770120" y="5044440"/>
            <a:ext cx="2286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4754880" y="4320540"/>
            <a:ext cx="2286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4762500" y="578358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754880" y="649986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5638800" y="5036820"/>
            <a:ext cx="2286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623560" y="431292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5631180" y="577596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5623560" y="64922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499860" y="50444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6484620" y="43205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6492240" y="578358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6484620" y="649986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7399020" y="503682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7383780" y="4312920"/>
            <a:ext cx="2286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7391400" y="577596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7383780" y="64922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8252460" y="50444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8237220" y="432054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8244840" y="578358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8237220" y="6499860"/>
            <a:ext cx="22860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188"/>
          <p:cNvSpPr txBox="1">
            <a:spLocks noChangeArrowheads="1"/>
          </p:cNvSpPr>
          <p:nvPr/>
        </p:nvSpPr>
        <p:spPr bwMode="auto">
          <a:xfrm>
            <a:off x="1995289" y="2362200"/>
            <a:ext cx="2687136" cy="400105"/>
          </a:xfrm>
          <a:prstGeom prst="rect">
            <a:avLst/>
          </a:prstGeom>
          <a:noFill/>
          <a:ln w="9525">
            <a:noFill/>
            <a:miter lim="800000"/>
            <a:headEnd/>
            <a:tailEnd/>
          </a:ln>
        </p:spPr>
        <p:txBody>
          <a:bodyPr wrap="none" lIns="91435" tIns="45718" rIns="91435" bIns="45718">
            <a:spAutoFit/>
          </a:bodyPr>
          <a:lstStyle/>
          <a:p>
            <a:r>
              <a:rPr lang="en-US" sz="2000" b="1" dirty="0" smtClean="0">
                <a:latin typeface="Times New Roman" pitchFamily="18" charset="0"/>
                <a:cs typeface="Times New Roman" pitchFamily="18" charset="0"/>
              </a:rPr>
              <a:t>Above Screening Level</a:t>
            </a:r>
            <a:endParaRPr lang="en-US" sz="2000" b="1" dirty="0">
              <a:latin typeface="Times New Roman" pitchFamily="18" charset="0"/>
              <a:cs typeface="Times New Roman" pitchFamily="18" charset="0"/>
            </a:endParaRPr>
          </a:p>
        </p:txBody>
      </p:sp>
      <p:sp>
        <p:nvSpPr>
          <p:cNvPr id="126" name="Text Box 1188"/>
          <p:cNvSpPr txBox="1">
            <a:spLocks noChangeArrowheads="1"/>
          </p:cNvSpPr>
          <p:nvPr/>
        </p:nvSpPr>
        <p:spPr bwMode="auto">
          <a:xfrm>
            <a:off x="5266518" y="2402966"/>
            <a:ext cx="2658282" cy="400105"/>
          </a:xfrm>
          <a:prstGeom prst="rect">
            <a:avLst/>
          </a:prstGeom>
          <a:noFill/>
          <a:ln w="9525">
            <a:noFill/>
            <a:miter lim="800000"/>
            <a:headEnd/>
            <a:tailEnd/>
          </a:ln>
        </p:spPr>
        <p:txBody>
          <a:bodyPr wrap="none" lIns="91435" tIns="45718" rIns="91435" bIns="45718">
            <a:spAutoFit/>
          </a:bodyPr>
          <a:lstStyle/>
          <a:p>
            <a:r>
              <a:rPr lang="en-US" sz="2000" b="1" dirty="0" smtClean="0">
                <a:latin typeface="Times New Roman" pitchFamily="18" charset="0"/>
                <a:cs typeface="Times New Roman" pitchFamily="18" charset="0"/>
              </a:rPr>
              <a:t>Below Screening Level</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82745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057400"/>
            <a:ext cx="8229600" cy="4724400"/>
          </a:xfrm>
        </p:spPr>
        <p:txBody>
          <a:bodyPr>
            <a:normAutofit/>
          </a:bodyPr>
          <a:lstStyle/>
          <a:p>
            <a:pPr indent="-1588">
              <a:buNone/>
            </a:pPr>
            <a:r>
              <a:rPr lang="en-US" sz="2800" b="1" i="1" dirty="0" smtClean="0">
                <a:latin typeface="Times New Roman" pitchFamily="18" charset="0"/>
                <a:cs typeface="Times New Roman" pitchFamily="18" charset="0"/>
              </a:rPr>
              <a:t>Perhaps the sentiments contained in the following pages, are not yet sufficiently fashionable to procure them general Favor; a long habit of not thinking a Thing wrong gives it a superficial appearance of being right, and raises at first a formidable outcry in defense of Custom.  But the Tumult soon subsides. Time makes more Converts than Reason.</a:t>
            </a:r>
          </a:p>
          <a:p>
            <a:pPr indent="-1588">
              <a:buNone/>
            </a:pPr>
            <a:endParaRPr lang="en-US" sz="1200" b="1" dirty="0" smtClean="0">
              <a:latin typeface="Times New Roman" pitchFamily="18" charset="0"/>
              <a:cs typeface="Times New Roman" pitchFamily="18" charset="0"/>
            </a:endParaRPr>
          </a:p>
          <a:p>
            <a:pPr indent="-55563">
              <a:buNone/>
            </a:pPr>
            <a:r>
              <a:rPr lang="en-US" sz="2800" b="1" dirty="0" smtClean="0">
                <a:latin typeface="Times New Roman" pitchFamily="18" charset="0"/>
                <a:cs typeface="Times New Roman" pitchFamily="18" charset="0"/>
              </a:rPr>
              <a:t>Thomas Paine, 1776 (</a:t>
            </a:r>
            <a:r>
              <a:rPr lang="en-US" sz="2800" b="1" i="1" dirty="0" smtClean="0">
                <a:latin typeface="Times New Roman" pitchFamily="18" charset="0"/>
                <a:cs typeface="Times New Roman" pitchFamily="18" charset="0"/>
              </a:rPr>
              <a:t>Common Sense,</a:t>
            </a:r>
            <a:r>
              <a:rPr lang="en-US" sz="2800" b="1" dirty="0" smtClean="0">
                <a:latin typeface="Times New Roman" pitchFamily="18" charset="0"/>
                <a:cs typeface="Times New Roman" pitchFamily="18" charset="0"/>
              </a:rPr>
              <a:t> on succession and independence of the new United States from Great Britain)</a:t>
            </a:r>
          </a:p>
        </p:txBody>
      </p:sp>
      <p:sp>
        <p:nvSpPr>
          <p:cNvPr id="2" name="Slide Number Placeholder 1"/>
          <p:cNvSpPr>
            <a:spLocks noGrp="1"/>
          </p:cNvSpPr>
          <p:nvPr>
            <p:ph type="sldNum" sz="quarter" idx="12"/>
          </p:nvPr>
        </p:nvSpPr>
        <p:spPr/>
        <p:txBody>
          <a:bodyPr/>
          <a:lstStyle/>
          <a:p>
            <a:fld id="{27EB08C4-B206-4098-98C3-6DC2CE1146B4}" type="slidenum">
              <a:rPr lang="en-US" smtClean="0"/>
              <a:pPr/>
              <a:t>5</a:t>
            </a:fld>
            <a:endParaRPr lang="en-US"/>
          </a:p>
        </p:txBody>
      </p:sp>
      <p:sp>
        <p:nvSpPr>
          <p:cNvPr id="6" name="Rectangle 7"/>
          <p:cNvSpPr>
            <a:spLocks noChangeArrowheads="1"/>
          </p:cNvSpPr>
          <p:nvPr/>
        </p:nvSpPr>
        <p:spPr bwMode="auto">
          <a:xfrm>
            <a:off x="2743200" y="838200"/>
            <a:ext cx="5410199" cy="609600"/>
          </a:xfrm>
          <a:prstGeom prst="rect">
            <a:avLst/>
          </a:prstGeom>
          <a:noFill/>
          <a:ln w="9525">
            <a:noFill/>
            <a:miter lim="800000"/>
            <a:headEnd/>
            <a:tailEnd/>
          </a:ln>
        </p:spPr>
        <p:txBody>
          <a:bodyPr lIns="91435" tIns="45718" rIns="91435" bIns="45718" anchor="ctr"/>
          <a:lstStyle/>
          <a:p>
            <a:pPr algn="ctr"/>
            <a:r>
              <a:rPr lang="en-US" sz="3200" b="1" dirty="0" smtClean="0">
                <a:latin typeface="Times New Roman" pitchFamily="18" charset="0"/>
                <a:cs typeface="Times New Roman" pitchFamily="18" charset="0"/>
              </a:rPr>
              <a:t>Change Can Be Disrupting…</a:t>
            </a:r>
            <a:endParaRPr lang="en-US" sz="32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914400" y="228600"/>
            <a:ext cx="1524000" cy="1750541"/>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7752232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52400"/>
            <a:ext cx="77724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panose="02020603050405020304" pitchFamily="18" charset="0"/>
                <a:cs typeface="Times New Roman" panose="02020603050405020304" pitchFamily="18" charset="0"/>
              </a:rPr>
              <a:t>Part 2 - Implications</a:t>
            </a:r>
            <a:endParaRPr lang="en-US" sz="3200" b="1" dirty="0">
              <a:latin typeface="Times New Roman" panose="02020603050405020304" pitchFamily="18" charset="0"/>
              <a:cs typeface="Times New Roman" panose="02020603050405020304" pitchFamily="18" charset="0"/>
            </a:endParaRPr>
          </a:p>
        </p:txBody>
      </p:sp>
      <p:sp>
        <p:nvSpPr>
          <p:cNvPr id="5" name="Text Box 4"/>
          <p:cNvSpPr txBox="1">
            <a:spLocks noChangeArrowheads="1"/>
          </p:cNvSpPr>
          <p:nvPr/>
        </p:nvSpPr>
        <p:spPr bwMode="auto">
          <a:xfrm>
            <a:off x="762000" y="1066800"/>
            <a:ext cx="7772400" cy="4832092"/>
          </a:xfrm>
          <a:prstGeom prst="rect">
            <a:avLst/>
          </a:prstGeom>
          <a:noFill/>
          <a:ln w="9525">
            <a:noFill/>
            <a:miter lim="800000"/>
            <a:headEnd/>
            <a:tailEnd/>
          </a:ln>
        </p:spPr>
        <p:txBody>
          <a:bodyPr wrap="square">
            <a:spAutoFit/>
          </a:bodyPr>
          <a:lstStyle/>
          <a:p>
            <a:pPr marL="1587" eaLnBrk="0" hangingPunct="0">
              <a:defRPr/>
            </a:pPr>
            <a:r>
              <a:rPr lang="en-US" sz="2800" b="1" kern="0" dirty="0" smtClean="0">
                <a:latin typeface="Times New Roman" pitchFamily="18" charset="0"/>
                <a:cs typeface="Times New Roman" pitchFamily="18" charset="0"/>
              </a:rPr>
              <a:t>Outline:</a:t>
            </a:r>
          </a:p>
          <a:p>
            <a:pPr marL="231775" indent="-230188" eaLnBrk="0" hangingPunct="0">
              <a:buFont typeface="Arial" pitchFamily="34" charset="0"/>
              <a:buChar char="•"/>
              <a:defRPr/>
            </a:pPr>
            <a:r>
              <a:rPr lang="en-US" sz="2800" b="1" kern="0" dirty="0">
                <a:latin typeface="Times New Roman" pitchFamily="18" charset="0"/>
                <a:cs typeface="Times New Roman" pitchFamily="18" charset="0"/>
              </a:rPr>
              <a:t>R</a:t>
            </a:r>
            <a:r>
              <a:rPr lang="en-US" sz="2800" b="1" kern="0" dirty="0" smtClean="0">
                <a:latin typeface="Times New Roman" pitchFamily="18" charset="0"/>
                <a:cs typeface="Times New Roman" pitchFamily="18" charset="0"/>
              </a:rPr>
              <a:t>epresentativeness of laboratory </a:t>
            </a:r>
            <a:r>
              <a:rPr lang="en-US" sz="2800" b="1" kern="0" dirty="0">
                <a:latin typeface="Times New Roman" pitchFamily="18" charset="0"/>
                <a:cs typeface="Times New Roman" pitchFamily="18" charset="0"/>
              </a:rPr>
              <a:t>data;</a:t>
            </a:r>
            <a:endParaRPr lang="en-US" sz="2800" b="1" kern="0" dirty="0" smtClean="0">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solidFill>
                  <a:srgbClr val="000000"/>
                </a:solidFill>
                <a:latin typeface="Times New Roman" pitchFamily="18" charset="0"/>
                <a:cs typeface="Times New Roman" pitchFamily="18" charset="0"/>
              </a:rPr>
              <a:t>Mapping extent of contamination;</a:t>
            </a:r>
          </a:p>
          <a:p>
            <a:pPr marL="231775" indent="-230188" eaLnBrk="0" hangingPunct="0">
              <a:buFont typeface="Arial" pitchFamily="34" charset="0"/>
              <a:buChar char="•"/>
              <a:defRPr/>
            </a:pPr>
            <a:r>
              <a:rPr kumimoji="0" lang="en-US" sz="2800" b="1" i="0" strike="noStrike" kern="0" cap="none" spc="0" normalizeH="0" baseline="0" noProof="0" dirty="0" smtClean="0">
                <a:ln>
                  <a:noFill/>
                </a:ln>
                <a:solidFill>
                  <a:srgbClr val="000000"/>
                </a:solidFill>
                <a:effectLst/>
                <a:uLnTx/>
                <a:uFillTx/>
                <a:latin typeface="Times New Roman" pitchFamily="18" charset="0"/>
                <a:cs typeface="Times New Roman" pitchFamily="18" charset="0"/>
              </a:rPr>
              <a:t>Interpretation</a:t>
            </a:r>
            <a:r>
              <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rPr>
              <a:t> of i</a:t>
            </a:r>
            <a:r>
              <a:rPr kumimoji="0" lang="en-US" sz="2800" b="1" i="0" strike="noStrike" kern="0" cap="none" spc="0" normalizeH="0" baseline="0" noProof="0" dirty="0" smtClean="0">
                <a:ln>
                  <a:noFill/>
                </a:ln>
                <a:solidFill>
                  <a:srgbClr val="000000"/>
                </a:solidFill>
                <a:effectLst/>
                <a:uLnTx/>
                <a:uFillTx/>
                <a:latin typeface="Times New Roman" pitchFamily="18" charset="0"/>
                <a:cs typeface="Times New Roman" pitchFamily="18" charset="0"/>
              </a:rPr>
              <a:t>soconcentration</a:t>
            </a:r>
            <a:r>
              <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rPr>
              <a:t> maps</a:t>
            </a:r>
            <a:r>
              <a:rPr lang="en-US" sz="2800" b="1" kern="0" dirty="0" smtClean="0">
                <a:solidFill>
                  <a:srgbClr val="000000"/>
                </a:solidFill>
                <a:latin typeface="Times New Roman" pitchFamily="18" charset="0"/>
                <a:cs typeface="Times New Roman" pitchFamily="18" charset="0"/>
              </a:rPr>
              <a:t>;</a:t>
            </a:r>
            <a:endPar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solidFill>
                  <a:srgbClr val="FF0000"/>
                </a:solidFill>
                <a:latin typeface="Times New Roman" pitchFamily="18" charset="0"/>
                <a:cs typeface="Times New Roman" pitchFamily="18" charset="0"/>
              </a:rPr>
              <a:t>Exposure concentrations and risk assessments;</a:t>
            </a:r>
          </a:p>
          <a:p>
            <a:pPr marL="688975" lvl="1" indent="-230188" eaLnBrk="0" hangingPunct="0">
              <a:buFont typeface="Arial" pitchFamily="34" charset="0"/>
              <a:buChar char="•"/>
              <a:defRPr/>
            </a:pPr>
            <a:r>
              <a:rPr lang="en-US" sz="2800" b="1" kern="0" dirty="0">
                <a:solidFill>
                  <a:srgbClr val="FF0000"/>
                </a:solidFill>
                <a:latin typeface="Times New Roman" pitchFamily="18" charset="0"/>
                <a:cs typeface="Times New Roman" pitchFamily="18" charset="0"/>
              </a:rPr>
              <a:t>Comparison of </a:t>
            </a:r>
            <a:r>
              <a:rPr lang="en-US" sz="2800" b="1" kern="0" dirty="0" smtClean="0">
                <a:solidFill>
                  <a:srgbClr val="FF0000"/>
                </a:solidFill>
                <a:latin typeface="Times New Roman" pitchFamily="18" charset="0"/>
                <a:cs typeface="Times New Roman" pitchFamily="18" charset="0"/>
              </a:rPr>
              <a:t>data </a:t>
            </a:r>
            <a:r>
              <a:rPr lang="en-US" sz="2800" b="1" kern="0" dirty="0">
                <a:solidFill>
                  <a:srgbClr val="FF0000"/>
                </a:solidFill>
                <a:latin typeface="Times New Roman" pitchFamily="18" charset="0"/>
                <a:cs typeface="Times New Roman" pitchFamily="18" charset="0"/>
              </a:rPr>
              <a:t>to screening levels;</a:t>
            </a:r>
          </a:p>
          <a:p>
            <a:pPr marL="688975" lvl="1" indent="-230188" eaLnBrk="0" hangingPunct="0">
              <a:buFont typeface="Arial" pitchFamily="34" charset="0"/>
              <a:buChar char="•"/>
              <a:defRPr/>
            </a:pPr>
            <a:r>
              <a:rPr lang="en-US" sz="2800" b="1" kern="0" dirty="0">
                <a:latin typeface="Times New Roman" pitchFamily="18" charset="0"/>
                <a:cs typeface="Times New Roman" pitchFamily="18" charset="0"/>
              </a:rPr>
              <a:t>What are </a:t>
            </a:r>
            <a:r>
              <a:rPr lang="en-US" sz="2800" b="1" kern="0" dirty="0" smtClean="0">
                <a:latin typeface="Times New Roman" pitchFamily="18" charset="0"/>
                <a:cs typeface="Times New Roman" pitchFamily="18" charset="0"/>
              </a:rPr>
              <a:t>we looking </a:t>
            </a:r>
            <a:r>
              <a:rPr lang="en-US" sz="2800" b="1" kern="0" dirty="0">
                <a:latin typeface="Times New Roman" pitchFamily="18" charset="0"/>
                <a:cs typeface="Times New Roman" pitchFamily="18" charset="0"/>
              </a:rPr>
              <a:t>for?</a:t>
            </a:r>
          </a:p>
          <a:p>
            <a:pPr marL="688975" lvl="1" indent="-230188" eaLnBrk="0" hangingPunct="0">
              <a:buFont typeface="Arial" pitchFamily="34" charset="0"/>
              <a:buChar char="•"/>
              <a:defRPr/>
            </a:pPr>
            <a:r>
              <a:rPr lang="en-US" sz="2800" b="1" kern="0" dirty="0">
                <a:latin typeface="Times New Roman" pitchFamily="18" charset="0"/>
                <a:cs typeface="Times New Roman" pitchFamily="18" charset="0"/>
              </a:rPr>
              <a:t>Representativeness of discrete data sets;</a:t>
            </a:r>
          </a:p>
          <a:p>
            <a:pPr marL="688975" lvl="1" indent="-230188" eaLnBrk="0" hangingPunct="0">
              <a:buFont typeface="Arial" pitchFamily="34" charset="0"/>
              <a:buChar char="•"/>
              <a:defRPr/>
            </a:pPr>
            <a:r>
              <a:rPr lang="en-US" sz="2800" b="1" kern="0" dirty="0">
                <a:solidFill>
                  <a:srgbClr val="000000"/>
                </a:solidFill>
                <a:latin typeface="Times New Roman" pitchFamily="18" charset="0"/>
                <a:cs typeface="Times New Roman" pitchFamily="18" charset="0"/>
              </a:rPr>
              <a:t>Interpretation of “outlier” data;</a:t>
            </a:r>
            <a:endParaRPr lang="en-US" sz="2800" b="1" kern="0" dirty="0">
              <a:solidFill>
                <a:srgbClr val="FF0000"/>
              </a:solidFill>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Sampling Theory and DU-MIS investigations;</a:t>
            </a:r>
          </a:p>
          <a:p>
            <a:pPr marL="231775" indent="-230188" eaLnBrk="0" hangingPunct="0">
              <a:buFont typeface="Arial" pitchFamily="34" charset="0"/>
              <a:buChar char="•"/>
              <a:defRPr/>
            </a:pPr>
            <a:r>
              <a:rPr lang="en-US" sz="2800" b="1" kern="0" dirty="0" smtClean="0">
                <a:solidFill>
                  <a:srgbClr val="000000"/>
                </a:solidFill>
                <a:latin typeface="Times New Roman" pitchFamily="18" charset="0"/>
                <a:cs typeface="Times New Roman" pitchFamily="18" charset="0"/>
              </a:rPr>
              <a:t>Regulatory hurdles.</a:t>
            </a:r>
          </a:p>
        </p:txBody>
      </p:sp>
    </p:spTree>
    <p:extLst>
      <p:ext uri="{BB962C8B-B14F-4D97-AF65-F5344CB8AC3E}">
        <p14:creationId xmlns:p14="http://schemas.microsoft.com/office/powerpoint/2010/main" val="172684799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EB08C4-B206-4098-98C3-6DC2CE1146B4}" type="slidenum">
              <a:rPr lang="en-US" smtClean="0"/>
              <a:pPr/>
              <a:t>51</a:t>
            </a:fld>
            <a:endParaRPr lang="en-US"/>
          </a:p>
        </p:txBody>
      </p:sp>
      <p:sp>
        <p:nvSpPr>
          <p:cNvPr id="5" name="Rectangle 2"/>
          <p:cNvSpPr>
            <a:spLocks noGrp="1" noChangeArrowheads="1"/>
          </p:cNvSpPr>
          <p:nvPr>
            <p:ph type="title"/>
          </p:nvPr>
        </p:nvSpPr>
        <p:spPr>
          <a:xfrm>
            <a:off x="914400" y="152400"/>
            <a:ext cx="7239000" cy="914400"/>
          </a:xfrm>
        </p:spPr>
        <p:txBody>
          <a:bodyPr>
            <a:normAutofit fontScale="90000"/>
          </a:bodyPr>
          <a:lstStyle/>
          <a:p>
            <a:r>
              <a:rPr lang="en-US" sz="3200" b="1" dirty="0" smtClean="0">
                <a:solidFill>
                  <a:srgbClr val="FF0000"/>
                </a:solidFill>
                <a:latin typeface="Times New Roman" pitchFamily="18" charset="0"/>
              </a:rPr>
              <a:t>1</a:t>
            </a:r>
            <a:r>
              <a:rPr lang="en-US" sz="3200" b="1" baseline="30000" dirty="0" smtClean="0">
                <a:solidFill>
                  <a:srgbClr val="FF0000"/>
                </a:solidFill>
                <a:latin typeface="Times New Roman" pitchFamily="18" charset="0"/>
              </a:rPr>
              <a:t>st</a:t>
            </a:r>
            <a:r>
              <a:rPr lang="en-US" sz="3200" b="1" dirty="0" smtClean="0">
                <a:solidFill>
                  <a:srgbClr val="FF0000"/>
                </a:solidFill>
                <a:latin typeface="Times New Roman" pitchFamily="18" charset="0"/>
              </a:rPr>
              <a:t> Red Flag: </a:t>
            </a:r>
            <a:r>
              <a:rPr lang="en-US" sz="3200" b="1" dirty="0" smtClean="0">
                <a:solidFill>
                  <a:schemeClr val="tx1"/>
                </a:solidFill>
                <a:latin typeface="Times New Roman" pitchFamily="18" charset="0"/>
              </a:rPr>
              <a:t>Risk-Based Screening Levels</a:t>
            </a:r>
            <a:br>
              <a:rPr lang="en-US" sz="3200" b="1" dirty="0" smtClean="0">
                <a:solidFill>
                  <a:schemeClr val="tx1"/>
                </a:solidFill>
                <a:latin typeface="Times New Roman" pitchFamily="18" charset="0"/>
              </a:rPr>
            </a:br>
            <a:r>
              <a:rPr lang="en-US" sz="3200" b="1" u="sng" dirty="0" smtClean="0">
                <a:solidFill>
                  <a:schemeClr val="tx1"/>
                </a:solidFill>
                <a:latin typeface="Times New Roman" pitchFamily="18" charset="0"/>
              </a:rPr>
              <a:t>Do Not Apply</a:t>
            </a:r>
            <a:r>
              <a:rPr lang="en-US" sz="3200" b="1" dirty="0" smtClean="0">
                <a:solidFill>
                  <a:schemeClr val="tx1"/>
                </a:solidFill>
                <a:latin typeface="Times New Roman" pitchFamily="18" charset="0"/>
              </a:rPr>
              <a:t> to Individual Discrete Samples</a:t>
            </a:r>
            <a:endParaRPr lang="en-US" sz="3200" b="1" dirty="0">
              <a:solidFill>
                <a:schemeClr val="tx1"/>
              </a:solidFill>
              <a:latin typeface="Times New Roman" pitchFamily="18" charset="0"/>
            </a:endParaRPr>
          </a:p>
        </p:txBody>
      </p:sp>
      <p:sp>
        <p:nvSpPr>
          <p:cNvPr id="7" name="TextBox 6"/>
          <p:cNvSpPr txBox="1"/>
          <p:nvPr/>
        </p:nvSpPr>
        <p:spPr>
          <a:xfrm>
            <a:off x="685800" y="1229142"/>
            <a:ext cx="7848600" cy="2123658"/>
          </a:xfrm>
          <a:prstGeom prst="rect">
            <a:avLst/>
          </a:prstGeom>
          <a:noFill/>
          <a:ln>
            <a:solidFill>
              <a:srgbClr val="000000"/>
            </a:solidFill>
          </a:ln>
        </p:spPr>
        <p:txBody>
          <a:bodyPr wrap="square" rtlCol="0">
            <a:spAutoFit/>
          </a:bodyPr>
          <a:lstStyle/>
          <a:p>
            <a:r>
              <a:rPr lang="en-US" sz="2800" b="1" i="1" dirty="0" smtClean="0">
                <a:latin typeface="Times New Roman" panose="02020603050405020304" pitchFamily="18" charset="0"/>
                <a:cs typeface="Times New Roman" panose="02020603050405020304" pitchFamily="18" charset="0"/>
              </a:rPr>
              <a:t>“The </a:t>
            </a:r>
            <a:r>
              <a:rPr lang="en-US" sz="2800" b="1" i="1" dirty="0">
                <a:latin typeface="Times New Roman" panose="02020603050405020304" pitchFamily="18" charset="0"/>
                <a:cs typeface="Times New Roman" panose="02020603050405020304" pitchFamily="18" charset="0"/>
              </a:rPr>
              <a:t>concentration term in the intake equation is the </a:t>
            </a:r>
            <a:r>
              <a:rPr lang="en-US" sz="2800" b="1" i="1" u="sng" dirty="0">
                <a:latin typeface="Times New Roman" panose="02020603050405020304" pitchFamily="18" charset="0"/>
                <a:cs typeface="Times New Roman" panose="02020603050405020304" pitchFamily="18" charset="0"/>
              </a:rPr>
              <a:t>arithmetic average </a:t>
            </a:r>
            <a:r>
              <a:rPr lang="en-US" sz="2800" b="1" i="1" dirty="0">
                <a:latin typeface="Times New Roman" panose="02020603050405020304" pitchFamily="18" charset="0"/>
                <a:cs typeface="Times New Roman" panose="02020603050405020304" pitchFamily="18" charset="0"/>
              </a:rPr>
              <a:t>of the concentration that is contacted over the exposure </a:t>
            </a:r>
            <a:r>
              <a:rPr lang="en-US" sz="2800" b="1" i="1" dirty="0" smtClean="0">
                <a:latin typeface="Times New Roman" panose="02020603050405020304" pitchFamily="18" charset="0"/>
                <a:cs typeface="Times New Roman" panose="02020603050405020304" pitchFamily="18" charset="0"/>
              </a:rPr>
              <a:t>period.”</a:t>
            </a:r>
          </a:p>
          <a:p>
            <a:r>
              <a:rPr lang="en-US" sz="2400" b="1" dirty="0" smtClean="0">
                <a:latin typeface="Times New Roman" panose="02020603050405020304" pitchFamily="18" charset="0"/>
                <a:cs typeface="Times New Roman" panose="02020603050405020304" pitchFamily="18" charset="0"/>
              </a:rPr>
              <a:t>USEPA 1989: Methods </a:t>
            </a:r>
            <a:r>
              <a:rPr lang="en-US" sz="2400" b="1" dirty="0">
                <a:latin typeface="Times New Roman" panose="02020603050405020304" pitchFamily="18" charset="0"/>
                <a:cs typeface="Times New Roman" panose="02020603050405020304" pitchFamily="18" charset="0"/>
              </a:rPr>
              <a:t>for </a:t>
            </a:r>
            <a:r>
              <a:rPr lang="en-US" sz="2400" b="1" dirty="0" smtClean="0">
                <a:latin typeface="Times New Roman" panose="02020603050405020304" pitchFamily="18" charset="0"/>
                <a:cs typeface="Times New Roman" panose="02020603050405020304" pitchFamily="18" charset="0"/>
              </a:rPr>
              <a:t>Evaluating </a:t>
            </a:r>
            <a:r>
              <a:rPr lang="en-US" sz="2400" b="1" dirty="0">
                <a:latin typeface="Times New Roman" panose="02020603050405020304" pitchFamily="18" charset="0"/>
                <a:cs typeface="Times New Roman" panose="02020603050405020304" pitchFamily="18" charset="0"/>
              </a:rPr>
              <a:t>the Attainment of Cleanup </a:t>
            </a:r>
            <a:r>
              <a:rPr lang="en-US" sz="2400" b="1" dirty="0" smtClean="0">
                <a:latin typeface="Times New Roman" panose="02020603050405020304" pitchFamily="18" charset="0"/>
                <a:cs typeface="Times New Roman" panose="02020603050405020304" pitchFamily="18" charset="0"/>
              </a:rPr>
              <a:t>Standards</a:t>
            </a:r>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647700" y="3581400"/>
            <a:ext cx="7848599" cy="3108543"/>
          </a:xfrm>
          <a:prstGeom prst="rect">
            <a:avLst/>
          </a:prstGeom>
          <a:noFill/>
          <a:ln>
            <a:solidFill>
              <a:schemeClr val="tx1"/>
            </a:solidFill>
          </a:ln>
        </p:spPr>
        <p:txBody>
          <a:bodyPr wrap="square" rtlCol="0">
            <a:spAutoFit/>
          </a:bodyPr>
          <a:lstStyle/>
          <a:p>
            <a:r>
              <a:rPr lang="en-US" sz="2800" b="1" i="1" dirty="0" smtClean="0">
                <a:latin typeface="Times New Roman" panose="02020603050405020304" pitchFamily="18" charset="0"/>
                <a:cs typeface="Times New Roman" panose="02020603050405020304" pitchFamily="18" charset="0"/>
              </a:rPr>
              <a:t>For </a:t>
            </a:r>
            <a:r>
              <a:rPr lang="en-US" sz="2800" b="1" i="1" dirty="0">
                <a:latin typeface="Times New Roman" panose="02020603050405020304" pitchFamily="18" charset="0"/>
                <a:cs typeface="Times New Roman" panose="02020603050405020304" pitchFamily="18" charset="0"/>
              </a:rPr>
              <a:t>Superfund assessments, the concentration term </a:t>
            </a:r>
            <a:r>
              <a:rPr lang="en-US" sz="2800" b="1" i="1" dirty="0" smtClean="0">
                <a:latin typeface="Times New Roman" panose="02020603050405020304" pitchFamily="18" charset="0"/>
                <a:cs typeface="Times New Roman" panose="02020603050405020304" pitchFamily="18" charset="0"/>
              </a:rPr>
              <a:t>in </a:t>
            </a:r>
            <a:r>
              <a:rPr lang="en-US" sz="2800" b="1" i="1" dirty="0">
                <a:latin typeface="Times New Roman" panose="02020603050405020304" pitchFamily="18" charset="0"/>
                <a:cs typeface="Times New Roman" panose="02020603050405020304" pitchFamily="18" charset="0"/>
              </a:rPr>
              <a:t>the intake equation </a:t>
            </a:r>
            <a:r>
              <a:rPr lang="en-US" sz="2800" b="1" i="1" dirty="0" smtClean="0">
                <a:latin typeface="Times New Roman" panose="02020603050405020304" pitchFamily="18" charset="0"/>
                <a:cs typeface="Times New Roman" panose="02020603050405020304" pitchFamily="18" charset="0"/>
              </a:rPr>
              <a:t>(used to generate the RSLs) is </a:t>
            </a:r>
            <a:r>
              <a:rPr lang="en-US" sz="2800" b="1" i="1" dirty="0">
                <a:latin typeface="Times New Roman" panose="02020603050405020304" pitchFamily="18" charset="0"/>
                <a:cs typeface="Times New Roman" panose="02020603050405020304" pitchFamily="18" charset="0"/>
              </a:rPr>
              <a:t>an estimate of the </a:t>
            </a:r>
            <a:r>
              <a:rPr lang="en-US" sz="2800" b="1" i="1" u="sng" dirty="0">
                <a:latin typeface="Times New Roman" panose="02020603050405020304" pitchFamily="18" charset="0"/>
                <a:cs typeface="Times New Roman" panose="02020603050405020304" pitchFamily="18" charset="0"/>
              </a:rPr>
              <a:t>arithmetic average </a:t>
            </a:r>
            <a:r>
              <a:rPr lang="en-US" sz="2800" b="1" i="1" dirty="0">
                <a:latin typeface="Times New Roman" panose="02020603050405020304" pitchFamily="18" charset="0"/>
                <a:cs typeface="Times New Roman" panose="02020603050405020304" pitchFamily="18" charset="0"/>
              </a:rPr>
              <a:t>concentration for a contaminant based on a set of site sampling </a:t>
            </a:r>
            <a:r>
              <a:rPr lang="en-US" sz="2800" b="1" i="1" dirty="0" smtClean="0">
                <a:latin typeface="Times New Roman" panose="02020603050405020304" pitchFamily="18" charset="0"/>
                <a:cs typeface="Times New Roman" panose="02020603050405020304" pitchFamily="18" charset="0"/>
              </a:rPr>
              <a:t>results.</a:t>
            </a:r>
          </a:p>
          <a:p>
            <a:r>
              <a:rPr lang="en-US" sz="2800" b="1" dirty="0" smtClean="0">
                <a:latin typeface="Times New Roman" panose="02020603050405020304" pitchFamily="18" charset="0"/>
                <a:cs typeface="Times New Roman" panose="02020603050405020304" pitchFamily="18" charset="0"/>
              </a:rPr>
              <a:t>USEPA 1992: A </a:t>
            </a:r>
            <a:r>
              <a:rPr lang="en-US" sz="2800" b="1" dirty="0">
                <a:latin typeface="Times New Roman" panose="02020603050405020304" pitchFamily="18" charset="0"/>
                <a:cs typeface="Times New Roman" panose="02020603050405020304" pitchFamily="18" charset="0"/>
              </a:rPr>
              <a:t>Supplemental Guidance to RAGS: Calculating the Concentration </a:t>
            </a:r>
            <a:r>
              <a:rPr lang="en-US" sz="2800" b="1" dirty="0" smtClean="0">
                <a:latin typeface="Times New Roman" panose="02020603050405020304" pitchFamily="18" charset="0"/>
                <a:cs typeface="Times New Roman" panose="02020603050405020304" pitchFamily="18" charset="0"/>
              </a:rPr>
              <a:t>Term</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27286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EB08C4-B206-4098-98C3-6DC2CE1146B4}" type="slidenum">
              <a:rPr lang="en-US" smtClean="0"/>
              <a:pPr/>
              <a:t>52</a:t>
            </a:fld>
            <a:endParaRPr lang="en-US"/>
          </a:p>
        </p:txBody>
      </p:sp>
      <p:sp>
        <p:nvSpPr>
          <p:cNvPr id="3" name="TextBox 2"/>
          <p:cNvSpPr txBox="1"/>
          <p:nvPr/>
        </p:nvSpPr>
        <p:spPr>
          <a:xfrm>
            <a:off x="495300" y="1066800"/>
            <a:ext cx="8153400" cy="4832092"/>
          </a:xfrm>
          <a:prstGeom prst="rect">
            <a:avLst/>
          </a:prstGeom>
          <a:noFill/>
          <a:ln>
            <a:solidFill>
              <a:schemeClr val="tx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“Risk estimates (are</a:t>
            </a:r>
            <a:r>
              <a:rPr lang="en-US" sz="2400" b="1" dirty="0" smtClean="0">
                <a:latin typeface="Times New Roman" panose="02020603050405020304" pitchFamily="18" charset="0"/>
                <a:cs typeface="Times New Roman" panose="02020603050405020304" pitchFamily="18" charset="0"/>
              </a:rPr>
              <a:t>) developed </a:t>
            </a:r>
            <a:r>
              <a:rPr lang="en-US" sz="2400" b="1" dirty="0">
                <a:latin typeface="Times New Roman" panose="02020603050405020304" pitchFamily="18" charset="0"/>
                <a:cs typeface="Times New Roman" panose="02020603050405020304" pitchFamily="18" charset="0"/>
              </a:rPr>
              <a:t>for a particular </a:t>
            </a:r>
            <a:r>
              <a:rPr lang="en-US" sz="2400" b="1" i="1" dirty="0">
                <a:latin typeface="Times New Roman" panose="02020603050405020304" pitchFamily="18" charset="0"/>
                <a:cs typeface="Times New Roman" panose="02020603050405020304" pitchFamily="18" charset="0"/>
              </a:rPr>
              <a:t>exposure area</a:t>
            </a:r>
            <a:r>
              <a:rPr lang="en-US" sz="2400" b="1" dirty="0">
                <a:latin typeface="Times New Roman" panose="02020603050405020304" pitchFamily="18" charset="0"/>
                <a:cs typeface="Times New Roman" panose="02020603050405020304" pitchFamily="18" charset="0"/>
              </a:rPr>
              <a:t> and time </a:t>
            </a:r>
            <a:r>
              <a:rPr lang="en-US" sz="2400" b="1" dirty="0" smtClean="0">
                <a:latin typeface="Times New Roman" panose="02020603050405020304" pitchFamily="18" charset="0"/>
                <a:cs typeface="Times New Roman" panose="02020603050405020304" pitchFamily="18" charset="0"/>
              </a:rPr>
              <a:t>period….</a:t>
            </a:r>
            <a:endParaRPr lang="en-US" sz="2400" b="1" dirty="0">
              <a:latin typeface="Times New Roman" panose="02020603050405020304" pitchFamily="18" charset="0"/>
              <a:cs typeface="Times New Roman" panose="02020603050405020304" pitchFamily="18" charset="0"/>
            </a:endParaRPr>
          </a:p>
          <a:p>
            <a:endParaRPr lang="en-US" sz="12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The </a:t>
            </a:r>
            <a:r>
              <a:rPr lang="en-US" sz="2400" b="1" i="1" u="sng" dirty="0">
                <a:latin typeface="Times New Roman" panose="02020603050405020304" pitchFamily="18" charset="0"/>
                <a:cs typeface="Times New Roman" panose="02020603050405020304" pitchFamily="18" charset="0"/>
              </a:rPr>
              <a:t>mean concentration </a:t>
            </a:r>
            <a:r>
              <a:rPr lang="en-US" sz="2400" b="1" dirty="0">
                <a:latin typeface="Times New Roman" panose="02020603050405020304" pitchFamily="18" charset="0"/>
                <a:cs typeface="Times New Roman" panose="02020603050405020304" pitchFamily="18" charset="0"/>
              </a:rPr>
              <a:t>(should) be less than the cleanup standard and… (the) area of contaminated soil </a:t>
            </a:r>
            <a:r>
              <a:rPr lang="en-US" sz="2400" b="1" i="1" dirty="0" smtClean="0">
                <a:latin typeface="Times New Roman" panose="02020603050405020304" pitchFamily="18" charset="0"/>
                <a:cs typeface="Times New Roman" panose="02020603050405020304" pitchFamily="18" charset="0"/>
              </a:rPr>
              <a:t>(should </a:t>
            </a:r>
            <a:r>
              <a:rPr lang="en-US" sz="2400" b="1" i="1" dirty="0">
                <a:latin typeface="Times New Roman" panose="02020603050405020304" pitchFamily="18" charset="0"/>
                <a:cs typeface="Times New Roman" panose="02020603050405020304" pitchFamily="18" charset="0"/>
              </a:rPr>
              <a:t>not) be larger than a specified </a:t>
            </a:r>
            <a:r>
              <a:rPr lang="en-US" sz="2400" b="1" i="1" dirty="0" smtClean="0">
                <a:latin typeface="Times New Roman" panose="02020603050405020304" pitchFamily="18" charset="0"/>
                <a:cs typeface="Times New Roman" panose="02020603050405020304" pitchFamily="18" charset="0"/>
              </a:rPr>
              <a:t>size (e.g., target exposure area)</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endParaRPr lang="en-US" sz="1200" b="1" i="1" dirty="0" smtClean="0">
              <a:latin typeface="Times New Roman" panose="02020603050405020304" pitchFamily="18" charset="0"/>
              <a:cs typeface="Times New Roman" panose="02020603050405020304" pitchFamily="18" charset="0"/>
            </a:endParaRPr>
          </a:p>
          <a:p>
            <a:r>
              <a:rPr lang="en-US" sz="2400" b="1" i="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Although </a:t>
            </a:r>
            <a:r>
              <a:rPr lang="en-US" sz="2400" b="1" dirty="0">
                <a:latin typeface="Times New Roman" panose="02020603050405020304" pitchFamily="18" charset="0"/>
                <a:cs typeface="Times New Roman" panose="02020603050405020304" pitchFamily="18" charset="0"/>
              </a:rPr>
              <a:t>this concentration </a:t>
            </a:r>
            <a:r>
              <a:rPr lang="en-US" sz="2400" b="1" i="1" dirty="0">
                <a:latin typeface="Times New Roman" panose="02020603050405020304" pitchFamily="18" charset="0"/>
                <a:cs typeface="Times New Roman" panose="02020603050405020304" pitchFamily="18" charset="0"/>
              </a:rPr>
              <a:t>does not reflect the maximum </a:t>
            </a:r>
            <a:r>
              <a:rPr lang="en-US" sz="2400" b="1" dirty="0">
                <a:latin typeface="Times New Roman" panose="02020603050405020304" pitchFamily="18" charset="0"/>
                <a:cs typeface="Times New Roman" panose="02020603050405020304" pitchFamily="18" charset="0"/>
              </a:rPr>
              <a:t>concentration that could be contacted at any one time, it is regarded as a </a:t>
            </a:r>
            <a:r>
              <a:rPr lang="en-US" sz="2400" b="1" i="1" dirty="0">
                <a:latin typeface="Times New Roman" panose="02020603050405020304" pitchFamily="18" charset="0"/>
                <a:cs typeface="Times New Roman" panose="02020603050405020304" pitchFamily="18" charset="0"/>
              </a:rPr>
              <a:t>reasonable estimate </a:t>
            </a:r>
            <a:r>
              <a:rPr lang="en-US" sz="2400" b="1" dirty="0">
                <a:latin typeface="Times New Roman" panose="02020603050405020304" pitchFamily="18" charset="0"/>
                <a:cs typeface="Times New Roman" panose="02020603050405020304" pitchFamily="18" charset="0"/>
              </a:rPr>
              <a:t>of the concentration likely to be contacted over time</a:t>
            </a:r>
            <a:r>
              <a:rPr lang="en-US" sz="2400" b="1" dirty="0" smtClean="0">
                <a:latin typeface="Times New Roman" panose="02020603050405020304" pitchFamily="18" charset="0"/>
                <a:cs typeface="Times New Roman" panose="02020603050405020304" pitchFamily="18" charset="0"/>
              </a:rPr>
              <a:t>.”</a:t>
            </a:r>
          </a:p>
          <a:p>
            <a:endParaRPr lang="en-US" sz="20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USEPA 1989. </a:t>
            </a:r>
            <a:r>
              <a:rPr lang="en-US" sz="2400" b="1" i="1" dirty="0" smtClean="0">
                <a:latin typeface="Times New Roman" panose="02020603050405020304" pitchFamily="18" charset="0"/>
                <a:cs typeface="Times New Roman" panose="02020603050405020304" pitchFamily="18" charset="0"/>
              </a:rPr>
              <a:t>Risk </a:t>
            </a:r>
            <a:r>
              <a:rPr lang="en-US" sz="2400" b="1" i="1" dirty="0">
                <a:latin typeface="Times New Roman" panose="02020603050405020304" pitchFamily="18" charset="0"/>
                <a:cs typeface="Times New Roman" panose="02020603050405020304" pitchFamily="18" charset="0"/>
              </a:rPr>
              <a:t>Assessment Guidance for Superfund, Volume I, Human Health Evaluation Manual </a:t>
            </a:r>
          </a:p>
        </p:txBody>
      </p:sp>
      <p:sp>
        <p:nvSpPr>
          <p:cNvPr id="7" name="Rectangle 2"/>
          <p:cNvSpPr txBox="1">
            <a:spLocks noChangeArrowheads="1"/>
          </p:cNvSpPr>
          <p:nvPr/>
        </p:nvSpPr>
        <p:spPr>
          <a:xfrm>
            <a:off x="457200" y="152400"/>
            <a:ext cx="8229600" cy="9144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mj-cs"/>
              </a:rPr>
              <a:t>Exposure Area </a:t>
            </a:r>
            <a:r>
              <a:rPr kumimoji="0" lang="en-US" sz="3200" b="1" i="1" u="none" strike="noStrike" kern="1200" cap="none" spc="0" normalizeH="0" baseline="0" noProof="0" dirty="0" smtClean="0">
                <a:ln>
                  <a:noFill/>
                </a:ln>
                <a:solidFill>
                  <a:schemeClr val="tx1"/>
                </a:solidFill>
                <a:effectLst/>
                <a:uLnTx/>
                <a:uFillTx/>
                <a:latin typeface="Times New Roman" pitchFamily="18" charset="0"/>
                <a:ea typeface="+mj-ea"/>
                <a:cs typeface="+mj-cs"/>
              </a:rPr>
              <a:t>Means</a:t>
            </a:r>
            <a:endParaRPr kumimoji="0" lang="en-US" sz="3200" b="1" i="1" u="none" strike="noStrike" kern="1200" cap="none" spc="0" normalizeH="0" baseline="0" noProof="0" dirty="0">
              <a:ln>
                <a:noFill/>
              </a:ln>
              <a:solidFill>
                <a:schemeClr val="tx1"/>
              </a:solidFill>
              <a:effectLst/>
              <a:uLnTx/>
              <a:uFillTx/>
              <a:latin typeface="Times New Roman" pitchFamily="18" charset="0"/>
              <a:ea typeface="+mj-ea"/>
              <a:cs typeface="+mj-cs"/>
            </a:endParaRPr>
          </a:p>
        </p:txBody>
      </p:sp>
    </p:spTree>
    <p:extLst>
      <p:ext uri="{BB962C8B-B14F-4D97-AF65-F5344CB8AC3E}">
        <p14:creationId xmlns:p14="http://schemas.microsoft.com/office/powerpoint/2010/main" val="21971352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EB08C4-B206-4098-98C3-6DC2CE1146B4}" type="slidenum">
              <a:rPr lang="en-US" smtClean="0"/>
              <a:pPr/>
              <a:t>53</a:t>
            </a:fld>
            <a:endParaRPr lang="en-US"/>
          </a:p>
        </p:txBody>
      </p:sp>
      <p:sp>
        <p:nvSpPr>
          <p:cNvPr id="5" name="TextBox 4"/>
          <p:cNvSpPr txBox="1"/>
          <p:nvPr/>
        </p:nvSpPr>
        <p:spPr>
          <a:xfrm>
            <a:off x="533400" y="4353342"/>
            <a:ext cx="8279642" cy="2123658"/>
          </a:xfrm>
          <a:prstGeom prst="rect">
            <a:avLst/>
          </a:prstGeom>
          <a:noFill/>
          <a:ln>
            <a:solidFill>
              <a:schemeClr val="tx1"/>
            </a:solidFill>
          </a:ln>
        </p:spPr>
        <p:txBody>
          <a:bodyPr wrap="square" rtlCol="0">
            <a:spAutoFit/>
          </a:bodyPr>
          <a:lstStyle/>
          <a:p>
            <a:r>
              <a:rPr lang="en-US" sz="2800" b="1" i="1" dirty="0">
                <a:latin typeface="Times New Roman" panose="02020603050405020304" pitchFamily="18" charset="0"/>
                <a:cs typeface="Times New Roman" panose="02020603050405020304" pitchFamily="18" charset="0"/>
              </a:rPr>
              <a:t>Sampling data from Superfund sites have shown that data sets with fewer than 10 samples per exposure area provide poor estimates of the mean </a:t>
            </a:r>
            <a:r>
              <a:rPr lang="en-US" sz="2800" b="1" i="1" dirty="0" smtClean="0">
                <a:latin typeface="Times New Roman" panose="02020603050405020304" pitchFamily="18" charset="0"/>
                <a:cs typeface="Times New Roman" panose="02020603050405020304" pitchFamily="18" charset="0"/>
              </a:rPr>
              <a:t>concentration.</a:t>
            </a:r>
          </a:p>
          <a:p>
            <a:r>
              <a:rPr lang="en-US" sz="2400" b="1" dirty="0" smtClean="0">
                <a:latin typeface="Times New Roman" panose="02020603050405020304" pitchFamily="18" charset="0"/>
                <a:cs typeface="Times New Roman" panose="02020603050405020304" pitchFamily="18" charset="0"/>
              </a:rPr>
              <a:t>USEPA 1992: </a:t>
            </a:r>
            <a:r>
              <a:rPr lang="en-US" sz="2400" b="1" dirty="0">
                <a:latin typeface="Times New Roman" panose="02020603050405020304" pitchFamily="18" charset="0"/>
                <a:cs typeface="Times New Roman" panose="02020603050405020304" pitchFamily="18" charset="0"/>
              </a:rPr>
              <a:t>A Supplemental Guidance to RAGS: Calculating the Concentration </a:t>
            </a:r>
            <a:r>
              <a:rPr lang="en-US" sz="2400" b="1" dirty="0" smtClean="0">
                <a:latin typeface="Times New Roman" panose="02020603050405020304" pitchFamily="18" charset="0"/>
                <a:cs typeface="Times New Roman" panose="02020603050405020304" pitchFamily="18" charset="0"/>
              </a:rPr>
              <a:t>Term</a:t>
            </a:r>
            <a:endParaRPr lang="en-US" sz="2400" b="1" dirty="0">
              <a:latin typeface="Times New Roman" panose="02020603050405020304" pitchFamily="18" charset="0"/>
              <a:cs typeface="Times New Roman" panose="02020603050405020304" pitchFamily="18" charset="0"/>
            </a:endParaRPr>
          </a:p>
        </p:txBody>
      </p:sp>
      <p:sp>
        <p:nvSpPr>
          <p:cNvPr id="6" name="Rectangle 2"/>
          <p:cNvSpPr>
            <a:spLocks noGrp="1" noChangeArrowheads="1"/>
          </p:cNvSpPr>
          <p:nvPr>
            <p:ph type="title" idx="4294967295"/>
          </p:nvPr>
        </p:nvSpPr>
        <p:spPr>
          <a:xfrm>
            <a:off x="304800" y="228600"/>
            <a:ext cx="8534400" cy="990600"/>
          </a:xfrm>
          <a:noFill/>
        </p:spPr>
        <p:txBody>
          <a:bodyPr>
            <a:normAutofit/>
          </a:bodyPr>
          <a:lstStyle/>
          <a:p>
            <a:pPr eaLnBrk="1" hangingPunct="1"/>
            <a:r>
              <a:rPr lang="en-US" altLang="en-US" sz="3600" b="1" dirty="0" smtClean="0">
                <a:latin typeface="Times New Roman" panose="02020603050405020304" pitchFamily="18" charset="0"/>
                <a:cs typeface="Times New Roman" panose="02020603050405020304" pitchFamily="18" charset="0"/>
              </a:rPr>
              <a:t>Risk Assessment vs Field Mapping</a:t>
            </a:r>
            <a:endParaRPr lang="en-US" altLang="en-US" sz="3600" b="1" dirty="0" smtClean="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85800" y="1106031"/>
            <a:ext cx="7924800" cy="2677656"/>
          </a:xfrm>
          <a:prstGeom prst="rect">
            <a:avLst/>
          </a:prstGeom>
          <a:noFill/>
          <a:ln>
            <a:noFill/>
          </a:ln>
        </p:spPr>
        <p:txBody>
          <a:bodyPr wrap="square" rtlCol="0">
            <a:spAutoFit/>
          </a:bodyPr>
          <a:lstStyle/>
          <a:p>
            <a:pPr marL="228600" indent="-228600">
              <a:buFont typeface="Arial" pitchFamily="34" charset="0"/>
              <a:buChar char="•"/>
            </a:pPr>
            <a:r>
              <a:rPr lang="en-US" sz="2800" b="1" dirty="0" smtClean="0">
                <a:latin typeface="Times New Roman" pitchFamily="18" charset="0"/>
                <a:cs typeface="Times New Roman" pitchFamily="18" charset="0"/>
              </a:rPr>
              <a:t>Small numbers of discrete soil samples routinely used to define edges of contamination;</a:t>
            </a:r>
          </a:p>
          <a:p>
            <a:pPr marL="228600" indent="-228600">
              <a:buFont typeface="Arial" pitchFamily="34" charset="0"/>
              <a:buChar char="•"/>
            </a:pPr>
            <a:r>
              <a:rPr lang="en-US" sz="2800" b="1" dirty="0" smtClean="0">
                <a:latin typeface="Times New Roman" pitchFamily="18" charset="0"/>
                <a:cs typeface="Times New Roman" pitchFamily="18" charset="0"/>
              </a:rPr>
              <a:t>Unlikely to be representative of true contaminant mean in those areas;</a:t>
            </a:r>
          </a:p>
          <a:p>
            <a:pPr marL="228600" indent="-228600">
              <a:buFont typeface="Arial" pitchFamily="34" charset="0"/>
              <a:buChar char="•"/>
            </a:pPr>
            <a:r>
              <a:rPr lang="en-US" sz="2800" b="1" dirty="0" smtClean="0">
                <a:latin typeface="Times New Roman" pitchFamily="18" charset="0"/>
                <a:cs typeface="Times New Roman" pitchFamily="18" charset="0"/>
              </a:rPr>
              <a:t>Can result in </a:t>
            </a:r>
            <a:r>
              <a:rPr lang="en-US" sz="2800" b="1" i="1" dirty="0" smtClean="0">
                <a:latin typeface="Times New Roman" pitchFamily="18" charset="0"/>
                <a:cs typeface="Times New Roman" pitchFamily="18" charset="0"/>
              </a:rPr>
              <a:t>over or under estimation </a:t>
            </a:r>
            <a:r>
              <a:rPr lang="en-US" sz="2800" b="1" dirty="0" smtClean="0">
                <a:latin typeface="Times New Roman" pitchFamily="18" charset="0"/>
                <a:cs typeface="Times New Roman" pitchFamily="18" charset="0"/>
              </a:rPr>
              <a:t>of contamination above levels of potential concern.</a:t>
            </a:r>
          </a:p>
        </p:txBody>
      </p:sp>
    </p:spTree>
    <p:extLst>
      <p:ext uri="{BB962C8B-B14F-4D97-AF65-F5344CB8AC3E}">
        <p14:creationId xmlns:p14="http://schemas.microsoft.com/office/powerpoint/2010/main" val="13857376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EB08C4-B206-4098-98C3-6DC2CE1146B4}" type="slidenum">
              <a:rPr lang="en-US" smtClean="0"/>
              <a:pPr/>
              <a:t>54</a:t>
            </a:fld>
            <a:endParaRPr lang="en-US" dirty="0"/>
          </a:p>
        </p:txBody>
      </p:sp>
      <p:sp>
        <p:nvSpPr>
          <p:cNvPr id="4" name="TextBox 3"/>
          <p:cNvSpPr txBox="1"/>
          <p:nvPr/>
        </p:nvSpPr>
        <p:spPr>
          <a:xfrm>
            <a:off x="304800" y="228600"/>
            <a:ext cx="8611203" cy="584775"/>
          </a:xfrm>
          <a:prstGeom prst="rect">
            <a:avLst/>
          </a:prstGeom>
          <a:noFill/>
        </p:spPr>
        <p:txBody>
          <a:bodyPr wrap="none" rtlCol="0">
            <a:spAutoFit/>
          </a:bodyPr>
          <a:lstStyle/>
          <a:p>
            <a:r>
              <a:rPr lang="en-US" sz="3200" b="1" dirty="0" smtClean="0">
                <a:latin typeface="Times New Roman" panose="02020603050405020304" pitchFamily="18" charset="0"/>
                <a:cs typeface="Times New Roman" panose="02020603050405020304" pitchFamily="18" charset="0"/>
              </a:rPr>
              <a:t>Side Thought: Evolution of Environmental Data</a:t>
            </a:r>
            <a:endParaRPr lang="en-US" sz="3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667000" y="1267599"/>
            <a:ext cx="1866858" cy="646331"/>
          </a:xfrm>
          <a:prstGeom prst="rect">
            <a:avLst/>
          </a:prstGeom>
          <a:noFill/>
          <a:ln>
            <a:noFill/>
          </a:ln>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Individual</a:t>
            </a:r>
          </a:p>
          <a:p>
            <a:pPr algn="ctr"/>
            <a:r>
              <a:rPr lang="en-US" b="1" dirty="0" smtClean="0">
                <a:latin typeface="Times New Roman" panose="02020603050405020304" pitchFamily="18" charset="0"/>
                <a:cs typeface="Times New Roman" panose="02020603050405020304" pitchFamily="18" charset="0"/>
              </a:rPr>
              <a:t>Discrete Samples</a:t>
            </a:r>
            <a:endParaRPr lang="en-US"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720491" y="990600"/>
            <a:ext cx="1985109" cy="923330"/>
          </a:xfrm>
          <a:prstGeom prst="rect">
            <a:avLst/>
          </a:prstGeom>
          <a:noFill/>
          <a:ln>
            <a:noFill/>
          </a:ln>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Statistical Analysis of Discrete Data Sets</a:t>
            </a:r>
            <a:endParaRPr lang="en-US"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54382" y="4916269"/>
            <a:ext cx="2114681" cy="646331"/>
          </a:xfrm>
          <a:prstGeom prst="rect">
            <a:avLst/>
          </a:prstGeom>
          <a:noFill/>
          <a:ln>
            <a:solidFill>
              <a:schemeClr val="tx1"/>
            </a:solidFill>
          </a:ln>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Environmental</a:t>
            </a:r>
          </a:p>
          <a:p>
            <a:pPr algn="ctr"/>
            <a:r>
              <a:rPr lang="en-US" b="1" dirty="0" smtClean="0">
                <a:latin typeface="Times New Roman" panose="02020603050405020304" pitchFamily="18" charset="0"/>
                <a:cs typeface="Times New Roman" panose="02020603050405020304" pitchFamily="18" charset="0"/>
              </a:rPr>
              <a:t>Field Investigations</a:t>
            </a:r>
            <a:endParaRPr lang="en-US"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408239" y="3544669"/>
            <a:ext cx="1806969" cy="646331"/>
          </a:xfrm>
          <a:prstGeom prst="rect">
            <a:avLst/>
          </a:prstGeom>
          <a:noFill/>
          <a:ln>
            <a:solidFill>
              <a:schemeClr val="tx1"/>
            </a:solidFill>
          </a:ln>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Environmental</a:t>
            </a:r>
          </a:p>
          <a:p>
            <a:pPr algn="ctr"/>
            <a:r>
              <a:rPr lang="en-US" b="1" dirty="0" smtClean="0">
                <a:latin typeface="Times New Roman" panose="02020603050405020304" pitchFamily="18" charset="0"/>
                <a:cs typeface="Times New Roman" panose="02020603050405020304" pitchFamily="18" charset="0"/>
              </a:rPr>
              <a:t>Risk Assessment</a:t>
            </a:r>
            <a:endParaRPr lang="en-US"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128129" y="2209800"/>
            <a:ext cx="2408080" cy="646331"/>
          </a:xfrm>
          <a:prstGeom prst="rect">
            <a:avLst/>
          </a:prstGeom>
          <a:noFill/>
          <a:ln>
            <a:solidFill>
              <a:schemeClr val="tx1"/>
            </a:solidFill>
          </a:ln>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Mineral Exploration, Agriculture, etc.</a:t>
            </a:r>
            <a:endParaRPr lang="en-US" b="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6934200" y="1267599"/>
            <a:ext cx="2057400" cy="646331"/>
          </a:xfrm>
          <a:prstGeom prst="rect">
            <a:avLst/>
          </a:prstGeom>
          <a:noFill/>
          <a:ln>
            <a:noFill/>
          </a:ln>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*Multi Increment Sampling Methods</a:t>
            </a:r>
            <a:endParaRPr lang="en-US" b="1" dirty="0">
              <a:latin typeface="Times New Roman" panose="02020603050405020304" pitchFamily="18" charset="0"/>
              <a:cs typeface="Times New Roman" panose="02020603050405020304" pitchFamily="18" charset="0"/>
            </a:endParaRPr>
          </a:p>
        </p:txBody>
      </p:sp>
      <p:cxnSp>
        <p:nvCxnSpPr>
          <p:cNvPr id="39" name="Straight Connector 38"/>
          <p:cNvCxnSpPr/>
          <p:nvPr/>
        </p:nvCxnSpPr>
        <p:spPr>
          <a:xfrm flipH="1">
            <a:off x="4610058" y="1050878"/>
            <a:ext cx="1" cy="489272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6781800" y="1050878"/>
            <a:ext cx="13650" cy="489272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667000" y="2438400"/>
            <a:ext cx="1752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438400"/>
            <a:ext cx="1752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086600" y="2438400"/>
            <a:ext cx="1752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667000" y="3886200"/>
            <a:ext cx="1752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800600" y="3886200"/>
            <a:ext cx="1752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667000" y="5181600"/>
            <a:ext cx="1752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743200" y="5181600"/>
            <a:ext cx="1510350"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mid 1980s</a:t>
            </a:r>
            <a:endParaRPr lang="en-US" sz="2400" b="1"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2743200" y="3886200"/>
            <a:ext cx="1510350"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mid 1980s</a:t>
            </a:r>
            <a:endParaRPr lang="en-US" sz="2400" b="1"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4890450" y="3886200"/>
            <a:ext cx="1475084"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late 1980s</a:t>
            </a:r>
            <a:endParaRPr lang="en-US" sz="2400" b="1"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2743200" y="2433935"/>
            <a:ext cx="1631409"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Pre-1950s?</a:t>
            </a:r>
            <a:endParaRPr lang="en-US" sz="2400" b="1"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4890450" y="2433935"/>
            <a:ext cx="179247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1960-1980s?</a:t>
            </a:r>
            <a:endParaRPr lang="en-US" sz="2400" b="1" dirty="0">
              <a:latin typeface="Times New Roman" panose="02020603050405020304" pitchFamily="18" charset="0"/>
              <a:cs typeface="Times New Roman" panose="02020603050405020304" pitchFamily="18" charset="0"/>
            </a:endParaRPr>
          </a:p>
        </p:txBody>
      </p:sp>
      <p:sp>
        <p:nvSpPr>
          <p:cNvPr id="55" name="TextBox 54"/>
          <p:cNvSpPr txBox="1"/>
          <p:nvPr/>
        </p:nvSpPr>
        <p:spPr>
          <a:xfrm>
            <a:off x="7176450" y="2438400"/>
            <a:ext cx="1758815"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1980s-1990s</a:t>
            </a:r>
            <a:endParaRPr lang="en-US" sz="2400" b="1" dirty="0">
              <a:latin typeface="Times New Roman" panose="02020603050405020304" pitchFamily="18" charset="0"/>
              <a:cs typeface="Times New Roman" panose="02020603050405020304" pitchFamily="18" charset="0"/>
            </a:endParaRPr>
          </a:p>
        </p:txBody>
      </p:sp>
      <p:cxnSp>
        <p:nvCxnSpPr>
          <p:cNvPr id="56" name="Straight Arrow Connector 55"/>
          <p:cNvCxnSpPr/>
          <p:nvPr/>
        </p:nvCxnSpPr>
        <p:spPr>
          <a:xfrm>
            <a:off x="7086600" y="3886200"/>
            <a:ext cx="1752600" cy="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467600" y="3886200"/>
            <a:ext cx="920445"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2000s</a:t>
            </a:r>
            <a:endParaRPr lang="en-US" sz="2400" b="1" dirty="0">
              <a:latin typeface="Times New Roman" panose="02020603050405020304" pitchFamily="18" charset="0"/>
              <a:cs typeface="Times New Roman" panose="02020603050405020304" pitchFamily="18" charset="0"/>
            </a:endParaRPr>
          </a:p>
        </p:txBody>
      </p:sp>
      <p:cxnSp>
        <p:nvCxnSpPr>
          <p:cNvPr id="58" name="Straight Arrow Connector 57"/>
          <p:cNvCxnSpPr/>
          <p:nvPr/>
        </p:nvCxnSpPr>
        <p:spPr>
          <a:xfrm>
            <a:off x="7086600" y="5181600"/>
            <a:ext cx="1752600" cy="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543800" y="5181600"/>
            <a:ext cx="920445"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2000s</a:t>
            </a:r>
            <a:endParaRPr lang="en-US" sz="2400" b="1" dirty="0">
              <a:latin typeface="Times New Roman" panose="02020603050405020304" pitchFamily="18" charset="0"/>
              <a:cs typeface="Times New Roman" panose="02020603050405020304" pitchFamily="18" charset="0"/>
            </a:endParaRPr>
          </a:p>
        </p:txBody>
      </p:sp>
      <p:sp>
        <p:nvSpPr>
          <p:cNvPr id="72" name="TextBox 71"/>
          <p:cNvSpPr txBox="1"/>
          <p:nvPr/>
        </p:nvSpPr>
        <p:spPr>
          <a:xfrm>
            <a:off x="762000" y="6096000"/>
            <a:ext cx="7543799" cy="646331"/>
          </a:xfrm>
          <a:prstGeom prst="rect">
            <a:avLst/>
          </a:prstGeom>
          <a:noFill/>
          <a:ln>
            <a:solidFill>
              <a:schemeClr val="tx1"/>
            </a:solidFill>
          </a:ln>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*First sampling theory methods published in 1950s. US Army Corps initiated use of DU-MIS methods for environmental investigations in 1990s</a:t>
            </a:r>
            <a:endParaRPr lang="en-US" b="1" dirty="0">
              <a:latin typeface="Times New Roman" panose="02020603050405020304" pitchFamily="18" charset="0"/>
              <a:cs typeface="Times New Roman" panose="02020603050405020304" pitchFamily="18" charset="0"/>
            </a:endParaRPr>
          </a:p>
        </p:txBody>
      </p:sp>
      <p:sp>
        <p:nvSpPr>
          <p:cNvPr id="73" name="TextBox 72"/>
          <p:cNvSpPr txBox="1"/>
          <p:nvPr/>
        </p:nvSpPr>
        <p:spPr>
          <a:xfrm>
            <a:off x="5413544" y="4876800"/>
            <a:ext cx="606256" cy="830997"/>
          </a:xfrm>
          <a:prstGeom prst="rect">
            <a:avLst/>
          </a:prstGeom>
          <a:noFill/>
        </p:spPr>
        <p:txBody>
          <a:bodyPr wrap="none" rtlCol="0">
            <a:spAutoFit/>
          </a:bodyPr>
          <a:lstStyle/>
          <a:p>
            <a:r>
              <a:rPr lang="en-US" sz="4800" b="1" dirty="0" smtClean="0">
                <a:latin typeface="Tahoma" panose="020B0604030504040204" pitchFamily="34" charset="0"/>
                <a:ea typeface="Tahoma" panose="020B0604030504040204" pitchFamily="34" charset="0"/>
                <a:cs typeface="Tahoma" panose="020B0604030504040204" pitchFamily="34" charset="0"/>
              </a:rPr>
              <a:t>X</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52400"/>
            <a:ext cx="77724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panose="02020603050405020304" pitchFamily="18" charset="0"/>
                <a:cs typeface="Times New Roman" panose="02020603050405020304" pitchFamily="18" charset="0"/>
              </a:rPr>
              <a:t>Part 2 - Implications</a:t>
            </a:r>
            <a:endParaRPr lang="en-US" sz="3200" b="1" dirty="0">
              <a:latin typeface="Times New Roman" panose="02020603050405020304" pitchFamily="18" charset="0"/>
              <a:cs typeface="Times New Roman" panose="02020603050405020304" pitchFamily="18" charset="0"/>
            </a:endParaRPr>
          </a:p>
        </p:txBody>
      </p:sp>
      <p:sp>
        <p:nvSpPr>
          <p:cNvPr id="5" name="Text Box 4"/>
          <p:cNvSpPr txBox="1">
            <a:spLocks noChangeArrowheads="1"/>
          </p:cNvSpPr>
          <p:nvPr/>
        </p:nvSpPr>
        <p:spPr bwMode="auto">
          <a:xfrm>
            <a:off x="762000" y="1066800"/>
            <a:ext cx="7772400" cy="4832092"/>
          </a:xfrm>
          <a:prstGeom prst="rect">
            <a:avLst/>
          </a:prstGeom>
          <a:noFill/>
          <a:ln w="9525">
            <a:noFill/>
            <a:miter lim="800000"/>
            <a:headEnd/>
            <a:tailEnd/>
          </a:ln>
        </p:spPr>
        <p:txBody>
          <a:bodyPr wrap="square">
            <a:spAutoFit/>
          </a:bodyPr>
          <a:lstStyle/>
          <a:p>
            <a:pPr marL="1587" eaLnBrk="0" hangingPunct="0">
              <a:defRPr/>
            </a:pPr>
            <a:r>
              <a:rPr lang="en-US" sz="2800" b="1" kern="0" dirty="0" smtClean="0">
                <a:latin typeface="Times New Roman" pitchFamily="18" charset="0"/>
                <a:cs typeface="Times New Roman" pitchFamily="18" charset="0"/>
              </a:rPr>
              <a:t>Outline:</a:t>
            </a:r>
          </a:p>
          <a:p>
            <a:pPr marL="231775" indent="-230188" eaLnBrk="0" hangingPunct="0">
              <a:buFont typeface="Arial" pitchFamily="34" charset="0"/>
              <a:buChar char="•"/>
              <a:defRPr/>
            </a:pPr>
            <a:r>
              <a:rPr lang="en-US" sz="2800" b="1" kern="0" dirty="0">
                <a:latin typeface="Times New Roman" pitchFamily="18" charset="0"/>
                <a:cs typeface="Times New Roman" pitchFamily="18" charset="0"/>
              </a:rPr>
              <a:t>R</a:t>
            </a:r>
            <a:r>
              <a:rPr lang="en-US" sz="2800" b="1" kern="0" dirty="0" smtClean="0">
                <a:latin typeface="Times New Roman" pitchFamily="18" charset="0"/>
                <a:cs typeface="Times New Roman" pitchFamily="18" charset="0"/>
              </a:rPr>
              <a:t>epresentativeness of laboratory </a:t>
            </a:r>
            <a:r>
              <a:rPr lang="en-US" sz="2800" b="1" kern="0" dirty="0">
                <a:latin typeface="Times New Roman" pitchFamily="18" charset="0"/>
                <a:cs typeface="Times New Roman" pitchFamily="18" charset="0"/>
              </a:rPr>
              <a:t>data;</a:t>
            </a:r>
            <a:endParaRPr lang="en-US" sz="2800" b="1" kern="0" dirty="0" smtClean="0">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solidFill>
                  <a:srgbClr val="000000"/>
                </a:solidFill>
                <a:latin typeface="Times New Roman" pitchFamily="18" charset="0"/>
                <a:cs typeface="Times New Roman" pitchFamily="18" charset="0"/>
              </a:rPr>
              <a:t>Mapping extent of contamination;</a:t>
            </a:r>
          </a:p>
          <a:p>
            <a:pPr marL="231775" indent="-230188" eaLnBrk="0" hangingPunct="0">
              <a:buFont typeface="Arial" pitchFamily="34" charset="0"/>
              <a:buChar char="•"/>
              <a:defRPr/>
            </a:pPr>
            <a:r>
              <a:rPr kumimoji="0" lang="en-US" sz="2800" b="1" i="0" strike="noStrike" kern="0" cap="none" spc="0" normalizeH="0" baseline="0" noProof="0" dirty="0" smtClean="0">
                <a:ln>
                  <a:noFill/>
                </a:ln>
                <a:solidFill>
                  <a:srgbClr val="000000"/>
                </a:solidFill>
                <a:effectLst/>
                <a:uLnTx/>
                <a:uFillTx/>
                <a:latin typeface="Times New Roman" pitchFamily="18" charset="0"/>
                <a:cs typeface="Times New Roman" pitchFamily="18" charset="0"/>
              </a:rPr>
              <a:t>Interpretation</a:t>
            </a:r>
            <a:r>
              <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rPr>
              <a:t> of i</a:t>
            </a:r>
            <a:r>
              <a:rPr kumimoji="0" lang="en-US" sz="2800" b="1" i="0" strike="noStrike" kern="0" cap="none" spc="0" normalizeH="0" baseline="0" noProof="0" dirty="0" smtClean="0">
                <a:ln>
                  <a:noFill/>
                </a:ln>
                <a:solidFill>
                  <a:srgbClr val="000000"/>
                </a:solidFill>
                <a:effectLst/>
                <a:uLnTx/>
                <a:uFillTx/>
                <a:latin typeface="Times New Roman" pitchFamily="18" charset="0"/>
                <a:cs typeface="Times New Roman" pitchFamily="18" charset="0"/>
              </a:rPr>
              <a:t>soconcentration</a:t>
            </a:r>
            <a:r>
              <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rPr>
              <a:t> maps</a:t>
            </a:r>
            <a:r>
              <a:rPr lang="en-US" sz="2800" b="1" kern="0" dirty="0" smtClean="0">
                <a:solidFill>
                  <a:srgbClr val="000000"/>
                </a:solidFill>
                <a:latin typeface="Times New Roman" pitchFamily="18" charset="0"/>
                <a:cs typeface="Times New Roman" pitchFamily="18" charset="0"/>
              </a:rPr>
              <a:t>;</a:t>
            </a:r>
            <a:endPar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solidFill>
                  <a:srgbClr val="FF0000"/>
                </a:solidFill>
                <a:latin typeface="Times New Roman" pitchFamily="18" charset="0"/>
                <a:cs typeface="Times New Roman" pitchFamily="18" charset="0"/>
              </a:rPr>
              <a:t>Exposure concentrations and risk assessments;</a:t>
            </a:r>
          </a:p>
          <a:p>
            <a:pPr marL="688975" lvl="1" indent="-230188" eaLnBrk="0" hangingPunct="0">
              <a:buFont typeface="Arial" pitchFamily="34" charset="0"/>
              <a:buChar char="•"/>
              <a:defRPr/>
            </a:pPr>
            <a:r>
              <a:rPr lang="en-US" sz="2800" b="1" kern="0" dirty="0">
                <a:latin typeface="Times New Roman" pitchFamily="18" charset="0"/>
                <a:cs typeface="Times New Roman" pitchFamily="18" charset="0"/>
              </a:rPr>
              <a:t>Comparison of </a:t>
            </a:r>
            <a:r>
              <a:rPr lang="en-US" sz="2800" b="1" kern="0" dirty="0" smtClean="0">
                <a:latin typeface="Times New Roman" pitchFamily="18" charset="0"/>
                <a:cs typeface="Times New Roman" pitchFamily="18" charset="0"/>
              </a:rPr>
              <a:t>data </a:t>
            </a:r>
            <a:r>
              <a:rPr lang="en-US" sz="2800" b="1" kern="0" dirty="0">
                <a:latin typeface="Times New Roman" pitchFamily="18" charset="0"/>
                <a:cs typeface="Times New Roman" pitchFamily="18" charset="0"/>
              </a:rPr>
              <a:t>to screening levels;</a:t>
            </a:r>
          </a:p>
          <a:p>
            <a:pPr marL="688975" lvl="1" indent="-230188" eaLnBrk="0" hangingPunct="0">
              <a:buFont typeface="Arial" pitchFamily="34" charset="0"/>
              <a:buChar char="•"/>
              <a:defRPr/>
            </a:pPr>
            <a:r>
              <a:rPr lang="en-US" sz="2800" b="1" kern="0" dirty="0">
                <a:solidFill>
                  <a:srgbClr val="FF0000"/>
                </a:solidFill>
                <a:latin typeface="Times New Roman" pitchFamily="18" charset="0"/>
                <a:cs typeface="Times New Roman" pitchFamily="18" charset="0"/>
              </a:rPr>
              <a:t>What are </a:t>
            </a:r>
            <a:r>
              <a:rPr lang="en-US" sz="2800" b="1" kern="0" dirty="0" smtClean="0">
                <a:solidFill>
                  <a:srgbClr val="FF0000"/>
                </a:solidFill>
                <a:latin typeface="Times New Roman" pitchFamily="18" charset="0"/>
                <a:cs typeface="Times New Roman" pitchFamily="18" charset="0"/>
              </a:rPr>
              <a:t>we looking </a:t>
            </a:r>
            <a:r>
              <a:rPr lang="en-US" sz="2800" b="1" kern="0" dirty="0">
                <a:solidFill>
                  <a:srgbClr val="FF0000"/>
                </a:solidFill>
                <a:latin typeface="Times New Roman" pitchFamily="18" charset="0"/>
                <a:cs typeface="Times New Roman" pitchFamily="18" charset="0"/>
              </a:rPr>
              <a:t>for?</a:t>
            </a:r>
          </a:p>
          <a:p>
            <a:pPr marL="688975" lvl="1" indent="-230188" eaLnBrk="0" hangingPunct="0">
              <a:buFont typeface="Arial" pitchFamily="34" charset="0"/>
              <a:buChar char="•"/>
              <a:defRPr/>
            </a:pPr>
            <a:r>
              <a:rPr lang="en-US" sz="2800" b="1" kern="0" dirty="0">
                <a:latin typeface="Times New Roman" pitchFamily="18" charset="0"/>
                <a:cs typeface="Times New Roman" pitchFamily="18" charset="0"/>
              </a:rPr>
              <a:t>Representativeness of discrete data sets;</a:t>
            </a:r>
          </a:p>
          <a:p>
            <a:pPr marL="688975" lvl="1" indent="-230188" eaLnBrk="0" hangingPunct="0">
              <a:buFont typeface="Arial" pitchFamily="34" charset="0"/>
              <a:buChar char="•"/>
              <a:defRPr/>
            </a:pPr>
            <a:r>
              <a:rPr lang="en-US" sz="2800" b="1" kern="0" dirty="0">
                <a:solidFill>
                  <a:srgbClr val="000000"/>
                </a:solidFill>
                <a:latin typeface="Times New Roman" pitchFamily="18" charset="0"/>
                <a:cs typeface="Times New Roman" pitchFamily="18" charset="0"/>
              </a:rPr>
              <a:t>Interpretation of “outlier” data;</a:t>
            </a:r>
            <a:endParaRPr lang="en-US" sz="2800" b="1" kern="0" dirty="0">
              <a:solidFill>
                <a:srgbClr val="FF0000"/>
              </a:solidFill>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Sampling Theory and DU-MIS investigations;</a:t>
            </a:r>
          </a:p>
          <a:p>
            <a:pPr marL="231775" indent="-230188" eaLnBrk="0" hangingPunct="0">
              <a:buFont typeface="Arial" pitchFamily="34" charset="0"/>
              <a:buChar char="•"/>
              <a:defRPr/>
            </a:pPr>
            <a:r>
              <a:rPr lang="en-US" sz="2800" b="1" kern="0" dirty="0" smtClean="0">
                <a:solidFill>
                  <a:srgbClr val="000000"/>
                </a:solidFill>
                <a:latin typeface="Times New Roman" pitchFamily="18" charset="0"/>
                <a:cs typeface="Times New Roman" pitchFamily="18" charset="0"/>
              </a:rPr>
              <a:t>Regulatory hurdles.</a:t>
            </a:r>
          </a:p>
        </p:txBody>
      </p:sp>
    </p:spTree>
    <p:extLst>
      <p:ext uri="{BB962C8B-B14F-4D97-AF65-F5344CB8AC3E}">
        <p14:creationId xmlns:p14="http://schemas.microsoft.com/office/powerpoint/2010/main" val="95995517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title"/>
          </p:nvPr>
        </p:nvSpPr>
        <p:spPr>
          <a:xfrm>
            <a:off x="457200" y="228600"/>
            <a:ext cx="8229600" cy="792162"/>
          </a:xfrm>
        </p:spPr>
        <p:txBody>
          <a:bodyPr>
            <a:normAutofit/>
          </a:bodyPr>
          <a:lstStyle/>
          <a:p>
            <a:r>
              <a:rPr lang="en-US" altLang="en-US" sz="3200" b="1" dirty="0" smtClean="0">
                <a:latin typeface="Times New Roman" pitchFamily="18" charset="0"/>
                <a:cs typeface="Times New Roman" pitchFamily="18" charset="0"/>
              </a:rPr>
              <a:t>Decision Units (DUs) – Nothing New</a:t>
            </a:r>
          </a:p>
        </p:txBody>
      </p:sp>
      <p:sp>
        <p:nvSpPr>
          <p:cNvPr id="80899" name="Text Box 3"/>
          <p:cNvSpPr txBox="1">
            <a:spLocks noChangeArrowheads="1"/>
          </p:cNvSpPr>
          <p:nvPr/>
        </p:nvSpPr>
        <p:spPr bwMode="auto">
          <a:xfrm>
            <a:off x="1050925" y="1143000"/>
            <a:ext cx="71786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938" indent="-793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800" b="1" dirty="0" smtClean="0">
                <a:latin typeface="Times New Roman" pitchFamily="18" charset="0"/>
                <a:cs typeface="Times New Roman" pitchFamily="18" charset="0"/>
              </a:rPr>
              <a:t>DU: Area and volume of soil you would send to the lab as a single sample, if you could.</a:t>
            </a:r>
            <a:endParaRPr lang="en-US" altLang="en-US" sz="2800" b="1" dirty="0">
              <a:latin typeface="Times New Roman" pitchFamily="18" charset="0"/>
              <a:cs typeface="Times New Roman" pitchFamily="18" charset="0"/>
            </a:endParaRPr>
          </a:p>
        </p:txBody>
      </p:sp>
      <p:sp>
        <p:nvSpPr>
          <p:cNvPr id="80903" name="Text Box 17"/>
          <p:cNvSpPr txBox="1">
            <a:spLocks noChangeArrowheads="1"/>
          </p:cNvSpPr>
          <p:nvPr/>
        </p:nvSpPr>
        <p:spPr bwMode="auto">
          <a:xfrm>
            <a:off x="4646185" y="2117272"/>
            <a:ext cx="32024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b="1" u="sng" dirty="0">
                <a:latin typeface="Times New Roman" pitchFamily="18" charset="0"/>
                <a:cs typeface="Times New Roman" pitchFamily="18" charset="0"/>
              </a:rPr>
              <a:t>Exposure </a:t>
            </a:r>
            <a:r>
              <a:rPr lang="en-US" altLang="en-US" sz="2800" b="1" u="sng" dirty="0" smtClean="0">
                <a:latin typeface="Times New Roman" pitchFamily="18" charset="0"/>
                <a:cs typeface="Times New Roman" pitchFamily="18" charset="0"/>
              </a:rPr>
              <a:t>Area DUs</a:t>
            </a:r>
            <a:endParaRPr lang="en-US" altLang="en-US" sz="2800" b="1" u="sng" dirty="0">
              <a:latin typeface="Times New Roman" pitchFamily="18" charset="0"/>
              <a:cs typeface="Times New Roman" pitchFamily="18" charset="0"/>
            </a:endParaRPr>
          </a:p>
        </p:txBody>
      </p:sp>
      <p:grpSp>
        <p:nvGrpSpPr>
          <p:cNvPr id="2" name="Group 106"/>
          <p:cNvGrpSpPr>
            <a:grpSpLocks/>
          </p:cNvGrpSpPr>
          <p:nvPr/>
        </p:nvGrpSpPr>
        <p:grpSpPr bwMode="auto">
          <a:xfrm>
            <a:off x="4771371" y="2667000"/>
            <a:ext cx="2895600" cy="1981200"/>
            <a:chOff x="3352800" y="2819400"/>
            <a:chExt cx="2895600" cy="1981200"/>
          </a:xfrm>
        </p:grpSpPr>
        <p:pic>
          <p:nvPicPr>
            <p:cNvPr id="80933" name="Picture 13" descr="House yar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352800" y="2819400"/>
              <a:ext cx="28956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3" name="Group 34"/>
            <p:cNvGrpSpPr>
              <a:grpSpLocks/>
            </p:cNvGrpSpPr>
            <p:nvPr/>
          </p:nvGrpSpPr>
          <p:grpSpPr bwMode="auto">
            <a:xfrm>
              <a:off x="4824663" y="4461271"/>
              <a:ext cx="1386038" cy="301950"/>
              <a:chOff x="6882063" y="4437246"/>
              <a:chExt cx="1386038" cy="269508"/>
            </a:xfrm>
          </p:grpSpPr>
          <p:cxnSp>
            <p:nvCxnSpPr>
              <p:cNvPr id="80935" name="Straight Connector 18"/>
              <p:cNvCxnSpPr>
                <a:cxnSpLocks noChangeShapeType="1"/>
              </p:cNvCxnSpPr>
              <p:nvPr/>
            </p:nvCxnSpPr>
            <p:spPr bwMode="auto">
              <a:xfrm flipV="1">
                <a:off x="6882063" y="4437246"/>
                <a:ext cx="625642" cy="28876"/>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80936" name="Straight Connector 22"/>
              <p:cNvCxnSpPr>
                <a:cxnSpLocks noChangeShapeType="1"/>
              </p:cNvCxnSpPr>
              <p:nvPr/>
            </p:nvCxnSpPr>
            <p:spPr bwMode="auto">
              <a:xfrm>
                <a:off x="7469204" y="4437246"/>
                <a:ext cx="798897" cy="134754"/>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80937" name="Straight Connector 25"/>
              <p:cNvCxnSpPr>
                <a:cxnSpLocks noChangeShapeType="1"/>
              </p:cNvCxnSpPr>
              <p:nvPr/>
            </p:nvCxnSpPr>
            <p:spPr bwMode="auto">
              <a:xfrm flipV="1">
                <a:off x="6959065" y="4572000"/>
                <a:ext cx="1299411" cy="134754"/>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grpSp>
      </p:grpSp>
      <p:grpSp>
        <p:nvGrpSpPr>
          <p:cNvPr id="4" name="Group 107"/>
          <p:cNvGrpSpPr>
            <a:grpSpLocks/>
          </p:cNvGrpSpPr>
          <p:nvPr/>
        </p:nvGrpSpPr>
        <p:grpSpPr bwMode="auto">
          <a:xfrm>
            <a:off x="4771371" y="4800600"/>
            <a:ext cx="2895600" cy="1822450"/>
            <a:chOff x="3352801" y="4952999"/>
            <a:chExt cx="2895600" cy="1823185"/>
          </a:xfrm>
        </p:grpSpPr>
        <p:pic>
          <p:nvPicPr>
            <p:cNvPr id="8092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52801" y="4952999"/>
              <a:ext cx="2895600" cy="18231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80923" name="Straight Connector 32"/>
            <p:cNvCxnSpPr>
              <a:cxnSpLocks noChangeShapeType="1"/>
            </p:cNvCxnSpPr>
            <p:nvPr/>
          </p:nvCxnSpPr>
          <p:spPr bwMode="auto">
            <a:xfrm>
              <a:off x="4208646" y="5587985"/>
              <a:ext cx="808522" cy="50064"/>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80924" name="Straight Connector 39"/>
            <p:cNvCxnSpPr>
              <a:cxnSpLocks noChangeShapeType="1"/>
            </p:cNvCxnSpPr>
            <p:nvPr/>
          </p:nvCxnSpPr>
          <p:spPr bwMode="auto">
            <a:xfrm>
              <a:off x="3923097" y="6419057"/>
              <a:ext cx="1113322" cy="120155"/>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80925" name="Straight Connector 41"/>
            <p:cNvCxnSpPr>
              <a:cxnSpLocks noChangeShapeType="1"/>
            </p:cNvCxnSpPr>
            <p:nvPr/>
          </p:nvCxnSpPr>
          <p:spPr bwMode="auto">
            <a:xfrm rot="5400000" flipH="1" flipV="1">
              <a:off x="3922924" y="6085210"/>
              <a:ext cx="340443" cy="327261"/>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80926" name="Straight Connector 44"/>
            <p:cNvCxnSpPr>
              <a:cxnSpLocks noChangeShapeType="1"/>
            </p:cNvCxnSpPr>
            <p:nvPr/>
          </p:nvCxnSpPr>
          <p:spPr bwMode="auto">
            <a:xfrm>
              <a:off x="3852512" y="5998514"/>
              <a:ext cx="413886" cy="90116"/>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80927" name="Straight Connector 46"/>
            <p:cNvCxnSpPr>
              <a:cxnSpLocks noChangeShapeType="1"/>
            </p:cNvCxnSpPr>
            <p:nvPr/>
          </p:nvCxnSpPr>
          <p:spPr bwMode="auto">
            <a:xfrm rot="5400000" flipH="1" flipV="1">
              <a:off x="3834747" y="5595741"/>
              <a:ext cx="420541" cy="385006"/>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80928" name="Straight Connector 56"/>
            <p:cNvCxnSpPr>
              <a:cxnSpLocks noChangeShapeType="1"/>
            </p:cNvCxnSpPr>
            <p:nvPr/>
          </p:nvCxnSpPr>
          <p:spPr bwMode="auto">
            <a:xfrm rot="5400000" flipH="1" flipV="1">
              <a:off x="4880444" y="6315474"/>
              <a:ext cx="350454" cy="7700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80929" name="Straight Connector 63"/>
            <p:cNvCxnSpPr>
              <a:cxnSpLocks noChangeShapeType="1"/>
            </p:cNvCxnSpPr>
            <p:nvPr/>
          </p:nvCxnSpPr>
          <p:spPr bwMode="auto">
            <a:xfrm>
              <a:off x="5082940" y="6187091"/>
              <a:ext cx="713875" cy="51733"/>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80930" name="Straight Connector 65"/>
            <p:cNvCxnSpPr>
              <a:cxnSpLocks noChangeShapeType="1"/>
            </p:cNvCxnSpPr>
            <p:nvPr/>
          </p:nvCxnSpPr>
          <p:spPr bwMode="auto">
            <a:xfrm rot="16200000" flipV="1">
              <a:off x="5450662" y="5921866"/>
              <a:ext cx="478952" cy="171655"/>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80931" name="Straight Connector 67"/>
            <p:cNvCxnSpPr>
              <a:cxnSpLocks noChangeShapeType="1"/>
            </p:cNvCxnSpPr>
            <p:nvPr/>
          </p:nvCxnSpPr>
          <p:spPr bwMode="auto">
            <a:xfrm>
              <a:off x="4997918" y="5758205"/>
              <a:ext cx="643288" cy="38383"/>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80932" name="Straight Connector 69"/>
            <p:cNvCxnSpPr>
              <a:cxnSpLocks noChangeShapeType="1"/>
            </p:cNvCxnSpPr>
            <p:nvPr/>
          </p:nvCxnSpPr>
          <p:spPr bwMode="auto">
            <a:xfrm rot="16200000" flipV="1">
              <a:off x="4927806" y="5708114"/>
              <a:ext cx="137827" cy="2407"/>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grpSp>
      <p:grpSp>
        <p:nvGrpSpPr>
          <p:cNvPr id="5" name="Group 108"/>
          <p:cNvGrpSpPr>
            <a:grpSpLocks/>
          </p:cNvGrpSpPr>
          <p:nvPr/>
        </p:nvGrpSpPr>
        <p:grpSpPr bwMode="auto">
          <a:xfrm>
            <a:off x="1371600" y="2667000"/>
            <a:ext cx="2895600" cy="1981200"/>
            <a:chOff x="228600" y="2819400"/>
            <a:chExt cx="2895600" cy="1981200"/>
          </a:xfrm>
        </p:grpSpPr>
        <p:pic>
          <p:nvPicPr>
            <p:cNvPr id="80918" name="Picture 4" descr="Oily Pi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8600" y="2819400"/>
              <a:ext cx="28956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6" name="Group 5"/>
            <p:cNvGrpSpPr>
              <a:grpSpLocks/>
            </p:cNvGrpSpPr>
            <p:nvPr/>
          </p:nvGrpSpPr>
          <p:grpSpPr bwMode="auto">
            <a:xfrm>
              <a:off x="357293" y="3815536"/>
              <a:ext cx="1737360" cy="664090"/>
              <a:chOff x="534" y="2400"/>
              <a:chExt cx="3361" cy="1248"/>
            </a:xfrm>
          </p:grpSpPr>
          <p:sp>
            <p:nvSpPr>
              <p:cNvPr id="80920" name="Freeform 6"/>
              <p:cNvSpPr>
                <a:spLocks/>
              </p:cNvSpPr>
              <p:nvPr/>
            </p:nvSpPr>
            <p:spPr bwMode="auto">
              <a:xfrm>
                <a:off x="1872" y="2544"/>
                <a:ext cx="2023" cy="1008"/>
              </a:xfrm>
              <a:custGeom>
                <a:avLst/>
                <a:gdLst>
                  <a:gd name="T0" fmla="*/ 0 w 2047"/>
                  <a:gd name="T1" fmla="*/ 0 h 952"/>
                  <a:gd name="T2" fmla="*/ 888 w 2047"/>
                  <a:gd name="T3" fmla="*/ 628 h 952"/>
                  <a:gd name="T4" fmla="*/ 974 w 2047"/>
                  <a:gd name="T5" fmla="*/ 1416 h 952"/>
                  <a:gd name="T6" fmla="*/ 1100 w 2047"/>
                  <a:gd name="T7" fmla="*/ 1565 h 952"/>
                  <a:gd name="T8" fmla="*/ 1157 w 2047"/>
                  <a:gd name="T9" fmla="*/ 2368 h 952"/>
                  <a:gd name="T10" fmla="*/ 1166 w 2047"/>
                  <a:gd name="T11" fmla="*/ 3315 h 952"/>
                  <a:gd name="T12" fmla="*/ 1194 w 2047"/>
                  <a:gd name="T13" fmla="*/ 4237 h 952"/>
                  <a:gd name="T14" fmla="*/ 1143 w 2047"/>
                  <a:gd name="T15" fmla="*/ 8023 h 952"/>
                  <a:gd name="T16" fmla="*/ 1129 w 2047"/>
                  <a:gd name="T17" fmla="*/ 8495 h 952"/>
                  <a:gd name="T18" fmla="*/ 1115 w 2047"/>
                  <a:gd name="T19" fmla="*/ 9424 h 952"/>
                  <a:gd name="T20" fmla="*/ 741 w 2047"/>
                  <a:gd name="T21" fmla="*/ 10379 h 952"/>
                  <a:gd name="T22" fmla="*/ 622 w 2047"/>
                  <a:gd name="T23" fmla="*/ 11150 h 952"/>
                  <a:gd name="T24" fmla="*/ 509 w 2047"/>
                  <a:gd name="T25" fmla="*/ 12410 h 952"/>
                  <a:gd name="T26" fmla="*/ 42 w 2047"/>
                  <a:gd name="T27" fmla="*/ 12410 h 9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47"/>
                  <a:gd name="T43" fmla="*/ 0 h 952"/>
                  <a:gd name="T44" fmla="*/ 2047 w 2047"/>
                  <a:gd name="T45" fmla="*/ 952 h 9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47" h="952">
                    <a:moveTo>
                      <a:pt x="0" y="0"/>
                    </a:moveTo>
                    <a:cubicBezTo>
                      <a:pt x="519" y="104"/>
                      <a:pt x="816" y="42"/>
                      <a:pt x="1512" y="48"/>
                    </a:cubicBezTo>
                    <a:cubicBezTo>
                      <a:pt x="1532" y="55"/>
                      <a:pt x="1636" y="106"/>
                      <a:pt x="1656" y="108"/>
                    </a:cubicBezTo>
                    <a:cubicBezTo>
                      <a:pt x="1728" y="115"/>
                      <a:pt x="1800" y="116"/>
                      <a:pt x="1872" y="120"/>
                    </a:cubicBezTo>
                    <a:cubicBezTo>
                      <a:pt x="1958" y="149"/>
                      <a:pt x="1930" y="123"/>
                      <a:pt x="1968" y="180"/>
                    </a:cubicBezTo>
                    <a:cubicBezTo>
                      <a:pt x="1972" y="204"/>
                      <a:pt x="1971" y="230"/>
                      <a:pt x="1980" y="252"/>
                    </a:cubicBezTo>
                    <a:cubicBezTo>
                      <a:pt x="1991" y="279"/>
                      <a:pt x="2028" y="324"/>
                      <a:pt x="2028" y="324"/>
                    </a:cubicBezTo>
                    <a:cubicBezTo>
                      <a:pt x="2022" y="407"/>
                      <a:pt x="2047" y="578"/>
                      <a:pt x="1944" y="612"/>
                    </a:cubicBezTo>
                    <a:cubicBezTo>
                      <a:pt x="1936" y="624"/>
                      <a:pt x="1926" y="635"/>
                      <a:pt x="1920" y="648"/>
                    </a:cubicBezTo>
                    <a:cubicBezTo>
                      <a:pt x="1910" y="671"/>
                      <a:pt x="1917" y="706"/>
                      <a:pt x="1896" y="720"/>
                    </a:cubicBezTo>
                    <a:cubicBezTo>
                      <a:pt x="1717" y="839"/>
                      <a:pt x="1440" y="788"/>
                      <a:pt x="1260" y="792"/>
                    </a:cubicBezTo>
                    <a:cubicBezTo>
                      <a:pt x="1205" y="810"/>
                      <a:pt x="1107" y="824"/>
                      <a:pt x="1056" y="852"/>
                    </a:cubicBezTo>
                    <a:cubicBezTo>
                      <a:pt x="995" y="886"/>
                      <a:pt x="940" y="947"/>
                      <a:pt x="864" y="948"/>
                    </a:cubicBezTo>
                    <a:cubicBezTo>
                      <a:pt x="592" y="952"/>
                      <a:pt x="320" y="948"/>
                      <a:pt x="48" y="948"/>
                    </a:cubicBezTo>
                  </a:path>
                </a:pathLst>
              </a:custGeom>
              <a:noFill/>
              <a:ln w="63500">
                <a:solidFill>
                  <a:srgbClr val="FFF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latin typeface="Times New Roman" pitchFamily="18" charset="0"/>
                  <a:cs typeface="Times New Roman" pitchFamily="18" charset="0"/>
                </a:endParaRPr>
              </a:p>
            </p:txBody>
          </p:sp>
          <p:sp>
            <p:nvSpPr>
              <p:cNvPr id="80921" name="Freeform 7"/>
              <p:cNvSpPr>
                <a:spLocks/>
              </p:cNvSpPr>
              <p:nvPr/>
            </p:nvSpPr>
            <p:spPr bwMode="auto">
              <a:xfrm>
                <a:off x="534" y="2400"/>
                <a:ext cx="1098" cy="1248"/>
              </a:xfrm>
              <a:custGeom>
                <a:avLst/>
                <a:gdLst>
                  <a:gd name="T0" fmla="*/ 263 w 1134"/>
                  <a:gd name="T1" fmla="*/ 419 h 1225"/>
                  <a:gd name="T2" fmla="*/ 35 w 1134"/>
                  <a:gd name="T3" fmla="*/ 558 h 1225"/>
                  <a:gd name="T4" fmla="*/ 25 w 1134"/>
                  <a:gd name="T5" fmla="*/ 1055 h 1225"/>
                  <a:gd name="T6" fmla="*/ 15 w 1134"/>
                  <a:gd name="T7" fmla="*/ 1582 h 1225"/>
                  <a:gd name="T8" fmla="*/ 15 w 1134"/>
                  <a:gd name="T9" fmla="*/ 2190 h 1225"/>
                  <a:gd name="T10" fmla="*/ 15 w 1134"/>
                  <a:gd name="T11" fmla="*/ 2414 h 1225"/>
                  <a:gd name="T12" fmla="*/ 46 w 1134"/>
                  <a:gd name="T13" fmla="*/ 2471 h 1225"/>
                  <a:gd name="T14" fmla="*/ 64 w 1134"/>
                  <a:gd name="T15" fmla="*/ 2580 h 1225"/>
                  <a:gd name="T16" fmla="*/ 70 w 1134"/>
                  <a:gd name="T17" fmla="*/ 2664 h 1225"/>
                  <a:gd name="T18" fmla="*/ 138 w 1134"/>
                  <a:gd name="T19" fmla="*/ 2746 h 1225"/>
                  <a:gd name="T20" fmla="*/ 158 w 1134"/>
                  <a:gd name="T21" fmla="*/ 2802 h 1225"/>
                  <a:gd name="T22" fmla="*/ 164 w 1134"/>
                  <a:gd name="T23" fmla="*/ 2828 h 1225"/>
                  <a:gd name="T24" fmla="*/ 247 w 1134"/>
                  <a:gd name="T25" fmla="*/ 2802 h 1225"/>
                  <a:gd name="T26" fmla="*/ 263 w 1134"/>
                  <a:gd name="T27" fmla="*/ 2746 h 1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34"/>
                  <a:gd name="T43" fmla="*/ 0 h 1225"/>
                  <a:gd name="T44" fmla="*/ 1134 w 1134"/>
                  <a:gd name="T45" fmla="*/ 1225 h 12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34" h="1225">
                    <a:moveTo>
                      <a:pt x="1122" y="181"/>
                    </a:moveTo>
                    <a:cubicBezTo>
                      <a:pt x="796" y="228"/>
                      <a:pt x="379" y="0"/>
                      <a:pt x="138" y="241"/>
                    </a:cubicBezTo>
                    <a:cubicBezTo>
                      <a:pt x="120" y="313"/>
                      <a:pt x="125" y="387"/>
                      <a:pt x="102" y="457"/>
                    </a:cubicBezTo>
                    <a:cubicBezTo>
                      <a:pt x="95" y="561"/>
                      <a:pt x="122" y="632"/>
                      <a:pt x="42" y="685"/>
                    </a:cubicBezTo>
                    <a:cubicBezTo>
                      <a:pt x="0" y="811"/>
                      <a:pt x="11" y="748"/>
                      <a:pt x="30" y="949"/>
                    </a:cubicBezTo>
                    <a:cubicBezTo>
                      <a:pt x="33" y="982"/>
                      <a:pt x="31" y="1022"/>
                      <a:pt x="54" y="1045"/>
                    </a:cubicBezTo>
                    <a:cubicBezTo>
                      <a:pt x="88" y="1079"/>
                      <a:pt x="150" y="1064"/>
                      <a:pt x="198" y="1069"/>
                    </a:cubicBezTo>
                    <a:cubicBezTo>
                      <a:pt x="222" y="1085"/>
                      <a:pt x="254" y="1093"/>
                      <a:pt x="270" y="1117"/>
                    </a:cubicBezTo>
                    <a:cubicBezTo>
                      <a:pt x="278" y="1129"/>
                      <a:pt x="283" y="1144"/>
                      <a:pt x="294" y="1153"/>
                    </a:cubicBezTo>
                    <a:cubicBezTo>
                      <a:pt x="332" y="1183"/>
                      <a:pt x="587" y="1189"/>
                      <a:pt x="594" y="1189"/>
                    </a:cubicBezTo>
                    <a:cubicBezTo>
                      <a:pt x="618" y="1197"/>
                      <a:pt x="642" y="1205"/>
                      <a:pt x="666" y="1213"/>
                    </a:cubicBezTo>
                    <a:cubicBezTo>
                      <a:pt x="678" y="1217"/>
                      <a:pt x="702" y="1225"/>
                      <a:pt x="702" y="1225"/>
                    </a:cubicBezTo>
                    <a:cubicBezTo>
                      <a:pt x="822" y="1221"/>
                      <a:pt x="942" y="1223"/>
                      <a:pt x="1062" y="1213"/>
                    </a:cubicBezTo>
                    <a:cubicBezTo>
                      <a:pt x="1087" y="1211"/>
                      <a:pt x="1134" y="1189"/>
                      <a:pt x="1134" y="1189"/>
                    </a:cubicBezTo>
                  </a:path>
                </a:pathLst>
              </a:custGeom>
              <a:noFill/>
              <a:ln w="63500">
                <a:solidFill>
                  <a:srgbClr val="FFF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latin typeface="Times New Roman" pitchFamily="18" charset="0"/>
                  <a:cs typeface="Times New Roman" pitchFamily="18" charset="0"/>
                </a:endParaRPr>
              </a:p>
            </p:txBody>
          </p:sp>
        </p:grpSp>
      </p:grpSp>
      <p:sp>
        <p:nvSpPr>
          <p:cNvPr id="80907" name="Text Box 16"/>
          <p:cNvSpPr txBox="1">
            <a:spLocks noChangeArrowheads="1"/>
          </p:cNvSpPr>
          <p:nvPr/>
        </p:nvSpPr>
        <p:spPr bwMode="auto">
          <a:xfrm>
            <a:off x="1447800" y="2133600"/>
            <a:ext cx="28032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b="1" u="sng" dirty="0">
                <a:latin typeface="Times New Roman" pitchFamily="18" charset="0"/>
                <a:cs typeface="Times New Roman" pitchFamily="18" charset="0"/>
              </a:rPr>
              <a:t>Source </a:t>
            </a:r>
            <a:r>
              <a:rPr lang="en-US" altLang="en-US" sz="2800" b="1" u="sng" dirty="0" smtClean="0">
                <a:latin typeface="Times New Roman" pitchFamily="18" charset="0"/>
                <a:cs typeface="Times New Roman" pitchFamily="18" charset="0"/>
              </a:rPr>
              <a:t>Area DUs</a:t>
            </a:r>
            <a:endParaRPr lang="en-US" altLang="en-US" sz="2800" b="1" u="sng" dirty="0">
              <a:latin typeface="Times New Roman" pitchFamily="18" charset="0"/>
              <a:cs typeface="Times New Roman" pitchFamily="18" charset="0"/>
            </a:endParaRPr>
          </a:p>
        </p:txBody>
      </p:sp>
      <p:grpSp>
        <p:nvGrpSpPr>
          <p:cNvPr id="7" name="Group 109"/>
          <p:cNvGrpSpPr>
            <a:grpSpLocks/>
          </p:cNvGrpSpPr>
          <p:nvPr/>
        </p:nvGrpSpPr>
        <p:grpSpPr bwMode="auto">
          <a:xfrm>
            <a:off x="1371600" y="4794250"/>
            <a:ext cx="2895600" cy="1835150"/>
            <a:chOff x="228600" y="4946650"/>
            <a:chExt cx="2895600" cy="1835150"/>
          </a:xfrm>
        </p:grpSpPr>
        <p:pic>
          <p:nvPicPr>
            <p:cNvPr id="80909" name="Picture 8" descr="Olo Walu DU (discrete flags)"/>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8600" y="4946650"/>
              <a:ext cx="2895600" cy="183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80910" name="Straight Connector 76"/>
            <p:cNvCxnSpPr>
              <a:cxnSpLocks noChangeShapeType="1"/>
            </p:cNvCxnSpPr>
            <p:nvPr/>
          </p:nvCxnSpPr>
          <p:spPr bwMode="auto">
            <a:xfrm>
              <a:off x="351322" y="6189044"/>
              <a:ext cx="2492943" cy="86628"/>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80911" name="Straight Connector 77"/>
            <p:cNvCxnSpPr>
              <a:cxnSpLocks noChangeShapeType="1"/>
            </p:cNvCxnSpPr>
            <p:nvPr/>
          </p:nvCxnSpPr>
          <p:spPr bwMode="auto">
            <a:xfrm>
              <a:off x="1756611" y="5552973"/>
              <a:ext cx="423511" cy="9627"/>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80912" name="Straight Connector 80"/>
            <p:cNvCxnSpPr>
              <a:cxnSpLocks noChangeShapeType="1"/>
            </p:cNvCxnSpPr>
            <p:nvPr/>
          </p:nvCxnSpPr>
          <p:spPr bwMode="auto">
            <a:xfrm>
              <a:off x="532598" y="6042258"/>
              <a:ext cx="1012257" cy="12033"/>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80913" name="Straight Connector 82"/>
            <p:cNvCxnSpPr>
              <a:cxnSpLocks noChangeShapeType="1"/>
            </p:cNvCxnSpPr>
            <p:nvPr/>
          </p:nvCxnSpPr>
          <p:spPr bwMode="auto">
            <a:xfrm rot="5400000" flipH="1" flipV="1">
              <a:off x="1376414" y="5693345"/>
              <a:ext cx="529387" cy="231007"/>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80914" name="Straight Connector 86"/>
            <p:cNvCxnSpPr>
              <a:cxnSpLocks noChangeShapeType="1"/>
            </p:cNvCxnSpPr>
            <p:nvPr/>
          </p:nvCxnSpPr>
          <p:spPr bwMode="auto">
            <a:xfrm flipV="1">
              <a:off x="360947" y="6043066"/>
              <a:ext cx="210955" cy="155603"/>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80915" name="Straight Connector 91"/>
            <p:cNvCxnSpPr>
              <a:cxnSpLocks noChangeShapeType="1"/>
            </p:cNvCxnSpPr>
            <p:nvPr/>
          </p:nvCxnSpPr>
          <p:spPr bwMode="auto">
            <a:xfrm rot="16200000" flipV="1">
              <a:off x="2276375" y="5563403"/>
              <a:ext cx="134755" cy="134754"/>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80916" name="Straight Connector 94"/>
            <p:cNvCxnSpPr>
              <a:cxnSpLocks noChangeShapeType="1"/>
            </p:cNvCxnSpPr>
            <p:nvPr/>
          </p:nvCxnSpPr>
          <p:spPr bwMode="auto">
            <a:xfrm rot="10800000">
              <a:off x="2508185" y="5786389"/>
              <a:ext cx="76199" cy="75397"/>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80917" name="Straight Connector 96"/>
            <p:cNvCxnSpPr>
              <a:cxnSpLocks noChangeShapeType="1"/>
            </p:cNvCxnSpPr>
            <p:nvPr/>
          </p:nvCxnSpPr>
          <p:spPr bwMode="auto">
            <a:xfrm rot="16200000" flipV="1">
              <a:off x="2574360" y="6025017"/>
              <a:ext cx="346507" cy="174054"/>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4009279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EB08C4-B206-4098-98C3-6DC2CE1146B4}" type="slidenum">
              <a:rPr lang="en-US" smtClean="0"/>
              <a:pPr/>
              <a:t>57</a:t>
            </a:fld>
            <a:endParaRPr lang="en-US"/>
          </a:p>
        </p:txBody>
      </p:sp>
      <p:sp>
        <p:nvSpPr>
          <p:cNvPr id="8" name="TextBox 7"/>
          <p:cNvSpPr txBox="1"/>
          <p:nvPr/>
        </p:nvSpPr>
        <p:spPr>
          <a:xfrm>
            <a:off x="838200" y="1331655"/>
            <a:ext cx="7620000" cy="2554545"/>
          </a:xfrm>
          <a:prstGeom prst="rect">
            <a:avLst/>
          </a:prstGeom>
          <a:noFill/>
          <a:ln>
            <a:solidFill>
              <a:schemeClr val="tx1"/>
            </a:solidFill>
          </a:ln>
        </p:spPr>
        <p:txBody>
          <a:bodyPr wrap="square" rtlCol="0">
            <a:spAutoFit/>
          </a:bodyPr>
          <a:lstStyle/>
          <a:p>
            <a:r>
              <a:rPr lang="en-US" sz="2800" b="1" i="1" dirty="0">
                <a:latin typeface="Times New Roman" panose="02020603050405020304" pitchFamily="18" charset="0"/>
                <a:cs typeface="Times New Roman" panose="02020603050405020304" pitchFamily="18" charset="0"/>
              </a:rPr>
              <a:t>Historical information </a:t>
            </a:r>
            <a:r>
              <a:rPr lang="en-US" sz="2800" b="1" dirty="0">
                <a:latin typeface="Times New Roman" panose="02020603050405020304" pitchFamily="18" charset="0"/>
                <a:cs typeface="Times New Roman" panose="02020603050405020304" pitchFamily="18" charset="0"/>
              </a:rPr>
              <a:t>on production, discharge or storage of chemicals of potential concern can be used to identify separate </a:t>
            </a:r>
            <a:r>
              <a:rPr lang="en-US" sz="2800" b="1" dirty="0" smtClean="0">
                <a:latin typeface="Times New Roman" panose="02020603050405020304" pitchFamily="18" charset="0"/>
                <a:cs typeface="Times New Roman" panose="02020603050405020304" pitchFamily="18" charset="0"/>
              </a:rPr>
              <a:t>(hot spot) areas (for characterization).</a:t>
            </a:r>
          </a:p>
          <a:p>
            <a:r>
              <a:rPr lang="en-US" sz="2400" b="1" dirty="0" smtClean="0">
                <a:latin typeface="Times New Roman" panose="02020603050405020304" pitchFamily="18" charset="0"/>
                <a:cs typeface="Times New Roman" panose="02020603050405020304" pitchFamily="18" charset="0"/>
              </a:rPr>
              <a:t>USEPA 1991: </a:t>
            </a:r>
            <a:r>
              <a:rPr lang="en-US" sz="2400" b="1" i="1" dirty="0">
                <a:latin typeface="Times New Roman" panose="02020603050405020304" pitchFamily="18" charset="0"/>
                <a:cs typeface="Times New Roman" panose="02020603050405020304" pitchFamily="18" charset="0"/>
              </a:rPr>
              <a:t>Guidance for Data Usability in Risk </a:t>
            </a:r>
            <a:r>
              <a:rPr lang="en-US" sz="2400" b="1" i="1" dirty="0" smtClean="0">
                <a:latin typeface="Times New Roman" panose="02020603050405020304" pitchFamily="18" charset="0"/>
                <a:cs typeface="Times New Roman" panose="02020603050405020304" pitchFamily="18" charset="0"/>
              </a:rPr>
              <a:t>Assessment</a:t>
            </a:r>
            <a:endParaRPr lang="en-US" sz="2400" b="1"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304800" y="304800"/>
            <a:ext cx="84582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panose="02020603050405020304" pitchFamily="18" charset="0"/>
                <a:cs typeface="Times New Roman" panose="02020603050405020304" pitchFamily="18" charset="0"/>
              </a:rPr>
              <a:t>Early Concepts of “Spill Area Decision Units”</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6134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EB08C4-B206-4098-98C3-6DC2CE1146B4}" type="slidenum">
              <a:rPr lang="en-US" smtClean="0"/>
              <a:pPr/>
              <a:t>58</a:t>
            </a:fld>
            <a:endParaRPr lang="en-US"/>
          </a:p>
        </p:txBody>
      </p:sp>
      <p:sp>
        <p:nvSpPr>
          <p:cNvPr id="4" name="TextBox 3"/>
          <p:cNvSpPr txBox="1"/>
          <p:nvPr/>
        </p:nvSpPr>
        <p:spPr>
          <a:xfrm>
            <a:off x="380714" y="3676233"/>
            <a:ext cx="8458486" cy="2800767"/>
          </a:xfrm>
          <a:prstGeom prst="rect">
            <a:avLst/>
          </a:prstGeom>
          <a:noFill/>
          <a:ln>
            <a:solidFill>
              <a:schemeClr val="tx1"/>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“When </a:t>
            </a:r>
            <a:r>
              <a:rPr lang="en-US" sz="2400" b="1" dirty="0">
                <a:latin typeface="Times New Roman" panose="02020603050405020304" pitchFamily="18" charset="0"/>
                <a:cs typeface="Times New Roman" panose="02020603050405020304" pitchFamily="18" charset="0"/>
              </a:rPr>
              <a:t>choosing a sampling plan, </a:t>
            </a:r>
            <a:r>
              <a:rPr lang="en-US" sz="2400" b="1" i="1" dirty="0">
                <a:latin typeface="Times New Roman" panose="02020603050405020304" pitchFamily="18" charset="0"/>
                <a:cs typeface="Times New Roman" panose="02020603050405020304" pitchFamily="18" charset="0"/>
              </a:rPr>
              <a:t>one must know the concentration patterns likely to be present </a:t>
            </a:r>
            <a:r>
              <a:rPr lang="en-US" sz="2400" b="1" dirty="0" smtClean="0">
                <a:latin typeface="Times New Roman" panose="02020603050405020304" pitchFamily="18" charset="0"/>
                <a:cs typeface="Times New Roman" panose="02020603050405020304" pitchFamily="18" charset="0"/>
              </a:rPr>
              <a:t>(within the investigation area). </a:t>
            </a:r>
            <a:r>
              <a:rPr lang="en-US" sz="2400" b="1" dirty="0">
                <a:latin typeface="Times New Roman" panose="02020603050405020304" pitchFamily="18" charset="0"/>
                <a:cs typeface="Times New Roman" panose="02020603050405020304" pitchFamily="18" charset="0"/>
              </a:rPr>
              <a:t>Advance information on these patterns is </a:t>
            </a:r>
            <a:r>
              <a:rPr lang="en-US" sz="2400" b="1" dirty="0" smtClean="0">
                <a:latin typeface="Times New Roman" panose="02020603050405020304" pitchFamily="18" charset="0"/>
                <a:cs typeface="Times New Roman" panose="02020603050405020304" pitchFamily="18" charset="0"/>
              </a:rPr>
              <a:t>used… </a:t>
            </a:r>
            <a:r>
              <a:rPr lang="en-US" sz="2400" b="1" i="1" dirty="0">
                <a:latin typeface="Times New Roman" panose="02020603050405020304" pitchFamily="18" charset="0"/>
                <a:cs typeface="Times New Roman" panose="02020603050405020304" pitchFamily="18" charset="0"/>
              </a:rPr>
              <a:t>An example is to divide a heterogeneous </a:t>
            </a:r>
            <a:r>
              <a:rPr lang="en-US" sz="2400" b="1" i="1" dirty="0" smtClean="0">
                <a:latin typeface="Times New Roman" panose="02020603050405020304" pitchFamily="18" charset="0"/>
                <a:cs typeface="Times New Roman" panose="02020603050405020304" pitchFamily="18" charset="0"/>
              </a:rPr>
              <a:t>(investigation area) </a:t>
            </a:r>
            <a:r>
              <a:rPr lang="en-US" sz="2400" b="1" i="1" dirty="0">
                <a:latin typeface="Times New Roman" panose="02020603050405020304" pitchFamily="18" charset="0"/>
                <a:cs typeface="Times New Roman" panose="02020603050405020304" pitchFamily="18" charset="0"/>
              </a:rPr>
              <a:t>into more homogeneous </a:t>
            </a:r>
            <a:r>
              <a:rPr lang="en-US" sz="2400" b="1" i="1" dirty="0" smtClean="0">
                <a:latin typeface="Times New Roman" panose="02020603050405020304" pitchFamily="18" charset="0"/>
                <a:cs typeface="Times New Roman" panose="02020603050405020304" pitchFamily="18" charset="0"/>
              </a:rPr>
              <a:t>parts </a:t>
            </a:r>
            <a:r>
              <a:rPr lang="en-US" sz="2400" b="1" dirty="0" smtClean="0">
                <a:latin typeface="Times New Roman" panose="02020603050405020304" pitchFamily="18" charset="0"/>
                <a:cs typeface="Times New Roman" panose="02020603050405020304" pitchFamily="18" charset="0"/>
              </a:rPr>
              <a:t>(i.e., “DUs”)… and </a:t>
            </a:r>
            <a:r>
              <a:rPr lang="en-US" sz="2400" b="1" dirty="0">
                <a:latin typeface="Times New Roman" panose="02020603050405020304" pitchFamily="18" charset="0"/>
                <a:cs typeface="Times New Roman" panose="02020603050405020304" pitchFamily="18" charset="0"/>
              </a:rPr>
              <a:t>to select samples independently within each part</a:t>
            </a:r>
            <a:r>
              <a:rPr lang="en-US" sz="2400" b="1" dirty="0" smtClean="0">
                <a:latin typeface="Times New Roman" panose="02020603050405020304" pitchFamily="18" charset="0"/>
                <a:cs typeface="Times New Roman" panose="02020603050405020304" pitchFamily="18" charset="0"/>
              </a:rPr>
              <a:t>.”</a:t>
            </a:r>
          </a:p>
          <a:p>
            <a:endParaRPr lang="en-US" sz="1200" b="1" dirty="0" smtClean="0">
              <a:latin typeface="Times New Roman" panose="02020603050405020304" pitchFamily="18" charset="0"/>
              <a:cs typeface="Times New Roman" panose="02020603050405020304" pitchFamily="18" charset="0"/>
            </a:endParaRPr>
          </a:p>
          <a:p>
            <a:pPr lvl="0"/>
            <a:r>
              <a:rPr lang="en-US" sz="2000" b="1" dirty="0" smtClean="0">
                <a:latin typeface="Times New Roman" panose="02020603050405020304" pitchFamily="18" charset="0"/>
                <a:cs typeface="Times New Roman" panose="02020603050405020304" pitchFamily="18" charset="0"/>
              </a:rPr>
              <a:t>Gilbert </a:t>
            </a:r>
            <a:r>
              <a:rPr lang="en-US" sz="2000" b="1" dirty="0">
                <a:latin typeface="Times New Roman" panose="02020603050405020304" pitchFamily="18" charset="0"/>
                <a:cs typeface="Times New Roman" panose="02020603050405020304" pitchFamily="18" charset="0"/>
              </a:rPr>
              <a:t>1987. </a:t>
            </a:r>
            <a:r>
              <a:rPr lang="en-US" sz="2000" b="1" i="1" dirty="0">
                <a:latin typeface="Times New Roman" panose="02020603050405020304" pitchFamily="18" charset="0"/>
                <a:cs typeface="Times New Roman" panose="02020603050405020304" pitchFamily="18" charset="0"/>
              </a:rPr>
              <a:t>Statistical Methods for Environmental Pollution </a:t>
            </a:r>
            <a:r>
              <a:rPr lang="en-US" sz="2000" b="1" i="1" dirty="0" smtClean="0">
                <a:latin typeface="Times New Roman" panose="02020603050405020304" pitchFamily="18" charset="0"/>
                <a:cs typeface="Times New Roman" panose="02020603050405020304" pitchFamily="18" charset="0"/>
              </a:rPr>
              <a:t>Monitoring</a:t>
            </a:r>
            <a:endParaRPr lang="en-US" sz="2000" b="1"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447800" y="304800"/>
            <a:ext cx="61722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panose="02020603050405020304" pitchFamily="18" charset="0"/>
                <a:cs typeface="Times New Roman" panose="02020603050405020304" pitchFamily="18" charset="0"/>
              </a:rPr>
              <a:t>Grid Spacing Based on Anticipated Spill Area Size</a:t>
            </a:r>
            <a:endParaRPr lang="en-US" sz="3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33401" y="1616095"/>
            <a:ext cx="8077200" cy="1508105"/>
          </a:xfrm>
          <a:prstGeom prst="rect">
            <a:avLst/>
          </a:prstGeom>
          <a:solidFill>
            <a:schemeClr val="bg1"/>
          </a:solidFill>
          <a:ln>
            <a:solidFill>
              <a:schemeClr val="tx1"/>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“To </a:t>
            </a:r>
            <a:r>
              <a:rPr lang="en-US" sz="2400" b="1" dirty="0">
                <a:latin typeface="Times New Roman" panose="02020603050405020304" pitchFamily="18" charset="0"/>
                <a:cs typeface="Times New Roman" panose="02020603050405020304" pitchFamily="18" charset="0"/>
              </a:rPr>
              <a:t>apply this </a:t>
            </a:r>
            <a:r>
              <a:rPr lang="en-US" sz="2400" b="1" dirty="0" smtClean="0">
                <a:latin typeface="Times New Roman" panose="02020603050405020304" pitchFamily="18" charset="0"/>
                <a:cs typeface="Times New Roman" panose="02020603050405020304" pitchFamily="18" charset="0"/>
              </a:rPr>
              <a:t>(grid-based discrete sampling) method</a:t>
            </a:r>
            <a:r>
              <a:rPr lang="en-US" sz="2400" b="1" dirty="0">
                <a:latin typeface="Times New Roman" panose="02020603050405020304" pitchFamily="18" charset="0"/>
                <a:cs typeface="Times New Roman" panose="02020603050405020304" pitchFamily="18" charset="0"/>
              </a:rPr>
              <a:t>, the following assumptions are </a:t>
            </a:r>
            <a:r>
              <a:rPr lang="en-US" sz="2400" b="1" dirty="0" smtClean="0">
                <a:latin typeface="Times New Roman" panose="02020603050405020304" pitchFamily="18" charset="0"/>
                <a:cs typeface="Times New Roman" panose="02020603050405020304" pitchFamily="18" charset="0"/>
              </a:rPr>
              <a:t>required… </a:t>
            </a:r>
            <a:r>
              <a:rPr lang="en-US" sz="2400" b="1" i="1" dirty="0" smtClean="0">
                <a:latin typeface="Times New Roman" panose="02020603050405020304" pitchFamily="18" charset="0"/>
                <a:cs typeface="Times New Roman" panose="02020603050405020304" pitchFamily="18" charset="0"/>
              </a:rPr>
              <a:t>The </a:t>
            </a:r>
            <a:r>
              <a:rPr lang="en-US" sz="2400" b="1" i="1" dirty="0">
                <a:latin typeface="Times New Roman" panose="02020603050405020304" pitchFamily="18" charset="0"/>
                <a:cs typeface="Times New Roman" panose="02020603050405020304" pitchFamily="18" charset="0"/>
              </a:rPr>
              <a:t>shape and size of the contaminated zone </a:t>
            </a:r>
            <a:r>
              <a:rPr lang="en-US" sz="2400" b="1" i="1" dirty="0" smtClean="0">
                <a:latin typeface="Times New Roman" panose="02020603050405020304" pitchFamily="18" charset="0"/>
                <a:cs typeface="Times New Roman" panose="02020603050405020304" pitchFamily="18" charset="0"/>
              </a:rPr>
              <a:t>must </a:t>
            </a:r>
            <a:r>
              <a:rPr lang="en-US" sz="2400" b="1" i="1" dirty="0">
                <a:latin typeface="Times New Roman" panose="02020603050405020304" pitchFamily="18" charset="0"/>
                <a:cs typeface="Times New Roman" panose="02020603050405020304" pitchFamily="18" charset="0"/>
              </a:rPr>
              <a:t>be known at least </a:t>
            </a:r>
            <a:r>
              <a:rPr lang="en-US" sz="2400" b="1" i="1" dirty="0" smtClean="0">
                <a:latin typeface="Times New Roman" panose="02020603050405020304" pitchFamily="18" charset="0"/>
                <a:cs typeface="Times New Roman" panose="02020603050405020304" pitchFamily="18" charset="0"/>
              </a:rPr>
              <a:t>approximately</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USEPA 1987: </a:t>
            </a:r>
            <a:r>
              <a:rPr lang="en-US" sz="2000" b="1" i="1" dirty="0" smtClean="0">
                <a:latin typeface="Times New Roman" panose="02020603050405020304" pitchFamily="18" charset="0"/>
                <a:ea typeface="Times New Roman" panose="02020603050405020304" pitchFamily="18" charset="0"/>
              </a:rPr>
              <a:t>Data </a:t>
            </a:r>
            <a:r>
              <a:rPr lang="en-US" sz="2000" b="1" i="1" dirty="0">
                <a:latin typeface="Times New Roman" panose="02020603050405020304" pitchFamily="18" charset="0"/>
                <a:ea typeface="Times New Roman" panose="02020603050405020304" pitchFamily="18" charset="0"/>
              </a:rPr>
              <a:t>Quality Objectives for Remedial Response </a:t>
            </a:r>
            <a:r>
              <a:rPr lang="en-US" sz="2000" b="1" i="1" dirty="0" smtClean="0">
                <a:latin typeface="Times New Roman" panose="02020603050405020304" pitchFamily="18" charset="0"/>
                <a:ea typeface="Times New Roman" panose="02020603050405020304" pitchFamily="18" charset="0"/>
              </a:rPr>
              <a:t>Activities</a:t>
            </a:r>
            <a:endParaRPr lang="en-US" sz="20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80994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EB08C4-B206-4098-98C3-6DC2CE1146B4}" type="slidenum">
              <a:rPr lang="en-US" smtClean="0"/>
              <a:pPr/>
              <a:t>59</a:t>
            </a:fld>
            <a:endParaRPr lang="en-US"/>
          </a:p>
        </p:txBody>
      </p:sp>
      <p:sp>
        <p:nvSpPr>
          <p:cNvPr id="6" name="TextBox 5"/>
          <p:cNvSpPr txBox="1"/>
          <p:nvPr/>
        </p:nvSpPr>
        <p:spPr>
          <a:xfrm>
            <a:off x="381000" y="1094363"/>
            <a:ext cx="8382000" cy="1877437"/>
          </a:xfrm>
          <a:prstGeom prst="rect">
            <a:avLst/>
          </a:prstGeom>
          <a:noFill/>
          <a:ln>
            <a:solidFill>
              <a:schemeClr val="tx1"/>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If </a:t>
            </a:r>
            <a:r>
              <a:rPr lang="en-US" sz="2400" b="1" dirty="0">
                <a:latin typeface="Times New Roman" panose="02020603050405020304" pitchFamily="18" charset="0"/>
                <a:cs typeface="Times New Roman" panose="02020603050405020304" pitchFamily="18" charset="0"/>
              </a:rPr>
              <a:t>the particles </a:t>
            </a:r>
            <a:r>
              <a:rPr lang="en-US" sz="2400" b="1" dirty="0" smtClean="0">
                <a:latin typeface="Times New Roman" panose="02020603050405020304" pitchFamily="18" charset="0"/>
                <a:cs typeface="Times New Roman" panose="02020603050405020304" pitchFamily="18" charset="0"/>
              </a:rPr>
              <a:t>(of contaminants) were </a:t>
            </a:r>
            <a:r>
              <a:rPr lang="en-US" sz="2400" b="1" dirty="0">
                <a:latin typeface="Times New Roman" panose="02020603050405020304" pitchFamily="18" charset="0"/>
                <a:cs typeface="Times New Roman" panose="02020603050405020304" pitchFamily="18" charset="0"/>
              </a:rPr>
              <a:t>all concentrated in the soil so that they formed a “hot spot” of </a:t>
            </a:r>
            <a:r>
              <a:rPr lang="en-US" sz="2400" b="1" i="1" dirty="0">
                <a:latin typeface="Times New Roman" panose="02020603050405020304" pitchFamily="18" charset="0"/>
                <a:cs typeface="Times New Roman" panose="02020603050405020304" pitchFamily="18" charset="0"/>
              </a:rPr>
              <a:t>perhaps the top ten cm of one </a:t>
            </a:r>
            <a:r>
              <a:rPr lang="en-US" sz="2400" b="1" i="1" dirty="0" smtClean="0">
                <a:latin typeface="Times New Roman" panose="02020603050405020304" pitchFamily="18" charset="0"/>
                <a:cs typeface="Times New Roman" panose="02020603050405020304" pitchFamily="18" charset="0"/>
              </a:rPr>
              <a:t>acre</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it would be important to locate the hot spot </a:t>
            </a:r>
            <a:r>
              <a:rPr lang="en-US" sz="2400" b="1" dirty="0" smtClean="0">
                <a:latin typeface="Times New Roman" panose="02020603050405020304" pitchFamily="18" charset="0"/>
                <a:cs typeface="Times New Roman" panose="02020603050405020304" pitchFamily="18" charset="0"/>
              </a:rPr>
              <a:t>(i.e., the one-acre area) so </a:t>
            </a:r>
            <a:r>
              <a:rPr lang="en-US" sz="2400" b="1" dirty="0">
                <a:latin typeface="Times New Roman" panose="02020603050405020304" pitchFamily="18" charset="0"/>
                <a:cs typeface="Times New Roman" panose="02020603050405020304" pitchFamily="18" charset="0"/>
              </a:rPr>
              <a:t>that remedial action could be </a:t>
            </a:r>
            <a:r>
              <a:rPr lang="en-US" sz="2400" b="1" dirty="0" smtClean="0">
                <a:latin typeface="Times New Roman" panose="02020603050405020304" pitchFamily="18" charset="0"/>
                <a:cs typeface="Times New Roman" panose="02020603050405020304" pitchFamily="18" charset="0"/>
              </a:rPr>
              <a:t>taken</a:t>
            </a:r>
            <a:r>
              <a:rPr lang="en-US" sz="2400" b="1" i="1" dirty="0" smtClean="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USEPA 1989: Soil Sampling Quality Assurance User’s Guide</a:t>
            </a:r>
            <a:endParaRPr lang="en-US" sz="2000" b="1" i="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57200" y="3339167"/>
            <a:ext cx="8229600" cy="2985433"/>
          </a:xfrm>
          <a:prstGeom prst="rect">
            <a:avLst/>
          </a:prstGeom>
          <a:noFill/>
          <a:ln>
            <a:solidFill>
              <a:schemeClr val="tx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The </a:t>
            </a:r>
            <a:r>
              <a:rPr lang="en-US" sz="2400" b="1" dirty="0" smtClean="0">
                <a:latin typeface="Times New Roman" panose="02020603050405020304" pitchFamily="18" charset="0"/>
                <a:cs typeface="Times New Roman" panose="02020603050405020304" pitchFamily="18" charset="0"/>
              </a:rPr>
              <a:t>(person setting the grid spacing) must </a:t>
            </a:r>
            <a:r>
              <a:rPr lang="en-US" sz="2400" b="1" dirty="0">
                <a:latin typeface="Times New Roman" panose="02020603050405020304" pitchFamily="18" charset="0"/>
                <a:cs typeface="Times New Roman" panose="02020603050405020304" pitchFamily="18" charset="0"/>
              </a:rPr>
              <a:t>determine… the acceptable probability of not finding an existing contaminated zone in the suspected area. For instance, it might be determined that a 20 percent chance of missing </a:t>
            </a:r>
            <a:r>
              <a:rPr lang="en-US" sz="2400" b="1" i="1" dirty="0">
                <a:latin typeface="Times New Roman" panose="02020603050405020304" pitchFamily="18" charset="0"/>
                <a:cs typeface="Times New Roman" panose="02020603050405020304" pitchFamily="18" charset="0"/>
              </a:rPr>
              <a:t>a 100ft-by-100ft (10,000ft</a:t>
            </a:r>
            <a:r>
              <a:rPr lang="en-US" sz="2400" b="1" i="1" baseline="30000" dirty="0">
                <a:latin typeface="Times New Roman" panose="02020603050405020304" pitchFamily="18" charset="0"/>
                <a:cs typeface="Times New Roman" panose="02020603050405020304" pitchFamily="18" charset="0"/>
              </a:rPr>
              <a:t>2</a:t>
            </a:r>
            <a:r>
              <a:rPr lang="en-US" sz="2400" b="1" i="1" dirty="0">
                <a:latin typeface="Times New Roman" panose="02020603050405020304" pitchFamily="18" charset="0"/>
                <a:cs typeface="Times New Roman" panose="02020603050405020304" pitchFamily="18" charset="0"/>
              </a:rPr>
              <a:t>) contaminated zone </a:t>
            </a:r>
            <a:r>
              <a:rPr lang="en-US" sz="2400" b="1" dirty="0">
                <a:latin typeface="Times New Roman" panose="02020603050405020304" pitchFamily="18" charset="0"/>
                <a:cs typeface="Times New Roman" panose="02020603050405020304" pitchFamily="18" charset="0"/>
              </a:rPr>
              <a:t>is acceptable but only a </a:t>
            </a:r>
            <a:r>
              <a:rPr lang="en-US" sz="2400" b="1" i="1" dirty="0">
                <a:latin typeface="Times New Roman" panose="02020603050405020304" pitchFamily="18" charset="0"/>
                <a:cs typeface="Times New Roman" panose="02020603050405020304" pitchFamily="18" charset="0"/>
              </a:rPr>
              <a:t>5 </a:t>
            </a:r>
            <a:r>
              <a:rPr lang="en-US" sz="2400" b="1" dirty="0">
                <a:latin typeface="Times New Roman" panose="02020603050405020304" pitchFamily="18" charset="0"/>
                <a:cs typeface="Times New Roman" panose="02020603050405020304" pitchFamily="18" charset="0"/>
              </a:rPr>
              <a:t>percent chance of missing a 200ft-by-200ft (40,000ft</a:t>
            </a:r>
            <a:r>
              <a:rPr lang="en-US" sz="2400" b="1" baseline="30000" dirty="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 zone </a:t>
            </a:r>
            <a:r>
              <a:rPr lang="en-US" sz="2400" b="1" dirty="0">
                <a:latin typeface="Times New Roman" panose="02020603050405020304" pitchFamily="18" charset="0"/>
                <a:cs typeface="Times New Roman" panose="02020603050405020304" pitchFamily="18" charset="0"/>
              </a:rPr>
              <a:t>is acceptable</a:t>
            </a:r>
            <a:r>
              <a:rPr lang="en-US" sz="2400" b="1" dirty="0" smtClean="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USEPA, 1987, </a:t>
            </a:r>
            <a:r>
              <a:rPr lang="en-US" sz="2000" b="1" i="1" dirty="0">
                <a:latin typeface="Times New Roman" panose="02020603050405020304" pitchFamily="18" charset="0"/>
                <a:cs typeface="Times New Roman" panose="02020603050405020304" pitchFamily="18" charset="0"/>
              </a:rPr>
              <a:t>Data Quality Objectives for Remedial Response Activities</a:t>
            </a:r>
            <a:endParaRPr lang="en-US" sz="2000" b="1" dirty="0">
              <a:latin typeface="Times New Roman" panose="02020603050405020304" pitchFamily="18" charset="0"/>
              <a:cs typeface="Times New Roman" panose="02020603050405020304" pitchFamily="18" charset="0"/>
            </a:endParaRPr>
          </a:p>
        </p:txBody>
      </p:sp>
      <p:sp>
        <p:nvSpPr>
          <p:cNvPr id="9" name="Rectangle 2"/>
          <p:cNvSpPr>
            <a:spLocks noGrp="1" noChangeArrowheads="1"/>
          </p:cNvSpPr>
          <p:nvPr>
            <p:ph type="title"/>
          </p:nvPr>
        </p:nvSpPr>
        <p:spPr>
          <a:xfrm>
            <a:off x="457200" y="152400"/>
            <a:ext cx="8229600" cy="914400"/>
          </a:xfrm>
        </p:spPr>
        <p:txBody>
          <a:bodyPr>
            <a:normAutofit/>
          </a:bodyPr>
          <a:lstStyle/>
          <a:p>
            <a:r>
              <a:rPr lang="en-US" sz="3200" b="1" dirty="0" smtClean="0">
                <a:solidFill>
                  <a:schemeClr val="tx1"/>
                </a:solidFill>
                <a:latin typeface="Times New Roman" pitchFamily="18" charset="0"/>
              </a:rPr>
              <a:t>The Search for BIG “Hot Spots”</a:t>
            </a:r>
            <a:endParaRPr lang="en-US" sz="3200" b="1" dirty="0">
              <a:solidFill>
                <a:schemeClr val="tx1"/>
              </a:solidFill>
              <a:latin typeface="Times New Roman" pitchFamily="18" charset="0"/>
            </a:endParaRPr>
          </a:p>
        </p:txBody>
      </p:sp>
    </p:spTree>
    <p:extLst>
      <p:ext uri="{BB962C8B-B14F-4D97-AF65-F5344CB8AC3E}">
        <p14:creationId xmlns:p14="http://schemas.microsoft.com/office/powerpoint/2010/main" val="326130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PCBS Intra Example.jpg"/>
          <p:cNvPicPr/>
          <p:nvPr/>
        </p:nvPicPr>
        <p:blipFill>
          <a:blip r:embed="rId3" cstate="print"/>
          <a:stretch>
            <a:fillRect/>
          </a:stretch>
        </p:blipFill>
        <p:spPr>
          <a:xfrm>
            <a:off x="838200" y="2385734"/>
            <a:ext cx="3276600" cy="2719666"/>
          </a:xfrm>
          <a:prstGeom prst="rect">
            <a:avLst/>
          </a:prstGeom>
        </p:spPr>
      </p:pic>
      <p:sp>
        <p:nvSpPr>
          <p:cNvPr id="2" name="Title 1"/>
          <p:cNvSpPr>
            <a:spLocks noGrp="1"/>
          </p:cNvSpPr>
          <p:nvPr>
            <p:ph type="title"/>
          </p:nvPr>
        </p:nvSpPr>
        <p:spPr>
          <a:xfrm>
            <a:off x="152400" y="76200"/>
            <a:ext cx="8839200" cy="1066800"/>
          </a:xfrm>
        </p:spPr>
        <p:txBody>
          <a:bodyPr>
            <a:noAutofit/>
          </a:bodyPr>
          <a:lstStyle/>
          <a:p>
            <a:r>
              <a:rPr lang="en-US" sz="2800" b="1" dirty="0" smtClean="0">
                <a:latin typeface="Times New Roman" panose="02020603050405020304" pitchFamily="18" charset="0"/>
                <a:cs typeface="Times New Roman" panose="02020603050405020304" pitchFamily="18" charset="0"/>
              </a:rPr>
              <a:t>Small-Scale </a:t>
            </a:r>
            <a:r>
              <a:rPr lang="en-US" sz="2800" b="1" dirty="0">
                <a:latin typeface="Times New Roman" panose="02020603050405020304" pitchFamily="18" charset="0"/>
                <a:cs typeface="Times New Roman" panose="02020603050405020304" pitchFamily="18" charset="0"/>
              </a:rPr>
              <a:t>Variability of Discrete Soil Sample Data</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Part 1: Field Investigation of Discrete Sample Variability</a:t>
            </a:r>
          </a:p>
        </p:txBody>
      </p:sp>
      <p:sp>
        <p:nvSpPr>
          <p:cNvPr id="7" name="TextBox 6"/>
          <p:cNvSpPr txBox="1"/>
          <p:nvPr/>
        </p:nvSpPr>
        <p:spPr>
          <a:xfrm>
            <a:off x="609600" y="1038761"/>
            <a:ext cx="8085162" cy="1323439"/>
          </a:xfrm>
          <a:prstGeom prst="rect">
            <a:avLst/>
          </a:prstGeom>
          <a:noFill/>
        </p:spPr>
        <p:txBody>
          <a:bodyPr wrap="none" rtlCol="0">
            <a:spAutoFit/>
          </a:bodyPr>
          <a:lstStyle/>
          <a:p>
            <a:pPr algn="ctr"/>
            <a:r>
              <a:rPr lang="en-US" sz="2000" b="1" cap="small" dirty="0" smtClean="0">
                <a:latin typeface="Times New Roman" pitchFamily="18" charset="0"/>
                <a:cs typeface="Times New Roman" pitchFamily="18" charset="0"/>
              </a:rPr>
              <a:t>October 7, 2015</a:t>
            </a:r>
            <a:endParaRPr lang="en-US" sz="20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Roger Brewer, John Peard, Jordan Nakayama, (Hawai’i Dept of Health)</a:t>
            </a:r>
          </a:p>
          <a:p>
            <a:pPr algn="ctr"/>
            <a:r>
              <a:rPr lang="en-US" sz="2000" b="1" dirty="0" smtClean="0">
                <a:latin typeface="Times New Roman" pitchFamily="18" charset="0"/>
                <a:cs typeface="Times New Roman" pitchFamily="18" charset="0"/>
              </a:rPr>
              <a:t>Marvin </a:t>
            </a:r>
            <a:r>
              <a:rPr lang="en-US" sz="2000" b="1" dirty="0" err="1" smtClean="0">
                <a:latin typeface="Times New Roman" pitchFamily="18" charset="0"/>
                <a:cs typeface="Times New Roman" pitchFamily="18" charset="0"/>
              </a:rPr>
              <a:t>Heskett</a:t>
            </a:r>
            <a:r>
              <a:rPr lang="en-US" sz="2000" b="1" dirty="0" smtClean="0">
                <a:latin typeface="Times New Roman" pitchFamily="18" charset="0"/>
                <a:cs typeface="Times New Roman" pitchFamily="18" charset="0"/>
              </a:rPr>
              <a:t> (Element Environmental)</a:t>
            </a:r>
          </a:p>
          <a:p>
            <a:pPr algn="ctr"/>
            <a:r>
              <a:rPr lang="en-US" sz="2000" b="1" dirty="0" smtClean="0">
                <a:latin typeface="Times New Roman" pitchFamily="18" charset="0"/>
                <a:cs typeface="Times New Roman" pitchFamily="18" charset="0"/>
              </a:rPr>
              <a:t>Contact: roger.brewer@doh.Hawaii.gov</a:t>
            </a:r>
          </a:p>
        </p:txBody>
      </p:sp>
      <p:pic>
        <p:nvPicPr>
          <p:cNvPr id="13" name="Picture 12"/>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71781" y="2385733"/>
            <a:ext cx="3310219" cy="2719667"/>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27EB08C4-B206-4098-98C3-6DC2CE1146B4}" type="slidenum">
              <a:rPr lang="en-US" smtClean="0"/>
              <a:pPr/>
              <a:t>6</a:t>
            </a:fld>
            <a:endParaRPr lang="en-US"/>
          </a:p>
        </p:txBody>
      </p:sp>
      <p:sp>
        <p:nvSpPr>
          <p:cNvPr id="18" name="Content Placeholder 2"/>
          <p:cNvSpPr>
            <a:spLocks noGrp="1"/>
          </p:cNvSpPr>
          <p:nvPr>
            <p:ph idx="1"/>
          </p:nvPr>
        </p:nvSpPr>
        <p:spPr>
          <a:xfrm>
            <a:off x="381000" y="5334000"/>
            <a:ext cx="8382000" cy="1066800"/>
          </a:xfrm>
          <a:ln>
            <a:solidFill>
              <a:schemeClr val="tx1"/>
            </a:solidFill>
          </a:ln>
        </p:spPr>
        <p:txBody>
          <a:bodyPr>
            <a:noAutofit/>
          </a:bodyPr>
          <a:lstStyle/>
          <a:p>
            <a:pPr marL="1588" indent="-1588">
              <a:spcBef>
                <a:spcPts val="0"/>
              </a:spcBef>
              <a:spcAft>
                <a:spcPts val="600"/>
              </a:spcAft>
              <a:buFont typeface="Marlett" pitchFamily="2" charset="2"/>
              <a:buNone/>
            </a:pPr>
            <a:r>
              <a:rPr lang="en-US" sz="2000" b="1" i="1" dirty="0" smtClean="0">
                <a:latin typeface="Times New Roman" pitchFamily="18" charset="0"/>
                <a:cs typeface="Times New Roman" pitchFamily="18" charset="0"/>
              </a:rPr>
              <a:t>If I had one hour to solve the problems of the world I would spend 59 minutes on explaining the problem and 1 minute on explaining the answer.</a:t>
            </a:r>
          </a:p>
          <a:p>
            <a:pPr marL="1588" indent="-1588">
              <a:spcBef>
                <a:spcPts val="0"/>
              </a:spcBef>
              <a:buFont typeface="Marlett" pitchFamily="2" charset="2"/>
              <a:buNone/>
            </a:pPr>
            <a:r>
              <a:rPr lang="en-US" sz="2000" b="1" dirty="0" smtClean="0">
                <a:latin typeface="Times New Roman" pitchFamily="18" charset="0"/>
                <a:cs typeface="Times New Roman" pitchFamily="18" charset="0"/>
              </a:rPr>
              <a:t>Albert Einstein</a:t>
            </a:r>
          </a:p>
        </p:txBody>
      </p:sp>
    </p:spTree>
    <p:extLst>
      <p:ext uri="{BB962C8B-B14F-4D97-AF65-F5344CB8AC3E}">
        <p14:creationId xmlns:p14="http://schemas.microsoft.com/office/powerpoint/2010/main" val="15085247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52400"/>
            <a:ext cx="77724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panose="02020603050405020304" pitchFamily="18" charset="0"/>
                <a:cs typeface="Times New Roman" panose="02020603050405020304" pitchFamily="18" charset="0"/>
              </a:rPr>
              <a:t>Part 2 - Implications</a:t>
            </a:r>
            <a:endParaRPr lang="en-US" sz="3200" b="1" dirty="0">
              <a:latin typeface="Times New Roman" panose="02020603050405020304" pitchFamily="18" charset="0"/>
              <a:cs typeface="Times New Roman" panose="02020603050405020304" pitchFamily="18" charset="0"/>
            </a:endParaRPr>
          </a:p>
        </p:txBody>
      </p:sp>
      <p:sp>
        <p:nvSpPr>
          <p:cNvPr id="5" name="Text Box 4"/>
          <p:cNvSpPr txBox="1">
            <a:spLocks noChangeArrowheads="1"/>
          </p:cNvSpPr>
          <p:nvPr/>
        </p:nvSpPr>
        <p:spPr bwMode="auto">
          <a:xfrm>
            <a:off x="762000" y="1066800"/>
            <a:ext cx="7772400" cy="4832092"/>
          </a:xfrm>
          <a:prstGeom prst="rect">
            <a:avLst/>
          </a:prstGeom>
          <a:noFill/>
          <a:ln w="9525">
            <a:noFill/>
            <a:miter lim="800000"/>
            <a:headEnd/>
            <a:tailEnd/>
          </a:ln>
        </p:spPr>
        <p:txBody>
          <a:bodyPr wrap="square">
            <a:spAutoFit/>
          </a:bodyPr>
          <a:lstStyle/>
          <a:p>
            <a:pPr marL="1587" eaLnBrk="0" hangingPunct="0">
              <a:defRPr/>
            </a:pPr>
            <a:r>
              <a:rPr lang="en-US" sz="2800" b="1" kern="0" dirty="0" smtClean="0">
                <a:latin typeface="Times New Roman" pitchFamily="18" charset="0"/>
                <a:cs typeface="Times New Roman" pitchFamily="18" charset="0"/>
              </a:rPr>
              <a:t>Outline:</a:t>
            </a:r>
          </a:p>
          <a:p>
            <a:pPr marL="231775" indent="-230188" eaLnBrk="0" hangingPunct="0">
              <a:buFont typeface="Arial" pitchFamily="34" charset="0"/>
              <a:buChar char="•"/>
              <a:defRPr/>
            </a:pPr>
            <a:r>
              <a:rPr lang="en-US" sz="2800" b="1" kern="0" dirty="0">
                <a:latin typeface="Times New Roman" pitchFamily="18" charset="0"/>
                <a:cs typeface="Times New Roman" pitchFamily="18" charset="0"/>
              </a:rPr>
              <a:t>R</a:t>
            </a:r>
            <a:r>
              <a:rPr lang="en-US" sz="2800" b="1" kern="0" dirty="0" smtClean="0">
                <a:latin typeface="Times New Roman" pitchFamily="18" charset="0"/>
                <a:cs typeface="Times New Roman" pitchFamily="18" charset="0"/>
              </a:rPr>
              <a:t>epresentativeness of laboratory </a:t>
            </a:r>
            <a:r>
              <a:rPr lang="en-US" sz="2800" b="1" kern="0" dirty="0">
                <a:latin typeface="Times New Roman" pitchFamily="18" charset="0"/>
                <a:cs typeface="Times New Roman" pitchFamily="18" charset="0"/>
              </a:rPr>
              <a:t>data;</a:t>
            </a:r>
            <a:endParaRPr lang="en-US" sz="2800" b="1" kern="0" dirty="0" smtClean="0">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solidFill>
                  <a:srgbClr val="000000"/>
                </a:solidFill>
                <a:latin typeface="Times New Roman" pitchFamily="18" charset="0"/>
                <a:cs typeface="Times New Roman" pitchFamily="18" charset="0"/>
              </a:rPr>
              <a:t>Mapping extent of contamination;</a:t>
            </a:r>
          </a:p>
          <a:p>
            <a:pPr marL="231775" indent="-230188" eaLnBrk="0" hangingPunct="0">
              <a:buFont typeface="Arial" pitchFamily="34" charset="0"/>
              <a:buChar char="•"/>
              <a:defRPr/>
            </a:pPr>
            <a:r>
              <a:rPr kumimoji="0" lang="en-US" sz="2800" b="1" i="0" strike="noStrike" kern="0" cap="none" spc="0" normalizeH="0" baseline="0" noProof="0" dirty="0" smtClean="0">
                <a:ln>
                  <a:noFill/>
                </a:ln>
                <a:solidFill>
                  <a:srgbClr val="000000"/>
                </a:solidFill>
                <a:effectLst/>
                <a:uLnTx/>
                <a:uFillTx/>
                <a:latin typeface="Times New Roman" pitchFamily="18" charset="0"/>
                <a:cs typeface="Times New Roman" pitchFamily="18" charset="0"/>
              </a:rPr>
              <a:t>Interpretation</a:t>
            </a:r>
            <a:r>
              <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rPr>
              <a:t> of i</a:t>
            </a:r>
            <a:r>
              <a:rPr kumimoji="0" lang="en-US" sz="2800" b="1" i="0" strike="noStrike" kern="0" cap="none" spc="0" normalizeH="0" baseline="0" noProof="0" dirty="0" smtClean="0">
                <a:ln>
                  <a:noFill/>
                </a:ln>
                <a:solidFill>
                  <a:srgbClr val="000000"/>
                </a:solidFill>
                <a:effectLst/>
                <a:uLnTx/>
                <a:uFillTx/>
                <a:latin typeface="Times New Roman" pitchFamily="18" charset="0"/>
                <a:cs typeface="Times New Roman" pitchFamily="18" charset="0"/>
              </a:rPr>
              <a:t>soconcentration</a:t>
            </a:r>
            <a:r>
              <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rPr>
              <a:t> maps</a:t>
            </a:r>
            <a:r>
              <a:rPr lang="en-US" sz="2800" b="1" kern="0" dirty="0" smtClean="0">
                <a:solidFill>
                  <a:srgbClr val="000000"/>
                </a:solidFill>
                <a:latin typeface="Times New Roman" pitchFamily="18" charset="0"/>
                <a:cs typeface="Times New Roman" pitchFamily="18" charset="0"/>
              </a:rPr>
              <a:t>;</a:t>
            </a:r>
            <a:endPar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solidFill>
                  <a:srgbClr val="FF0000"/>
                </a:solidFill>
                <a:latin typeface="Times New Roman" pitchFamily="18" charset="0"/>
                <a:cs typeface="Times New Roman" pitchFamily="18" charset="0"/>
              </a:rPr>
              <a:t>Exposure concentrations and risk assessments;</a:t>
            </a:r>
          </a:p>
          <a:p>
            <a:pPr marL="688975" lvl="1" indent="-230188" eaLnBrk="0" hangingPunct="0">
              <a:buFont typeface="Arial" pitchFamily="34" charset="0"/>
              <a:buChar char="•"/>
              <a:defRPr/>
            </a:pPr>
            <a:r>
              <a:rPr lang="en-US" sz="2800" b="1" kern="0" dirty="0">
                <a:latin typeface="Times New Roman" pitchFamily="18" charset="0"/>
                <a:cs typeface="Times New Roman" pitchFamily="18" charset="0"/>
              </a:rPr>
              <a:t>Comparison of </a:t>
            </a:r>
            <a:r>
              <a:rPr lang="en-US" sz="2800" b="1" kern="0" dirty="0" smtClean="0">
                <a:latin typeface="Times New Roman" pitchFamily="18" charset="0"/>
                <a:cs typeface="Times New Roman" pitchFamily="18" charset="0"/>
              </a:rPr>
              <a:t>data </a:t>
            </a:r>
            <a:r>
              <a:rPr lang="en-US" sz="2800" b="1" kern="0" dirty="0">
                <a:latin typeface="Times New Roman" pitchFamily="18" charset="0"/>
                <a:cs typeface="Times New Roman" pitchFamily="18" charset="0"/>
              </a:rPr>
              <a:t>to screening levels;</a:t>
            </a:r>
          </a:p>
          <a:p>
            <a:pPr marL="688975" lvl="1" indent="-230188" eaLnBrk="0" hangingPunct="0">
              <a:buFont typeface="Arial" pitchFamily="34" charset="0"/>
              <a:buChar char="•"/>
              <a:defRPr/>
            </a:pPr>
            <a:r>
              <a:rPr lang="en-US" sz="2800" b="1" kern="0" dirty="0">
                <a:latin typeface="Times New Roman" pitchFamily="18" charset="0"/>
                <a:cs typeface="Times New Roman" pitchFamily="18" charset="0"/>
              </a:rPr>
              <a:t>What are </a:t>
            </a:r>
            <a:r>
              <a:rPr lang="en-US" sz="2800" b="1" kern="0" dirty="0" smtClean="0">
                <a:latin typeface="Times New Roman" pitchFamily="18" charset="0"/>
                <a:cs typeface="Times New Roman" pitchFamily="18" charset="0"/>
              </a:rPr>
              <a:t>we looking </a:t>
            </a:r>
            <a:r>
              <a:rPr lang="en-US" sz="2800" b="1" kern="0" dirty="0">
                <a:latin typeface="Times New Roman" pitchFamily="18" charset="0"/>
                <a:cs typeface="Times New Roman" pitchFamily="18" charset="0"/>
              </a:rPr>
              <a:t>for?</a:t>
            </a:r>
          </a:p>
          <a:p>
            <a:pPr marL="688975" lvl="1" indent="-230188" eaLnBrk="0" hangingPunct="0">
              <a:buFont typeface="Arial" pitchFamily="34" charset="0"/>
              <a:buChar char="•"/>
              <a:defRPr/>
            </a:pPr>
            <a:r>
              <a:rPr lang="en-US" sz="2800" b="1" kern="0" dirty="0">
                <a:solidFill>
                  <a:srgbClr val="FF0000"/>
                </a:solidFill>
                <a:latin typeface="Times New Roman" pitchFamily="18" charset="0"/>
                <a:cs typeface="Times New Roman" pitchFamily="18" charset="0"/>
              </a:rPr>
              <a:t>Representativeness of discrete data sets;</a:t>
            </a:r>
          </a:p>
          <a:p>
            <a:pPr marL="688975" lvl="1" indent="-230188" eaLnBrk="0" hangingPunct="0">
              <a:buFont typeface="Arial" pitchFamily="34" charset="0"/>
              <a:buChar char="•"/>
              <a:defRPr/>
            </a:pPr>
            <a:r>
              <a:rPr lang="en-US" sz="2800" b="1" kern="0" dirty="0">
                <a:solidFill>
                  <a:srgbClr val="000000"/>
                </a:solidFill>
                <a:latin typeface="Times New Roman" pitchFamily="18" charset="0"/>
                <a:cs typeface="Times New Roman" pitchFamily="18" charset="0"/>
              </a:rPr>
              <a:t>Interpretation of “outlier” data;</a:t>
            </a:r>
            <a:endParaRPr lang="en-US" sz="2800" b="1" kern="0" dirty="0">
              <a:solidFill>
                <a:srgbClr val="FF0000"/>
              </a:solidFill>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Sampling Theory and DU-MIS investigations;</a:t>
            </a:r>
          </a:p>
          <a:p>
            <a:pPr marL="231775" indent="-230188" eaLnBrk="0" hangingPunct="0">
              <a:buFont typeface="Arial" pitchFamily="34" charset="0"/>
              <a:buChar char="•"/>
              <a:defRPr/>
            </a:pPr>
            <a:r>
              <a:rPr lang="en-US" sz="2800" b="1" kern="0" dirty="0" smtClean="0">
                <a:solidFill>
                  <a:srgbClr val="000000"/>
                </a:solidFill>
                <a:latin typeface="Times New Roman" pitchFamily="18" charset="0"/>
                <a:cs typeface="Times New Roman" pitchFamily="18" charset="0"/>
              </a:rPr>
              <a:t>Regulatory hurdles.</a:t>
            </a:r>
          </a:p>
        </p:txBody>
      </p:sp>
    </p:spTree>
    <p:extLst>
      <p:ext uri="{BB962C8B-B14F-4D97-AF65-F5344CB8AC3E}">
        <p14:creationId xmlns:p14="http://schemas.microsoft.com/office/powerpoint/2010/main" val="124910332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EB08C4-B206-4098-98C3-6DC2CE1146B4}" type="slidenum">
              <a:rPr lang="en-US" smtClean="0"/>
              <a:pPr/>
              <a:t>61</a:t>
            </a:fld>
            <a:endParaRPr lang="en-US"/>
          </a:p>
        </p:txBody>
      </p:sp>
      <p:sp>
        <p:nvSpPr>
          <p:cNvPr id="3" name="TextBox 2"/>
          <p:cNvSpPr txBox="1"/>
          <p:nvPr/>
        </p:nvSpPr>
        <p:spPr>
          <a:xfrm>
            <a:off x="914400" y="2057400"/>
            <a:ext cx="7543800" cy="2123658"/>
          </a:xfrm>
          <a:prstGeom prst="rect">
            <a:avLst/>
          </a:prstGeom>
          <a:noFill/>
          <a:ln>
            <a:solidFill>
              <a:schemeClr val="tx1"/>
            </a:solidFill>
          </a:ln>
        </p:spPr>
        <p:txBody>
          <a:bodyPr wrap="square" rtlCol="0">
            <a:spAutoFit/>
          </a:bodyPr>
          <a:lstStyle/>
          <a:p>
            <a:r>
              <a:rPr lang="en-US" sz="2800" b="1" i="1" dirty="0" smtClean="0">
                <a:latin typeface="Times New Roman" panose="02020603050405020304" pitchFamily="18" charset="0"/>
                <a:cs typeface="Times New Roman" panose="02020603050405020304" pitchFamily="18" charset="0"/>
              </a:rPr>
              <a:t>Sampling </a:t>
            </a:r>
            <a:r>
              <a:rPr lang="en-US" sz="2800" b="1" i="1" dirty="0">
                <a:latin typeface="Times New Roman" panose="02020603050405020304" pitchFamily="18" charset="0"/>
                <a:cs typeface="Times New Roman" panose="02020603050405020304" pitchFamily="18" charset="0"/>
              </a:rPr>
              <a:t>data from Superfund sites have shown </a:t>
            </a:r>
            <a:r>
              <a:rPr lang="en-US" sz="2800" b="1" i="1" dirty="0" smtClean="0">
                <a:latin typeface="Times New Roman" panose="02020603050405020304" pitchFamily="18" charset="0"/>
                <a:cs typeface="Times New Roman" panose="02020603050405020304" pitchFamily="18" charset="0"/>
              </a:rPr>
              <a:t>that… data </a:t>
            </a:r>
            <a:r>
              <a:rPr lang="en-US" sz="2800" b="1" i="1" dirty="0">
                <a:latin typeface="Times New Roman" panose="02020603050405020304" pitchFamily="18" charset="0"/>
                <a:cs typeface="Times New Roman" panose="02020603050405020304" pitchFamily="18" charset="0"/>
              </a:rPr>
              <a:t>sets with 20 to 30 samples provide fairly consistent estimates of the mean. </a:t>
            </a:r>
            <a:endParaRPr lang="en-US" sz="2800" b="1" i="1" dirty="0" smtClean="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USEPA 1992: A Supplemental Guidance to RAGS: Calculating the Concentration </a:t>
            </a:r>
            <a:r>
              <a:rPr lang="en-US" sz="2400" b="1" dirty="0" smtClean="0">
                <a:latin typeface="Times New Roman" panose="02020603050405020304" pitchFamily="18" charset="0"/>
                <a:cs typeface="Times New Roman" panose="02020603050405020304" pitchFamily="18" charset="0"/>
              </a:rPr>
              <a:t>Term</a:t>
            </a:r>
            <a:endParaRPr lang="en-US"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914400" y="253425"/>
            <a:ext cx="73152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Are 20 to 30 samples really enough?</a:t>
            </a:r>
          </a:p>
        </p:txBody>
      </p:sp>
    </p:spTree>
    <p:extLst>
      <p:ext uri="{BB962C8B-B14F-4D97-AF65-F5344CB8AC3E}">
        <p14:creationId xmlns:p14="http://schemas.microsoft.com/office/powerpoint/2010/main" val="15013781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152400" y="152400"/>
            <a:ext cx="89154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Estimation of Means from Random Discrete Data Sets</a:t>
            </a:r>
          </a:p>
        </p:txBody>
      </p:sp>
      <p:sp>
        <p:nvSpPr>
          <p:cNvPr id="6" name="TextBox 5"/>
          <p:cNvSpPr txBox="1"/>
          <p:nvPr/>
        </p:nvSpPr>
        <p:spPr>
          <a:xfrm>
            <a:off x="457200" y="3200400"/>
            <a:ext cx="2773680" cy="738664"/>
          </a:xfrm>
          <a:prstGeom prst="rect">
            <a:avLst/>
          </a:prstGeom>
          <a:noFill/>
        </p:spPr>
        <p:txBody>
          <a:bodyPr wrap="square" rtlCol="0">
            <a:spAutoFit/>
          </a:bodyPr>
          <a:lstStyle/>
          <a:p>
            <a:pPr algn="ctr"/>
            <a:r>
              <a:rPr lang="en-US" sz="2400" b="1" u="sng" dirty="0" smtClean="0">
                <a:latin typeface="Times New Roman" pitchFamily="18" charset="0"/>
                <a:cs typeface="Times New Roman" pitchFamily="18" charset="0"/>
              </a:rPr>
              <a:t>Study Site A</a:t>
            </a:r>
          </a:p>
          <a:p>
            <a:pPr algn="ctr"/>
            <a:r>
              <a:rPr lang="en-US" b="1" dirty="0" smtClean="0">
                <a:latin typeface="Times New Roman" pitchFamily="18" charset="0"/>
                <a:cs typeface="Times New Roman" pitchFamily="18" charset="0"/>
              </a:rPr>
              <a:t>(arsenic in wastewater)</a:t>
            </a:r>
          </a:p>
        </p:txBody>
      </p:sp>
      <p:sp>
        <p:nvSpPr>
          <p:cNvPr id="7" name="TextBox 6"/>
          <p:cNvSpPr txBox="1"/>
          <p:nvPr/>
        </p:nvSpPr>
        <p:spPr>
          <a:xfrm>
            <a:off x="3076575" y="3200400"/>
            <a:ext cx="3037840" cy="738664"/>
          </a:xfrm>
          <a:prstGeom prst="rect">
            <a:avLst/>
          </a:prstGeom>
          <a:noFill/>
        </p:spPr>
        <p:txBody>
          <a:bodyPr wrap="square" rtlCol="0">
            <a:spAutoFit/>
          </a:bodyPr>
          <a:lstStyle/>
          <a:p>
            <a:pPr algn="ctr"/>
            <a:r>
              <a:rPr lang="en-US" sz="2400" b="1" u="sng" dirty="0" smtClean="0">
                <a:latin typeface="Times New Roman" pitchFamily="18" charset="0"/>
                <a:cs typeface="Times New Roman" pitchFamily="18" charset="0"/>
              </a:rPr>
              <a:t>Study Site B</a:t>
            </a:r>
          </a:p>
          <a:p>
            <a:pPr algn="ctr"/>
            <a:r>
              <a:rPr lang="en-US" b="1" dirty="0" smtClean="0">
                <a:latin typeface="Times New Roman" pitchFamily="18" charset="0"/>
                <a:cs typeface="Times New Roman" pitchFamily="18" charset="0"/>
              </a:rPr>
              <a:t>(lead in incinerator ash)</a:t>
            </a:r>
          </a:p>
        </p:txBody>
      </p:sp>
      <p:sp>
        <p:nvSpPr>
          <p:cNvPr id="8" name="TextBox 7"/>
          <p:cNvSpPr txBox="1"/>
          <p:nvPr/>
        </p:nvSpPr>
        <p:spPr>
          <a:xfrm>
            <a:off x="5943600" y="3200400"/>
            <a:ext cx="2743200" cy="738664"/>
          </a:xfrm>
          <a:prstGeom prst="rect">
            <a:avLst/>
          </a:prstGeom>
          <a:noFill/>
        </p:spPr>
        <p:txBody>
          <a:bodyPr wrap="square" rtlCol="0">
            <a:spAutoFit/>
          </a:bodyPr>
          <a:lstStyle/>
          <a:p>
            <a:pPr algn="ctr"/>
            <a:r>
              <a:rPr lang="en-US" sz="2400" b="1" u="sng" dirty="0" smtClean="0">
                <a:latin typeface="Times New Roman" pitchFamily="18" charset="0"/>
                <a:cs typeface="Times New Roman" pitchFamily="18" charset="0"/>
              </a:rPr>
              <a:t>Study Site C</a:t>
            </a:r>
          </a:p>
          <a:p>
            <a:pPr algn="ctr"/>
            <a:r>
              <a:rPr lang="en-US" b="1" dirty="0" smtClean="0">
                <a:latin typeface="Times New Roman" pitchFamily="18" charset="0"/>
                <a:cs typeface="Times New Roman" pitchFamily="18" charset="0"/>
              </a:rPr>
              <a:t>(PCBs transformer oil)</a:t>
            </a:r>
          </a:p>
        </p:txBody>
      </p:sp>
      <p:sp>
        <p:nvSpPr>
          <p:cNvPr id="2" name="Slide Number Placeholder 1"/>
          <p:cNvSpPr>
            <a:spLocks noGrp="1"/>
          </p:cNvSpPr>
          <p:nvPr>
            <p:ph type="sldNum" sz="quarter" idx="12"/>
          </p:nvPr>
        </p:nvSpPr>
        <p:spPr/>
        <p:txBody>
          <a:bodyPr/>
          <a:lstStyle/>
          <a:p>
            <a:fld id="{27EB08C4-B206-4098-98C3-6DC2CE1146B4}" type="slidenum">
              <a:rPr lang="en-US" smtClean="0"/>
              <a:pPr/>
              <a:t>62</a:t>
            </a:fld>
            <a:endParaRPr lang="en-US" dirty="0"/>
          </a:p>
        </p:txBody>
      </p:sp>
      <p:grpSp>
        <p:nvGrpSpPr>
          <p:cNvPr id="3" name="Group 4"/>
          <p:cNvGrpSpPr/>
          <p:nvPr/>
        </p:nvGrpSpPr>
        <p:grpSpPr>
          <a:xfrm>
            <a:off x="5985721" y="4038600"/>
            <a:ext cx="2624879" cy="2071923"/>
            <a:chOff x="5985721" y="3657600"/>
            <a:chExt cx="2624879" cy="2071923"/>
          </a:xfrm>
        </p:grpSpPr>
        <p:grpSp>
          <p:nvGrpSpPr>
            <p:cNvPr id="4" name="Group 66"/>
            <p:cNvGrpSpPr/>
            <p:nvPr/>
          </p:nvGrpSpPr>
          <p:grpSpPr>
            <a:xfrm>
              <a:off x="5985721" y="3657600"/>
              <a:ext cx="2624879" cy="2071923"/>
              <a:chOff x="1447800" y="1219200"/>
              <a:chExt cx="6177978" cy="4705969"/>
            </a:xfrm>
          </p:grpSpPr>
          <p:pic>
            <p:nvPicPr>
              <p:cNvPr id="71" name="Picture 70" descr="Fig 7 Study Site C Grid.jpg"/>
              <p:cNvPicPr>
                <a:picLocks noChangeAspect="1"/>
              </p:cNvPicPr>
              <p:nvPr/>
            </p:nvPicPr>
            <p:blipFill>
              <a:blip r:embed="rId2" cstate="print"/>
              <a:stretch>
                <a:fillRect/>
              </a:stretch>
            </p:blipFill>
            <p:spPr>
              <a:xfrm>
                <a:off x="1447800" y="1219200"/>
                <a:ext cx="6177978" cy="4705969"/>
              </a:xfrm>
              <a:prstGeom prst="rect">
                <a:avLst/>
              </a:prstGeom>
              <a:ln>
                <a:solidFill>
                  <a:schemeClr val="tx1"/>
                </a:solidFill>
              </a:ln>
            </p:spPr>
          </p:pic>
          <p:sp>
            <p:nvSpPr>
              <p:cNvPr id="72" name="TextBox 71"/>
              <p:cNvSpPr txBox="1"/>
              <p:nvPr/>
            </p:nvSpPr>
            <p:spPr>
              <a:xfrm>
                <a:off x="1969801" y="2949934"/>
                <a:ext cx="1417642" cy="1048582"/>
              </a:xfrm>
              <a:prstGeom prst="rect">
                <a:avLst/>
              </a:prstGeom>
              <a:noFill/>
            </p:spPr>
            <p:txBody>
              <a:bodyPr wrap="square" rtlCol="0">
                <a:spAutoFit/>
              </a:bodyPr>
              <a:lstStyle/>
              <a:p>
                <a:r>
                  <a:rPr lang="en-US" sz="2400" b="1" dirty="0" smtClean="0">
                    <a:solidFill>
                      <a:schemeClr val="bg1"/>
                    </a:solidFill>
                    <a:latin typeface="Times New Roman" pitchFamily="18" charset="0"/>
                    <a:cs typeface="Times New Roman" pitchFamily="18" charset="0"/>
                  </a:rPr>
                  <a:t>60’</a:t>
                </a:r>
                <a:endParaRPr lang="en-US" sz="2400" b="1" dirty="0">
                  <a:solidFill>
                    <a:schemeClr val="bg1"/>
                  </a:solidFill>
                  <a:latin typeface="Times New Roman" pitchFamily="18" charset="0"/>
                  <a:cs typeface="Times New Roman" pitchFamily="18" charset="0"/>
                </a:endParaRPr>
              </a:p>
            </p:txBody>
          </p:sp>
          <p:sp>
            <p:nvSpPr>
              <p:cNvPr id="73" name="TextBox 72"/>
              <p:cNvSpPr txBox="1"/>
              <p:nvPr/>
            </p:nvSpPr>
            <p:spPr>
              <a:xfrm>
                <a:off x="4218201" y="4572000"/>
                <a:ext cx="2152154" cy="1048582"/>
              </a:xfrm>
              <a:prstGeom prst="rect">
                <a:avLst/>
              </a:prstGeom>
              <a:noFill/>
            </p:spPr>
            <p:txBody>
              <a:bodyPr wrap="square" rtlCol="0">
                <a:spAutoFit/>
              </a:bodyPr>
              <a:lstStyle/>
              <a:p>
                <a:r>
                  <a:rPr lang="en-US" sz="2400" b="1" dirty="0" smtClean="0">
                    <a:solidFill>
                      <a:schemeClr val="bg1"/>
                    </a:solidFill>
                    <a:latin typeface="Times New Roman" pitchFamily="18" charset="0"/>
                    <a:cs typeface="Times New Roman" pitchFamily="18" charset="0"/>
                  </a:rPr>
                  <a:t>120’</a:t>
                </a:r>
                <a:endParaRPr lang="en-US" sz="2400" b="1" dirty="0">
                  <a:solidFill>
                    <a:schemeClr val="bg1"/>
                  </a:solidFill>
                  <a:latin typeface="Times New Roman" pitchFamily="18" charset="0"/>
                  <a:cs typeface="Times New Roman" pitchFamily="18" charset="0"/>
                </a:endParaRPr>
              </a:p>
            </p:txBody>
          </p:sp>
        </p:grpSp>
        <p:grpSp>
          <p:nvGrpSpPr>
            <p:cNvPr id="5" name="Group 67"/>
            <p:cNvGrpSpPr/>
            <p:nvPr/>
          </p:nvGrpSpPr>
          <p:grpSpPr>
            <a:xfrm rot="5400000">
              <a:off x="8267916" y="4053127"/>
              <a:ext cx="410434" cy="156165"/>
              <a:chOff x="7236608" y="1219200"/>
              <a:chExt cx="932220" cy="367553"/>
            </a:xfrm>
          </p:grpSpPr>
          <p:cxnSp>
            <p:nvCxnSpPr>
              <p:cNvPr id="69" name="Straight Arrow Connector 68"/>
              <p:cNvCxnSpPr/>
              <p:nvPr/>
            </p:nvCxnSpPr>
            <p:spPr>
              <a:xfrm flipH="1" flipV="1">
                <a:off x="7497526" y="1407906"/>
                <a:ext cx="67130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rot="16200000">
                <a:off x="7222108" y="1233700"/>
                <a:ext cx="367553" cy="338554"/>
              </a:xfrm>
              <a:prstGeom prst="rect">
                <a:avLst/>
              </a:prstGeom>
              <a:noFill/>
              <a:ln>
                <a:noFill/>
              </a:ln>
            </p:spPr>
            <p:txBody>
              <a:bodyPr wrap="square" rtlCol="0">
                <a:spAutoFit/>
              </a:bodyPr>
              <a:lstStyle/>
              <a:p>
                <a:pPr algn="ctr"/>
                <a:r>
                  <a:rPr lang="en-US" sz="1600" b="1" dirty="0" smtClean="0">
                    <a:latin typeface="Tahoma" pitchFamily="34" charset="0"/>
                    <a:cs typeface="Tahoma" pitchFamily="34" charset="0"/>
                  </a:rPr>
                  <a:t>N</a:t>
                </a:r>
                <a:endParaRPr lang="en-US" sz="1600" b="1" dirty="0">
                  <a:latin typeface="Tahoma" pitchFamily="34" charset="0"/>
                  <a:cs typeface="Tahoma" pitchFamily="34" charset="0"/>
                </a:endParaRPr>
              </a:p>
            </p:txBody>
          </p:sp>
        </p:grpSp>
      </p:grpSp>
      <p:grpSp>
        <p:nvGrpSpPr>
          <p:cNvPr id="9" name="Group 3"/>
          <p:cNvGrpSpPr/>
          <p:nvPr/>
        </p:nvGrpSpPr>
        <p:grpSpPr>
          <a:xfrm>
            <a:off x="3505200" y="4038600"/>
            <a:ext cx="2406994" cy="2667000"/>
            <a:chOff x="3505200" y="3657600"/>
            <a:chExt cx="2406994" cy="2667000"/>
          </a:xfrm>
        </p:grpSpPr>
        <p:grpSp>
          <p:nvGrpSpPr>
            <p:cNvPr id="10" name="Group 14"/>
            <p:cNvGrpSpPr/>
            <p:nvPr/>
          </p:nvGrpSpPr>
          <p:grpSpPr>
            <a:xfrm>
              <a:off x="3505200" y="3657600"/>
              <a:ext cx="2209800" cy="2667000"/>
              <a:chOff x="2115502" y="1044574"/>
              <a:chExt cx="4817745" cy="5451475"/>
            </a:xfrm>
          </p:grpSpPr>
          <p:pic>
            <p:nvPicPr>
              <p:cNvPr id="18" name="Picture 17" descr="Incinerator Study Area very close.jpg"/>
              <p:cNvPicPr/>
              <p:nvPr/>
            </p:nvPicPr>
            <p:blipFill>
              <a:blip r:embed="rId3">
                <a:extLst>
                  <a:ext uri="{28A0092B-C50C-407E-A947-70E740481C1C}">
                    <a14:useLocalDpi xmlns:a14="http://schemas.microsoft.com/office/drawing/2010/main" val="0"/>
                  </a:ext>
                </a:extLst>
              </a:blip>
              <a:stretch>
                <a:fillRect/>
              </a:stretch>
            </p:blipFill>
            <p:spPr>
              <a:xfrm>
                <a:off x="2115502" y="1044574"/>
                <a:ext cx="4817745" cy="5451475"/>
              </a:xfrm>
              <a:prstGeom prst="rect">
                <a:avLst/>
              </a:prstGeom>
              <a:ln>
                <a:solidFill>
                  <a:schemeClr val="tx1"/>
                </a:solidFill>
              </a:ln>
            </p:spPr>
          </p:pic>
          <p:sp>
            <p:nvSpPr>
              <p:cNvPr id="19" name="Rectangle 18"/>
              <p:cNvSpPr/>
              <p:nvPr/>
            </p:nvSpPr>
            <p:spPr>
              <a:xfrm rot="21327429">
                <a:off x="3306806" y="2274404"/>
                <a:ext cx="2246635" cy="3213282"/>
              </a:xfrm>
              <a:prstGeom prst="rect">
                <a:avLst/>
              </a:prstGeom>
              <a:noFill/>
              <a:ln w="50800">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2"/>
              <p:cNvGrpSpPr/>
              <p:nvPr/>
            </p:nvGrpSpPr>
            <p:grpSpPr>
              <a:xfrm rot="16620933">
                <a:off x="2677570" y="2382289"/>
                <a:ext cx="3579714" cy="2959847"/>
                <a:chOff x="2133599" y="2841811"/>
                <a:chExt cx="4477872" cy="3343836"/>
              </a:xfrm>
            </p:grpSpPr>
            <p:pic>
              <p:nvPicPr>
                <p:cNvPr id="21" name="Picture 20" descr="6x4 grid.png"/>
                <p:cNvPicPr>
                  <a:picLocks noChangeAspect="1"/>
                </p:cNvPicPr>
                <p:nvPr/>
              </p:nvPicPr>
              <p:blipFill>
                <a:blip r:embed="rId4"/>
                <a:stretch>
                  <a:fillRect/>
                </a:stretch>
              </p:blipFill>
              <p:spPr>
                <a:xfrm rot="20803831">
                  <a:off x="2301092" y="3222352"/>
                  <a:ext cx="4056124" cy="2595188"/>
                </a:xfrm>
                <a:prstGeom prst="rect">
                  <a:avLst/>
                </a:prstGeom>
              </p:spPr>
            </p:pic>
            <p:sp>
              <p:nvSpPr>
                <p:cNvPr id="22" name="Oval 21"/>
                <p:cNvSpPr/>
                <p:nvPr/>
              </p:nvSpPr>
              <p:spPr>
                <a:xfrm>
                  <a:off x="2133599" y="3711387"/>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Cambria" pitchFamily="18" charset="0"/>
                    </a:rPr>
                    <a:t>1</a:t>
                  </a:r>
                  <a:endParaRPr lang="en-US" sz="1000" b="1" dirty="0">
                    <a:latin typeface="Cambria" pitchFamily="18" charset="0"/>
                  </a:endParaRPr>
                </a:p>
              </p:txBody>
            </p:sp>
            <p:sp>
              <p:nvSpPr>
                <p:cNvPr id="23" name="Oval 22"/>
                <p:cNvSpPr/>
                <p:nvPr/>
              </p:nvSpPr>
              <p:spPr>
                <a:xfrm>
                  <a:off x="2285999" y="4410634"/>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Cambria" pitchFamily="18" charset="0"/>
                      <a:cs typeface="Times New Roman" pitchFamily="18" charset="0"/>
                    </a:rPr>
                    <a:t>2</a:t>
                  </a:r>
                  <a:endParaRPr lang="en-US" sz="1000" b="1" dirty="0">
                    <a:latin typeface="Cambria" pitchFamily="18" charset="0"/>
                    <a:cs typeface="Times New Roman" pitchFamily="18" charset="0"/>
                  </a:endParaRPr>
                </a:p>
              </p:txBody>
            </p:sp>
            <p:sp>
              <p:nvSpPr>
                <p:cNvPr id="24" name="Oval 23"/>
                <p:cNvSpPr/>
                <p:nvPr/>
              </p:nvSpPr>
              <p:spPr>
                <a:xfrm>
                  <a:off x="2474258" y="5145741"/>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Cambria" pitchFamily="18" charset="0"/>
                    </a:rPr>
                    <a:t>3</a:t>
                  </a:r>
                  <a:endParaRPr lang="en-US" sz="1000" b="1" dirty="0">
                    <a:latin typeface="Cambria" pitchFamily="18" charset="0"/>
                  </a:endParaRPr>
                </a:p>
              </p:txBody>
            </p:sp>
            <p:sp>
              <p:nvSpPr>
                <p:cNvPr id="25" name="Oval 24"/>
                <p:cNvSpPr/>
                <p:nvPr/>
              </p:nvSpPr>
              <p:spPr>
                <a:xfrm>
                  <a:off x="2644588" y="5898776"/>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Cambria" pitchFamily="18" charset="0"/>
                    </a:rPr>
                    <a:t>4</a:t>
                  </a:r>
                  <a:endParaRPr lang="en-US" sz="1000" b="1" dirty="0">
                    <a:latin typeface="Cambria" pitchFamily="18" charset="0"/>
                  </a:endParaRPr>
                </a:p>
              </p:txBody>
            </p:sp>
            <p:sp>
              <p:nvSpPr>
                <p:cNvPr id="26" name="Oval 25"/>
                <p:cNvSpPr/>
                <p:nvPr/>
              </p:nvSpPr>
              <p:spPr>
                <a:xfrm>
                  <a:off x="2868705" y="3541058"/>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Cambria" pitchFamily="18" charset="0"/>
                    </a:rPr>
                    <a:t>5</a:t>
                  </a:r>
                  <a:endParaRPr lang="en-US" sz="1000" b="1" dirty="0">
                    <a:latin typeface="Cambria" pitchFamily="18" charset="0"/>
                  </a:endParaRPr>
                </a:p>
              </p:txBody>
            </p:sp>
            <p:sp>
              <p:nvSpPr>
                <p:cNvPr id="27" name="Oval 26"/>
                <p:cNvSpPr/>
                <p:nvPr/>
              </p:nvSpPr>
              <p:spPr>
                <a:xfrm>
                  <a:off x="3021105" y="4240305"/>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Cambria" pitchFamily="18" charset="0"/>
                    </a:rPr>
                    <a:t>6</a:t>
                  </a:r>
                  <a:endParaRPr lang="en-US" sz="1000" b="1" dirty="0">
                    <a:latin typeface="Cambria" pitchFamily="18" charset="0"/>
                  </a:endParaRPr>
                </a:p>
              </p:txBody>
            </p:sp>
            <p:sp>
              <p:nvSpPr>
                <p:cNvPr id="28" name="Oval 27"/>
                <p:cNvSpPr/>
                <p:nvPr/>
              </p:nvSpPr>
              <p:spPr>
                <a:xfrm>
                  <a:off x="3209364" y="4975412"/>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Cambria" pitchFamily="18" charset="0"/>
                    </a:rPr>
                    <a:t>7</a:t>
                  </a:r>
                  <a:endParaRPr lang="en-US" sz="1000" b="1" dirty="0">
                    <a:latin typeface="Cambria" pitchFamily="18" charset="0"/>
                  </a:endParaRPr>
                </a:p>
              </p:txBody>
            </p:sp>
            <p:sp>
              <p:nvSpPr>
                <p:cNvPr id="29" name="Oval 28"/>
                <p:cNvSpPr/>
                <p:nvPr/>
              </p:nvSpPr>
              <p:spPr>
                <a:xfrm>
                  <a:off x="3379694" y="5728447"/>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Cambria" pitchFamily="18" charset="0"/>
                    </a:rPr>
                    <a:t>8</a:t>
                  </a:r>
                  <a:endParaRPr lang="en-US" sz="1000" b="1" dirty="0">
                    <a:latin typeface="Cambria" pitchFamily="18" charset="0"/>
                  </a:endParaRPr>
                </a:p>
              </p:txBody>
            </p:sp>
            <p:sp>
              <p:nvSpPr>
                <p:cNvPr id="30" name="Oval 29"/>
                <p:cNvSpPr/>
                <p:nvPr/>
              </p:nvSpPr>
              <p:spPr>
                <a:xfrm>
                  <a:off x="3594846" y="3370728"/>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Cambria" pitchFamily="18" charset="0"/>
                    </a:rPr>
                    <a:t>9</a:t>
                  </a:r>
                  <a:endParaRPr lang="en-US" sz="1000" b="1" dirty="0">
                    <a:latin typeface="Cambria" pitchFamily="18" charset="0"/>
                  </a:endParaRPr>
                </a:p>
              </p:txBody>
            </p:sp>
            <p:sp>
              <p:nvSpPr>
                <p:cNvPr id="31" name="Oval 30"/>
                <p:cNvSpPr/>
                <p:nvPr/>
              </p:nvSpPr>
              <p:spPr>
                <a:xfrm>
                  <a:off x="3747246" y="4069975"/>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latin typeface="Cambria" pitchFamily="18" charset="0"/>
                  </a:endParaRPr>
                </a:p>
              </p:txBody>
            </p:sp>
            <p:sp>
              <p:nvSpPr>
                <p:cNvPr id="32" name="Oval 31"/>
                <p:cNvSpPr/>
                <p:nvPr/>
              </p:nvSpPr>
              <p:spPr>
                <a:xfrm>
                  <a:off x="3935505" y="4805082"/>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latin typeface="Cambria" pitchFamily="18" charset="0"/>
                  </a:endParaRPr>
                </a:p>
              </p:txBody>
            </p:sp>
            <p:sp>
              <p:nvSpPr>
                <p:cNvPr id="33" name="Oval 32"/>
                <p:cNvSpPr/>
                <p:nvPr/>
              </p:nvSpPr>
              <p:spPr>
                <a:xfrm>
                  <a:off x="4105835" y="5558117"/>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latin typeface="Cambria" pitchFamily="18" charset="0"/>
                  </a:endParaRPr>
                </a:p>
              </p:txBody>
            </p:sp>
            <p:sp>
              <p:nvSpPr>
                <p:cNvPr id="34" name="Oval 33"/>
                <p:cNvSpPr/>
                <p:nvPr/>
              </p:nvSpPr>
              <p:spPr>
                <a:xfrm>
                  <a:off x="4320988" y="3182470"/>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35" name="Oval 34"/>
                <p:cNvSpPr/>
                <p:nvPr/>
              </p:nvSpPr>
              <p:spPr>
                <a:xfrm>
                  <a:off x="4473388" y="3881717"/>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36" name="Oval 35"/>
                <p:cNvSpPr/>
                <p:nvPr/>
              </p:nvSpPr>
              <p:spPr>
                <a:xfrm>
                  <a:off x="4661647" y="4616824"/>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37" name="Oval 36"/>
                <p:cNvSpPr/>
                <p:nvPr/>
              </p:nvSpPr>
              <p:spPr>
                <a:xfrm>
                  <a:off x="4831977" y="5369859"/>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38" name="Oval 37"/>
                <p:cNvSpPr/>
                <p:nvPr/>
              </p:nvSpPr>
              <p:spPr>
                <a:xfrm>
                  <a:off x="5056094" y="3012141"/>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39" name="Oval 38"/>
                <p:cNvSpPr/>
                <p:nvPr/>
              </p:nvSpPr>
              <p:spPr>
                <a:xfrm>
                  <a:off x="5208494" y="3711388"/>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40" name="Oval 39"/>
                <p:cNvSpPr/>
                <p:nvPr/>
              </p:nvSpPr>
              <p:spPr>
                <a:xfrm>
                  <a:off x="5396753" y="4446495"/>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41" name="Oval 40"/>
                <p:cNvSpPr/>
                <p:nvPr/>
              </p:nvSpPr>
              <p:spPr>
                <a:xfrm>
                  <a:off x="5567083" y="5199530"/>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42" name="Oval 41"/>
                <p:cNvSpPr/>
                <p:nvPr/>
              </p:nvSpPr>
              <p:spPr>
                <a:xfrm>
                  <a:off x="5800164" y="2841811"/>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43" name="Oval 42"/>
                <p:cNvSpPr/>
                <p:nvPr/>
              </p:nvSpPr>
              <p:spPr>
                <a:xfrm>
                  <a:off x="5952564" y="3541058"/>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44" name="Oval 43"/>
                <p:cNvSpPr/>
                <p:nvPr/>
              </p:nvSpPr>
              <p:spPr>
                <a:xfrm>
                  <a:off x="6140823" y="4276165"/>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45" name="Oval 44"/>
                <p:cNvSpPr/>
                <p:nvPr/>
              </p:nvSpPr>
              <p:spPr>
                <a:xfrm>
                  <a:off x="6311153" y="5029200"/>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46" name="TextBox 45"/>
                <p:cNvSpPr txBox="1"/>
                <p:nvPr/>
              </p:nvSpPr>
              <p:spPr>
                <a:xfrm>
                  <a:off x="6295359" y="5074024"/>
                  <a:ext cx="316112" cy="246221"/>
                </a:xfrm>
                <a:prstGeom prst="rect">
                  <a:avLst/>
                </a:prstGeom>
                <a:noFill/>
              </p:spPr>
              <p:txBody>
                <a:bodyPr wrap="none" rtlCol="0">
                  <a:spAutoFit/>
                </a:bodyPr>
                <a:lstStyle/>
                <a:p>
                  <a:r>
                    <a:rPr lang="en-US" sz="1000" b="1" dirty="0" smtClean="0">
                      <a:solidFill>
                        <a:schemeClr val="bg1"/>
                      </a:solidFill>
                    </a:rPr>
                    <a:t>24</a:t>
                  </a:r>
                  <a:endParaRPr lang="en-US" sz="1000" b="1" dirty="0">
                    <a:solidFill>
                      <a:schemeClr val="bg1"/>
                    </a:solidFill>
                  </a:endParaRPr>
                </a:p>
              </p:txBody>
            </p:sp>
            <p:sp>
              <p:nvSpPr>
                <p:cNvPr id="47" name="TextBox 46"/>
                <p:cNvSpPr txBox="1"/>
                <p:nvPr/>
              </p:nvSpPr>
              <p:spPr>
                <a:xfrm>
                  <a:off x="6133994" y="4312024"/>
                  <a:ext cx="316112" cy="246221"/>
                </a:xfrm>
                <a:prstGeom prst="rect">
                  <a:avLst/>
                </a:prstGeom>
                <a:noFill/>
              </p:spPr>
              <p:txBody>
                <a:bodyPr wrap="none" rtlCol="0">
                  <a:spAutoFit/>
                </a:bodyPr>
                <a:lstStyle/>
                <a:p>
                  <a:r>
                    <a:rPr lang="en-US" sz="1000" b="1" dirty="0" smtClean="0">
                      <a:solidFill>
                        <a:schemeClr val="bg1"/>
                      </a:solidFill>
                    </a:rPr>
                    <a:t>23</a:t>
                  </a:r>
                  <a:endParaRPr lang="en-US" sz="1000" b="1" dirty="0">
                    <a:solidFill>
                      <a:schemeClr val="bg1"/>
                    </a:solidFill>
                  </a:endParaRPr>
                </a:p>
              </p:txBody>
            </p:sp>
            <p:sp>
              <p:nvSpPr>
                <p:cNvPr id="48" name="TextBox 47"/>
                <p:cNvSpPr txBox="1"/>
                <p:nvPr/>
              </p:nvSpPr>
              <p:spPr>
                <a:xfrm>
                  <a:off x="5945735" y="3558989"/>
                  <a:ext cx="316112" cy="246221"/>
                </a:xfrm>
                <a:prstGeom prst="rect">
                  <a:avLst/>
                </a:prstGeom>
                <a:noFill/>
              </p:spPr>
              <p:txBody>
                <a:bodyPr wrap="none" rtlCol="0">
                  <a:spAutoFit/>
                </a:bodyPr>
                <a:lstStyle/>
                <a:p>
                  <a:r>
                    <a:rPr lang="en-US" sz="1000" b="1" dirty="0" smtClean="0">
                      <a:solidFill>
                        <a:schemeClr val="bg1"/>
                      </a:solidFill>
                    </a:rPr>
                    <a:t>22</a:t>
                  </a:r>
                  <a:endParaRPr lang="en-US" sz="1000" b="1" dirty="0">
                    <a:solidFill>
                      <a:schemeClr val="bg1"/>
                    </a:solidFill>
                  </a:endParaRPr>
                </a:p>
              </p:txBody>
            </p:sp>
            <p:sp>
              <p:nvSpPr>
                <p:cNvPr id="49" name="TextBox 48"/>
                <p:cNvSpPr txBox="1"/>
                <p:nvPr/>
              </p:nvSpPr>
              <p:spPr>
                <a:xfrm>
                  <a:off x="5811265" y="2868706"/>
                  <a:ext cx="316112" cy="246221"/>
                </a:xfrm>
                <a:prstGeom prst="rect">
                  <a:avLst/>
                </a:prstGeom>
                <a:noFill/>
              </p:spPr>
              <p:txBody>
                <a:bodyPr wrap="none" rtlCol="0">
                  <a:spAutoFit/>
                </a:bodyPr>
                <a:lstStyle/>
                <a:p>
                  <a:r>
                    <a:rPr lang="en-US" sz="1000" b="1" dirty="0" smtClean="0">
                      <a:solidFill>
                        <a:schemeClr val="bg1"/>
                      </a:solidFill>
                    </a:rPr>
                    <a:t>21</a:t>
                  </a:r>
                  <a:endParaRPr lang="en-US" sz="1000" b="1" dirty="0">
                    <a:solidFill>
                      <a:schemeClr val="bg1"/>
                    </a:solidFill>
                  </a:endParaRPr>
                </a:p>
              </p:txBody>
            </p:sp>
            <p:sp>
              <p:nvSpPr>
                <p:cNvPr id="50" name="TextBox 49"/>
                <p:cNvSpPr txBox="1"/>
                <p:nvPr/>
              </p:nvSpPr>
              <p:spPr>
                <a:xfrm>
                  <a:off x="4807217" y="5392271"/>
                  <a:ext cx="316112" cy="246221"/>
                </a:xfrm>
                <a:prstGeom prst="rect">
                  <a:avLst/>
                </a:prstGeom>
                <a:noFill/>
              </p:spPr>
              <p:txBody>
                <a:bodyPr wrap="none" rtlCol="0">
                  <a:spAutoFit/>
                </a:bodyPr>
                <a:lstStyle/>
                <a:p>
                  <a:r>
                    <a:rPr lang="en-US" sz="1000" b="1" dirty="0" smtClean="0">
                      <a:solidFill>
                        <a:schemeClr val="bg1"/>
                      </a:solidFill>
                    </a:rPr>
                    <a:t>17</a:t>
                  </a:r>
                  <a:endParaRPr lang="en-US" sz="1000" b="1" dirty="0">
                    <a:solidFill>
                      <a:schemeClr val="bg1"/>
                    </a:solidFill>
                  </a:endParaRPr>
                </a:p>
              </p:txBody>
            </p:sp>
            <p:sp>
              <p:nvSpPr>
                <p:cNvPr id="51" name="TextBox 50"/>
                <p:cNvSpPr txBox="1"/>
                <p:nvPr/>
              </p:nvSpPr>
              <p:spPr>
                <a:xfrm>
                  <a:off x="4636888" y="4643718"/>
                  <a:ext cx="316112" cy="246221"/>
                </a:xfrm>
                <a:prstGeom prst="rect">
                  <a:avLst/>
                </a:prstGeom>
                <a:noFill/>
              </p:spPr>
              <p:txBody>
                <a:bodyPr wrap="none" rtlCol="0">
                  <a:spAutoFit/>
                </a:bodyPr>
                <a:lstStyle/>
                <a:p>
                  <a:r>
                    <a:rPr lang="en-US" sz="1000" b="1" dirty="0" smtClean="0">
                      <a:solidFill>
                        <a:schemeClr val="bg1"/>
                      </a:solidFill>
                    </a:rPr>
                    <a:t>15</a:t>
                  </a:r>
                  <a:endParaRPr lang="en-US" sz="1000" b="1" dirty="0">
                    <a:solidFill>
                      <a:schemeClr val="bg1"/>
                    </a:solidFill>
                  </a:endParaRPr>
                </a:p>
              </p:txBody>
            </p:sp>
            <p:sp>
              <p:nvSpPr>
                <p:cNvPr id="52" name="TextBox 51"/>
                <p:cNvSpPr txBox="1"/>
                <p:nvPr/>
              </p:nvSpPr>
              <p:spPr>
                <a:xfrm>
                  <a:off x="4457594" y="3899648"/>
                  <a:ext cx="316112" cy="246221"/>
                </a:xfrm>
                <a:prstGeom prst="rect">
                  <a:avLst/>
                </a:prstGeom>
                <a:noFill/>
              </p:spPr>
              <p:txBody>
                <a:bodyPr wrap="none" rtlCol="0">
                  <a:spAutoFit/>
                </a:bodyPr>
                <a:lstStyle/>
                <a:p>
                  <a:r>
                    <a:rPr lang="en-US" sz="1000" b="1" dirty="0" smtClean="0">
                      <a:solidFill>
                        <a:schemeClr val="bg1"/>
                      </a:solidFill>
                    </a:rPr>
                    <a:t>13</a:t>
                  </a:r>
                  <a:endParaRPr lang="en-US" sz="1000" b="1" dirty="0">
                    <a:solidFill>
                      <a:schemeClr val="bg1"/>
                    </a:solidFill>
                  </a:endParaRPr>
                </a:p>
              </p:txBody>
            </p:sp>
            <p:sp>
              <p:nvSpPr>
                <p:cNvPr id="53" name="TextBox 52"/>
                <p:cNvSpPr txBox="1"/>
                <p:nvPr/>
              </p:nvSpPr>
              <p:spPr>
                <a:xfrm>
                  <a:off x="4305194" y="3200400"/>
                  <a:ext cx="316112" cy="246221"/>
                </a:xfrm>
                <a:prstGeom prst="rect">
                  <a:avLst/>
                </a:prstGeom>
                <a:noFill/>
              </p:spPr>
              <p:txBody>
                <a:bodyPr wrap="none" rtlCol="0">
                  <a:spAutoFit/>
                </a:bodyPr>
                <a:lstStyle/>
                <a:p>
                  <a:r>
                    <a:rPr lang="en-US" sz="1000" b="1" dirty="0" smtClean="0">
                      <a:solidFill>
                        <a:schemeClr val="bg1"/>
                      </a:solidFill>
                    </a:rPr>
                    <a:t>13</a:t>
                  </a:r>
                  <a:endParaRPr lang="en-US" sz="1000" b="1" dirty="0">
                    <a:solidFill>
                      <a:schemeClr val="bg1"/>
                    </a:solidFill>
                  </a:endParaRPr>
                </a:p>
              </p:txBody>
            </p:sp>
            <p:sp>
              <p:nvSpPr>
                <p:cNvPr id="54" name="TextBox 53"/>
                <p:cNvSpPr txBox="1"/>
                <p:nvPr/>
              </p:nvSpPr>
              <p:spPr>
                <a:xfrm>
                  <a:off x="5542323" y="5226424"/>
                  <a:ext cx="316112" cy="246221"/>
                </a:xfrm>
                <a:prstGeom prst="rect">
                  <a:avLst/>
                </a:prstGeom>
                <a:noFill/>
              </p:spPr>
              <p:txBody>
                <a:bodyPr wrap="none" rtlCol="0">
                  <a:spAutoFit/>
                </a:bodyPr>
                <a:lstStyle/>
                <a:p>
                  <a:r>
                    <a:rPr lang="en-US" sz="1000" b="1" dirty="0" smtClean="0">
                      <a:solidFill>
                        <a:schemeClr val="bg1"/>
                      </a:solidFill>
                    </a:rPr>
                    <a:t>20</a:t>
                  </a:r>
                  <a:endParaRPr lang="en-US" sz="1000" b="1" dirty="0">
                    <a:solidFill>
                      <a:schemeClr val="bg1"/>
                    </a:solidFill>
                  </a:endParaRPr>
                </a:p>
              </p:txBody>
            </p:sp>
            <p:sp>
              <p:nvSpPr>
                <p:cNvPr id="55" name="TextBox 54"/>
                <p:cNvSpPr txBox="1"/>
                <p:nvPr/>
              </p:nvSpPr>
              <p:spPr>
                <a:xfrm>
                  <a:off x="5380958" y="4464424"/>
                  <a:ext cx="316112" cy="246221"/>
                </a:xfrm>
                <a:prstGeom prst="rect">
                  <a:avLst/>
                </a:prstGeom>
                <a:noFill/>
              </p:spPr>
              <p:txBody>
                <a:bodyPr wrap="none" rtlCol="0">
                  <a:spAutoFit/>
                </a:bodyPr>
                <a:lstStyle/>
                <a:p>
                  <a:r>
                    <a:rPr lang="en-US" sz="1000" b="1" dirty="0" smtClean="0">
                      <a:solidFill>
                        <a:schemeClr val="bg1"/>
                      </a:solidFill>
                    </a:rPr>
                    <a:t>19</a:t>
                  </a:r>
                  <a:endParaRPr lang="en-US" sz="1000" b="1" dirty="0">
                    <a:solidFill>
                      <a:schemeClr val="bg1"/>
                    </a:solidFill>
                  </a:endParaRPr>
                </a:p>
              </p:txBody>
            </p:sp>
            <p:sp>
              <p:nvSpPr>
                <p:cNvPr id="56" name="TextBox 55"/>
                <p:cNvSpPr txBox="1"/>
                <p:nvPr/>
              </p:nvSpPr>
              <p:spPr>
                <a:xfrm>
                  <a:off x="5192699" y="3711389"/>
                  <a:ext cx="316112" cy="246221"/>
                </a:xfrm>
                <a:prstGeom prst="rect">
                  <a:avLst/>
                </a:prstGeom>
                <a:noFill/>
              </p:spPr>
              <p:txBody>
                <a:bodyPr wrap="none" rtlCol="0">
                  <a:spAutoFit/>
                </a:bodyPr>
                <a:lstStyle/>
                <a:p>
                  <a:r>
                    <a:rPr lang="en-US" sz="1000" b="1" dirty="0" smtClean="0">
                      <a:solidFill>
                        <a:schemeClr val="bg1"/>
                      </a:solidFill>
                    </a:rPr>
                    <a:t>18</a:t>
                  </a:r>
                  <a:endParaRPr lang="en-US" sz="1000" b="1" dirty="0">
                    <a:solidFill>
                      <a:schemeClr val="bg1"/>
                    </a:solidFill>
                  </a:endParaRPr>
                </a:p>
              </p:txBody>
            </p:sp>
            <p:sp>
              <p:nvSpPr>
                <p:cNvPr id="58" name="TextBox 57"/>
                <p:cNvSpPr txBox="1"/>
                <p:nvPr/>
              </p:nvSpPr>
              <p:spPr>
                <a:xfrm>
                  <a:off x="5058229" y="3021106"/>
                  <a:ext cx="316112" cy="246221"/>
                </a:xfrm>
                <a:prstGeom prst="rect">
                  <a:avLst/>
                </a:prstGeom>
                <a:noFill/>
              </p:spPr>
              <p:txBody>
                <a:bodyPr wrap="none" rtlCol="0">
                  <a:spAutoFit/>
                </a:bodyPr>
                <a:lstStyle/>
                <a:p>
                  <a:r>
                    <a:rPr lang="en-US" sz="1000" b="1" dirty="0" smtClean="0">
                      <a:solidFill>
                        <a:schemeClr val="bg1"/>
                      </a:solidFill>
                    </a:rPr>
                    <a:t>17</a:t>
                  </a:r>
                  <a:endParaRPr lang="en-US" sz="1000" b="1" dirty="0">
                    <a:solidFill>
                      <a:schemeClr val="bg1"/>
                    </a:solidFill>
                  </a:endParaRPr>
                </a:p>
              </p:txBody>
            </p:sp>
            <p:sp>
              <p:nvSpPr>
                <p:cNvPr id="59" name="TextBox 58"/>
                <p:cNvSpPr txBox="1"/>
                <p:nvPr/>
              </p:nvSpPr>
              <p:spPr>
                <a:xfrm>
                  <a:off x="4090040" y="5589494"/>
                  <a:ext cx="316112" cy="246221"/>
                </a:xfrm>
                <a:prstGeom prst="rect">
                  <a:avLst/>
                </a:prstGeom>
                <a:noFill/>
              </p:spPr>
              <p:txBody>
                <a:bodyPr wrap="none" rtlCol="0">
                  <a:spAutoFit/>
                </a:bodyPr>
                <a:lstStyle/>
                <a:p>
                  <a:r>
                    <a:rPr lang="en-US" sz="1000" b="1" dirty="0" smtClean="0">
                      <a:solidFill>
                        <a:schemeClr val="bg1"/>
                      </a:solidFill>
                    </a:rPr>
                    <a:t>12</a:t>
                  </a:r>
                  <a:endParaRPr lang="en-US" sz="1000" b="1" dirty="0">
                    <a:solidFill>
                      <a:schemeClr val="bg1"/>
                    </a:solidFill>
                  </a:endParaRPr>
                </a:p>
              </p:txBody>
            </p:sp>
            <p:sp>
              <p:nvSpPr>
                <p:cNvPr id="60" name="TextBox 59"/>
                <p:cNvSpPr txBox="1"/>
                <p:nvPr/>
              </p:nvSpPr>
              <p:spPr>
                <a:xfrm>
                  <a:off x="3919711" y="4840941"/>
                  <a:ext cx="316112" cy="246221"/>
                </a:xfrm>
                <a:prstGeom prst="rect">
                  <a:avLst/>
                </a:prstGeom>
                <a:noFill/>
              </p:spPr>
              <p:txBody>
                <a:bodyPr wrap="none" rtlCol="0">
                  <a:spAutoFit/>
                </a:bodyPr>
                <a:lstStyle/>
                <a:p>
                  <a:r>
                    <a:rPr lang="en-US" sz="1000" b="1" dirty="0" smtClean="0">
                      <a:solidFill>
                        <a:schemeClr val="bg1"/>
                      </a:solidFill>
                    </a:rPr>
                    <a:t>11</a:t>
                  </a:r>
                  <a:endParaRPr lang="en-US" sz="1000" b="1" dirty="0">
                    <a:solidFill>
                      <a:schemeClr val="bg1"/>
                    </a:solidFill>
                  </a:endParaRPr>
                </a:p>
              </p:txBody>
            </p:sp>
            <p:sp>
              <p:nvSpPr>
                <p:cNvPr id="61" name="TextBox 60"/>
                <p:cNvSpPr txBox="1"/>
                <p:nvPr/>
              </p:nvSpPr>
              <p:spPr>
                <a:xfrm>
                  <a:off x="3740417" y="4096871"/>
                  <a:ext cx="316112" cy="246221"/>
                </a:xfrm>
                <a:prstGeom prst="rect">
                  <a:avLst/>
                </a:prstGeom>
                <a:noFill/>
              </p:spPr>
              <p:txBody>
                <a:bodyPr wrap="none" rtlCol="0">
                  <a:spAutoFit/>
                </a:bodyPr>
                <a:lstStyle/>
                <a:p>
                  <a:r>
                    <a:rPr lang="en-US" sz="1000" b="1" dirty="0" smtClean="0">
                      <a:solidFill>
                        <a:schemeClr val="bg1"/>
                      </a:solidFill>
                    </a:rPr>
                    <a:t>10</a:t>
                  </a:r>
                  <a:endParaRPr lang="en-US" sz="1000" b="1" dirty="0">
                    <a:solidFill>
                      <a:schemeClr val="bg1"/>
                    </a:solidFill>
                  </a:endParaRPr>
                </a:p>
              </p:txBody>
            </p:sp>
          </p:grpSp>
        </p:grpSp>
        <p:sp>
          <p:nvSpPr>
            <p:cNvPr id="75" name="TextBox 74"/>
            <p:cNvSpPr txBox="1"/>
            <p:nvPr/>
          </p:nvSpPr>
          <p:spPr>
            <a:xfrm>
              <a:off x="4267200" y="3810000"/>
              <a:ext cx="602323" cy="461665"/>
            </a:xfrm>
            <a:prstGeom prst="rect">
              <a:avLst/>
            </a:prstGeom>
            <a:noFill/>
          </p:spPr>
          <p:txBody>
            <a:bodyPr wrap="square" rtlCol="0">
              <a:spAutoFit/>
            </a:bodyPr>
            <a:lstStyle/>
            <a:p>
              <a:r>
                <a:rPr lang="en-US" sz="2400" b="1" dirty="0">
                  <a:solidFill>
                    <a:schemeClr val="bg1"/>
                  </a:solidFill>
                  <a:latin typeface="Times New Roman" pitchFamily="18" charset="0"/>
                  <a:cs typeface="Times New Roman" pitchFamily="18" charset="0"/>
                </a:rPr>
                <a:t>3</a:t>
              </a:r>
              <a:r>
                <a:rPr lang="en-US" sz="2400" b="1" dirty="0" smtClean="0">
                  <a:solidFill>
                    <a:schemeClr val="bg1"/>
                  </a:solidFill>
                  <a:latin typeface="Times New Roman" pitchFamily="18" charset="0"/>
                  <a:cs typeface="Times New Roman" pitchFamily="18" charset="0"/>
                </a:rPr>
                <a:t>0’</a:t>
              </a:r>
              <a:endParaRPr lang="en-US" sz="2400" b="1" dirty="0">
                <a:solidFill>
                  <a:schemeClr val="bg1"/>
                </a:solidFill>
                <a:latin typeface="Times New Roman" pitchFamily="18" charset="0"/>
                <a:cs typeface="Times New Roman" pitchFamily="18" charset="0"/>
              </a:endParaRPr>
            </a:p>
          </p:txBody>
        </p:sp>
        <p:sp>
          <p:nvSpPr>
            <p:cNvPr id="76" name="TextBox 75"/>
            <p:cNvSpPr txBox="1"/>
            <p:nvPr/>
          </p:nvSpPr>
          <p:spPr>
            <a:xfrm>
              <a:off x="5181599" y="4648200"/>
              <a:ext cx="730595" cy="461665"/>
            </a:xfrm>
            <a:prstGeom prst="rect">
              <a:avLst/>
            </a:prstGeom>
            <a:noFill/>
          </p:spPr>
          <p:txBody>
            <a:bodyPr wrap="square" rtlCol="0">
              <a:spAutoFit/>
            </a:bodyPr>
            <a:lstStyle/>
            <a:p>
              <a:r>
                <a:rPr lang="en-US" sz="2400" b="1" dirty="0">
                  <a:solidFill>
                    <a:schemeClr val="bg1"/>
                  </a:solidFill>
                  <a:latin typeface="Times New Roman" pitchFamily="18" charset="0"/>
                  <a:cs typeface="Times New Roman" pitchFamily="18" charset="0"/>
                </a:rPr>
                <a:t>5</a:t>
              </a:r>
              <a:r>
                <a:rPr lang="en-US" sz="2400" b="1" dirty="0" smtClean="0">
                  <a:solidFill>
                    <a:schemeClr val="bg1"/>
                  </a:solidFill>
                  <a:latin typeface="Times New Roman" pitchFamily="18" charset="0"/>
                  <a:cs typeface="Times New Roman" pitchFamily="18" charset="0"/>
                </a:rPr>
                <a:t>0’</a:t>
              </a:r>
              <a:endParaRPr lang="en-US" sz="2400" b="1" dirty="0">
                <a:solidFill>
                  <a:schemeClr val="bg1"/>
                </a:solidFill>
                <a:latin typeface="Times New Roman" pitchFamily="18" charset="0"/>
                <a:cs typeface="Times New Roman" pitchFamily="18" charset="0"/>
              </a:endParaRPr>
            </a:p>
          </p:txBody>
        </p:sp>
      </p:grpSp>
      <p:grpSp>
        <p:nvGrpSpPr>
          <p:cNvPr id="12" name="Group 2"/>
          <p:cNvGrpSpPr/>
          <p:nvPr/>
        </p:nvGrpSpPr>
        <p:grpSpPr>
          <a:xfrm>
            <a:off x="533400" y="4038600"/>
            <a:ext cx="2895600" cy="2099135"/>
            <a:chOff x="533400" y="3657600"/>
            <a:chExt cx="2895600" cy="2099135"/>
          </a:xfrm>
        </p:grpSpPr>
        <p:grpSp>
          <p:nvGrpSpPr>
            <p:cNvPr id="13" name="Group 61"/>
            <p:cNvGrpSpPr/>
            <p:nvPr/>
          </p:nvGrpSpPr>
          <p:grpSpPr>
            <a:xfrm>
              <a:off x="533400" y="3657600"/>
              <a:ext cx="2654474" cy="2099135"/>
              <a:chOff x="2743200" y="1844558"/>
              <a:chExt cx="3651109" cy="3168883"/>
            </a:xfrm>
          </p:grpSpPr>
          <p:pic>
            <p:nvPicPr>
              <p:cNvPr id="63" name="Picture 62" descr="Study Site A Grid.jpg"/>
              <p:cNvPicPr/>
              <p:nvPr/>
            </p:nvPicPr>
            <p:blipFill>
              <a:blip r:embed="rId5"/>
              <a:stretch>
                <a:fillRect/>
              </a:stretch>
            </p:blipFill>
            <p:spPr>
              <a:xfrm>
                <a:off x="2749690" y="1844558"/>
                <a:ext cx="3644619" cy="3168883"/>
              </a:xfrm>
              <a:prstGeom prst="rect">
                <a:avLst/>
              </a:prstGeom>
              <a:ln>
                <a:solidFill>
                  <a:schemeClr val="tx1"/>
                </a:solidFill>
              </a:ln>
            </p:spPr>
          </p:pic>
          <p:cxnSp>
            <p:nvCxnSpPr>
              <p:cNvPr id="64" name="Straight Arrow Connector 63"/>
              <p:cNvCxnSpPr/>
              <p:nvPr/>
            </p:nvCxnSpPr>
            <p:spPr>
              <a:xfrm rot="5400000" flipH="1" flipV="1">
                <a:off x="2585602" y="4540355"/>
                <a:ext cx="67130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743200" y="3944580"/>
                <a:ext cx="367553" cy="276999"/>
              </a:xfrm>
              <a:prstGeom prst="rect">
                <a:avLst/>
              </a:prstGeom>
              <a:noFill/>
              <a:ln>
                <a:noFill/>
              </a:ln>
            </p:spPr>
            <p:txBody>
              <a:bodyPr wrap="square" rtlCol="0">
                <a:spAutoFit/>
              </a:bodyPr>
              <a:lstStyle/>
              <a:p>
                <a:pPr algn="ctr"/>
                <a:r>
                  <a:rPr lang="en-US" sz="1200" b="1" dirty="0" smtClean="0">
                    <a:latin typeface="Tahoma" pitchFamily="34" charset="0"/>
                    <a:cs typeface="Tahoma" pitchFamily="34" charset="0"/>
                  </a:rPr>
                  <a:t>N</a:t>
                </a:r>
                <a:endParaRPr lang="en-US" sz="1200" b="1" dirty="0">
                  <a:latin typeface="Tahoma" pitchFamily="34" charset="0"/>
                  <a:cs typeface="Tahoma" pitchFamily="34" charset="0"/>
                </a:endParaRPr>
              </a:p>
            </p:txBody>
          </p:sp>
        </p:grpSp>
        <p:sp>
          <p:nvSpPr>
            <p:cNvPr id="77" name="TextBox 76"/>
            <p:cNvSpPr txBox="1"/>
            <p:nvPr/>
          </p:nvSpPr>
          <p:spPr>
            <a:xfrm>
              <a:off x="1143000" y="4034135"/>
              <a:ext cx="762000" cy="461665"/>
            </a:xfrm>
            <a:prstGeom prst="rect">
              <a:avLst/>
            </a:prstGeom>
            <a:noFill/>
          </p:spPr>
          <p:txBody>
            <a:bodyPr wrap="square" rtlCol="0">
              <a:spAutoFit/>
            </a:bodyPr>
            <a:lstStyle/>
            <a:p>
              <a:r>
                <a:rPr lang="en-US" sz="2400" b="1" dirty="0" smtClean="0">
                  <a:solidFill>
                    <a:schemeClr val="bg1"/>
                  </a:solidFill>
                  <a:latin typeface="Times New Roman" pitchFamily="18" charset="0"/>
                  <a:cs typeface="Times New Roman" pitchFamily="18" charset="0"/>
                </a:rPr>
                <a:t>150’</a:t>
              </a:r>
              <a:endParaRPr lang="en-US" sz="2400" b="1" dirty="0">
                <a:solidFill>
                  <a:schemeClr val="bg1"/>
                </a:solidFill>
                <a:latin typeface="Times New Roman" pitchFamily="18" charset="0"/>
                <a:cs typeface="Times New Roman" pitchFamily="18" charset="0"/>
              </a:endParaRPr>
            </a:p>
          </p:txBody>
        </p:sp>
        <p:sp>
          <p:nvSpPr>
            <p:cNvPr id="78" name="TextBox 77"/>
            <p:cNvSpPr txBox="1"/>
            <p:nvPr/>
          </p:nvSpPr>
          <p:spPr>
            <a:xfrm>
              <a:off x="2698405" y="4419600"/>
              <a:ext cx="730595" cy="461665"/>
            </a:xfrm>
            <a:prstGeom prst="rect">
              <a:avLst/>
            </a:prstGeom>
            <a:noFill/>
          </p:spPr>
          <p:txBody>
            <a:bodyPr wrap="square" rtlCol="0">
              <a:spAutoFit/>
            </a:bodyPr>
            <a:lstStyle/>
            <a:p>
              <a:r>
                <a:rPr lang="en-US" sz="2400" b="1" dirty="0">
                  <a:solidFill>
                    <a:schemeClr val="bg1"/>
                  </a:solidFill>
                  <a:latin typeface="Times New Roman" pitchFamily="18" charset="0"/>
                  <a:cs typeface="Times New Roman" pitchFamily="18" charset="0"/>
                </a:rPr>
                <a:t>9</a:t>
              </a:r>
              <a:r>
                <a:rPr lang="en-US" sz="2400" b="1" dirty="0" smtClean="0">
                  <a:solidFill>
                    <a:schemeClr val="bg1"/>
                  </a:solidFill>
                  <a:latin typeface="Times New Roman" pitchFamily="18" charset="0"/>
                  <a:cs typeface="Times New Roman" pitchFamily="18" charset="0"/>
                </a:rPr>
                <a:t>0’</a:t>
              </a:r>
              <a:endParaRPr lang="en-US" sz="2400" b="1" dirty="0">
                <a:solidFill>
                  <a:schemeClr val="bg1"/>
                </a:solidFill>
                <a:latin typeface="Times New Roman" pitchFamily="18" charset="0"/>
                <a:cs typeface="Times New Roman" pitchFamily="18" charset="0"/>
              </a:endParaRPr>
            </a:p>
          </p:txBody>
        </p:sp>
      </p:grpSp>
      <p:pic>
        <p:nvPicPr>
          <p:cNvPr id="74" name="Picture 73" descr="PCBS Intra Example.jpg"/>
          <p:cNvPicPr/>
          <p:nvPr/>
        </p:nvPicPr>
        <p:blipFill>
          <a:blip r:embed="rId6" cstate="print"/>
          <a:stretch>
            <a:fillRect/>
          </a:stretch>
        </p:blipFill>
        <p:spPr>
          <a:xfrm>
            <a:off x="304800" y="990600"/>
            <a:ext cx="2057400" cy="1776133"/>
          </a:xfrm>
          <a:prstGeom prst="rect">
            <a:avLst/>
          </a:prstGeom>
          <a:ln>
            <a:solidFill>
              <a:schemeClr val="tx1"/>
            </a:solidFill>
          </a:ln>
        </p:spPr>
      </p:pic>
      <p:sp>
        <p:nvSpPr>
          <p:cNvPr id="79" name="TextBox 78"/>
          <p:cNvSpPr txBox="1"/>
          <p:nvPr/>
        </p:nvSpPr>
        <p:spPr>
          <a:xfrm>
            <a:off x="2438400" y="804208"/>
            <a:ext cx="6703418" cy="2308324"/>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atin typeface="Times New Roman" pitchFamily="18" charset="0"/>
                <a:cs typeface="Times New Roman" pitchFamily="18" charset="0"/>
              </a:rPr>
              <a:t>Hypothetical data sets generated by random selection of grid points and intra-sample data;</a:t>
            </a:r>
          </a:p>
          <a:p>
            <a:pPr marL="800100" lvl="1" indent="-342900">
              <a:buFont typeface="Arial" panose="020B0604020202020204" pitchFamily="34" charset="0"/>
              <a:buChar char="•"/>
            </a:pPr>
            <a:r>
              <a:rPr lang="en-US" sz="2400" b="1" dirty="0" smtClean="0">
                <a:latin typeface="Times New Roman" pitchFamily="18" charset="0"/>
                <a:cs typeface="Times New Roman" pitchFamily="18" charset="0"/>
              </a:rPr>
              <a:t>Purely random 10-point data sets;</a:t>
            </a:r>
          </a:p>
          <a:p>
            <a:pPr marL="800100" lvl="1" indent="-342900">
              <a:buFont typeface="Arial" panose="020B0604020202020204" pitchFamily="34" charset="0"/>
              <a:buChar char="•"/>
            </a:pPr>
            <a:r>
              <a:rPr lang="en-US" sz="2400" b="1" dirty="0" smtClean="0">
                <a:latin typeface="Times New Roman" pitchFamily="18" charset="0"/>
                <a:cs typeface="Times New Roman" pitchFamily="18" charset="0"/>
              </a:rPr>
              <a:t>Random data for 24-point grid;</a:t>
            </a:r>
          </a:p>
          <a:p>
            <a:pPr marL="800100" lvl="1" indent="-342900">
              <a:buFont typeface="Arial" panose="020B0604020202020204" pitchFamily="34" charset="0"/>
              <a:buChar char="•"/>
            </a:pPr>
            <a:r>
              <a:rPr lang="en-US" sz="2400" b="1" dirty="0" smtClean="0">
                <a:latin typeface="Times New Roman" pitchFamily="18" charset="0"/>
                <a:cs typeface="Times New Roman" pitchFamily="18" charset="0"/>
              </a:rPr>
              <a:t>20 iterations each scenario;</a:t>
            </a:r>
          </a:p>
          <a:p>
            <a:pPr marL="342900" indent="-342900">
              <a:buFont typeface="Arial" panose="020B0604020202020204" pitchFamily="34" charset="0"/>
              <a:buChar char="•"/>
            </a:pPr>
            <a:r>
              <a:rPr lang="en-US" sz="2400" b="1" dirty="0" err="1" smtClean="0">
                <a:latin typeface="Times New Roman" pitchFamily="18" charset="0"/>
                <a:cs typeface="Times New Roman" pitchFamily="18" charset="0"/>
              </a:rPr>
              <a:t>ProUCL</a:t>
            </a:r>
            <a:r>
              <a:rPr lang="en-US" sz="2400" b="1" dirty="0" smtClean="0">
                <a:latin typeface="Times New Roman" pitchFamily="18" charset="0"/>
                <a:cs typeface="Times New Roman" pitchFamily="18" charset="0"/>
              </a:rPr>
              <a:t> used to calculate 95% mean.</a:t>
            </a:r>
          </a:p>
        </p:txBody>
      </p:sp>
    </p:spTree>
    <p:extLst>
      <p:ext uri="{BB962C8B-B14F-4D97-AF65-F5344CB8AC3E}">
        <p14:creationId xmlns:p14="http://schemas.microsoft.com/office/powerpoint/2010/main" val="17176721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EB08C4-B206-4098-98C3-6DC2CE1146B4}" type="slidenum">
              <a:rPr lang="en-US" smtClean="0"/>
              <a:pPr/>
              <a:t>63</a:t>
            </a:fld>
            <a:endParaRPr lang="en-US"/>
          </a:p>
        </p:txBody>
      </p:sp>
      <p:sp>
        <p:nvSpPr>
          <p:cNvPr id="5" name="TextBox 4"/>
          <p:cNvSpPr txBox="1"/>
          <p:nvPr/>
        </p:nvSpPr>
        <p:spPr>
          <a:xfrm>
            <a:off x="152400" y="381000"/>
            <a:ext cx="8915400" cy="1077218"/>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Purely Random Intra-Sample Data Sets</a:t>
            </a:r>
          </a:p>
          <a:p>
            <a:pPr algn="ctr"/>
            <a:r>
              <a:rPr lang="en-US" sz="3200" b="1" dirty="0" smtClean="0">
                <a:latin typeface="Times New Roman" pitchFamily="18" charset="0"/>
                <a:cs typeface="Times New Roman" pitchFamily="18" charset="0"/>
              </a:rPr>
              <a:t>(10 grid points, 20 iterations)</a:t>
            </a:r>
            <a:endParaRPr lang="en-US" sz="3200" b="1" dirty="0">
              <a:latin typeface="Times New Roman" pitchFamily="18" charset="0"/>
              <a:cs typeface="Times New Roman" pitchFamily="18" charset="0"/>
            </a:endParaRPr>
          </a:p>
        </p:txBody>
      </p:sp>
      <p:graphicFrame>
        <p:nvGraphicFramePr>
          <p:cNvPr id="7" name="Table 6"/>
          <p:cNvGraphicFramePr>
            <a:graphicFrameLocks noGrp="1"/>
          </p:cNvGraphicFramePr>
          <p:nvPr>
            <p:extLst/>
          </p:nvPr>
        </p:nvGraphicFramePr>
        <p:xfrm>
          <a:off x="1143000" y="1525570"/>
          <a:ext cx="6858000" cy="3291840"/>
        </p:xfrm>
        <a:graphic>
          <a:graphicData uri="http://schemas.openxmlformats.org/drawingml/2006/table">
            <a:tbl>
              <a:tblPr firstRow="1" bandRow="1">
                <a:tableStyleId>{5C22544A-7EE6-4342-B048-85BDC9FD1C3A}</a:tableStyleId>
              </a:tblPr>
              <a:tblGrid>
                <a:gridCol w="1828800"/>
                <a:gridCol w="2438400"/>
                <a:gridCol w="2590800"/>
              </a:tblGrid>
              <a:tr h="770764">
                <a:tc>
                  <a:txBody>
                    <a:bodyPr/>
                    <a:lstStyle/>
                    <a:p>
                      <a:r>
                        <a:rPr lang="en-US" sz="2400" b="1" dirty="0" smtClean="0">
                          <a:solidFill>
                            <a:schemeClr val="tx1"/>
                          </a:solidFill>
                          <a:latin typeface="Times New Roman" panose="02020603050405020304" pitchFamily="18" charset="0"/>
                          <a:cs typeface="Times New Roman" panose="02020603050405020304" pitchFamily="18" charset="0"/>
                        </a:rPr>
                        <a:t>Study Site</a:t>
                      </a:r>
                      <a:endParaRPr lang="en-US" sz="2400" b="1" dirty="0">
                        <a:solidFill>
                          <a:schemeClr val="tx1"/>
                        </a:solidFill>
                        <a:latin typeface="Times New Roman" panose="02020603050405020304" pitchFamily="18" charset="0"/>
                        <a:cs typeface="Times New Roman" panose="02020603050405020304" pitchFamily="18"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Times New Roman" panose="02020603050405020304" pitchFamily="18" charset="0"/>
                          <a:cs typeface="Times New Roman" panose="02020603050405020304" pitchFamily="18" charset="0"/>
                        </a:rPr>
                        <a:t>Range 95% UCL (mg/kg)</a:t>
                      </a: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Range RSD</a:t>
                      </a:r>
                      <a:endParaRPr lang="en-US" sz="2400" b="1" dirty="0">
                        <a:solidFill>
                          <a:schemeClr val="tx1"/>
                        </a:solidFill>
                        <a:latin typeface="Times New Roman" panose="02020603050405020304" pitchFamily="18"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599439">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Site A</a:t>
                      </a:r>
                    </a:p>
                    <a:p>
                      <a:pPr algn="ctr"/>
                      <a:r>
                        <a:rPr lang="en-US" sz="2400" b="1" dirty="0" smtClean="0">
                          <a:solidFill>
                            <a:schemeClr val="tx1"/>
                          </a:solidFill>
                          <a:latin typeface="Times New Roman" panose="02020603050405020304" pitchFamily="18" charset="0"/>
                          <a:cs typeface="Times New Roman" panose="02020603050405020304" pitchFamily="18" charset="0"/>
                        </a:rPr>
                        <a:t>(arsenic)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403 to 776</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34% to 67%</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3400">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Site B</a:t>
                      </a:r>
                    </a:p>
                    <a:p>
                      <a:pPr algn="ctr"/>
                      <a:r>
                        <a:rPr lang="en-US" sz="2400" b="1" dirty="0" smtClean="0">
                          <a:solidFill>
                            <a:schemeClr val="tx1"/>
                          </a:solidFill>
                          <a:latin typeface="Times New Roman" panose="02020603050405020304" pitchFamily="18" charset="0"/>
                          <a:cs typeface="Times New Roman" panose="02020603050405020304" pitchFamily="18" charset="0"/>
                        </a:rPr>
                        <a:t>(lead)</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201</a:t>
                      </a:r>
                      <a:r>
                        <a:rPr lang="en-US" sz="2400" b="1" baseline="0" dirty="0" smtClean="0">
                          <a:solidFill>
                            <a:schemeClr val="tx1"/>
                          </a:solidFill>
                          <a:latin typeface="Times New Roman" panose="02020603050405020304" pitchFamily="18" charset="0"/>
                          <a:cs typeface="Times New Roman" panose="02020603050405020304" pitchFamily="18" charset="0"/>
                        </a:rPr>
                        <a:t> to </a:t>
                      </a:r>
                      <a:r>
                        <a:rPr lang="en-US" sz="2400" b="1" dirty="0" smtClean="0">
                          <a:solidFill>
                            <a:schemeClr val="tx1"/>
                          </a:solidFill>
                          <a:latin typeface="Times New Roman" panose="02020603050405020304" pitchFamily="18" charset="0"/>
                          <a:cs typeface="Times New Roman" panose="02020603050405020304" pitchFamily="18" charset="0"/>
                        </a:rPr>
                        <a:t>439</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Times New Roman" panose="02020603050405020304" pitchFamily="18" charset="0"/>
                          <a:cs typeface="Times New Roman" panose="02020603050405020304" pitchFamily="18" charset="0"/>
                        </a:rPr>
                        <a:t>20% to 86%</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33431">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Site C</a:t>
                      </a:r>
                    </a:p>
                    <a:p>
                      <a:pPr algn="ctr"/>
                      <a:r>
                        <a:rPr lang="en-US" sz="2400" b="1" dirty="0" smtClean="0">
                          <a:solidFill>
                            <a:schemeClr val="tx1"/>
                          </a:solidFill>
                          <a:latin typeface="Times New Roman" panose="02020603050405020304" pitchFamily="18" charset="0"/>
                          <a:cs typeface="Times New Roman" panose="02020603050405020304" pitchFamily="18" charset="0"/>
                        </a:rPr>
                        <a:t>(PCBs)</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9.4 to &gt;1,000,000</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Times New Roman" panose="02020603050405020304" pitchFamily="18" charset="0"/>
                          <a:cs typeface="Times New Roman" panose="02020603050405020304" pitchFamily="18" charset="0"/>
                        </a:rPr>
                        <a:t>124% to 315%</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
        <p:nvSpPr>
          <p:cNvPr id="6" name="TextBox 5"/>
          <p:cNvSpPr txBox="1"/>
          <p:nvPr/>
        </p:nvSpPr>
        <p:spPr>
          <a:xfrm>
            <a:off x="2324100" y="5638800"/>
            <a:ext cx="4419600" cy="523220"/>
          </a:xfrm>
          <a:prstGeom prst="rect">
            <a:avLst/>
          </a:prstGeom>
          <a:noFill/>
          <a:ln>
            <a:solidFill>
              <a:schemeClr val="tx1"/>
            </a:solidFill>
          </a:ln>
        </p:spPr>
        <p:txBody>
          <a:bodyPr wrap="square" rtlCol="0">
            <a:spAutoFit/>
          </a:bodyPr>
          <a:lstStyle/>
          <a:p>
            <a:pPr algn="ctr"/>
            <a:r>
              <a:rPr lang="en-US" sz="2800" b="1" dirty="0" smtClean="0">
                <a:latin typeface="Times New Roman" pitchFamily="18" charset="0"/>
                <a:cs typeface="Times New Roman" pitchFamily="18" charset="0"/>
              </a:rPr>
              <a:t>Ten samples not consistent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7499895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EB08C4-B206-4098-98C3-6DC2CE1146B4}" type="slidenum">
              <a:rPr lang="en-US" smtClean="0"/>
              <a:pPr/>
              <a:t>64</a:t>
            </a:fld>
            <a:endParaRPr lang="en-US"/>
          </a:p>
        </p:txBody>
      </p:sp>
      <p:sp>
        <p:nvSpPr>
          <p:cNvPr id="5" name="TextBox 4"/>
          <p:cNvSpPr txBox="1"/>
          <p:nvPr/>
        </p:nvSpPr>
        <p:spPr>
          <a:xfrm>
            <a:off x="152400" y="381000"/>
            <a:ext cx="8915400" cy="1077218"/>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Random Intra-Sample Data Sets for Full Grid</a:t>
            </a:r>
          </a:p>
          <a:p>
            <a:pPr algn="ctr"/>
            <a:r>
              <a:rPr lang="en-US" sz="3200" b="1" dirty="0" smtClean="0">
                <a:latin typeface="Times New Roman" pitchFamily="18" charset="0"/>
                <a:cs typeface="Times New Roman" pitchFamily="18" charset="0"/>
              </a:rPr>
              <a:t>(24 grid points, 20 iterations)</a:t>
            </a:r>
            <a:endParaRPr lang="en-US" sz="3200" b="1" dirty="0">
              <a:latin typeface="Times New Roman" pitchFamily="18" charset="0"/>
              <a:cs typeface="Times New Roman" pitchFamily="18" charset="0"/>
            </a:endParaRPr>
          </a:p>
        </p:txBody>
      </p:sp>
      <p:graphicFrame>
        <p:nvGraphicFramePr>
          <p:cNvPr id="7" name="Table 6"/>
          <p:cNvGraphicFramePr>
            <a:graphicFrameLocks noGrp="1"/>
          </p:cNvGraphicFramePr>
          <p:nvPr>
            <p:extLst/>
          </p:nvPr>
        </p:nvGraphicFramePr>
        <p:xfrm>
          <a:off x="1143000" y="1525570"/>
          <a:ext cx="6858000" cy="3291840"/>
        </p:xfrm>
        <a:graphic>
          <a:graphicData uri="http://schemas.openxmlformats.org/drawingml/2006/table">
            <a:tbl>
              <a:tblPr firstRow="1" bandRow="1">
                <a:tableStyleId>{5C22544A-7EE6-4342-B048-85BDC9FD1C3A}</a:tableStyleId>
              </a:tblPr>
              <a:tblGrid>
                <a:gridCol w="1828800"/>
                <a:gridCol w="2438400"/>
                <a:gridCol w="2590800"/>
              </a:tblGrid>
              <a:tr h="770764">
                <a:tc>
                  <a:txBody>
                    <a:bodyPr/>
                    <a:lstStyle/>
                    <a:p>
                      <a:r>
                        <a:rPr lang="en-US" sz="2400" b="1" dirty="0" smtClean="0">
                          <a:solidFill>
                            <a:schemeClr val="tx1"/>
                          </a:solidFill>
                          <a:latin typeface="Times New Roman" panose="02020603050405020304" pitchFamily="18" charset="0"/>
                          <a:cs typeface="Times New Roman" panose="02020603050405020304" pitchFamily="18" charset="0"/>
                        </a:rPr>
                        <a:t>Study Site</a:t>
                      </a:r>
                      <a:endParaRPr lang="en-US" sz="2400" b="1" dirty="0">
                        <a:solidFill>
                          <a:schemeClr val="tx1"/>
                        </a:solidFill>
                        <a:latin typeface="Times New Roman" panose="02020603050405020304" pitchFamily="18" charset="0"/>
                        <a:cs typeface="Times New Roman" panose="02020603050405020304" pitchFamily="18"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Times New Roman" panose="02020603050405020304" pitchFamily="18" charset="0"/>
                          <a:cs typeface="Times New Roman" panose="02020603050405020304" pitchFamily="18" charset="0"/>
                        </a:rPr>
                        <a:t>Range 95% UCL (mg/kg)</a:t>
                      </a: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Range RSD</a:t>
                      </a:r>
                      <a:endParaRPr lang="en-US" sz="2400" b="1" dirty="0">
                        <a:solidFill>
                          <a:schemeClr val="tx1"/>
                        </a:solidFill>
                        <a:latin typeface="Times New Roman" panose="02020603050405020304" pitchFamily="18"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599439">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Site A</a:t>
                      </a:r>
                    </a:p>
                    <a:p>
                      <a:pPr algn="ctr"/>
                      <a:r>
                        <a:rPr lang="en-US" sz="2400" b="1" dirty="0" smtClean="0">
                          <a:solidFill>
                            <a:schemeClr val="tx1"/>
                          </a:solidFill>
                          <a:latin typeface="Times New Roman" panose="02020603050405020304" pitchFamily="18" charset="0"/>
                          <a:cs typeface="Times New Roman" panose="02020603050405020304" pitchFamily="18" charset="0"/>
                        </a:rPr>
                        <a:t>(arsenic)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395 to 492</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39% to 54%</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3400">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Site B</a:t>
                      </a:r>
                    </a:p>
                    <a:p>
                      <a:pPr algn="ctr"/>
                      <a:r>
                        <a:rPr lang="en-US" sz="2400" b="1" dirty="0" smtClean="0">
                          <a:solidFill>
                            <a:schemeClr val="tx1"/>
                          </a:solidFill>
                          <a:latin typeface="Times New Roman" panose="02020603050405020304" pitchFamily="18" charset="0"/>
                          <a:cs typeface="Times New Roman" panose="02020603050405020304" pitchFamily="18" charset="0"/>
                        </a:rPr>
                        <a:t>(lead)</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280</a:t>
                      </a:r>
                      <a:r>
                        <a:rPr lang="en-US" sz="2400" b="1" baseline="0" dirty="0" smtClean="0">
                          <a:solidFill>
                            <a:schemeClr val="tx1"/>
                          </a:solidFill>
                          <a:latin typeface="Times New Roman" panose="02020603050405020304" pitchFamily="18" charset="0"/>
                          <a:cs typeface="Times New Roman" panose="02020603050405020304" pitchFamily="18" charset="0"/>
                        </a:rPr>
                        <a:t> to 394</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Times New Roman" panose="02020603050405020304" pitchFamily="18" charset="0"/>
                          <a:cs typeface="Times New Roman" panose="02020603050405020304" pitchFamily="18" charset="0"/>
                        </a:rPr>
                        <a:t>49% to 80%</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33431">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Site C</a:t>
                      </a:r>
                    </a:p>
                    <a:p>
                      <a:pPr algn="ctr"/>
                      <a:r>
                        <a:rPr lang="en-US" sz="2400" b="1" dirty="0" smtClean="0">
                          <a:solidFill>
                            <a:schemeClr val="tx1"/>
                          </a:solidFill>
                          <a:latin typeface="Times New Roman" panose="02020603050405020304" pitchFamily="18" charset="0"/>
                          <a:cs typeface="Times New Roman" panose="02020603050405020304" pitchFamily="18" charset="0"/>
                        </a:rPr>
                        <a:t>(PCBs)</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652 to 8,884</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Times New Roman" panose="02020603050405020304" pitchFamily="18" charset="0"/>
                          <a:cs typeface="Times New Roman" panose="02020603050405020304" pitchFamily="18" charset="0"/>
                        </a:rPr>
                        <a:t>251% to 434%</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
        <p:nvSpPr>
          <p:cNvPr id="6" name="TextBox 5"/>
          <p:cNvSpPr txBox="1"/>
          <p:nvPr/>
        </p:nvSpPr>
        <p:spPr>
          <a:xfrm>
            <a:off x="990600" y="4953000"/>
            <a:ext cx="7239000" cy="1569660"/>
          </a:xfrm>
          <a:prstGeom prst="rect">
            <a:avLst/>
          </a:prstGeom>
          <a:noFill/>
          <a:ln>
            <a:solidFill>
              <a:schemeClr val="tx1"/>
            </a:solidFill>
          </a:ln>
        </p:spPr>
        <p:txBody>
          <a:bodyPr wrap="square" rtlCol="0">
            <a:spAutoFit/>
          </a:bodyPr>
          <a:lstStyle/>
          <a:p>
            <a:pPr marL="457200" indent="-457200">
              <a:buFont typeface="Arial" panose="020B0604020202020204" pitchFamily="34" charset="0"/>
              <a:buChar char="•"/>
            </a:pPr>
            <a:r>
              <a:rPr lang="en-US" sz="2400" b="1" dirty="0" smtClean="0">
                <a:latin typeface="Times New Roman" pitchFamily="18" charset="0"/>
                <a:cs typeface="Times New Roman" pitchFamily="18" charset="0"/>
              </a:rPr>
              <a:t>*24 </a:t>
            </a:r>
            <a:r>
              <a:rPr lang="en-US" sz="2400" b="1" dirty="0">
                <a:latin typeface="Times New Roman" pitchFamily="18" charset="0"/>
                <a:cs typeface="Times New Roman" pitchFamily="18" charset="0"/>
              </a:rPr>
              <a:t>samples </a:t>
            </a:r>
            <a:r>
              <a:rPr lang="en-US" sz="2400" b="1" dirty="0" smtClean="0">
                <a:latin typeface="Times New Roman" pitchFamily="18" charset="0"/>
                <a:cs typeface="Times New Roman" pitchFamily="18" charset="0"/>
              </a:rPr>
              <a:t>more consistent;</a:t>
            </a:r>
            <a:endParaRPr lang="en-US" sz="2400" b="1" dirty="0">
              <a:latin typeface="Times New Roman" pitchFamily="18" charset="0"/>
              <a:cs typeface="Times New Roman" pitchFamily="18" charset="0"/>
            </a:endParaRPr>
          </a:p>
          <a:p>
            <a:pPr marL="457200" indent="-457200">
              <a:buFont typeface="Arial" panose="020B0604020202020204" pitchFamily="34" charset="0"/>
              <a:buChar char="•"/>
            </a:pPr>
            <a:r>
              <a:rPr lang="en-US" sz="2400" b="1" dirty="0" smtClean="0">
                <a:latin typeface="Times New Roman" pitchFamily="18" charset="0"/>
                <a:cs typeface="Times New Roman" pitchFamily="18" charset="0"/>
              </a:rPr>
              <a:t>Moderate to high RSD at arsenic and lead sites;</a:t>
            </a:r>
          </a:p>
          <a:p>
            <a:pPr marL="457200" indent="-457200">
              <a:buFont typeface="Arial" panose="020B0604020202020204" pitchFamily="34" charset="0"/>
              <a:buChar char="•"/>
            </a:pPr>
            <a:r>
              <a:rPr lang="en-US" sz="2400" b="1" dirty="0" smtClean="0">
                <a:latin typeface="Times New Roman" pitchFamily="18" charset="0"/>
                <a:cs typeface="Times New Roman" pitchFamily="18" charset="0"/>
              </a:rPr>
              <a:t>Very high RSD with 24 samples at PCB site;</a:t>
            </a:r>
          </a:p>
          <a:p>
            <a:pPr marL="457200" indent="-457200">
              <a:buFont typeface="Arial" panose="020B0604020202020204" pitchFamily="34" charset="0"/>
              <a:buChar char="•"/>
            </a:pPr>
            <a:r>
              <a:rPr lang="en-US" sz="2400" b="1" dirty="0" smtClean="0">
                <a:latin typeface="Times New Roman" pitchFamily="18" charset="0"/>
                <a:cs typeface="Times New Roman" pitchFamily="18" charset="0"/>
              </a:rPr>
              <a:t>*Representativeness of 24-point grid unknown.</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7729524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152400" y="152400"/>
            <a:ext cx="89154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Study Site Multi Increment Data</a:t>
            </a:r>
          </a:p>
        </p:txBody>
      </p:sp>
      <p:sp>
        <p:nvSpPr>
          <p:cNvPr id="14" name="TextBox 13"/>
          <p:cNvSpPr txBox="1"/>
          <p:nvPr/>
        </p:nvSpPr>
        <p:spPr>
          <a:xfrm>
            <a:off x="611782" y="755887"/>
            <a:ext cx="8001000" cy="2246769"/>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latin typeface="Times New Roman" pitchFamily="18" charset="0"/>
                <a:cs typeface="Times New Roman" pitchFamily="18" charset="0"/>
              </a:rPr>
              <a:t>Triplicate 50- to 60-increment MI samples collected from each study site;</a:t>
            </a:r>
          </a:p>
          <a:p>
            <a:pPr marL="342900" indent="-342900">
              <a:buFont typeface="Arial" panose="020B0604020202020204" pitchFamily="34" charset="0"/>
              <a:buChar char="•"/>
            </a:pPr>
            <a:r>
              <a:rPr lang="en-US" sz="2800" b="1" dirty="0" smtClean="0">
                <a:latin typeface="Times New Roman" pitchFamily="18" charset="0"/>
                <a:cs typeface="Times New Roman" pitchFamily="18" charset="0"/>
              </a:rPr>
              <a:t>Most reliable data for estimation of mean contaminant within targeted area and decision making.</a:t>
            </a:r>
            <a:endParaRPr lang="en-US" sz="2800" b="1"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27EB08C4-B206-4098-98C3-6DC2CE1146B4}" type="slidenum">
              <a:rPr lang="en-US" smtClean="0"/>
              <a:pPr/>
              <a:t>65</a:t>
            </a:fld>
            <a:endParaRPr lang="en-US"/>
          </a:p>
        </p:txBody>
      </p:sp>
      <p:sp>
        <p:nvSpPr>
          <p:cNvPr id="7" name="TextBox 6"/>
          <p:cNvSpPr txBox="1"/>
          <p:nvPr/>
        </p:nvSpPr>
        <p:spPr>
          <a:xfrm>
            <a:off x="426720" y="3429000"/>
            <a:ext cx="2773680" cy="738664"/>
          </a:xfrm>
          <a:prstGeom prst="rect">
            <a:avLst/>
          </a:prstGeom>
          <a:noFill/>
        </p:spPr>
        <p:txBody>
          <a:bodyPr wrap="square" rtlCol="0">
            <a:spAutoFit/>
          </a:bodyPr>
          <a:lstStyle/>
          <a:p>
            <a:pPr algn="ctr"/>
            <a:r>
              <a:rPr lang="en-US" sz="2400" b="1" u="sng" dirty="0" smtClean="0">
                <a:latin typeface="Times New Roman" pitchFamily="18" charset="0"/>
                <a:cs typeface="Times New Roman" pitchFamily="18" charset="0"/>
              </a:rPr>
              <a:t>Study Site A</a:t>
            </a:r>
          </a:p>
          <a:p>
            <a:pPr algn="ctr"/>
            <a:r>
              <a:rPr lang="en-US" b="1" dirty="0" smtClean="0">
                <a:latin typeface="Times New Roman" pitchFamily="18" charset="0"/>
                <a:cs typeface="Times New Roman" pitchFamily="18" charset="0"/>
              </a:rPr>
              <a:t>(arsenic in wastewater)</a:t>
            </a:r>
          </a:p>
        </p:txBody>
      </p:sp>
      <p:sp>
        <p:nvSpPr>
          <p:cNvPr id="8" name="TextBox 7"/>
          <p:cNvSpPr txBox="1"/>
          <p:nvPr/>
        </p:nvSpPr>
        <p:spPr>
          <a:xfrm>
            <a:off x="3058160" y="3429000"/>
            <a:ext cx="3037840" cy="738664"/>
          </a:xfrm>
          <a:prstGeom prst="rect">
            <a:avLst/>
          </a:prstGeom>
          <a:noFill/>
        </p:spPr>
        <p:txBody>
          <a:bodyPr wrap="square" rtlCol="0">
            <a:spAutoFit/>
          </a:bodyPr>
          <a:lstStyle/>
          <a:p>
            <a:pPr algn="ctr"/>
            <a:r>
              <a:rPr lang="en-US" sz="2400" b="1" u="sng" dirty="0" smtClean="0">
                <a:latin typeface="Times New Roman" pitchFamily="18" charset="0"/>
                <a:cs typeface="Times New Roman" pitchFamily="18" charset="0"/>
              </a:rPr>
              <a:t>Study Site B</a:t>
            </a:r>
          </a:p>
          <a:p>
            <a:pPr algn="ctr"/>
            <a:r>
              <a:rPr lang="en-US" b="1" dirty="0" smtClean="0">
                <a:latin typeface="Times New Roman" pitchFamily="18" charset="0"/>
                <a:cs typeface="Times New Roman" pitchFamily="18" charset="0"/>
              </a:rPr>
              <a:t>(lead in incinerator ash)</a:t>
            </a:r>
          </a:p>
        </p:txBody>
      </p:sp>
      <p:sp>
        <p:nvSpPr>
          <p:cNvPr id="9" name="TextBox 8"/>
          <p:cNvSpPr txBox="1"/>
          <p:nvPr/>
        </p:nvSpPr>
        <p:spPr>
          <a:xfrm>
            <a:off x="6019800" y="3426250"/>
            <a:ext cx="2743200" cy="738664"/>
          </a:xfrm>
          <a:prstGeom prst="rect">
            <a:avLst/>
          </a:prstGeom>
          <a:noFill/>
        </p:spPr>
        <p:txBody>
          <a:bodyPr wrap="square" rtlCol="0">
            <a:spAutoFit/>
          </a:bodyPr>
          <a:lstStyle/>
          <a:p>
            <a:pPr algn="ctr"/>
            <a:r>
              <a:rPr lang="en-US" sz="2400" b="1" u="sng" dirty="0" smtClean="0">
                <a:latin typeface="Times New Roman" pitchFamily="18" charset="0"/>
                <a:cs typeface="Times New Roman" pitchFamily="18" charset="0"/>
              </a:rPr>
              <a:t>Study Site C</a:t>
            </a:r>
          </a:p>
          <a:p>
            <a:pPr algn="ctr"/>
            <a:r>
              <a:rPr lang="en-US" b="1" dirty="0" smtClean="0">
                <a:latin typeface="Times New Roman" pitchFamily="18" charset="0"/>
                <a:cs typeface="Times New Roman" pitchFamily="18" charset="0"/>
              </a:rPr>
              <a:t>(PCBs transformer oil)</a:t>
            </a:r>
          </a:p>
        </p:txBody>
      </p:sp>
      <p:grpSp>
        <p:nvGrpSpPr>
          <p:cNvPr id="4" name="Group 11"/>
          <p:cNvGrpSpPr/>
          <p:nvPr/>
        </p:nvGrpSpPr>
        <p:grpSpPr>
          <a:xfrm>
            <a:off x="660400" y="4210752"/>
            <a:ext cx="2387600" cy="1809048"/>
            <a:chOff x="660400" y="4210752"/>
            <a:chExt cx="2387600" cy="1809048"/>
          </a:xfrm>
        </p:grpSpPr>
        <p:pic>
          <p:nvPicPr>
            <p:cNvPr id="5" name="Picture 4"/>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4992" y="4210752"/>
              <a:ext cx="2373008" cy="1809048"/>
            </a:xfrm>
            <a:prstGeom prst="rect">
              <a:avLst/>
            </a:prstGeom>
            <a:noFill/>
            <a:ln w="9525">
              <a:solidFill>
                <a:schemeClr val="tx1"/>
              </a:solidFill>
              <a:miter lim="800000"/>
              <a:headEnd/>
              <a:tailEnd/>
            </a:ln>
            <a:effectLst/>
          </p:spPr>
        </p:pic>
        <p:sp>
          <p:nvSpPr>
            <p:cNvPr id="3" name="Freeform 2"/>
            <p:cNvSpPr/>
            <p:nvPr/>
          </p:nvSpPr>
          <p:spPr>
            <a:xfrm>
              <a:off x="660400" y="5069840"/>
              <a:ext cx="2296160" cy="518160"/>
            </a:xfrm>
            <a:custGeom>
              <a:avLst/>
              <a:gdLst>
                <a:gd name="connsiteX0" fmla="*/ 2296160 w 2296160"/>
                <a:gd name="connsiteY0" fmla="*/ 497840 h 518160"/>
                <a:gd name="connsiteX1" fmla="*/ 1483360 w 2296160"/>
                <a:gd name="connsiteY1" fmla="*/ 0 h 518160"/>
                <a:gd name="connsiteX2" fmla="*/ 355600 w 2296160"/>
                <a:gd name="connsiteY2" fmla="*/ 0 h 518160"/>
                <a:gd name="connsiteX3" fmla="*/ 0 w 2296160"/>
                <a:gd name="connsiteY3" fmla="*/ 325120 h 518160"/>
                <a:gd name="connsiteX4" fmla="*/ 10160 w 2296160"/>
                <a:gd name="connsiteY4" fmla="*/ 518160 h 518160"/>
                <a:gd name="connsiteX5" fmla="*/ 2296160 w 2296160"/>
                <a:gd name="connsiteY5" fmla="*/ 497840 h 5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6160" h="518160">
                  <a:moveTo>
                    <a:pt x="2296160" y="497840"/>
                  </a:moveTo>
                  <a:lnTo>
                    <a:pt x="1483360" y="0"/>
                  </a:lnTo>
                  <a:lnTo>
                    <a:pt x="355600" y="0"/>
                  </a:lnTo>
                  <a:lnTo>
                    <a:pt x="0" y="325120"/>
                  </a:lnTo>
                  <a:lnTo>
                    <a:pt x="10160" y="518160"/>
                  </a:lnTo>
                  <a:lnTo>
                    <a:pt x="2296160" y="497840"/>
                  </a:lnTo>
                  <a:close/>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2"/>
          <p:cNvGrpSpPr/>
          <p:nvPr/>
        </p:nvGrpSpPr>
        <p:grpSpPr>
          <a:xfrm>
            <a:off x="3429000" y="4210752"/>
            <a:ext cx="2362200" cy="1809048"/>
            <a:chOff x="3429000" y="4210752"/>
            <a:chExt cx="2362200" cy="1809048"/>
          </a:xfrm>
        </p:grpSpPr>
        <p:pic>
          <p:nvPicPr>
            <p:cNvPr id="6" name="Picture 5"/>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29000" y="4210752"/>
              <a:ext cx="2362200" cy="1809048"/>
            </a:xfrm>
            <a:prstGeom prst="rect">
              <a:avLst/>
            </a:prstGeom>
            <a:noFill/>
            <a:ln w="9525">
              <a:solidFill>
                <a:schemeClr val="tx1"/>
              </a:solidFill>
              <a:miter lim="800000"/>
              <a:headEnd/>
              <a:tailEnd/>
            </a:ln>
            <a:effectLst/>
          </p:spPr>
        </p:pic>
        <p:sp>
          <p:nvSpPr>
            <p:cNvPr id="11" name="Freeform 10"/>
            <p:cNvSpPr/>
            <p:nvPr/>
          </p:nvSpPr>
          <p:spPr>
            <a:xfrm>
              <a:off x="3725839" y="5117909"/>
              <a:ext cx="1651379" cy="655093"/>
            </a:xfrm>
            <a:custGeom>
              <a:avLst/>
              <a:gdLst>
                <a:gd name="connsiteX0" fmla="*/ 109182 w 1651379"/>
                <a:gd name="connsiteY0" fmla="*/ 177421 h 682388"/>
                <a:gd name="connsiteX1" fmla="*/ 1078173 w 1651379"/>
                <a:gd name="connsiteY1" fmla="*/ 0 h 682388"/>
                <a:gd name="connsiteX2" fmla="*/ 1651379 w 1651379"/>
                <a:gd name="connsiteY2" fmla="*/ 204716 h 682388"/>
                <a:gd name="connsiteX3" fmla="*/ 0 w 1651379"/>
                <a:gd name="connsiteY3" fmla="*/ 682388 h 682388"/>
                <a:gd name="connsiteX4" fmla="*/ 109182 w 1651379"/>
                <a:gd name="connsiteY4" fmla="*/ 177421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379" h="682388">
                  <a:moveTo>
                    <a:pt x="109182" y="177421"/>
                  </a:moveTo>
                  <a:lnTo>
                    <a:pt x="1078173" y="0"/>
                  </a:lnTo>
                  <a:lnTo>
                    <a:pt x="1651379" y="204716"/>
                  </a:lnTo>
                  <a:lnTo>
                    <a:pt x="0" y="682388"/>
                  </a:lnTo>
                  <a:lnTo>
                    <a:pt x="109182" y="177421"/>
                  </a:lnTo>
                  <a:close/>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3"/>
          <p:cNvGrpSpPr/>
          <p:nvPr/>
        </p:nvGrpSpPr>
        <p:grpSpPr>
          <a:xfrm>
            <a:off x="6163003" y="4191000"/>
            <a:ext cx="2371397" cy="1809048"/>
            <a:chOff x="6163003" y="4191000"/>
            <a:chExt cx="2371397" cy="1809048"/>
          </a:xfrm>
        </p:grpSpPr>
        <p:pic>
          <p:nvPicPr>
            <p:cNvPr id="10" name="Picture 9"/>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63003" y="4191000"/>
              <a:ext cx="2371397" cy="1809048"/>
            </a:xfrm>
            <a:prstGeom prst="rect">
              <a:avLst/>
            </a:prstGeom>
            <a:noFill/>
            <a:ln w="9525">
              <a:solidFill>
                <a:schemeClr val="tx1"/>
              </a:solidFill>
              <a:miter lim="800000"/>
              <a:headEnd/>
              <a:tailEnd/>
            </a:ln>
            <a:effectLst/>
          </p:spPr>
        </p:pic>
        <p:cxnSp>
          <p:nvCxnSpPr>
            <p:cNvPr id="16" name="Straight Connector 15"/>
            <p:cNvCxnSpPr/>
            <p:nvPr/>
          </p:nvCxnSpPr>
          <p:spPr>
            <a:xfrm flipV="1">
              <a:off x="6163003" y="4572000"/>
              <a:ext cx="618797" cy="76200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81800" y="4588508"/>
              <a:ext cx="1436328"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218128" y="4608260"/>
              <a:ext cx="316272" cy="19234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23332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
          <p:cNvGrpSpPr/>
          <p:nvPr/>
        </p:nvGrpSpPr>
        <p:grpSpPr>
          <a:xfrm>
            <a:off x="1034784" y="1715179"/>
            <a:ext cx="2609168" cy="2133490"/>
            <a:chOff x="660400" y="4210752"/>
            <a:chExt cx="2387600" cy="1809048"/>
          </a:xfrm>
        </p:grpSpPr>
        <p:pic>
          <p:nvPicPr>
            <p:cNvPr id="21" name="Picture 20"/>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4992" y="4210752"/>
              <a:ext cx="2373008" cy="1809048"/>
            </a:xfrm>
            <a:prstGeom prst="rect">
              <a:avLst/>
            </a:prstGeom>
            <a:noFill/>
            <a:ln w="9525">
              <a:solidFill>
                <a:schemeClr val="tx1"/>
              </a:solidFill>
              <a:miter lim="800000"/>
              <a:headEnd/>
              <a:tailEnd/>
            </a:ln>
            <a:effectLst/>
          </p:spPr>
        </p:pic>
        <p:sp>
          <p:nvSpPr>
            <p:cNvPr id="22" name="Freeform 21"/>
            <p:cNvSpPr/>
            <p:nvPr/>
          </p:nvSpPr>
          <p:spPr>
            <a:xfrm>
              <a:off x="660400" y="5069840"/>
              <a:ext cx="2296160" cy="518160"/>
            </a:xfrm>
            <a:custGeom>
              <a:avLst/>
              <a:gdLst>
                <a:gd name="connsiteX0" fmla="*/ 2296160 w 2296160"/>
                <a:gd name="connsiteY0" fmla="*/ 497840 h 518160"/>
                <a:gd name="connsiteX1" fmla="*/ 1483360 w 2296160"/>
                <a:gd name="connsiteY1" fmla="*/ 0 h 518160"/>
                <a:gd name="connsiteX2" fmla="*/ 355600 w 2296160"/>
                <a:gd name="connsiteY2" fmla="*/ 0 h 518160"/>
                <a:gd name="connsiteX3" fmla="*/ 0 w 2296160"/>
                <a:gd name="connsiteY3" fmla="*/ 325120 h 518160"/>
                <a:gd name="connsiteX4" fmla="*/ 10160 w 2296160"/>
                <a:gd name="connsiteY4" fmla="*/ 518160 h 518160"/>
                <a:gd name="connsiteX5" fmla="*/ 2296160 w 2296160"/>
                <a:gd name="connsiteY5" fmla="*/ 497840 h 5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6160" h="518160">
                  <a:moveTo>
                    <a:pt x="2296160" y="497840"/>
                  </a:moveTo>
                  <a:lnTo>
                    <a:pt x="1483360" y="0"/>
                  </a:lnTo>
                  <a:lnTo>
                    <a:pt x="355600" y="0"/>
                  </a:lnTo>
                  <a:lnTo>
                    <a:pt x="0" y="325120"/>
                  </a:lnTo>
                  <a:lnTo>
                    <a:pt x="10160" y="518160"/>
                  </a:lnTo>
                  <a:lnTo>
                    <a:pt x="2296160" y="497840"/>
                  </a:lnTo>
                  <a:close/>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960120" y="982202"/>
            <a:ext cx="2773680" cy="738664"/>
          </a:xfrm>
          <a:prstGeom prst="rect">
            <a:avLst/>
          </a:prstGeom>
          <a:noFill/>
        </p:spPr>
        <p:txBody>
          <a:bodyPr wrap="square" rtlCol="0">
            <a:spAutoFit/>
          </a:bodyPr>
          <a:lstStyle/>
          <a:p>
            <a:pPr algn="ctr"/>
            <a:r>
              <a:rPr lang="en-US" sz="2400" b="1" u="sng" dirty="0" smtClean="0">
                <a:latin typeface="Times New Roman" pitchFamily="18" charset="0"/>
                <a:cs typeface="Times New Roman" pitchFamily="18" charset="0"/>
              </a:rPr>
              <a:t>Study Site A</a:t>
            </a:r>
          </a:p>
          <a:p>
            <a:pPr algn="ctr"/>
            <a:r>
              <a:rPr lang="en-US" b="1" dirty="0" smtClean="0">
                <a:latin typeface="Times New Roman" pitchFamily="18" charset="0"/>
                <a:cs typeface="Times New Roman" pitchFamily="18" charset="0"/>
              </a:rPr>
              <a:t>(arsenic in wastewater)</a:t>
            </a:r>
          </a:p>
        </p:txBody>
      </p:sp>
      <p:sp>
        <p:nvSpPr>
          <p:cNvPr id="2" name="Slide Number Placeholder 1"/>
          <p:cNvSpPr>
            <a:spLocks noGrp="1"/>
          </p:cNvSpPr>
          <p:nvPr>
            <p:ph type="sldNum" sz="quarter" idx="12"/>
          </p:nvPr>
        </p:nvSpPr>
        <p:spPr/>
        <p:txBody>
          <a:bodyPr/>
          <a:lstStyle/>
          <a:p>
            <a:fld id="{27EB08C4-B206-4098-98C3-6DC2CE1146B4}" type="slidenum">
              <a:rPr lang="en-US" smtClean="0"/>
              <a:pPr/>
              <a:t>66</a:t>
            </a:fld>
            <a:endParaRPr lang="en-US"/>
          </a:p>
        </p:txBody>
      </p:sp>
      <p:graphicFrame>
        <p:nvGraphicFramePr>
          <p:cNvPr id="18" name="Table 17"/>
          <p:cNvGraphicFramePr>
            <a:graphicFrameLocks noGrp="1"/>
          </p:cNvGraphicFramePr>
          <p:nvPr>
            <p:extLst/>
          </p:nvPr>
        </p:nvGraphicFramePr>
        <p:xfrm>
          <a:off x="4572000" y="990600"/>
          <a:ext cx="3657600" cy="3377565"/>
        </p:xfrm>
        <a:graphic>
          <a:graphicData uri="http://schemas.openxmlformats.org/drawingml/2006/table">
            <a:tbl>
              <a:tblPr/>
              <a:tblGrid>
                <a:gridCol w="1984918"/>
                <a:gridCol w="1672682"/>
              </a:tblGrid>
              <a:tr h="200025">
                <a:tc gridSpan="2">
                  <a:txBody>
                    <a:bodyPr/>
                    <a:lstStyle/>
                    <a:p>
                      <a:pPr algn="ctr" fontAlgn="b"/>
                      <a:r>
                        <a:rPr lang="en-US" sz="2400" b="1" i="0" u="none" strike="noStrike" dirty="0" smtClean="0">
                          <a:solidFill>
                            <a:srgbClr val="000000"/>
                          </a:solidFill>
                          <a:effectLst/>
                          <a:latin typeface="Times New Roman" panose="02020603050405020304" pitchFamily="18" charset="0"/>
                        </a:rPr>
                        <a:t>Study Site </a:t>
                      </a:r>
                      <a:r>
                        <a:rPr lang="en-US" sz="2400" b="1" i="0" u="none" strike="noStrike" dirty="0">
                          <a:solidFill>
                            <a:srgbClr val="000000"/>
                          </a:solidFill>
                          <a:effectLst/>
                          <a:latin typeface="Times New Roman" panose="02020603050405020304" pitchFamily="18" charset="0"/>
                        </a:rPr>
                        <a:t>A</a:t>
                      </a:r>
                    </a:p>
                  </a:txBody>
                  <a:tcPr marL="9525" marR="9525" marT="9525" marB="0" anchor="b">
                    <a:lnL>
                      <a:noFill/>
                    </a:lnL>
                    <a:lnR>
                      <a:noFill/>
                    </a:lnR>
                    <a:lnT>
                      <a:noFill/>
                    </a:lnT>
                    <a:lnB>
                      <a:noFill/>
                    </a:lnB>
                  </a:tcPr>
                </a:tc>
                <a:tc hMerge="1">
                  <a:txBody>
                    <a:bodyPr/>
                    <a:lstStyle/>
                    <a:p>
                      <a:endParaRPr lang="en-US"/>
                    </a:p>
                  </a:txBody>
                  <a:tcPr/>
                </a:tc>
              </a:tr>
              <a:tr h="200025">
                <a:tc gridSpan="2">
                  <a:txBody>
                    <a:bodyPr/>
                    <a:lstStyle/>
                    <a:p>
                      <a:pPr algn="ctr" fontAlgn="b"/>
                      <a:r>
                        <a:rPr lang="en-US" sz="2400" b="1" i="0" u="none" strike="noStrike" dirty="0">
                          <a:solidFill>
                            <a:srgbClr val="000000"/>
                          </a:solidFill>
                          <a:effectLst/>
                          <a:latin typeface="Times New Roman" panose="02020603050405020304" pitchFamily="18" charset="0"/>
                        </a:rPr>
                        <a:t>Triplicate </a:t>
                      </a:r>
                      <a:r>
                        <a:rPr lang="en-US" sz="2400" b="1" i="0" u="none" strike="noStrike" dirty="0" smtClean="0">
                          <a:solidFill>
                            <a:srgbClr val="000000"/>
                          </a:solidFill>
                          <a:effectLst/>
                          <a:latin typeface="Times New Roman" panose="02020603050405020304" pitchFamily="18" charset="0"/>
                        </a:rPr>
                        <a:t>MI Sample </a:t>
                      </a:r>
                      <a:r>
                        <a:rPr lang="en-US" sz="2400" b="1" i="0" u="none" strike="noStrike" dirty="0">
                          <a:solidFill>
                            <a:srgbClr val="000000"/>
                          </a:solidFill>
                          <a:effectLst/>
                          <a:latin typeface="Times New Roman" panose="02020603050405020304" pitchFamily="18" charset="0"/>
                        </a:rPr>
                        <a:t>Data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r>
              <a:tr h="200025">
                <a:tc>
                  <a:txBody>
                    <a:bodyPr/>
                    <a:lstStyle/>
                    <a:p>
                      <a:pPr algn="r" fontAlgn="b"/>
                      <a:r>
                        <a:rPr lang="en-US" sz="2400" b="1" i="0" u="none" strike="noStrike">
                          <a:solidFill>
                            <a:srgbClr val="000000"/>
                          </a:solidFill>
                          <a:effectLst/>
                          <a:latin typeface="Times New Roman" panose="02020603050405020304" pitchFamily="18" charset="0"/>
                        </a:rPr>
                        <a:t>Sample 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400" b="1" i="0" u="none" strike="noStrike">
                          <a:solidFill>
                            <a:srgbClr val="000000"/>
                          </a:solidFill>
                          <a:effectLst/>
                          <a:latin typeface="Times New Roman" panose="02020603050405020304" pitchFamily="18" charset="0"/>
                        </a:rPr>
                        <a:t>220 mg/kg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0025">
                <a:tc>
                  <a:txBody>
                    <a:bodyPr/>
                    <a:lstStyle/>
                    <a:p>
                      <a:pPr algn="r" fontAlgn="b"/>
                      <a:r>
                        <a:rPr lang="en-US" sz="2400" b="1" i="0" u="none" strike="noStrike" dirty="0">
                          <a:solidFill>
                            <a:srgbClr val="000000"/>
                          </a:solidFill>
                          <a:effectLst/>
                          <a:latin typeface="Times New Roman" panose="02020603050405020304" pitchFamily="18" charset="0"/>
                        </a:rPr>
                        <a:t>Sample 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1" i="0" u="none" strike="noStrike">
                          <a:solidFill>
                            <a:srgbClr val="000000"/>
                          </a:solidFill>
                          <a:effectLst/>
                          <a:latin typeface="Times New Roman" panose="02020603050405020304" pitchFamily="18" charset="0"/>
                        </a:rPr>
                        <a:t>250 mg/kg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0025">
                <a:tc>
                  <a:txBody>
                    <a:bodyPr/>
                    <a:lstStyle/>
                    <a:p>
                      <a:pPr algn="r" fontAlgn="b"/>
                      <a:r>
                        <a:rPr lang="en-US" sz="2400" b="1" i="0" u="none" strike="noStrike">
                          <a:solidFill>
                            <a:srgbClr val="000000"/>
                          </a:solidFill>
                          <a:effectLst/>
                          <a:latin typeface="Times New Roman" panose="02020603050405020304" pitchFamily="18" charset="0"/>
                        </a:rPr>
                        <a:t>Sample 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effectLst/>
                          <a:latin typeface="Times New Roman" panose="02020603050405020304" pitchFamily="18" charset="0"/>
                        </a:rPr>
                        <a:t>230 mg/kg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0025">
                <a:tc>
                  <a:txBody>
                    <a:bodyPr/>
                    <a:lstStyle/>
                    <a:p>
                      <a:pPr algn="r" fontAlgn="b"/>
                      <a:r>
                        <a:rPr lang="en-US" sz="2400" b="1" i="0" u="none" strike="noStrike">
                          <a:solidFill>
                            <a:srgbClr val="000000"/>
                          </a:solidFill>
                          <a:effectLst/>
                          <a:latin typeface="Times New Roman" panose="02020603050405020304" pitchFamily="18" charset="0"/>
                        </a:rPr>
                        <a:t>RSD: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400" b="1" i="0" u="none" strike="noStrike">
                          <a:solidFill>
                            <a:srgbClr val="000000"/>
                          </a:solidFill>
                          <a:effectLst/>
                          <a:latin typeface="Times New Roman" panose="02020603050405020304" pitchFamily="18"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0025">
                <a:tc>
                  <a:txBody>
                    <a:bodyPr/>
                    <a:lstStyle/>
                    <a:p>
                      <a:pPr algn="r" fontAlgn="b"/>
                      <a:r>
                        <a:rPr lang="en-US" sz="2400" b="1" i="0" u="none" strike="noStrike">
                          <a:solidFill>
                            <a:srgbClr val="000000"/>
                          </a:solidFill>
                          <a:effectLst/>
                          <a:latin typeface="Times New Roman" panose="02020603050405020304" pitchFamily="18" charset="0"/>
                        </a:rPr>
                        <a:t>Mean: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1" i="0" u="none" strike="noStrike">
                          <a:solidFill>
                            <a:srgbClr val="000000"/>
                          </a:solidFill>
                          <a:effectLst/>
                          <a:latin typeface="Times New Roman" panose="02020603050405020304" pitchFamily="18" charset="0"/>
                        </a:rPr>
                        <a:t>233 mg/kg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0025">
                <a:tc>
                  <a:txBody>
                    <a:bodyPr/>
                    <a:lstStyle/>
                    <a:p>
                      <a:pPr algn="r" fontAlgn="b"/>
                      <a:r>
                        <a:rPr lang="en-US" sz="2400" b="1" i="0" u="none" strike="noStrike">
                          <a:solidFill>
                            <a:srgbClr val="000000"/>
                          </a:solidFill>
                          <a:effectLst/>
                          <a:latin typeface="Times New Roman" panose="02020603050405020304" pitchFamily="18" charset="0"/>
                        </a:rPr>
                        <a:t>*95% UCL: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effectLst/>
                          <a:latin typeface="Times New Roman" panose="02020603050405020304" pitchFamily="18" charset="0"/>
                        </a:rPr>
                        <a:t>259 mg/kg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0025">
                <a:tc>
                  <a:txBody>
                    <a:bodyPr/>
                    <a:lstStyle/>
                    <a:p>
                      <a:pPr algn="ctr" fontAlgn="b"/>
                      <a:r>
                        <a:rPr lang="en-US" sz="2400" b="1" i="0" u="none" strike="noStrike">
                          <a:solidFill>
                            <a:srgbClr val="000000"/>
                          </a:solidFill>
                          <a:effectLst/>
                          <a:latin typeface="Times New Roman" panose="02020603050405020304" pitchFamily="18" charset="0"/>
                        </a:rPr>
                        <a:t>*Student's 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400" b="1" i="0" u="none" strike="noStrike" dirty="0">
                          <a:solidFill>
                            <a:srgbClr val="000000"/>
                          </a:solidFill>
                          <a:effectLst/>
                          <a:latin typeface="Times New Roman" panose="02020603050405020304" pitchFamily="18"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19" name="TextBox 18"/>
          <p:cNvSpPr txBox="1"/>
          <p:nvPr/>
        </p:nvSpPr>
        <p:spPr>
          <a:xfrm>
            <a:off x="152400" y="152400"/>
            <a:ext cx="89154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Study Site A (Arsenic) MI Triplicates</a:t>
            </a:r>
          </a:p>
        </p:txBody>
      </p:sp>
      <p:sp>
        <p:nvSpPr>
          <p:cNvPr id="24" name="TextBox 23"/>
          <p:cNvSpPr txBox="1"/>
          <p:nvPr/>
        </p:nvSpPr>
        <p:spPr>
          <a:xfrm>
            <a:off x="609600" y="4191000"/>
            <a:ext cx="8001000" cy="1938992"/>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atin typeface="Times New Roman" pitchFamily="18" charset="0"/>
                <a:cs typeface="Times New Roman" pitchFamily="18" charset="0"/>
              </a:rPr>
              <a:t>60-increment MI samples;</a:t>
            </a:r>
          </a:p>
          <a:p>
            <a:pPr marL="342900" indent="-342900">
              <a:buFont typeface="Arial" panose="020B0604020202020204" pitchFamily="34" charset="0"/>
              <a:buChar char="•"/>
            </a:pPr>
            <a:r>
              <a:rPr lang="en-US" sz="2400" b="1" dirty="0" smtClean="0">
                <a:latin typeface="Times New Roman" pitchFamily="18" charset="0"/>
                <a:cs typeface="Times New Roman" pitchFamily="18" charset="0"/>
              </a:rPr>
              <a:t>Very </a:t>
            </a:r>
            <a:r>
              <a:rPr lang="en-US" sz="2400" b="1" dirty="0">
                <a:latin typeface="Times New Roman" pitchFamily="18" charset="0"/>
                <a:cs typeface="Times New Roman" pitchFamily="18" charset="0"/>
              </a:rPr>
              <a:t>good precision (&lt;35</a:t>
            </a:r>
            <a:r>
              <a:rPr lang="en-US" sz="2400" b="1" dirty="0" smtClean="0">
                <a:latin typeface="Times New Roman" pitchFamily="18" charset="0"/>
                <a:cs typeface="Times New Roman" pitchFamily="18" charset="0"/>
              </a:rPr>
              <a:t>%);</a:t>
            </a:r>
          </a:p>
          <a:p>
            <a:pPr marL="342900" indent="-342900">
              <a:buFont typeface="Arial" panose="020B0604020202020204" pitchFamily="34" charset="0"/>
              <a:buChar char="•"/>
            </a:pPr>
            <a:r>
              <a:rPr lang="en-US" sz="2400" b="1" dirty="0" smtClean="0">
                <a:latin typeface="Times New Roman" pitchFamily="18" charset="0"/>
                <a:cs typeface="Times New Roman" pitchFamily="18" charset="0"/>
              </a:rPr>
              <a:t>Exceeds default arsenic background of 24 mg/kg;</a:t>
            </a:r>
          </a:p>
          <a:p>
            <a:pPr marL="342900" indent="-342900">
              <a:buFont typeface="Arial" panose="020B0604020202020204" pitchFamily="34" charset="0"/>
              <a:buChar char="•"/>
            </a:pPr>
            <a:r>
              <a:rPr lang="en-US" sz="2400" b="1" dirty="0" smtClean="0">
                <a:latin typeface="Times New Roman" pitchFamily="18" charset="0"/>
                <a:cs typeface="Times New Roman" pitchFamily="18" charset="0"/>
              </a:rPr>
              <a:t>Obtain bioaccessibility data for highest sample (SBRC-g) for comparison to BA Arsenic action level (23 mg/kg).</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0985210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7"/>
          <p:cNvGrpSpPr/>
          <p:nvPr/>
        </p:nvGrpSpPr>
        <p:grpSpPr>
          <a:xfrm>
            <a:off x="1054290" y="1754155"/>
            <a:ext cx="2603310" cy="2094514"/>
            <a:chOff x="3429000" y="4210752"/>
            <a:chExt cx="2362200" cy="1809048"/>
          </a:xfrm>
        </p:grpSpPr>
        <p:pic>
          <p:nvPicPr>
            <p:cNvPr id="69" name="Picture 68"/>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29000" y="4210752"/>
              <a:ext cx="2362200" cy="1809048"/>
            </a:xfrm>
            <a:prstGeom prst="rect">
              <a:avLst/>
            </a:prstGeom>
            <a:noFill/>
            <a:ln w="9525">
              <a:solidFill>
                <a:schemeClr val="tx1"/>
              </a:solidFill>
              <a:miter lim="800000"/>
              <a:headEnd/>
              <a:tailEnd/>
            </a:ln>
            <a:effectLst/>
          </p:spPr>
        </p:pic>
        <p:sp>
          <p:nvSpPr>
            <p:cNvPr id="70" name="Freeform 69"/>
            <p:cNvSpPr/>
            <p:nvPr/>
          </p:nvSpPr>
          <p:spPr>
            <a:xfrm>
              <a:off x="3725839" y="5117909"/>
              <a:ext cx="1651379" cy="655093"/>
            </a:xfrm>
            <a:custGeom>
              <a:avLst/>
              <a:gdLst>
                <a:gd name="connsiteX0" fmla="*/ 109182 w 1651379"/>
                <a:gd name="connsiteY0" fmla="*/ 177421 h 682388"/>
                <a:gd name="connsiteX1" fmla="*/ 1078173 w 1651379"/>
                <a:gd name="connsiteY1" fmla="*/ 0 h 682388"/>
                <a:gd name="connsiteX2" fmla="*/ 1651379 w 1651379"/>
                <a:gd name="connsiteY2" fmla="*/ 204716 h 682388"/>
                <a:gd name="connsiteX3" fmla="*/ 0 w 1651379"/>
                <a:gd name="connsiteY3" fmla="*/ 682388 h 682388"/>
                <a:gd name="connsiteX4" fmla="*/ 109182 w 1651379"/>
                <a:gd name="connsiteY4" fmla="*/ 177421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379" h="682388">
                  <a:moveTo>
                    <a:pt x="109182" y="177421"/>
                  </a:moveTo>
                  <a:lnTo>
                    <a:pt x="1078173" y="0"/>
                  </a:lnTo>
                  <a:lnTo>
                    <a:pt x="1651379" y="204716"/>
                  </a:lnTo>
                  <a:lnTo>
                    <a:pt x="0" y="682388"/>
                  </a:lnTo>
                  <a:lnTo>
                    <a:pt x="109182" y="177421"/>
                  </a:lnTo>
                  <a:close/>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838200" y="973578"/>
            <a:ext cx="3037840" cy="738664"/>
          </a:xfrm>
          <a:prstGeom prst="rect">
            <a:avLst/>
          </a:prstGeom>
          <a:noFill/>
        </p:spPr>
        <p:txBody>
          <a:bodyPr wrap="square" rtlCol="0">
            <a:spAutoFit/>
          </a:bodyPr>
          <a:lstStyle/>
          <a:p>
            <a:pPr algn="ctr"/>
            <a:r>
              <a:rPr lang="en-US" sz="2400" b="1" u="sng" dirty="0" smtClean="0">
                <a:latin typeface="Times New Roman" pitchFamily="18" charset="0"/>
                <a:cs typeface="Times New Roman" pitchFamily="18" charset="0"/>
              </a:rPr>
              <a:t>Study Site B</a:t>
            </a:r>
          </a:p>
          <a:p>
            <a:pPr algn="ctr"/>
            <a:r>
              <a:rPr lang="en-US" b="1" dirty="0" smtClean="0">
                <a:latin typeface="Times New Roman" pitchFamily="18" charset="0"/>
                <a:cs typeface="Times New Roman" pitchFamily="18" charset="0"/>
              </a:rPr>
              <a:t>(lead in incinerator ash)</a:t>
            </a:r>
          </a:p>
        </p:txBody>
      </p:sp>
      <p:sp>
        <p:nvSpPr>
          <p:cNvPr id="2" name="Slide Number Placeholder 1"/>
          <p:cNvSpPr>
            <a:spLocks noGrp="1"/>
          </p:cNvSpPr>
          <p:nvPr>
            <p:ph type="sldNum" sz="quarter" idx="12"/>
          </p:nvPr>
        </p:nvSpPr>
        <p:spPr/>
        <p:txBody>
          <a:bodyPr/>
          <a:lstStyle/>
          <a:p>
            <a:fld id="{27EB08C4-B206-4098-98C3-6DC2CE1146B4}" type="slidenum">
              <a:rPr lang="en-US" smtClean="0"/>
              <a:pPr/>
              <a:t>67</a:t>
            </a:fld>
            <a:endParaRPr lang="en-US"/>
          </a:p>
        </p:txBody>
      </p:sp>
      <p:graphicFrame>
        <p:nvGraphicFramePr>
          <p:cNvPr id="65" name="Table 64"/>
          <p:cNvGraphicFramePr>
            <a:graphicFrameLocks noGrp="1"/>
          </p:cNvGraphicFramePr>
          <p:nvPr>
            <p:extLst/>
          </p:nvPr>
        </p:nvGraphicFramePr>
        <p:xfrm>
          <a:off x="4572000" y="990600"/>
          <a:ext cx="3657600" cy="3377565"/>
        </p:xfrm>
        <a:graphic>
          <a:graphicData uri="http://schemas.openxmlformats.org/drawingml/2006/table">
            <a:tbl>
              <a:tblPr/>
              <a:tblGrid>
                <a:gridCol w="1984917"/>
                <a:gridCol w="1672683"/>
              </a:tblGrid>
              <a:tr h="200025">
                <a:tc gridSpan="2">
                  <a:txBody>
                    <a:bodyPr/>
                    <a:lstStyle/>
                    <a:p>
                      <a:pPr algn="ctr" fontAlgn="b"/>
                      <a:r>
                        <a:rPr lang="en-US" sz="2400" b="1" i="0" u="none" strike="noStrike" dirty="0" smtClean="0">
                          <a:solidFill>
                            <a:srgbClr val="000000"/>
                          </a:solidFill>
                          <a:effectLst/>
                          <a:latin typeface="Times New Roman" panose="02020603050405020304" pitchFamily="18" charset="0"/>
                        </a:rPr>
                        <a:t>Study Site B</a:t>
                      </a:r>
                      <a:endParaRPr lang="en-US" sz="24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hMerge="1">
                  <a:txBody>
                    <a:bodyPr/>
                    <a:lstStyle/>
                    <a:p>
                      <a:endParaRPr lang="en-US"/>
                    </a:p>
                  </a:txBody>
                  <a:tcPr/>
                </a:tc>
              </a:tr>
              <a:tr h="200025">
                <a:tc gridSpan="2">
                  <a:txBody>
                    <a:bodyPr/>
                    <a:lstStyle/>
                    <a:p>
                      <a:pPr algn="ctr" fontAlgn="b"/>
                      <a:r>
                        <a:rPr lang="en-US" sz="2400" b="1" i="0" u="none" strike="noStrike" dirty="0">
                          <a:solidFill>
                            <a:srgbClr val="000000"/>
                          </a:solidFill>
                          <a:effectLst/>
                          <a:latin typeface="Times New Roman" panose="02020603050405020304" pitchFamily="18" charset="0"/>
                        </a:rPr>
                        <a:t>Triplicate </a:t>
                      </a:r>
                      <a:r>
                        <a:rPr lang="en-US" sz="2400" b="1" i="0" u="none" strike="noStrike" dirty="0" smtClean="0">
                          <a:solidFill>
                            <a:srgbClr val="000000"/>
                          </a:solidFill>
                          <a:effectLst/>
                          <a:latin typeface="Times New Roman" panose="02020603050405020304" pitchFamily="18" charset="0"/>
                        </a:rPr>
                        <a:t>MI Sample </a:t>
                      </a:r>
                      <a:r>
                        <a:rPr lang="en-US" sz="2400" b="1" i="0" u="none" strike="noStrike" dirty="0">
                          <a:solidFill>
                            <a:srgbClr val="000000"/>
                          </a:solidFill>
                          <a:effectLst/>
                          <a:latin typeface="Times New Roman" panose="02020603050405020304" pitchFamily="18" charset="0"/>
                        </a:rPr>
                        <a:t>Data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r>
              <a:tr h="200025">
                <a:tc>
                  <a:txBody>
                    <a:bodyPr/>
                    <a:lstStyle/>
                    <a:p>
                      <a:pPr algn="r" fontAlgn="b"/>
                      <a:r>
                        <a:rPr lang="en-US" sz="2400" b="1" i="0" u="none" strike="noStrike">
                          <a:solidFill>
                            <a:srgbClr val="000000"/>
                          </a:solidFill>
                          <a:effectLst/>
                          <a:latin typeface="Times New Roman" panose="02020603050405020304" pitchFamily="18" charset="0"/>
                        </a:rPr>
                        <a:t>Sample 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400" b="1" i="0" u="none" strike="noStrike" dirty="0" smtClean="0">
                          <a:solidFill>
                            <a:srgbClr val="000000"/>
                          </a:solidFill>
                          <a:effectLst/>
                          <a:latin typeface="Times New Roman" panose="02020603050405020304" pitchFamily="18" charset="0"/>
                        </a:rPr>
                        <a:t>240 </a:t>
                      </a:r>
                      <a:r>
                        <a:rPr lang="en-US" sz="2400" b="1" i="0" u="none" strike="noStrike" dirty="0">
                          <a:solidFill>
                            <a:srgbClr val="000000"/>
                          </a:solidFill>
                          <a:effectLst/>
                          <a:latin typeface="Times New Roman" panose="02020603050405020304" pitchFamily="18" charset="0"/>
                        </a:rPr>
                        <a:t>mg/kg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0025">
                <a:tc>
                  <a:txBody>
                    <a:bodyPr/>
                    <a:lstStyle/>
                    <a:p>
                      <a:pPr algn="r" fontAlgn="b"/>
                      <a:r>
                        <a:rPr lang="en-US" sz="2400" b="1" i="0" u="none" strike="noStrike" dirty="0">
                          <a:solidFill>
                            <a:srgbClr val="000000"/>
                          </a:solidFill>
                          <a:effectLst/>
                          <a:latin typeface="Times New Roman" panose="02020603050405020304" pitchFamily="18" charset="0"/>
                        </a:rPr>
                        <a:t>Sample 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1" i="0" u="none" strike="noStrike" dirty="0" smtClean="0">
                          <a:solidFill>
                            <a:srgbClr val="000000"/>
                          </a:solidFill>
                          <a:effectLst/>
                          <a:latin typeface="Times New Roman" panose="02020603050405020304" pitchFamily="18" charset="0"/>
                        </a:rPr>
                        <a:t>270 </a:t>
                      </a:r>
                      <a:r>
                        <a:rPr lang="en-US" sz="2400" b="1" i="0" u="none" strike="noStrike" dirty="0">
                          <a:solidFill>
                            <a:srgbClr val="000000"/>
                          </a:solidFill>
                          <a:effectLst/>
                          <a:latin typeface="Times New Roman" panose="02020603050405020304" pitchFamily="18" charset="0"/>
                        </a:rPr>
                        <a:t>mg/kg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0025">
                <a:tc>
                  <a:txBody>
                    <a:bodyPr/>
                    <a:lstStyle/>
                    <a:p>
                      <a:pPr algn="r" fontAlgn="b"/>
                      <a:r>
                        <a:rPr lang="en-US" sz="2400" b="1" i="0" u="none" strike="noStrike">
                          <a:solidFill>
                            <a:srgbClr val="000000"/>
                          </a:solidFill>
                          <a:effectLst/>
                          <a:latin typeface="Times New Roman" panose="02020603050405020304" pitchFamily="18" charset="0"/>
                        </a:rPr>
                        <a:t>Sample 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smtClean="0">
                          <a:solidFill>
                            <a:srgbClr val="000000"/>
                          </a:solidFill>
                          <a:effectLst/>
                          <a:latin typeface="Times New Roman" panose="02020603050405020304" pitchFamily="18" charset="0"/>
                        </a:rPr>
                        <a:t>350 </a:t>
                      </a:r>
                      <a:r>
                        <a:rPr lang="en-US" sz="2400" b="1" i="0" u="none" strike="noStrike" dirty="0">
                          <a:solidFill>
                            <a:srgbClr val="000000"/>
                          </a:solidFill>
                          <a:effectLst/>
                          <a:latin typeface="Times New Roman" panose="02020603050405020304" pitchFamily="18" charset="0"/>
                        </a:rPr>
                        <a:t>mg/kg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0025">
                <a:tc>
                  <a:txBody>
                    <a:bodyPr/>
                    <a:lstStyle/>
                    <a:p>
                      <a:pPr algn="r" fontAlgn="b"/>
                      <a:r>
                        <a:rPr lang="en-US" sz="2400" b="1" i="0" u="none" strike="noStrike">
                          <a:solidFill>
                            <a:srgbClr val="000000"/>
                          </a:solidFill>
                          <a:effectLst/>
                          <a:latin typeface="Times New Roman" panose="02020603050405020304" pitchFamily="18" charset="0"/>
                        </a:rPr>
                        <a:t>RSD: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400" b="1" i="0" u="none" strike="noStrike" dirty="0" smtClean="0">
                          <a:solidFill>
                            <a:srgbClr val="000000"/>
                          </a:solidFill>
                          <a:effectLst/>
                          <a:latin typeface="Times New Roman" panose="02020603050405020304" pitchFamily="18" charset="0"/>
                        </a:rPr>
                        <a:t>20%</a:t>
                      </a:r>
                      <a:endParaRPr lang="en-US" sz="2400" b="1"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0025">
                <a:tc>
                  <a:txBody>
                    <a:bodyPr/>
                    <a:lstStyle/>
                    <a:p>
                      <a:pPr algn="r" fontAlgn="b"/>
                      <a:r>
                        <a:rPr lang="en-US" sz="2400" b="1" i="0" u="none" strike="noStrike">
                          <a:solidFill>
                            <a:srgbClr val="000000"/>
                          </a:solidFill>
                          <a:effectLst/>
                          <a:latin typeface="Times New Roman" panose="02020603050405020304" pitchFamily="18" charset="0"/>
                        </a:rPr>
                        <a:t>Mean: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1" i="0" u="none" strike="noStrike" dirty="0" smtClean="0">
                          <a:solidFill>
                            <a:srgbClr val="000000"/>
                          </a:solidFill>
                          <a:effectLst/>
                          <a:latin typeface="Times New Roman" panose="02020603050405020304" pitchFamily="18" charset="0"/>
                        </a:rPr>
                        <a:t>287 </a:t>
                      </a:r>
                      <a:r>
                        <a:rPr lang="en-US" sz="2400" b="1" i="0" u="none" strike="noStrike" dirty="0">
                          <a:solidFill>
                            <a:srgbClr val="000000"/>
                          </a:solidFill>
                          <a:effectLst/>
                          <a:latin typeface="Times New Roman" panose="02020603050405020304" pitchFamily="18" charset="0"/>
                        </a:rPr>
                        <a:t>mg/kg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0025">
                <a:tc>
                  <a:txBody>
                    <a:bodyPr/>
                    <a:lstStyle/>
                    <a:p>
                      <a:pPr algn="r" fontAlgn="b"/>
                      <a:r>
                        <a:rPr lang="en-US" sz="2400" b="1" i="0" u="none" strike="noStrike">
                          <a:solidFill>
                            <a:srgbClr val="000000"/>
                          </a:solidFill>
                          <a:effectLst/>
                          <a:latin typeface="Times New Roman" panose="02020603050405020304" pitchFamily="18" charset="0"/>
                        </a:rPr>
                        <a:t>*95% UCL: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smtClean="0">
                          <a:solidFill>
                            <a:srgbClr val="000000"/>
                          </a:solidFill>
                          <a:effectLst/>
                          <a:latin typeface="Times New Roman" panose="02020603050405020304" pitchFamily="18" charset="0"/>
                        </a:rPr>
                        <a:t>346 </a:t>
                      </a:r>
                      <a:r>
                        <a:rPr lang="en-US" sz="2400" b="1" i="0" u="none" strike="noStrike" dirty="0">
                          <a:solidFill>
                            <a:srgbClr val="000000"/>
                          </a:solidFill>
                          <a:effectLst/>
                          <a:latin typeface="Times New Roman" panose="02020603050405020304" pitchFamily="18" charset="0"/>
                        </a:rPr>
                        <a:t>mg/kg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0025">
                <a:tc>
                  <a:txBody>
                    <a:bodyPr/>
                    <a:lstStyle/>
                    <a:p>
                      <a:pPr algn="ctr" fontAlgn="b"/>
                      <a:r>
                        <a:rPr lang="en-US" sz="2400" b="1" i="0" u="none" strike="noStrike">
                          <a:solidFill>
                            <a:srgbClr val="000000"/>
                          </a:solidFill>
                          <a:effectLst/>
                          <a:latin typeface="Times New Roman" panose="02020603050405020304" pitchFamily="18" charset="0"/>
                        </a:rPr>
                        <a:t>*Student's 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400" b="1" i="0" u="none" strike="noStrike" dirty="0">
                          <a:solidFill>
                            <a:srgbClr val="000000"/>
                          </a:solidFill>
                          <a:effectLst/>
                          <a:latin typeface="Times New Roman" panose="02020603050405020304" pitchFamily="18"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71" name="TextBox 70"/>
          <p:cNvSpPr txBox="1"/>
          <p:nvPr/>
        </p:nvSpPr>
        <p:spPr>
          <a:xfrm>
            <a:off x="685800" y="4419600"/>
            <a:ext cx="8001000" cy="1200329"/>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atin typeface="Times New Roman" pitchFamily="18" charset="0"/>
                <a:cs typeface="Times New Roman" pitchFamily="18" charset="0"/>
              </a:rPr>
              <a:t>55-increment MI samples;</a:t>
            </a:r>
          </a:p>
          <a:p>
            <a:pPr marL="342900" indent="-342900">
              <a:buFont typeface="Arial" panose="020B0604020202020204" pitchFamily="34" charset="0"/>
              <a:buChar char="•"/>
            </a:pPr>
            <a:r>
              <a:rPr lang="en-US" sz="2400" b="1" dirty="0" smtClean="0">
                <a:latin typeface="Times New Roman" pitchFamily="18" charset="0"/>
                <a:cs typeface="Times New Roman" pitchFamily="18" charset="0"/>
              </a:rPr>
              <a:t>Reasonably good precision (&lt;35%);</a:t>
            </a:r>
          </a:p>
          <a:p>
            <a:pPr marL="342900" indent="-342900">
              <a:buFont typeface="Arial" panose="020B0604020202020204" pitchFamily="34" charset="0"/>
              <a:buChar char="•"/>
            </a:pPr>
            <a:r>
              <a:rPr lang="en-US" sz="2400" b="1" dirty="0" smtClean="0">
                <a:latin typeface="Times New Roman" pitchFamily="18" charset="0"/>
                <a:cs typeface="Times New Roman" pitchFamily="18" charset="0"/>
              </a:rPr>
              <a:t>Exceeds HDOH action level  of 200 mg/kg.</a:t>
            </a:r>
            <a:endParaRPr lang="en-US" sz="2400" b="1" dirty="0">
              <a:latin typeface="Times New Roman" pitchFamily="18" charset="0"/>
              <a:cs typeface="Times New Roman" pitchFamily="18" charset="0"/>
            </a:endParaRPr>
          </a:p>
        </p:txBody>
      </p:sp>
      <p:sp>
        <p:nvSpPr>
          <p:cNvPr id="10" name="TextBox 9"/>
          <p:cNvSpPr txBox="1"/>
          <p:nvPr/>
        </p:nvSpPr>
        <p:spPr>
          <a:xfrm>
            <a:off x="152400" y="152400"/>
            <a:ext cx="89154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Study Site B (Lead) MI Triplicates</a:t>
            </a:r>
          </a:p>
        </p:txBody>
      </p:sp>
    </p:spTree>
    <p:extLst>
      <p:ext uri="{BB962C8B-B14F-4D97-AF65-F5344CB8AC3E}">
        <p14:creationId xmlns:p14="http://schemas.microsoft.com/office/powerpoint/2010/main" val="3806158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5"/>
          <p:cNvGrpSpPr/>
          <p:nvPr/>
        </p:nvGrpSpPr>
        <p:grpSpPr>
          <a:xfrm>
            <a:off x="1017797" y="1761699"/>
            <a:ext cx="2626155" cy="2086970"/>
            <a:chOff x="6163003" y="4191000"/>
            <a:chExt cx="2371397" cy="1809048"/>
          </a:xfrm>
        </p:grpSpPr>
        <p:pic>
          <p:nvPicPr>
            <p:cNvPr id="27" name="Picture 26"/>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63003" y="4191000"/>
              <a:ext cx="2371397" cy="1809048"/>
            </a:xfrm>
            <a:prstGeom prst="rect">
              <a:avLst/>
            </a:prstGeom>
            <a:noFill/>
            <a:ln w="9525">
              <a:solidFill>
                <a:schemeClr val="tx1"/>
              </a:solidFill>
              <a:miter lim="800000"/>
              <a:headEnd/>
              <a:tailEnd/>
            </a:ln>
            <a:effectLst/>
          </p:spPr>
        </p:pic>
        <p:cxnSp>
          <p:nvCxnSpPr>
            <p:cNvPr id="28" name="Straight Connector 27"/>
            <p:cNvCxnSpPr/>
            <p:nvPr/>
          </p:nvCxnSpPr>
          <p:spPr>
            <a:xfrm flipV="1">
              <a:off x="6163003" y="4572000"/>
              <a:ext cx="618797" cy="76200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781800" y="4588508"/>
              <a:ext cx="1436328"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18128" y="4608260"/>
              <a:ext cx="316272" cy="19234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990600" y="978408"/>
            <a:ext cx="2743200" cy="738664"/>
          </a:xfrm>
          <a:prstGeom prst="rect">
            <a:avLst/>
          </a:prstGeom>
          <a:noFill/>
        </p:spPr>
        <p:txBody>
          <a:bodyPr wrap="square" rtlCol="0">
            <a:spAutoFit/>
          </a:bodyPr>
          <a:lstStyle/>
          <a:p>
            <a:pPr algn="ctr"/>
            <a:r>
              <a:rPr lang="en-US" sz="2400" b="1" u="sng" dirty="0" smtClean="0">
                <a:latin typeface="Times New Roman" pitchFamily="18" charset="0"/>
                <a:cs typeface="Times New Roman" pitchFamily="18" charset="0"/>
              </a:rPr>
              <a:t>Study Site C</a:t>
            </a:r>
          </a:p>
          <a:p>
            <a:pPr algn="ctr"/>
            <a:r>
              <a:rPr lang="en-US" b="1" dirty="0" smtClean="0">
                <a:latin typeface="Times New Roman" pitchFamily="18" charset="0"/>
                <a:cs typeface="Times New Roman" pitchFamily="18" charset="0"/>
              </a:rPr>
              <a:t>(PCBs transformer oil)</a:t>
            </a:r>
          </a:p>
        </p:txBody>
      </p:sp>
      <p:sp>
        <p:nvSpPr>
          <p:cNvPr id="2" name="Slide Number Placeholder 1"/>
          <p:cNvSpPr>
            <a:spLocks noGrp="1"/>
          </p:cNvSpPr>
          <p:nvPr>
            <p:ph type="sldNum" sz="quarter" idx="12"/>
          </p:nvPr>
        </p:nvSpPr>
        <p:spPr/>
        <p:txBody>
          <a:bodyPr/>
          <a:lstStyle/>
          <a:p>
            <a:fld id="{27EB08C4-B206-4098-98C3-6DC2CE1146B4}" type="slidenum">
              <a:rPr lang="en-US" smtClean="0"/>
              <a:pPr/>
              <a:t>68</a:t>
            </a:fld>
            <a:endParaRPr lang="en-US"/>
          </a:p>
        </p:txBody>
      </p:sp>
      <p:graphicFrame>
        <p:nvGraphicFramePr>
          <p:cNvPr id="24" name="Table 23"/>
          <p:cNvGraphicFramePr>
            <a:graphicFrameLocks noGrp="1"/>
          </p:cNvGraphicFramePr>
          <p:nvPr>
            <p:extLst/>
          </p:nvPr>
        </p:nvGraphicFramePr>
        <p:xfrm>
          <a:off x="4572000" y="990600"/>
          <a:ext cx="3657600" cy="3377565"/>
        </p:xfrm>
        <a:graphic>
          <a:graphicData uri="http://schemas.openxmlformats.org/drawingml/2006/table">
            <a:tbl>
              <a:tblPr/>
              <a:tblGrid>
                <a:gridCol w="1984917"/>
                <a:gridCol w="1672683"/>
              </a:tblGrid>
              <a:tr h="200025">
                <a:tc gridSpan="2">
                  <a:txBody>
                    <a:bodyPr/>
                    <a:lstStyle/>
                    <a:p>
                      <a:pPr algn="ctr" fontAlgn="b"/>
                      <a:r>
                        <a:rPr lang="en-US" sz="2400" b="1" i="0" u="none" strike="noStrike" dirty="0" smtClean="0">
                          <a:solidFill>
                            <a:srgbClr val="000000"/>
                          </a:solidFill>
                          <a:effectLst/>
                          <a:latin typeface="Times New Roman" panose="02020603050405020304" pitchFamily="18" charset="0"/>
                        </a:rPr>
                        <a:t>Study Site C</a:t>
                      </a:r>
                      <a:endParaRPr lang="en-US" sz="24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hMerge="1">
                  <a:txBody>
                    <a:bodyPr/>
                    <a:lstStyle/>
                    <a:p>
                      <a:endParaRPr lang="en-US"/>
                    </a:p>
                  </a:txBody>
                  <a:tcPr/>
                </a:tc>
              </a:tr>
              <a:tr h="200025">
                <a:tc gridSpan="2">
                  <a:txBody>
                    <a:bodyPr/>
                    <a:lstStyle/>
                    <a:p>
                      <a:pPr algn="ctr" fontAlgn="b"/>
                      <a:r>
                        <a:rPr lang="en-US" sz="2400" b="1" i="0" u="none" strike="noStrike" dirty="0">
                          <a:solidFill>
                            <a:srgbClr val="000000"/>
                          </a:solidFill>
                          <a:effectLst/>
                          <a:latin typeface="Times New Roman" panose="02020603050405020304" pitchFamily="18" charset="0"/>
                        </a:rPr>
                        <a:t>Triplicate </a:t>
                      </a:r>
                      <a:r>
                        <a:rPr lang="en-US" sz="2400" b="1" i="0" u="none" strike="noStrike" dirty="0" smtClean="0">
                          <a:solidFill>
                            <a:srgbClr val="000000"/>
                          </a:solidFill>
                          <a:effectLst/>
                          <a:latin typeface="Times New Roman" panose="02020603050405020304" pitchFamily="18" charset="0"/>
                        </a:rPr>
                        <a:t>MI Sample </a:t>
                      </a:r>
                      <a:r>
                        <a:rPr lang="en-US" sz="2400" b="1" i="0" u="none" strike="noStrike" dirty="0">
                          <a:solidFill>
                            <a:srgbClr val="000000"/>
                          </a:solidFill>
                          <a:effectLst/>
                          <a:latin typeface="Times New Roman" panose="02020603050405020304" pitchFamily="18" charset="0"/>
                        </a:rPr>
                        <a:t>Data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r>
              <a:tr h="200025">
                <a:tc>
                  <a:txBody>
                    <a:bodyPr/>
                    <a:lstStyle/>
                    <a:p>
                      <a:pPr algn="r" fontAlgn="b"/>
                      <a:r>
                        <a:rPr lang="en-US" sz="2400" b="1" i="0" u="none" strike="noStrike">
                          <a:solidFill>
                            <a:srgbClr val="000000"/>
                          </a:solidFill>
                          <a:effectLst/>
                          <a:latin typeface="Times New Roman" panose="02020603050405020304" pitchFamily="18" charset="0"/>
                        </a:rPr>
                        <a:t>Sample 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400" b="1" i="0" u="none" strike="noStrike" dirty="0" smtClean="0">
                          <a:solidFill>
                            <a:srgbClr val="000000"/>
                          </a:solidFill>
                          <a:effectLst/>
                          <a:latin typeface="Times New Roman" panose="02020603050405020304" pitchFamily="18" charset="0"/>
                        </a:rPr>
                        <a:t>270 mg/kg</a:t>
                      </a:r>
                      <a:endParaRPr lang="en-US" sz="2400" b="1"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0025">
                <a:tc>
                  <a:txBody>
                    <a:bodyPr/>
                    <a:lstStyle/>
                    <a:p>
                      <a:pPr algn="r" fontAlgn="b"/>
                      <a:r>
                        <a:rPr lang="en-US" sz="2400" b="1" i="0" u="none" strike="noStrike" dirty="0">
                          <a:solidFill>
                            <a:srgbClr val="000000"/>
                          </a:solidFill>
                          <a:effectLst/>
                          <a:latin typeface="Times New Roman" panose="02020603050405020304" pitchFamily="18" charset="0"/>
                        </a:rPr>
                        <a:t>Sample 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1" i="0" u="none" strike="noStrike" dirty="0" smtClean="0">
                          <a:solidFill>
                            <a:srgbClr val="000000"/>
                          </a:solidFill>
                          <a:effectLst/>
                          <a:latin typeface="Times New Roman" panose="02020603050405020304" pitchFamily="18" charset="0"/>
                        </a:rPr>
                        <a:t>24 mg/kg</a:t>
                      </a:r>
                      <a:endParaRPr lang="en-US" sz="2400" b="1"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0025">
                <a:tc>
                  <a:txBody>
                    <a:bodyPr/>
                    <a:lstStyle/>
                    <a:p>
                      <a:pPr algn="r" fontAlgn="b"/>
                      <a:r>
                        <a:rPr lang="en-US" sz="2400" b="1" i="0" u="none" strike="noStrike">
                          <a:solidFill>
                            <a:srgbClr val="000000"/>
                          </a:solidFill>
                          <a:effectLst/>
                          <a:latin typeface="Times New Roman" panose="02020603050405020304" pitchFamily="18" charset="0"/>
                        </a:rPr>
                        <a:t>Sample 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smtClean="0">
                          <a:solidFill>
                            <a:srgbClr val="000000"/>
                          </a:solidFill>
                          <a:effectLst/>
                          <a:latin typeface="Times New Roman" panose="02020603050405020304" pitchFamily="18" charset="0"/>
                        </a:rPr>
                        <a:t>19 mg/kg</a:t>
                      </a:r>
                      <a:endParaRPr lang="en-US" sz="2400" b="1"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0025">
                <a:tc>
                  <a:txBody>
                    <a:bodyPr/>
                    <a:lstStyle/>
                    <a:p>
                      <a:pPr algn="r" fontAlgn="b"/>
                      <a:r>
                        <a:rPr lang="en-US" sz="2400" b="1" i="0" u="none" strike="noStrike">
                          <a:solidFill>
                            <a:srgbClr val="000000"/>
                          </a:solidFill>
                          <a:effectLst/>
                          <a:latin typeface="Times New Roman" panose="02020603050405020304" pitchFamily="18" charset="0"/>
                        </a:rPr>
                        <a:t>RSD: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400" b="1" i="0" u="none" strike="noStrike" dirty="0" smtClean="0">
                          <a:solidFill>
                            <a:srgbClr val="000000"/>
                          </a:solidFill>
                          <a:effectLst/>
                          <a:latin typeface="Times New Roman" panose="02020603050405020304" pitchFamily="18" charset="0"/>
                        </a:rPr>
                        <a:t>138 %</a:t>
                      </a:r>
                      <a:endParaRPr lang="en-US" sz="2400" b="1"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0025">
                <a:tc>
                  <a:txBody>
                    <a:bodyPr/>
                    <a:lstStyle/>
                    <a:p>
                      <a:pPr algn="r" fontAlgn="b"/>
                      <a:r>
                        <a:rPr lang="en-US" sz="2400" b="1" i="0" u="none" strike="noStrike">
                          <a:solidFill>
                            <a:srgbClr val="000000"/>
                          </a:solidFill>
                          <a:effectLst/>
                          <a:latin typeface="Times New Roman" panose="02020603050405020304" pitchFamily="18" charset="0"/>
                        </a:rPr>
                        <a:t>Mean: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400" b="1" i="0" u="none" strike="noStrike" dirty="0" smtClean="0">
                          <a:solidFill>
                            <a:srgbClr val="000000"/>
                          </a:solidFill>
                          <a:effectLst/>
                          <a:latin typeface="Times New Roman" panose="02020603050405020304" pitchFamily="18" charset="0"/>
                        </a:rPr>
                        <a:t>104 mg/kg</a:t>
                      </a:r>
                      <a:endParaRPr lang="en-US" sz="2400" b="1"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0025">
                <a:tc>
                  <a:txBody>
                    <a:bodyPr/>
                    <a:lstStyle/>
                    <a:p>
                      <a:pPr algn="r" fontAlgn="b"/>
                      <a:r>
                        <a:rPr lang="en-US" sz="2400" b="1" i="0" u="none" strike="noStrike">
                          <a:solidFill>
                            <a:srgbClr val="000000"/>
                          </a:solidFill>
                          <a:effectLst/>
                          <a:latin typeface="Times New Roman" panose="02020603050405020304" pitchFamily="18" charset="0"/>
                        </a:rPr>
                        <a:t>*95% UCL: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smtClean="0">
                          <a:solidFill>
                            <a:srgbClr val="000000"/>
                          </a:solidFill>
                          <a:effectLst/>
                          <a:latin typeface="Times New Roman" panose="02020603050405020304" pitchFamily="18" charset="0"/>
                        </a:rPr>
                        <a:t>467 </a:t>
                      </a:r>
                      <a:r>
                        <a:rPr lang="en-US" sz="2400" b="1" i="0" u="none" strike="noStrike" dirty="0">
                          <a:solidFill>
                            <a:srgbClr val="000000"/>
                          </a:solidFill>
                          <a:effectLst/>
                          <a:latin typeface="Times New Roman" panose="02020603050405020304" pitchFamily="18" charset="0"/>
                        </a:rPr>
                        <a:t>mg/kg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0025">
                <a:tc>
                  <a:txBody>
                    <a:bodyPr/>
                    <a:lstStyle/>
                    <a:p>
                      <a:pPr algn="ctr" fontAlgn="b"/>
                      <a:r>
                        <a:rPr lang="en-US" sz="2400" b="1" i="0" u="none" strike="noStrike" dirty="0" smtClean="0">
                          <a:solidFill>
                            <a:srgbClr val="000000"/>
                          </a:solidFill>
                          <a:effectLst/>
                          <a:latin typeface="Times New Roman" panose="02020603050405020304" pitchFamily="18" charset="0"/>
                        </a:rPr>
                        <a:t>*Chebyshev</a:t>
                      </a:r>
                      <a:endParaRPr lang="en-US" sz="24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400" b="1" i="0" u="none" strike="noStrike" dirty="0">
                          <a:solidFill>
                            <a:srgbClr val="000000"/>
                          </a:solidFill>
                          <a:effectLst/>
                          <a:latin typeface="Times New Roman" panose="02020603050405020304" pitchFamily="18"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31" name="TextBox 30"/>
          <p:cNvSpPr txBox="1"/>
          <p:nvPr/>
        </p:nvSpPr>
        <p:spPr>
          <a:xfrm>
            <a:off x="381000" y="4321076"/>
            <a:ext cx="8458200" cy="2308324"/>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atin typeface="Times New Roman" pitchFamily="18" charset="0"/>
                <a:cs typeface="Times New Roman" pitchFamily="18" charset="0"/>
              </a:rPr>
              <a:t>60-increment MI samples;</a:t>
            </a:r>
          </a:p>
          <a:p>
            <a:pPr marL="342900" indent="-342900">
              <a:buFont typeface="Arial" panose="020B0604020202020204" pitchFamily="34" charset="0"/>
              <a:buChar char="•"/>
            </a:pPr>
            <a:r>
              <a:rPr lang="en-US" sz="2400" b="1" dirty="0" smtClean="0">
                <a:latin typeface="Times New Roman" pitchFamily="18" charset="0"/>
                <a:cs typeface="Times New Roman" pitchFamily="18" charset="0"/>
              </a:rPr>
              <a:t>Very poor precision (&gt;100%);</a:t>
            </a:r>
          </a:p>
          <a:p>
            <a:pPr marL="342900" indent="-342900">
              <a:buFont typeface="Arial" panose="020B0604020202020204" pitchFamily="34" charset="0"/>
              <a:buChar char="•"/>
            </a:pPr>
            <a:r>
              <a:rPr lang="en-US" sz="2400" b="1" dirty="0" smtClean="0">
                <a:latin typeface="Times New Roman" pitchFamily="18" charset="0"/>
                <a:cs typeface="Times New Roman" pitchFamily="18" charset="0"/>
              </a:rPr>
              <a:t>Retest of samples at lab showed good precision (field error);</a:t>
            </a:r>
          </a:p>
          <a:p>
            <a:pPr marL="342900" indent="-342900">
              <a:buFont typeface="Arial" panose="020B0604020202020204" pitchFamily="34" charset="0"/>
              <a:buChar char="•"/>
            </a:pPr>
            <a:r>
              <a:rPr lang="en-US" sz="2400" b="1" dirty="0" smtClean="0">
                <a:latin typeface="Times New Roman" pitchFamily="18" charset="0"/>
                <a:cs typeface="Times New Roman" pitchFamily="18" charset="0"/>
              </a:rPr>
              <a:t>Reliability of sample mean and 95% UCL low;</a:t>
            </a:r>
          </a:p>
          <a:p>
            <a:pPr marL="342900" indent="-342900">
              <a:buFont typeface="Arial" panose="020B0604020202020204" pitchFamily="34" charset="0"/>
              <a:buChar char="•"/>
            </a:pPr>
            <a:r>
              <a:rPr lang="en-US" sz="2400" b="1" dirty="0" smtClean="0">
                <a:latin typeface="Times New Roman" pitchFamily="18" charset="0"/>
                <a:cs typeface="Times New Roman" pitchFamily="18" charset="0"/>
              </a:rPr>
              <a:t>Subdivide original DU into </a:t>
            </a:r>
            <a:r>
              <a:rPr lang="en-US" sz="2400" b="1" i="1" dirty="0" smtClean="0">
                <a:latin typeface="Times New Roman" pitchFamily="18" charset="0"/>
                <a:cs typeface="Times New Roman" pitchFamily="18" charset="0"/>
              </a:rPr>
              <a:t>smaller DUs</a:t>
            </a:r>
            <a:r>
              <a:rPr lang="en-US" sz="2400" b="1"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increase increment count (75+) and sample mass </a:t>
            </a:r>
            <a:r>
              <a:rPr lang="en-US" sz="2400" b="1" dirty="0" smtClean="0">
                <a:latin typeface="Times New Roman" pitchFamily="18" charset="0"/>
                <a:cs typeface="Times New Roman" pitchFamily="18" charset="0"/>
              </a:rPr>
              <a:t>and recharacterize.</a:t>
            </a:r>
            <a:endParaRPr lang="en-US" sz="2400" b="1" dirty="0">
              <a:latin typeface="Times New Roman" pitchFamily="18" charset="0"/>
              <a:cs typeface="Times New Roman" pitchFamily="18" charset="0"/>
            </a:endParaRPr>
          </a:p>
        </p:txBody>
      </p:sp>
      <p:sp>
        <p:nvSpPr>
          <p:cNvPr id="12" name="TextBox 11"/>
          <p:cNvSpPr txBox="1"/>
          <p:nvPr/>
        </p:nvSpPr>
        <p:spPr>
          <a:xfrm>
            <a:off x="152400" y="152400"/>
            <a:ext cx="89154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Study Site C (PCBs) MI Triplicates</a:t>
            </a:r>
          </a:p>
        </p:txBody>
      </p:sp>
    </p:spTree>
    <p:extLst>
      <p:ext uri="{BB962C8B-B14F-4D97-AF65-F5344CB8AC3E}">
        <p14:creationId xmlns:p14="http://schemas.microsoft.com/office/powerpoint/2010/main" val="26799912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EB08C4-B206-4098-98C3-6DC2CE1146B4}" type="slidenum">
              <a:rPr lang="en-US" smtClean="0"/>
              <a:pPr/>
              <a:t>69</a:t>
            </a:fld>
            <a:endParaRPr lang="en-US"/>
          </a:p>
        </p:txBody>
      </p:sp>
      <p:graphicFrame>
        <p:nvGraphicFramePr>
          <p:cNvPr id="7" name="Table 6"/>
          <p:cNvGraphicFramePr>
            <a:graphicFrameLocks noGrp="1"/>
          </p:cNvGraphicFramePr>
          <p:nvPr>
            <p:extLst/>
          </p:nvPr>
        </p:nvGraphicFramePr>
        <p:xfrm>
          <a:off x="304801" y="1310640"/>
          <a:ext cx="8381999" cy="4480560"/>
        </p:xfrm>
        <a:graphic>
          <a:graphicData uri="http://schemas.openxmlformats.org/drawingml/2006/table">
            <a:tbl>
              <a:tblPr firstRow="1" bandRow="1">
                <a:tableStyleId>{5C22544A-7EE6-4342-B048-85BDC9FD1C3A}</a:tableStyleId>
              </a:tblPr>
              <a:tblGrid>
                <a:gridCol w="1447799"/>
                <a:gridCol w="1828800"/>
                <a:gridCol w="1676400"/>
                <a:gridCol w="1845734"/>
                <a:gridCol w="1583266"/>
              </a:tblGrid>
              <a:tr h="411480">
                <a:tc rowSpan="2">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Study Site</a:t>
                      </a:r>
                      <a:endParaRPr lang="en-US" sz="2400" b="1" dirty="0">
                        <a:solidFill>
                          <a:schemeClr val="tx1"/>
                        </a:solidFill>
                        <a:latin typeface="Times New Roman" panose="02020603050405020304" pitchFamily="18" charset="0"/>
                        <a:cs typeface="Times New Roman" panose="02020603050405020304" pitchFamily="18"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2">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Discrete Data</a:t>
                      </a:r>
                    </a:p>
                    <a:p>
                      <a:pPr algn="ctr"/>
                      <a:r>
                        <a:rPr lang="en-US" sz="2400" b="1" dirty="0" smtClean="0">
                          <a:solidFill>
                            <a:schemeClr val="tx1"/>
                          </a:solidFill>
                          <a:latin typeface="Times New Roman" panose="02020603050405020304" pitchFamily="18" charset="0"/>
                          <a:cs typeface="Times New Roman" panose="02020603050405020304" pitchFamily="18" charset="0"/>
                        </a:rPr>
                        <a:t>(24 Grid Points </a:t>
                      </a:r>
                      <a:r>
                        <a:rPr lang="en-US" sz="2400" b="1" dirty="0" err="1" smtClean="0">
                          <a:solidFill>
                            <a:schemeClr val="tx1"/>
                          </a:solidFill>
                          <a:latin typeface="Times New Roman" panose="02020603050405020304" pitchFamily="18" charset="0"/>
                          <a:cs typeface="Times New Roman" panose="02020603050405020304" pitchFamily="18" charset="0"/>
                        </a:rPr>
                        <a:t>ave</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1"/>
                        </a:solidFill>
                        <a:latin typeface="Times New Roman" panose="02020603050405020304" pitchFamily="18"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Times New Roman" panose="02020603050405020304" pitchFamily="18" charset="0"/>
                          <a:cs typeface="Times New Roman" panose="02020603050405020304" pitchFamily="18" charset="0"/>
                        </a:rPr>
                        <a:t>MIS Data</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Times New Roman" panose="02020603050405020304" pitchFamily="18" charset="0"/>
                          <a:cs typeface="Times New Roman" panose="02020603050405020304" pitchFamily="18" charset="0"/>
                        </a:rPr>
                        <a:t>(triplicate samples)</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1"/>
                        </a:solidFill>
                        <a:latin typeface="Times New Roman" panose="02020603050405020304" pitchFamily="18" charset="0"/>
                        <a:cs typeface="Times New Roman" panose="02020603050405020304" pitchFamily="18"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411480">
                <a:tc vMerge="1">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Times New Roman" panose="02020603050405020304" pitchFamily="18" charset="0"/>
                          <a:cs typeface="Times New Roman" panose="02020603050405020304" pitchFamily="18" charset="0"/>
                        </a:rPr>
                        <a:t>Range</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Times New Roman" panose="02020603050405020304" pitchFamily="18" charset="0"/>
                          <a:cs typeface="Times New Roman" panose="02020603050405020304" pitchFamily="18" charset="0"/>
                        </a:rPr>
                        <a:t>95% UCL (mg/kg)</a:t>
                      </a: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Range RSD</a:t>
                      </a:r>
                      <a:endParaRPr lang="en-US" sz="2400" b="1" dirty="0">
                        <a:solidFill>
                          <a:schemeClr val="tx1"/>
                        </a:solidFill>
                        <a:latin typeface="Times New Roman" panose="02020603050405020304" pitchFamily="18"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Times New Roman" panose="02020603050405020304" pitchFamily="18" charset="0"/>
                          <a:cs typeface="Times New Roman" panose="02020603050405020304" pitchFamily="18" charset="0"/>
                        </a:rPr>
                        <a:t>95% UCL (mg/kg)</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Times New Roman" panose="02020603050405020304" pitchFamily="18" charset="0"/>
                          <a:cs typeface="Times New Roman" panose="02020603050405020304" pitchFamily="18" charset="0"/>
                        </a:rPr>
                        <a:t>RSD</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599439">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Site A</a:t>
                      </a:r>
                    </a:p>
                    <a:p>
                      <a:pPr algn="ctr"/>
                      <a:r>
                        <a:rPr lang="en-US" sz="2400" b="1" dirty="0" smtClean="0">
                          <a:solidFill>
                            <a:schemeClr val="tx1"/>
                          </a:solidFill>
                          <a:latin typeface="Times New Roman" panose="02020603050405020304" pitchFamily="18" charset="0"/>
                          <a:cs typeface="Times New Roman" panose="02020603050405020304" pitchFamily="18" charset="0"/>
                        </a:rPr>
                        <a:t>(arsenic)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395 to 492</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39% to 54%</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259</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6.5%</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3400">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Site B</a:t>
                      </a:r>
                    </a:p>
                    <a:p>
                      <a:pPr algn="ctr"/>
                      <a:r>
                        <a:rPr lang="en-US" sz="2400" b="1" dirty="0" smtClean="0">
                          <a:solidFill>
                            <a:schemeClr val="tx1"/>
                          </a:solidFill>
                          <a:latin typeface="Times New Roman" panose="02020603050405020304" pitchFamily="18" charset="0"/>
                          <a:cs typeface="Times New Roman" panose="02020603050405020304" pitchFamily="18" charset="0"/>
                        </a:rPr>
                        <a:t>(lead)</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280</a:t>
                      </a:r>
                      <a:r>
                        <a:rPr lang="en-US" sz="2400" b="1" baseline="0" dirty="0" smtClean="0">
                          <a:solidFill>
                            <a:schemeClr val="tx1"/>
                          </a:solidFill>
                          <a:latin typeface="Times New Roman" panose="02020603050405020304" pitchFamily="18" charset="0"/>
                          <a:cs typeface="Times New Roman" panose="02020603050405020304" pitchFamily="18" charset="0"/>
                        </a:rPr>
                        <a:t> to 394</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Times New Roman" panose="02020603050405020304" pitchFamily="18" charset="0"/>
                          <a:cs typeface="Times New Roman" panose="02020603050405020304" pitchFamily="18" charset="0"/>
                        </a:rPr>
                        <a:t>49% to 80%</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346</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20%</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33431">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Site C</a:t>
                      </a:r>
                    </a:p>
                    <a:p>
                      <a:pPr algn="ctr"/>
                      <a:r>
                        <a:rPr lang="en-US" sz="2400" b="1" dirty="0" smtClean="0">
                          <a:solidFill>
                            <a:schemeClr val="tx1"/>
                          </a:solidFill>
                          <a:latin typeface="Times New Roman" panose="02020603050405020304" pitchFamily="18" charset="0"/>
                          <a:cs typeface="Times New Roman" panose="02020603050405020304" pitchFamily="18" charset="0"/>
                        </a:rPr>
                        <a:t>(PCBs)</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652 to 8,884</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Times New Roman" panose="02020603050405020304" pitchFamily="18" charset="0"/>
                          <a:cs typeface="Times New Roman" panose="02020603050405020304" pitchFamily="18" charset="0"/>
                        </a:rPr>
                        <a:t>251% to 434%</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467</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138%</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
        <p:nvSpPr>
          <p:cNvPr id="9" name="TextBox 8"/>
          <p:cNvSpPr txBox="1"/>
          <p:nvPr/>
        </p:nvSpPr>
        <p:spPr>
          <a:xfrm>
            <a:off x="152400" y="152400"/>
            <a:ext cx="8915400" cy="1077218"/>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Who’s Right?</a:t>
            </a:r>
          </a:p>
          <a:p>
            <a:pPr algn="ctr"/>
            <a:r>
              <a:rPr lang="en-US" sz="3200" b="1" dirty="0" smtClean="0">
                <a:latin typeface="Times New Roman" pitchFamily="18" charset="0"/>
                <a:cs typeface="Times New Roman" pitchFamily="18" charset="0"/>
              </a:rPr>
              <a:t>Multi Increment vs Discrete Sample Data</a:t>
            </a:r>
          </a:p>
        </p:txBody>
      </p:sp>
      <p:sp>
        <p:nvSpPr>
          <p:cNvPr id="10" name="TextBox 9"/>
          <p:cNvSpPr txBox="1"/>
          <p:nvPr/>
        </p:nvSpPr>
        <p:spPr>
          <a:xfrm>
            <a:off x="1905000" y="5940851"/>
            <a:ext cx="5181600" cy="830997"/>
          </a:xfrm>
          <a:prstGeom prst="rect">
            <a:avLst/>
          </a:prstGeom>
          <a:noFill/>
          <a:ln>
            <a:solidFill>
              <a:schemeClr val="tx1"/>
            </a:solidFill>
          </a:ln>
        </p:spPr>
        <p:txBody>
          <a:bodyPr wrap="square" rtlCol="0">
            <a:spAutoFit/>
          </a:bodyPr>
          <a:lstStyle/>
          <a:p>
            <a:pPr marL="342900" indent="-342900" algn="ctr"/>
            <a:r>
              <a:rPr lang="en-US" sz="2400" b="1" dirty="0" smtClean="0">
                <a:latin typeface="Times New Roman" pitchFamily="18" charset="0"/>
                <a:cs typeface="Times New Roman" pitchFamily="18" charset="0"/>
              </a:rPr>
              <a:t>Multi Increment data provide far better </a:t>
            </a:r>
            <a:r>
              <a:rPr lang="en-US" sz="2400" b="1" i="1" dirty="0" smtClean="0">
                <a:latin typeface="Times New Roman" pitchFamily="18" charset="0"/>
                <a:cs typeface="Times New Roman" pitchFamily="18" charset="0"/>
              </a:rPr>
              <a:t>statistical precision</a:t>
            </a:r>
            <a:r>
              <a:rPr lang="en-US" sz="2400" b="1"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381082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668031"/>
            <a:ext cx="8229600" cy="1885169"/>
          </a:xfrm>
          <a:prstGeom prst="rect">
            <a:avLst/>
          </a:prstGeom>
          <a:ln>
            <a:solidFill>
              <a:schemeClr val="tx1"/>
            </a:solidFill>
          </a:ln>
        </p:spPr>
        <p:txBody>
          <a:bodyPr/>
          <a:lstStyle/>
          <a:p>
            <a:pPr marR="0">
              <a:lnSpc>
                <a:spcPct val="115000"/>
              </a:lnSpc>
              <a:spcBef>
                <a:spcPts val="0"/>
              </a:spcBef>
            </a:pPr>
            <a:r>
              <a:rPr lang="en-US" sz="2400" b="1" i="1" dirty="0" smtClean="0">
                <a:latin typeface="Times New Roman"/>
                <a:ea typeface="Times New Roman"/>
                <a:cs typeface="Times New Roman"/>
              </a:rPr>
              <a:t>“When there is little distance between points it is expected that there will be little variability between points.”</a:t>
            </a:r>
            <a:endParaRPr kumimoji="0" lang="en-US" sz="2400" b="1"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1588" lvl="0" indent="-1588">
              <a:spcBef>
                <a:spcPct val="20000"/>
              </a:spcBef>
            </a:pP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USEPA 1989: </a:t>
            </a:r>
            <a:r>
              <a:rPr lang="en-US" sz="2400" b="1" dirty="0" smtClean="0">
                <a:latin typeface="Times New Roman" pitchFamily="18" charset="0"/>
                <a:cs typeface="Times New Roman" pitchFamily="18" charset="0"/>
              </a:rPr>
              <a:t>Methods for Evaluating the Attainment of Cleanup Standards</a:t>
            </a:r>
            <a:endPar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6" name="Content Placeholder 2"/>
          <p:cNvSpPr txBox="1">
            <a:spLocks/>
          </p:cNvSpPr>
          <p:nvPr/>
        </p:nvSpPr>
        <p:spPr>
          <a:xfrm>
            <a:off x="457200" y="914400"/>
            <a:ext cx="8229600" cy="3581400"/>
          </a:xfrm>
          <a:prstGeom prst="rect">
            <a:avLst/>
          </a:prstGeom>
          <a:ln>
            <a:solidFill>
              <a:schemeClr val="tx1"/>
            </a:solidFill>
          </a:ln>
        </p:spPr>
        <p:txBody>
          <a:bodyPr/>
          <a:lstStyle/>
          <a:p>
            <a:pPr>
              <a:lnSpc>
                <a:spcPct val="115000"/>
              </a:lnSpc>
            </a:pPr>
            <a:r>
              <a:rPr lang="en-US" sz="2400" b="1" i="1" dirty="0" smtClean="0">
                <a:latin typeface="Times New Roman" pitchFamily="18" charset="0"/>
                <a:ea typeface="Times New Roman"/>
                <a:cs typeface="Times New Roman" pitchFamily="18" charset="0"/>
              </a:rPr>
              <a:t>“The implicit assumption (that…) contamination is… likely to be </a:t>
            </a:r>
            <a:r>
              <a:rPr lang="en-US" sz="2400" b="1" dirty="0" smtClean="0">
                <a:latin typeface="Times New Roman" pitchFamily="18" charset="0"/>
                <a:ea typeface="Times New Roman"/>
                <a:cs typeface="Times New Roman" pitchFamily="18" charset="0"/>
              </a:rPr>
              <a:t>(</a:t>
            </a:r>
            <a:r>
              <a:rPr lang="en-US" sz="2400" b="1" i="1" dirty="0" smtClean="0">
                <a:latin typeface="Times New Roman" pitchFamily="18" charset="0"/>
                <a:ea typeface="Times New Roman"/>
                <a:cs typeface="Times New Roman" pitchFamily="18" charset="0"/>
              </a:rPr>
              <a:t>uniformly</a:t>
            </a:r>
            <a:r>
              <a:rPr lang="en-US" sz="2400" b="1" dirty="0" smtClean="0">
                <a:latin typeface="Times New Roman" pitchFamily="18" charset="0"/>
                <a:ea typeface="Times New Roman"/>
                <a:cs typeface="Times New Roman" pitchFamily="18" charset="0"/>
              </a:rPr>
              <a:t>) </a:t>
            </a:r>
            <a:r>
              <a:rPr lang="en-US" sz="2400" b="1" i="1" dirty="0" smtClean="0">
                <a:latin typeface="Times New Roman" pitchFamily="18" charset="0"/>
                <a:ea typeface="Times New Roman"/>
                <a:cs typeface="Times New Roman" pitchFamily="18" charset="0"/>
              </a:rPr>
              <a:t>present anywhere within the sampling area is reasonable.”</a:t>
            </a:r>
          </a:p>
          <a:p>
            <a:pPr>
              <a:lnSpc>
                <a:spcPct val="115000"/>
              </a:lnSpc>
            </a:pPr>
            <a:endParaRPr lang="en-US" sz="1200" b="1" i="1" dirty="0" smtClean="0">
              <a:latin typeface="Times New Roman" pitchFamily="18" charset="0"/>
              <a:ea typeface="Times New Roman"/>
              <a:cs typeface="Times New Roman" pitchFamily="18" charset="0"/>
            </a:endParaRPr>
          </a:p>
          <a:p>
            <a:pPr>
              <a:lnSpc>
                <a:spcPct val="115000"/>
              </a:lnSpc>
            </a:pPr>
            <a:r>
              <a:rPr lang="en-US" sz="2400" b="1" i="1" dirty="0" smtClean="0">
                <a:latin typeface="Times New Roman" pitchFamily="18" charset="0"/>
                <a:cs typeface="Times New Roman" pitchFamily="18" charset="0"/>
              </a:rPr>
              <a:t>“The </a:t>
            </a:r>
            <a:r>
              <a:rPr lang="en-US" sz="2400" b="1" i="1" dirty="0">
                <a:latin typeface="Times New Roman" pitchFamily="18" charset="0"/>
                <a:cs typeface="Times New Roman" pitchFamily="18" charset="0"/>
              </a:rPr>
              <a:t>PCB level </a:t>
            </a:r>
            <a:r>
              <a:rPr lang="en-US" sz="2400" b="1" i="1" dirty="0" smtClean="0">
                <a:latin typeface="Times New Roman" pitchFamily="18" charset="0"/>
                <a:cs typeface="Times New Roman" pitchFamily="18" charset="0"/>
              </a:rPr>
              <a:t>is assumed </a:t>
            </a:r>
            <a:r>
              <a:rPr lang="en-US" sz="2400" b="1" i="1" dirty="0">
                <a:latin typeface="Times New Roman" pitchFamily="18" charset="0"/>
                <a:cs typeface="Times New Roman" pitchFamily="18" charset="0"/>
              </a:rPr>
              <a:t>to be uniform within </a:t>
            </a:r>
            <a:r>
              <a:rPr lang="en-US" sz="2400" b="1" i="1" dirty="0" smtClean="0">
                <a:latin typeface="Times New Roman" pitchFamily="18" charset="0"/>
                <a:cs typeface="Times New Roman" pitchFamily="18" charset="0"/>
              </a:rPr>
              <a:t>(a contamination zone/spill area) and zero outside </a:t>
            </a:r>
            <a:r>
              <a:rPr lang="en-US" sz="2400" b="1" i="1" dirty="0">
                <a:latin typeface="Times New Roman" pitchFamily="18" charset="0"/>
                <a:cs typeface="Times New Roman" pitchFamily="18" charset="0"/>
              </a:rPr>
              <a:t>it</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a:p>
            <a:pPr>
              <a:lnSpc>
                <a:spcPct val="115000"/>
              </a:lnSpc>
            </a:pPr>
            <a:endParaRPr kumimoji="0" lang="en-US" sz="12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a:lnSpc>
                <a:spcPct val="115000"/>
              </a:lnSpc>
            </a:pP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USEPA 1985:</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Verification of PCB Spill Cleanup (basis of TSCA regulations and guidance) </a:t>
            </a:r>
            <a:endPar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27EB08C4-B206-4098-98C3-6DC2CE1146B4}" type="slidenum">
              <a:rPr lang="en-US" smtClean="0"/>
              <a:pPr/>
              <a:t>7</a:t>
            </a:fld>
            <a:endParaRPr lang="en-US" dirty="0"/>
          </a:p>
        </p:txBody>
      </p:sp>
      <p:sp>
        <p:nvSpPr>
          <p:cNvPr id="7" name="Rectangle 2"/>
          <p:cNvSpPr txBox="1">
            <a:spLocks noChangeArrowheads="1"/>
          </p:cNvSpPr>
          <p:nvPr/>
        </p:nvSpPr>
        <p:spPr>
          <a:xfrm>
            <a:off x="152400" y="76200"/>
            <a:ext cx="8839200" cy="7620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pitchFamily="18" charset="0"/>
                <a:cs typeface="Times New Roman" pitchFamily="18" charset="0"/>
              </a:rPr>
              <a:t>1980s Origin of Discrete Soil Sampling Methods</a:t>
            </a:r>
          </a:p>
          <a:p>
            <a:r>
              <a:rPr lang="en-US" sz="2800" b="1" dirty="0" smtClean="0">
                <a:latin typeface="Times New Roman" pitchFamily="18" charset="0"/>
                <a:cs typeface="Times New Roman" pitchFamily="18" charset="0"/>
              </a:rPr>
              <a:t>(based on testing of industrial chemicals and waste)</a:t>
            </a:r>
          </a:p>
        </p:txBody>
      </p:sp>
    </p:spTree>
    <p:extLst>
      <p:ext uri="{BB962C8B-B14F-4D97-AF65-F5344CB8AC3E}">
        <p14:creationId xmlns:p14="http://schemas.microsoft.com/office/powerpoint/2010/main" val="342091440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EB08C4-B206-4098-98C3-6DC2CE1146B4}" type="slidenum">
              <a:rPr lang="en-US" smtClean="0"/>
              <a:pPr/>
              <a:t>70</a:t>
            </a:fld>
            <a:endParaRPr lang="en-US"/>
          </a:p>
        </p:txBody>
      </p:sp>
      <p:sp>
        <p:nvSpPr>
          <p:cNvPr id="4" name="TextBox 3"/>
          <p:cNvSpPr txBox="1"/>
          <p:nvPr/>
        </p:nvSpPr>
        <p:spPr>
          <a:xfrm>
            <a:off x="152400" y="152400"/>
            <a:ext cx="8915400" cy="1077218"/>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Multi Increment vs Discrete Sample Data</a:t>
            </a:r>
          </a:p>
          <a:p>
            <a:pPr algn="ctr"/>
            <a:r>
              <a:rPr lang="en-US" sz="3200" b="1" dirty="0" smtClean="0">
                <a:latin typeface="Times New Roman" pitchFamily="18" charset="0"/>
                <a:cs typeface="Times New Roman" pitchFamily="18" charset="0"/>
              </a:rPr>
              <a:t>-Sample Support-</a:t>
            </a:r>
          </a:p>
        </p:txBody>
      </p:sp>
      <p:graphicFrame>
        <p:nvGraphicFramePr>
          <p:cNvPr id="7" name="Table 6"/>
          <p:cNvGraphicFramePr>
            <a:graphicFrameLocks noGrp="1"/>
          </p:cNvGraphicFramePr>
          <p:nvPr>
            <p:extLst/>
          </p:nvPr>
        </p:nvGraphicFramePr>
        <p:xfrm>
          <a:off x="495300" y="1854200"/>
          <a:ext cx="8077200" cy="2954655"/>
        </p:xfrm>
        <a:graphic>
          <a:graphicData uri="http://schemas.openxmlformats.org/drawingml/2006/table">
            <a:tbl>
              <a:tblPr/>
              <a:tblGrid>
                <a:gridCol w="2819400"/>
                <a:gridCol w="1524000"/>
                <a:gridCol w="1975054"/>
                <a:gridCol w="1758746"/>
              </a:tblGrid>
              <a:tr h="742950">
                <a:tc>
                  <a:txBody>
                    <a:bodyPr/>
                    <a:lstStyle/>
                    <a:p>
                      <a:pPr algn="ctr" fontAlgn="b"/>
                      <a:r>
                        <a:rPr lang="en-US" sz="2400" b="1" i="0" u="none" strike="noStrike" dirty="0">
                          <a:solidFill>
                            <a:srgbClr val="000000"/>
                          </a:solidFill>
                          <a:effectLst/>
                          <a:latin typeface="Arial" panose="020B0604020202020204" pitchFamily="34" charset="0"/>
                          <a:cs typeface="Arial" panose="020B0604020202020204" pitchFamily="34" charset="0"/>
                        </a:rPr>
                        <a:t>Sampling Method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effectLst/>
                          <a:latin typeface="Arial" panose="020B0604020202020204" pitchFamily="34" charset="0"/>
                          <a:cs typeface="Arial" panose="020B0604020202020204" pitchFamily="34" charset="0"/>
                        </a:rPr>
                        <a:t>Number of DU Points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Arial" panose="020B0604020202020204" pitchFamily="34" charset="0"/>
                          <a:cs typeface="Arial" panose="020B0604020202020204" pitchFamily="34" charset="0"/>
                        </a:rPr>
                        <a:t>Total </a:t>
                      </a:r>
                      <a:r>
                        <a:rPr lang="en-US" sz="2400" b="1" i="0" u="none" strike="noStrike" dirty="0" smtClean="0">
                          <a:solidFill>
                            <a:srgbClr val="000000"/>
                          </a:solidFill>
                          <a:effectLst/>
                          <a:latin typeface="Arial" panose="020B0604020202020204" pitchFamily="34" charset="0"/>
                          <a:cs typeface="Arial" panose="020B0604020202020204" pitchFamily="34" charset="0"/>
                        </a:rPr>
                        <a:t>Mass</a:t>
                      </a:r>
                    </a:p>
                    <a:p>
                      <a:pPr algn="ctr" fontAlgn="b"/>
                      <a:r>
                        <a:rPr lang="en-US" sz="2400" b="1" i="0" u="none" strike="noStrike" dirty="0" smtClean="0">
                          <a:solidFill>
                            <a:srgbClr val="000000"/>
                          </a:solidFill>
                          <a:effectLst/>
                          <a:latin typeface="Arial" panose="020B0604020202020204" pitchFamily="34" charset="0"/>
                          <a:cs typeface="Arial" panose="020B0604020202020204" pitchFamily="34" charset="0"/>
                        </a:rPr>
                        <a:t>of </a:t>
                      </a:r>
                      <a:r>
                        <a:rPr lang="en-US" sz="2400" b="1" i="0" u="none" strike="noStrike" dirty="0">
                          <a:solidFill>
                            <a:srgbClr val="000000"/>
                          </a:solidFill>
                          <a:effectLst/>
                          <a:latin typeface="Arial" panose="020B0604020202020204" pitchFamily="34" charset="0"/>
                          <a:cs typeface="Arial" panose="020B0604020202020204" pitchFamily="34" charset="0"/>
                        </a:rPr>
                        <a:t>Soil Represented</a:t>
                      </a:r>
                      <a:br>
                        <a:rPr lang="en-US" sz="2400" b="1" i="0" u="none" strike="noStrike" dirty="0">
                          <a:solidFill>
                            <a:srgbClr val="000000"/>
                          </a:solidFill>
                          <a:effectLst/>
                          <a:latin typeface="Arial" panose="020B0604020202020204" pitchFamily="34" charset="0"/>
                          <a:cs typeface="Arial" panose="020B0604020202020204" pitchFamily="34" charset="0"/>
                        </a:rPr>
                      </a:br>
                      <a:r>
                        <a:rPr lang="en-US" sz="2400" b="1" i="0" u="none" strike="noStrike" dirty="0">
                          <a:solidFill>
                            <a:srgbClr val="000000"/>
                          </a:solidFill>
                          <a:effectLst/>
                          <a:latin typeface="Arial" panose="020B0604020202020204" pitchFamily="34" charset="0"/>
                          <a:cs typeface="Arial" panose="020B0604020202020204" pitchFamily="34" charset="0"/>
                        </a:rPr>
                        <a:t>(grams)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effectLst/>
                          <a:latin typeface="Arial" panose="020B0604020202020204" pitchFamily="34" charset="0"/>
                          <a:cs typeface="Arial" panose="020B0604020202020204" pitchFamily="34" charset="0"/>
                        </a:rPr>
                        <a:t>Total Number of Analyses</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3900">
                <a:tc>
                  <a:txBody>
                    <a:bodyPr/>
                    <a:lstStyle/>
                    <a:p>
                      <a:pPr algn="ctr" fontAlgn="ctr"/>
                      <a:r>
                        <a:rPr lang="en-US" sz="2400" b="1" i="0" u="none" strike="noStrike" dirty="0">
                          <a:solidFill>
                            <a:srgbClr val="000000"/>
                          </a:solidFill>
                          <a:effectLst/>
                          <a:latin typeface="Arial" panose="020B0604020202020204" pitchFamily="34" charset="0"/>
                          <a:cs typeface="Arial" panose="020B0604020202020204" pitchFamily="34" charset="0"/>
                        </a:rPr>
                        <a:t>Discrete </a:t>
                      </a:r>
                      <a:r>
                        <a:rPr lang="en-US" sz="2400" b="1" i="0" u="none" strike="noStrike" dirty="0" smtClean="0">
                          <a:solidFill>
                            <a:srgbClr val="000000"/>
                          </a:solidFill>
                          <a:effectLst/>
                          <a:latin typeface="Arial" panose="020B0604020202020204" pitchFamily="34" charset="0"/>
                          <a:cs typeface="Arial" panose="020B0604020202020204" pitchFamily="34" charset="0"/>
                        </a:rPr>
                        <a:t>Sample</a:t>
                      </a:r>
                      <a:r>
                        <a:rPr lang="en-US" sz="2400" b="1" i="0" u="none" strike="noStrike" baseline="0" dirty="0" smtClean="0">
                          <a:solidFill>
                            <a:srgbClr val="000000"/>
                          </a:solidFill>
                          <a:effectLst/>
                          <a:latin typeface="Arial" panose="020B0604020202020204" pitchFamily="34" charset="0"/>
                          <a:cs typeface="Arial" panose="020B0604020202020204" pitchFamily="34" charset="0"/>
                        </a:rPr>
                        <a:t> Data </a:t>
                      </a:r>
                      <a:r>
                        <a:rPr lang="en-US" sz="2400" b="1" i="0" u="none" strike="noStrike" dirty="0" smtClean="0">
                          <a:solidFill>
                            <a:srgbClr val="000000"/>
                          </a:solidFill>
                          <a:effectLst/>
                          <a:latin typeface="Arial" panose="020B0604020202020204" pitchFamily="34" charset="0"/>
                          <a:cs typeface="Arial" panose="020B0604020202020204" pitchFamily="34" charset="0"/>
                        </a:rPr>
                        <a:t>(24):</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2450">
                <a:tc>
                  <a:txBody>
                    <a:bodyPr/>
                    <a:lstStyle/>
                    <a:p>
                      <a:pPr algn="ctr" fontAlgn="ctr"/>
                      <a:r>
                        <a:rPr lang="en-US" sz="2400" b="1" i="0" u="none" strike="noStrike" dirty="0">
                          <a:solidFill>
                            <a:srgbClr val="000000"/>
                          </a:solidFill>
                          <a:effectLst/>
                          <a:latin typeface="Arial" panose="020B0604020202020204" pitchFamily="34" charset="0"/>
                          <a:cs typeface="Arial" panose="020B0604020202020204" pitchFamily="34" charset="0"/>
                        </a:rPr>
                        <a:t>MI Sample Data</a:t>
                      </a:r>
                      <a:br>
                        <a:rPr lang="en-US" sz="2400" b="1" i="0" u="none" strike="noStrike" dirty="0">
                          <a:solidFill>
                            <a:srgbClr val="000000"/>
                          </a:solidFill>
                          <a:effectLst/>
                          <a:latin typeface="Arial" panose="020B0604020202020204" pitchFamily="34" charset="0"/>
                          <a:cs typeface="Arial" panose="020B0604020202020204" pitchFamily="34" charset="0"/>
                        </a:rPr>
                      </a:br>
                      <a:r>
                        <a:rPr lang="en-US" sz="2400" b="1" i="0" u="none" strike="noStrike" dirty="0">
                          <a:solidFill>
                            <a:srgbClr val="000000"/>
                          </a:solidFill>
                          <a:effectLst/>
                          <a:latin typeface="Arial" panose="020B0604020202020204" pitchFamily="34" charset="0"/>
                          <a:cs typeface="Arial" panose="020B0604020202020204" pitchFamily="34" charset="0"/>
                        </a:rPr>
                        <a:t>(Triplicates):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Arial" panose="020B0604020202020204" pitchFamily="34" charset="0"/>
                          <a:cs typeface="Arial" panose="020B0604020202020204" pitchFamily="34" charset="0"/>
                        </a:rPr>
                        <a:t>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effectLst/>
                          <a:latin typeface="Arial" panose="020B0604020202020204" pitchFamily="34" charset="0"/>
                          <a:cs typeface="Arial" panose="020B0604020202020204" pitchFamily="34" charset="0"/>
                        </a:rPr>
                        <a:t>4,500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2133600" y="5177135"/>
            <a:ext cx="5181600" cy="954107"/>
          </a:xfrm>
          <a:prstGeom prst="rect">
            <a:avLst/>
          </a:prstGeom>
          <a:noFill/>
          <a:ln>
            <a:solidFill>
              <a:schemeClr val="tx1"/>
            </a:solidFill>
          </a:ln>
        </p:spPr>
        <p:txBody>
          <a:bodyPr wrap="square" rtlCol="0">
            <a:spAutoFit/>
          </a:bodyPr>
          <a:lstStyle/>
          <a:p>
            <a:pPr marL="342900" indent="-342900" algn="ctr"/>
            <a:r>
              <a:rPr lang="en-US" sz="2800" b="1" dirty="0" smtClean="0">
                <a:latin typeface="Times New Roman" pitchFamily="18" charset="0"/>
                <a:cs typeface="Times New Roman" pitchFamily="18" charset="0"/>
              </a:rPr>
              <a:t>Multi Increment data provide far better </a:t>
            </a:r>
            <a:r>
              <a:rPr lang="en-US" sz="2800" b="1" i="1" dirty="0" smtClean="0">
                <a:latin typeface="Times New Roman" pitchFamily="18" charset="0"/>
                <a:cs typeface="Times New Roman" pitchFamily="18" charset="0"/>
              </a:rPr>
              <a:t>sample support</a:t>
            </a:r>
            <a:r>
              <a:rPr lang="en-US" sz="2800" b="1"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987594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228600" y="329625"/>
            <a:ext cx="8610600" cy="1077218"/>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How do you know if a set of discrete samples is </a:t>
            </a:r>
            <a:r>
              <a:rPr lang="en-US" sz="3200" b="1" i="1" dirty="0" smtClean="0">
                <a:latin typeface="Times New Roman" pitchFamily="18" charset="0"/>
                <a:cs typeface="Times New Roman" pitchFamily="18" charset="0"/>
              </a:rPr>
              <a:t>representative</a:t>
            </a:r>
            <a:r>
              <a:rPr lang="en-US" sz="3200" b="1" dirty="0" smtClean="0">
                <a:latin typeface="Times New Roman" pitchFamily="18" charset="0"/>
                <a:cs typeface="Times New Roman" pitchFamily="18" charset="0"/>
              </a:rPr>
              <a:t> of targeted area? (Ideas needed)</a:t>
            </a:r>
          </a:p>
        </p:txBody>
      </p:sp>
      <p:sp>
        <p:nvSpPr>
          <p:cNvPr id="11" name="TextBox 10"/>
          <p:cNvSpPr txBox="1"/>
          <p:nvPr/>
        </p:nvSpPr>
        <p:spPr>
          <a:xfrm>
            <a:off x="228600" y="1565970"/>
            <a:ext cx="8610600" cy="3970318"/>
          </a:xfrm>
          <a:prstGeom prst="rect">
            <a:avLst/>
          </a:prstGeom>
          <a:noFill/>
          <a:ln>
            <a:noFill/>
          </a:ln>
        </p:spPr>
        <p:txBody>
          <a:bodyPr wrap="square" rtlCol="0">
            <a:spAutoFit/>
          </a:bodyPr>
          <a:lstStyle/>
          <a:p>
            <a:pPr marL="233363" indent="-223838">
              <a:buFont typeface="Arial" pitchFamily="34" charset="0"/>
              <a:buChar char="•"/>
            </a:pPr>
            <a:r>
              <a:rPr lang="en-US" sz="2800" b="1" dirty="0" smtClean="0">
                <a:solidFill>
                  <a:srgbClr val="000000"/>
                </a:solidFill>
                <a:latin typeface="Times New Roman"/>
              </a:rPr>
              <a:t>Statistical evaluation of single data set only addresses precision </a:t>
            </a:r>
            <a:r>
              <a:rPr lang="en-US" sz="2800" b="1" i="1" dirty="0" smtClean="0">
                <a:solidFill>
                  <a:srgbClr val="000000"/>
                </a:solidFill>
                <a:latin typeface="Times New Roman"/>
              </a:rPr>
              <a:t>with respect to test used and data set provided</a:t>
            </a:r>
            <a:r>
              <a:rPr lang="en-US" sz="2800" b="1" dirty="0" smtClean="0">
                <a:solidFill>
                  <a:srgbClr val="000000"/>
                </a:solidFill>
                <a:latin typeface="Times New Roman"/>
              </a:rPr>
              <a:t>;</a:t>
            </a:r>
          </a:p>
          <a:p>
            <a:pPr marL="233363" indent="-223838">
              <a:buFont typeface="Arial" pitchFamily="34" charset="0"/>
              <a:buChar char="•"/>
            </a:pPr>
            <a:r>
              <a:rPr lang="en-US" sz="2800" b="1" dirty="0" smtClean="0">
                <a:solidFill>
                  <a:srgbClr val="000000"/>
                </a:solidFill>
                <a:latin typeface="Times New Roman"/>
                <a:cs typeface="Times New Roman" pitchFamily="18" charset="0"/>
              </a:rPr>
              <a:t>Field </a:t>
            </a:r>
            <a:r>
              <a:rPr lang="en-US" sz="2800" b="1" dirty="0">
                <a:solidFill>
                  <a:srgbClr val="000000"/>
                </a:solidFill>
                <a:latin typeface="Times New Roman"/>
                <a:cs typeface="Times New Roman" pitchFamily="18" charset="0"/>
              </a:rPr>
              <a:t>representativeness of </a:t>
            </a:r>
            <a:r>
              <a:rPr lang="en-US" sz="2800" b="1" i="1" dirty="0">
                <a:solidFill>
                  <a:srgbClr val="000000"/>
                </a:solidFill>
                <a:latin typeface="Times New Roman"/>
                <a:cs typeface="Times New Roman" pitchFamily="18" charset="0"/>
              </a:rPr>
              <a:t>single data set </a:t>
            </a:r>
            <a:r>
              <a:rPr lang="en-US" sz="2800" b="1" dirty="0">
                <a:solidFill>
                  <a:srgbClr val="000000"/>
                </a:solidFill>
                <a:latin typeface="Times New Roman"/>
                <a:cs typeface="Times New Roman" pitchFamily="18" charset="0"/>
              </a:rPr>
              <a:t>can’t be directly evaluated in absence of replicate data </a:t>
            </a:r>
            <a:r>
              <a:rPr lang="en-US" sz="2800" b="1" dirty="0" smtClean="0">
                <a:solidFill>
                  <a:srgbClr val="000000"/>
                </a:solidFill>
                <a:latin typeface="Times New Roman"/>
                <a:cs typeface="Times New Roman" pitchFamily="18" charset="0"/>
              </a:rPr>
              <a:t>sets (?);</a:t>
            </a:r>
          </a:p>
          <a:p>
            <a:pPr marL="233363" indent="-223838">
              <a:buFont typeface="Arial" pitchFamily="34" charset="0"/>
              <a:buChar char="•"/>
            </a:pPr>
            <a:r>
              <a:rPr lang="en-US" sz="2800" b="1" dirty="0" smtClean="0">
                <a:solidFill>
                  <a:srgbClr val="000000"/>
                </a:solidFill>
                <a:latin typeface="Times New Roman" pitchFamily="18" charset="0"/>
                <a:cs typeface="Times New Roman" pitchFamily="18" charset="0"/>
              </a:rPr>
              <a:t>Samples must also meet </a:t>
            </a:r>
            <a:r>
              <a:rPr lang="en-US" sz="2800" b="1" i="1" dirty="0" smtClean="0">
                <a:solidFill>
                  <a:srgbClr val="000000"/>
                </a:solidFill>
                <a:latin typeface="Times New Roman" pitchFamily="18" charset="0"/>
                <a:cs typeface="Times New Roman" pitchFamily="18" charset="0"/>
              </a:rPr>
              <a:t>Sampling Theory requirements</a:t>
            </a:r>
            <a:r>
              <a:rPr lang="en-US" sz="2800" b="1" dirty="0" smtClean="0">
                <a:solidFill>
                  <a:srgbClr val="000000"/>
                </a:solidFill>
                <a:latin typeface="Times New Roman" pitchFamily="18" charset="0"/>
                <a:cs typeface="Times New Roman" pitchFamily="18" charset="0"/>
              </a:rPr>
              <a:t> for sufficient mass, distribution, shape, subsampling, etc. (i.e., test every increment).</a:t>
            </a:r>
            <a:endParaRPr lang="en-US" sz="2800" b="1" dirty="0" smtClean="0">
              <a:solidFill>
                <a:srgbClr val="000000"/>
              </a:solidFill>
              <a:latin typeface="Times New Roman"/>
            </a:endParaRPr>
          </a:p>
        </p:txBody>
      </p:sp>
    </p:spTree>
    <p:extLst>
      <p:ext uri="{BB962C8B-B14F-4D97-AF65-F5344CB8AC3E}">
        <p14:creationId xmlns:p14="http://schemas.microsoft.com/office/powerpoint/2010/main" val="4007434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52400"/>
            <a:ext cx="77724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panose="02020603050405020304" pitchFamily="18" charset="0"/>
                <a:cs typeface="Times New Roman" panose="02020603050405020304" pitchFamily="18" charset="0"/>
              </a:rPr>
              <a:t>Part 2 - Implications</a:t>
            </a:r>
            <a:endParaRPr lang="en-US" sz="3200" b="1" dirty="0">
              <a:latin typeface="Times New Roman" panose="02020603050405020304" pitchFamily="18" charset="0"/>
              <a:cs typeface="Times New Roman" panose="02020603050405020304" pitchFamily="18" charset="0"/>
            </a:endParaRPr>
          </a:p>
        </p:txBody>
      </p:sp>
      <p:sp>
        <p:nvSpPr>
          <p:cNvPr id="5" name="Text Box 4"/>
          <p:cNvSpPr txBox="1">
            <a:spLocks noChangeArrowheads="1"/>
          </p:cNvSpPr>
          <p:nvPr/>
        </p:nvSpPr>
        <p:spPr bwMode="auto">
          <a:xfrm>
            <a:off x="762000" y="1066800"/>
            <a:ext cx="7772400" cy="4832092"/>
          </a:xfrm>
          <a:prstGeom prst="rect">
            <a:avLst/>
          </a:prstGeom>
          <a:noFill/>
          <a:ln w="9525">
            <a:noFill/>
            <a:miter lim="800000"/>
            <a:headEnd/>
            <a:tailEnd/>
          </a:ln>
        </p:spPr>
        <p:txBody>
          <a:bodyPr wrap="square">
            <a:spAutoFit/>
          </a:bodyPr>
          <a:lstStyle/>
          <a:p>
            <a:pPr marL="1587" eaLnBrk="0" hangingPunct="0">
              <a:defRPr/>
            </a:pPr>
            <a:r>
              <a:rPr lang="en-US" sz="2800" b="1" kern="0" dirty="0" smtClean="0">
                <a:latin typeface="Times New Roman" pitchFamily="18" charset="0"/>
                <a:cs typeface="Times New Roman" pitchFamily="18" charset="0"/>
              </a:rPr>
              <a:t>Outline:</a:t>
            </a:r>
          </a:p>
          <a:p>
            <a:pPr marL="231775" indent="-230188" eaLnBrk="0" hangingPunct="0">
              <a:buFont typeface="Arial" pitchFamily="34" charset="0"/>
              <a:buChar char="•"/>
              <a:defRPr/>
            </a:pPr>
            <a:r>
              <a:rPr lang="en-US" sz="2800" b="1" kern="0" dirty="0">
                <a:latin typeface="Times New Roman" pitchFamily="18" charset="0"/>
                <a:cs typeface="Times New Roman" pitchFamily="18" charset="0"/>
              </a:rPr>
              <a:t>R</a:t>
            </a:r>
            <a:r>
              <a:rPr lang="en-US" sz="2800" b="1" kern="0" dirty="0" smtClean="0">
                <a:latin typeface="Times New Roman" pitchFamily="18" charset="0"/>
                <a:cs typeface="Times New Roman" pitchFamily="18" charset="0"/>
              </a:rPr>
              <a:t>epresentativeness of laboratory </a:t>
            </a:r>
            <a:r>
              <a:rPr lang="en-US" sz="2800" b="1" kern="0" dirty="0">
                <a:latin typeface="Times New Roman" pitchFamily="18" charset="0"/>
                <a:cs typeface="Times New Roman" pitchFamily="18" charset="0"/>
              </a:rPr>
              <a:t>data;</a:t>
            </a:r>
            <a:endParaRPr lang="en-US" sz="2800" b="1" kern="0" dirty="0" smtClean="0">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solidFill>
                  <a:srgbClr val="000000"/>
                </a:solidFill>
                <a:latin typeface="Times New Roman" pitchFamily="18" charset="0"/>
                <a:cs typeface="Times New Roman" pitchFamily="18" charset="0"/>
              </a:rPr>
              <a:t>Mapping extent of contamination;</a:t>
            </a:r>
          </a:p>
          <a:p>
            <a:pPr marL="231775" indent="-230188" eaLnBrk="0" hangingPunct="0">
              <a:buFont typeface="Arial" pitchFamily="34" charset="0"/>
              <a:buChar char="•"/>
              <a:defRPr/>
            </a:pPr>
            <a:r>
              <a:rPr kumimoji="0" lang="en-US" sz="2800" b="1" i="0" strike="noStrike" kern="0" cap="none" spc="0" normalizeH="0" baseline="0" noProof="0" dirty="0" smtClean="0">
                <a:ln>
                  <a:noFill/>
                </a:ln>
                <a:solidFill>
                  <a:srgbClr val="000000"/>
                </a:solidFill>
                <a:effectLst/>
                <a:uLnTx/>
                <a:uFillTx/>
                <a:latin typeface="Times New Roman" pitchFamily="18" charset="0"/>
                <a:cs typeface="Times New Roman" pitchFamily="18" charset="0"/>
              </a:rPr>
              <a:t>Interpretation</a:t>
            </a:r>
            <a:r>
              <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rPr>
              <a:t> of i</a:t>
            </a:r>
            <a:r>
              <a:rPr kumimoji="0" lang="en-US" sz="2800" b="1" i="0" strike="noStrike" kern="0" cap="none" spc="0" normalizeH="0" baseline="0" noProof="0" dirty="0" smtClean="0">
                <a:ln>
                  <a:noFill/>
                </a:ln>
                <a:solidFill>
                  <a:srgbClr val="000000"/>
                </a:solidFill>
                <a:effectLst/>
                <a:uLnTx/>
                <a:uFillTx/>
                <a:latin typeface="Times New Roman" pitchFamily="18" charset="0"/>
                <a:cs typeface="Times New Roman" pitchFamily="18" charset="0"/>
              </a:rPr>
              <a:t>soconcentration</a:t>
            </a:r>
            <a:r>
              <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rPr>
              <a:t> maps</a:t>
            </a:r>
            <a:r>
              <a:rPr lang="en-US" sz="2800" b="1" kern="0" dirty="0" smtClean="0">
                <a:solidFill>
                  <a:srgbClr val="000000"/>
                </a:solidFill>
                <a:latin typeface="Times New Roman" pitchFamily="18" charset="0"/>
                <a:cs typeface="Times New Roman" pitchFamily="18" charset="0"/>
              </a:rPr>
              <a:t>;</a:t>
            </a:r>
            <a:endPar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solidFill>
                  <a:srgbClr val="FF0000"/>
                </a:solidFill>
                <a:latin typeface="Times New Roman" pitchFamily="18" charset="0"/>
                <a:cs typeface="Times New Roman" pitchFamily="18" charset="0"/>
              </a:rPr>
              <a:t>Exposure concentrations and risk assessments;</a:t>
            </a:r>
          </a:p>
          <a:p>
            <a:pPr marL="688975" lvl="1" indent="-230188" eaLnBrk="0" hangingPunct="0">
              <a:buFont typeface="Arial" pitchFamily="34" charset="0"/>
              <a:buChar char="•"/>
              <a:defRPr/>
            </a:pPr>
            <a:r>
              <a:rPr lang="en-US" sz="2800" b="1" kern="0" dirty="0">
                <a:latin typeface="Times New Roman" pitchFamily="18" charset="0"/>
                <a:cs typeface="Times New Roman" pitchFamily="18" charset="0"/>
              </a:rPr>
              <a:t>Comparison of </a:t>
            </a:r>
            <a:r>
              <a:rPr lang="en-US" sz="2800" b="1" kern="0" dirty="0" smtClean="0">
                <a:latin typeface="Times New Roman" pitchFamily="18" charset="0"/>
                <a:cs typeface="Times New Roman" pitchFamily="18" charset="0"/>
              </a:rPr>
              <a:t>data </a:t>
            </a:r>
            <a:r>
              <a:rPr lang="en-US" sz="2800" b="1" kern="0" dirty="0">
                <a:latin typeface="Times New Roman" pitchFamily="18" charset="0"/>
                <a:cs typeface="Times New Roman" pitchFamily="18" charset="0"/>
              </a:rPr>
              <a:t>to screening levels;</a:t>
            </a:r>
          </a:p>
          <a:p>
            <a:pPr marL="688975" lvl="1" indent="-230188" eaLnBrk="0" hangingPunct="0">
              <a:buFont typeface="Arial" pitchFamily="34" charset="0"/>
              <a:buChar char="•"/>
              <a:defRPr/>
            </a:pPr>
            <a:r>
              <a:rPr lang="en-US" sz="2800" b="1" kern="0" dirty="0">
                <a:latin typeface="Times New Roman" pitchFamily="18" charset="0"/>
                <a:cs typeface="Times New Roman" pitchFamily="18" charset="0"/>
              </a:rPr>
              <a:t>What are </a:t>
            </a:r>
            <a:r>
              <a:rPr lang="en-US" sz="2800" b="1" kern="0" dirty="0" smtClean="0">
                <a:latin typeface="Times New Roman" pitchFamily="18" charset="0"/>
                <a:cs typeface="Times New Roman" pitchFamily="18" charset="0"/>
              </a:rPr>
              <a:t>we looking </a:t>
            </a:r>
            <a:r>
              <a:rPr lang="en-US" sz="2800" b="1" kern="0" dirty="0">
                <a:latin typeface="Times New Roman" pitchFamily="18" charset="0"/>
                <a:cs typeface="Times New Roman" pitchFamily="18" charset="0"/>
              </a:rPr>
              <a:t>for?</a:t>
            </a:r>
          </a:p>
          <a:p>
            <a:pPr marL="688975" lvl="1" indent="-230188" eaLnBrk="0" hangingPunct="0">
              <a:buFont typeface="Arial" pitchFamily="34" charset="0"/>
              <a:buChar char="•"/>
              <a:defRPr/>
            </a:pPr>
            <a:r>
              <a:rPr lang="en-US" sz="2800" b="1" kern="0" dirty="0">
                <a:latin typeface="Times New Roman" pitchFamily="18" charset="0"/>
                <a:cs typeface="Times New Roman" pitchFamily="18" charset="0"/>
              </a:rPr>
              <a:t>Representativeness of discrete data sets;</a:t>
            </a:r>
          </a:p>
          <a:p>
            <a:pPr marL="688975" lvl="1" indent="-230188" eaLnBrk="0" hangingPunct="0">
              <a:buFont typeface="Arial" pitchFamily="34" charset="0"/>
              <a:buChar char="•"/>
              <a:defRPr/>
            </a:pPr>
            <a:r>
              <a:rPr lang="en-US" sz="2800" b="1" kern="0" dirty="0" smtClean="0">
                <a:solidFill>
                  <a:srgbClr val="FF0000"/>
                </a:solidFill>
                <a:latin typeface="Times New Roman" pitchFamily="18" charset="0"/>
                <a:cs typeface="Times New Roman" pitchFamily="18" charset="0"/>
              </a:rPr>
              <a:t>Interpretation of “outlier</a:t>
            </a:r>
            <a:r>
              <a:rPr lang="en-US" sz="2800" b="1" kern="0" dirty="0">
                <a:solidFill>
                  <a:srgbClr val="FF0000"/>
                </a:solidFill>
                <a:latin typeface="Times New Roman" pitchFamily="18" charset="0"/>
                <a:cs typeface="Times New Roman" pitchFamily="18" charset="0"/>
              </a:rPr>
              <a:t>” data;</a:t>
            </a: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Sampling Theory and DU-MIS investigations;</a:t>
            </a:r>
          </a:p>
          <a:p>
            <a:pPr marL="231775" indent="-230188" eaLnBrk="0" hangingPunct="0">
              <a:buFont typeface="Arial" pitchFamily="34" charset="0"/>
              <a:buChar char="•"/>
              <a:defRPr/>
            </a:pPr>
            <a:r>
              <a:rPr lang="en-US" sz="2800" b="1" kern="0" dirty="0" smtClean="0">
                <a:solidFill>
                  <a:srgbClr val="000000"/>
                </a:solidFill>
                <a:latin typeface="Times New Roman" pitchFamily="18" charset="0"/>
                <a:cs typeface="Times New Roman" pitchFamily="18" charset="0"/>
              </a:rPr>
              <a:t>Regulatory hurdles.</a:t>
            </a:r>
          </a:p>
        </p:txBody>
      </p:sp>
    </p:spTree>
    <p:extLst>
      <p:ext uri="{BB962C8B-B14F-4D97-AF65-F5344CB8AC3E}">
        <p14:creationId xmlns:p14="http://schemas.microsoft.com/office/powerpoint/2010/main" val="2587749144"/>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400" y="152400"/>
            <a:ext cx="89154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Seek and Yee Shall Find…</a:t>
            </a:r>
          </a:p>
        </p:txBody>
      </p:sp>
      <p:sp>
        <p:nvSpPr>
          <p:cNvPr id="4" name="TextBox 3"/>
          <p:cNvSpPr txBox="1"/>
          <p:nvPr/>
        </p:nvSpPr>
        <p:spPr>
          <a:xfrm>
            <a:off x="685800" y="1179255"/>
            <a:ext cx="7848600" cy="2123658"/>
          </a:xfrm>
          <a:prstGeom prst="rect">
            <a:avLst/>
          </a:prstGeom>
          <a:noFill/>
          <a:ln>
            <a:solidFill>
              <a:schemeClr val="tx1"/>
            </a:solidFill>
          </a:ln>
        </p:spPr>
        <p:txBody>
          <a:bodyPr wrap="square" rtlCol="0">
            <a:spAutoFit/>
          </a:bodyPr>
          <a:lstStyle/>
          <a:p>
            <a:r>
              <a:rPr lang="en-US" sz="2800" b="1" i="1" dirty="0" smtClean="0">
                <a:latin typeface="Times New Roman" pitchFamily="18" charset="0"/>
                <a:cs typeface="Times New Roman" pitchFamily="18" charset="0"/>
              </a:rPr>
              <a:t>The more (discrete) samples collected,</a:t>
            </a:r>
            <a:r>
              <a:rPr lang="en-US" sz="2800" b="1" dirty="0" smtClean="0">
                <a:latin typeface="Times New Roman" pitchFamily="18" charset="0"/>
                <a:cs typeface="Times New Roman" pitchFamily="18" charset="0"/>
              </a:rPr>
              <a:t> the more likely that one sample will exceed a cleanup standard (i.e., “outliers” will be identified).</a:t>
            </a:r>
          </a:p>
          <a:p>
            <a:r>
              <a:rPr lang="en-US" sz="2400" b="1" i="1" dirty="0" smtClean="0">
                <a:latin typeface="Times New Roman" pitchFamily="18" charset="0"/>
                <a:cs typeface="Times New Roman" pitchFamily="18" charset="0"/>
              </a:rPr>
              <a:t>USEPA, 1989, Methods for Evaluating the Attainment of Cleanup Standards</a:t>
            </a:r>
            <a:endParaRPr lang="en-US" sz="2400" b="1" dirty="0" smtClean="0">
              <a:latin typeface="Times New Roman" pitchFamily="18" charset="0"/>
              <a:cs typeface="Times New Roman" pitchFamily="18" charset="0"/>
            </a:endParaRPr>
          </a:p>
        </p:txBody>
      </p:sp>
      <p:sp>
        <p:nvSpPr>
          <p:cNvPr id="5" name="TextBox 4"/>
          <p:cNvSpPr txBox="1"/>
          <p:nvPr/>
        </p:nvSpPr>
        <p:spPr>
          <a:xfrm>
            <a:off x="762000" y="3505200"/>
            <a:ext cx="7696200" cy="3108543"/>
          </a:xfrm>
          <a:prstGeom prst="rect">
            <a:avLst/>
          </a:prstGeom>
          <a:noFill/>
          <a:ln>
            <a:noFill/>
          </a:ln>
        </p:spPr>
        <p:txBody>
          <a:bodyPr wrap="square" rtlCol="0">
            <a:spAutoFit/>
          </a:bodyPr>
          <a:lstStyle/>
          <a:p>
            <a:r>
              <a:rPr lang="en-US" sz="2800" b="1" dirty="0" smtClean="0">
                <a:latin typeface="Times New Roman" pitchFamily="18" charset="0"/>
                <a:cs typeface="Times New Roman" pitchFamily="18" charset="0"/>
              </a:rPr>
              <a:t>Also:</a:t>
            </a:r>
          </a:p>
          <a:p>
            <a:pPr marL="457200" indent="-457200">
              <a:buFont typeface="Arial" panose="020B0604020202020204" pitchFamily="34" charset="0"/>
              <a:buChar char="•"/>
            </a:pPr>
            <a:r>
              <a:rPr lang="en-US" sz="2800" b="1" i="1" dirty="0" smtClean="0">
                <a:latin typeface="Times New Roman" pitchFamily="18" charset="0"/>
                <a:cs typeface="Times New Roman" pitchFamily="18" charset="0"/>
              </a:rPr>
              <a:t>The smaller mass tested,</a:t>
            </a:r>
            <a:r>
              <a:rPr lang="en-US" sz="2800" b="1" dirty="0" smtClean="0">
                <a:latin typeface="Times New Roman" pitchFamily="18" charset="0"/>
                <a:cs typeface="Times New Roman" pitchFamily="18" charset="0"/>
              </a:rPr>
              <a:t> the more likely that one sample will exceed a cleanup standard (e.g., 30g vs 10g vs 1g);</a:t>
            </a:r>
          </a:p>
          <a:p>
            <a:pPr marL="457200" indent="-457200">
              <a:buFont typeface="Arial" panose="020B0604020202020204" pitchFamily="34" charset="0"/>
              <a:buChar char="•"/>
            </a:pPr>
            <a:r>
              <a:rPr lang="en-US" sz="2800" b="1" i="1" dirty="0" smtClean="0">
                <a:latin typeface="Times New Roman" pitchFamily="18" charset="0"/>
                <a:cs typeface="Times New Roman" pitchFamily="18" charset="0"/>
              </a:rPr>
              <a:t>The maximum concentration </a:t>
            </a:r>
            <a:r>
              <a:rPr lang="en-US" sz="2800" b="1" dirty="0" smtClean="0">
                <a:latin typeface="Times New Roman" pitchFamily="18" charset="0"/>
                <a:cs typeface="Times New Roman" pitchFamily="18" charset="0"/>
              </a:rPr>
              <a:t>of a contaminant in soil (at a small enough scale) is always 0% or 100%.</a:t>
            </a:r>
            <a:endParaRPr lang="en-US" sz="24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0774939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400" y="152400"/>
            <a:ext cx="89154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Disruptive Outliers?</a:t>
            </a:r>
          </a:p>
        </p:txBody>
      </p:sp>
      <p:grpSp>
        <p:nvGrpSpPr>
          <p:cNvPr id="7" name="Group 6"/>
          <p:cNvGrpSpPr/>
          <p:nvPr/>
        </p:nvGrpSpPr>
        <p:grpSpPr>
          <a:xfrm>
            <a:off x="609600" y="1013699"/>
            <a:ext cx="8001001" cy="2262901"/>
            <a:chOff x="609600" y="634425"/>
            <a:chExt cx="8001001" cy="2262901"/>
          </a:xfrm>
        </p:grpSpPr>
        <p:sp>
          <p:nvSpPr>
            <p:cNvPr id="27" name="TextBox 26"/>
            <p:cNvSpPr txBox="1"/>
            <p:nvPr/>
          </p:nvSpPr>
          <p:spPr>
            <a:xfrm>
              <a:off x="685801" y="1143000"/>
              <a:ext cx="7924800" cy="1754326"/>
            </a:xfrm>
            <a:prstGeom prst="rect">
              <a:avLst/>
            </a:prstGeom>
            <a:noFill/>
            <a:ln>
              <a:solidFill>
                <a:schemeClr val="tx1"/>
              </a:solidFill>
            </a:ln>
          </p:spPr>
          <p:txBody>
            <a:bodyPr wrap="square" rtlCol="0">
              <a:spAutoFit/>
            </a:bodyPr>
            <a:lstStyle/>
            <a:p>
              <a:pPr defTabSz="4114800"/>
              <a:r>
                <a:rPr lang="en-US" sz="2800" b="1" i="1" dirty="0" smtClean="0">
                  <a:latin typeface="Times New Roman" pitchFamily="18" charset="0"/>
                  <a:cs typeface="Times New Roman" pitchFamily="18" charset="0"/>
                </a:rPr>
                <a:t>Outliers distort… statistics of interest</a:t>
              </a:r>
              <a:r>
                <a:rPr lang="en-US" sz="2800" b="1" dirty="0" smtClean="0">
                  <a:latin typeface="Times New Roman" pitchFamily="18" charset="0"/>
                  <a:cs typeface="Times New Roman" pitchFamily="18" charset="0"/>
                </a:rPr>
                <a:t>.  Therefore, it is desirable to… not to compute… statistics by accommodating a few low probability outliers.</a:t>
              </a:r>
            </a:p>
            <a:p>
              <a:pPr defTabSz="4114800"/>
              <a:r>
                <a:rPr lang="en-US" sz="2400" b="1" dirty="0" smtClean="0">
                  <a:latin typeface="Times New Roman" pitchFamily="18" charset="0"/>
                  <a:cs typeface="Times New Roman" pitchFamily="18" charset="0"/>
                </a:rPr>
                <a:t>USEPA 2013. </a:t>
              </a:r>
              <a:r>
                <a:rPr lang="en-US" sz="2400" b="1" i="1" dirty="0" err="1" smtClean="0">
                  <a:latin typeface="Times New Roman" pitchFamily="18" charset="0"/>
                  <a:cs typeface="Times New Roman" pitchFamily="18" charset="0"/>
                </a:rPr>
                <a:t>ProUCL</a:t>
              </a:r>
              <a:r>
                <a:rPr lang="en-US" sz="2400" b="1" i="1" dirty="0" smtClean="0">
                  <a:latin typeface="Times New Roman" pitchFamily="18" charset="0"/>
                  <a:cs typeface="Times New Roman" pitchFamily="18" charset="0"/>
                </a:rPr>
                <a:t> User Guide</a:t>
              </a:r>
              <a:r>
                <a:rPr lang="en-US" sz="2400" b="1" dirty="0" smtClean="0">
                  <a:latin typeface="Times New Roman" pitchFamily="18" charset="0"/>
                  <a:cs typeface="Times New Roman" pitchFamily="18" charset="0"/>
                </a:rPr>
                <a:t>.</a:t>
              </a:r>
            </a:p>
          </p:txBody>
        </p:sp>
        <p:sp>
          <p:nvSpPr>
            <p:cNvPr id="6" name="TextBox 5"/>
            <p:cNvSpPr txBox="1"/>
            <p:nvPr/>
          </p:nvSpPr>
          <p:spPr>
            <a:xfrm>
              <a:off x="609600" y="634425"/>
              <a:ext cx="72390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Delete the “outliers” after </a:t>
              </a:r>
              <a:r>
                <a:rPr lang="en-US" sz="2800" b="1" dirty="0">
                  <a:latin typeface="Times New Roman" pitchFamily="18" charset="0"/>
                  <a:cs typeface="Times New Roman" pitchFamily="18" charset="0"/>
                </a:rPr>
                <a:t>y</a:t>
              </a:r>
              <a:r>
                <a:rPr lang="en-US" sz="2800" b="1" dirty="0" smtClean="0">
                  <a:latin typeface="Times New Roman" pitchFamily="18" charset="0"/>
                  <a:cs typeface="Times New Roman" pitchFamily="18" charset="0"/>
                </a:rPr>
                <a:t>ou find them?</a:t>
              </a:r>
            </a:p>
          </p:txBody>
        </p:sp>
      </p:grpSp>
      <p:sp>
        <p:nvSpPr>
          <p:cNvPr id="8" name="TextBox 7"/>
          <p:cNvSpPr txBox="1"/>
          <p:nvPr/>
        </p:nvSpPr>
        <p:spPr>
          <a:xfrm>
            <a:off x="1676400" y="4343400"/>
            <a:ext cx="5791200" cy="1077218"/>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Statisticians often get stuck with un-interpretable data…</a:t>
            </a:r>
          </a:p>
        </p:txBody>
      </p:sp>
    </p:spTree>
    <p:extLst>
      <p:ext uri="{BB962C8B-B14F-4D97-AF65-F5344CB8AC3E}">
        <p14:creationId xmlns:p14="http://schemas.microsoft.com/office/powerpoint/2010/main" val="16247482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400" y="152400"/>
            <a:ext cx="89154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“Outliers” are Important</a:t>
            </a:r>
          </a:p>
        </p:txBody>
      </p:sp>
      <p:sp>
        <p:nvSpPr>
          <p:cNvPr id="26" name="TextBox 25"/>
          <p:cNvSpPr txBox="1"/>
          <p:nvPr/>
        </p:nvSpPr>
        <p:spPr>
          <a:xfrm>
            <a:off x="609600" y="1447800"/>
            <a:ext cx="8001000" cy="2554545"/>
          </a:xfrm>
          <a:prstGeom prst="rect">
            <a:avLst/>
          </a:prstGeom>
          <a:noFill/>
          <a:ln>
            <a:solidFill>
              <a:schemeClr val="tx1"/>
            </a:solidFill>
          </a:ln>
        </p:spPr>
        <p:txBody>
          <a:bodyPr wrap="square" rtlCol="0">
            <a:spAutoFit/>
          </a:bodyPr>
          <a:lstStyle/>
          <a:p>
            <a:r>
              <a:rPr lang="en-US" sz="2800" b="1" dirty="0" smtClean="0">
                <a:latin typeface="Times New Roman" pitchFamily="18" charset="0"/>
                <a:cs typeface="Times New Roman" pitchFamily="18" charset="0"/>
              </a:rPr>
              <a:t>All data not known to be in error </a:t>
            </a:r>
            <a:r>
              <a:rPr lang="en-US" sz="2800" b="1" i="1" dirty="0" smtClean="0">
                <a:latin typeface="Times New Roman" pitchFamily="18" charset="0"/>
                <a:cs typeface="Times New Roman" pitchFamily="18" charset="0"/>
              </a:rPr>
              <a:t>should be considered valid</a:t>
            </a:r>
            <a:r>
              <a:rPr lang="en-US" sz="2800" b="1"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High concentrations are of particular concern </a:t>
            </a:r>
            <a:r>
              <a:rPr lang="en-US" sz="2800" b="1" dirty="0" smtClean="0">
                <a:latin typeface="Times New Roman" pitchFamily="18" charset="0"/>
                <a:cs typeface="Times New Roman" pitchFamily="18" charset="0"/>
              </a:rPr>
              <a:t>for their potential health and environmental impact.</a:t>
            </a:r>
          </a:p>
          <a:p>
            <a:r>
              <a:rPr lang="en-US" sz="2400" b="1" dirty="0" smtClean="0">
                <a:latin typeface="Times New Roman" pitchFamily="18" charset="0"/>
                <a:cs typeface="Times New Roman" pitchFamily="18" charset="0"/>
              </a:rPr>
              <a:t>USEPA 1989. </a:t>
            </a:r>
            <a:r>
              <a:rPr lang="en-US" sz="2400" b="1" i="1" dirty="0" smtClean="0">
                <a:latin typeface="Times New Roman" pitchFamily="18" charset="0"/>
                <a:cs typeface="Times New Roman" pitchFamily="18" charset="0"/>
              </a:rPr>
              <a:t>Methods for Evaluating the Attainment of Cleanup Standards</a:t>
            </a:r>
            <a:endParaRPr lang="en-US" sz="2400" b="1" dirty="0">
              <a:latin typeface="Times New Roman" pitchFamily="18" charset="0"/>
              <a:cs typeface="Times New Roman" pitchFamily="18" charset="0"/>
            </a:endParaRPr>
          </a:p>
        </p:txBody>
      </p:sp>
      <p:sp>
        <p:nvSpPr>
          <p:cNvPr id="6" name="TextBox 5"/>
          <p:cNvSpPr txBox="1"/>
          <p:nvPr/>
        </p:nvSpPr>
        <p:spPr>
          <a:xfrm>
            <a:off x="609600" y="4396263"/>
            <a:ext cx="7995557" cy="1815882"/>
          </a:xfrm>
          <a:prstGeom prst="rect">
            <a:avLst/>
          </a:prstGeom>
          <a:noFill/>
          <a:ln>
            <a:solidFill>
              <a:schemeClr val="tx1"/>
            </a:solidFill>
          </a:ln>
        </p:spPr>
        <p:txBody>
          <a:bodyPr wrap="square" rtlCol="0">
            <a:spAutoFit/>
          </a:bodyPr>
          <a:lstStyle/>
          <a:p>
            <a:pPr defTabSz="4114800"/>
            <a:r>
              <a:rPr lang="en-US" sz="2800" b="1" i="1" dirty="0" smtClean="0">
                <a:latin typeface="Times New Roman" pitchFamily="18" charset="0"/>
                <a:cs typeface="Times New Roman" pitchFamily="18" charset="0"/>
              </a:rPr>
              <a:t>All the constituents of the lot (DU) </a:t>
            </a:r>
            <a:r>
              <a:rPr lang="en-US" sz="2800" b="1" dirty="0" smtClean="0">
                <a:latin typeface="Times New Roman" pitchFamily="18" charset="0"/>
                <a:cs typeface="Times New Roman" pitchFamily="18" charset="0"/>
              </a:rPr>
              <a:t>to be sampled must be given an equal probability… of being selected and preserved </a:t>
            </a:r>
            <a:r>
              <a:rPr lang="en-US" sz="2800" b="1" i="1" dirty="0" smtClean="0">
                <a:latin typeface="Times New Roman" pitchFamily="18" charset="0"/>
                <a:cs typeface="Times New Roman" pitchFamily="18" charset="0"/>
              </a:rPr>
              <a:t>as part of the sample (data).</a:t>
            </a:r>
          </a:p>
          <a:p>
            <a:pPr defTabSz="4114800"/>
            <a:r>
              <a:rPr lang="en-US" sz="2400" b="1" dirty="0" err="1" smtClean="0">
                <a:latin typeface="Times New Roman" pitchFamily="18" charset="0"/>
                <a:cs typeface="Times New Roman" pitchFamily="18" charset="0"/>
              </a:rPr>
              <a:t>Pitard</a:t>
            </a:r>
            <a:r>
              <a:rPr lang="en-US" sz="2400" b="1" dirty="0" smtClean="0">
                <a:latin typeface="Times New Roman" pitchFamily="18" charset="0"/>
                <a:cs typeface="Times New Roman" pitchFamily="18" charset="0"/>
              </a:rPr>
              <a:t> 2005</a:t>
            </a:r>
          </a:p>
        </p:txBody>
      </p:sp>
      <p:sp>
        <p:nvSpPr>
          <p:cNvPr id="5" name="TextBox 4"/>
          <p:cNvSpPr txBox="1"/>
          <p:nvPr/>
        </p:nvSpPr>
        <p:spPr>
          <a:xfrm>
            <a:off x="609600" y="1013699"/>
            <a:ext cx="44958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Keep outlier data…</a:t>
            </a:r>
          </a:p>
        </p:txBody>
      </p:sp>
    </p:spTree>
    <p:extLst>
      <p:ext uri="{BB962C8B-B14F-4D97-AF65-F5344CB8AC3E}">
        <p14:creationId xmlns:p14="http://schemas.microsoft.com/office/powerpoint/2010/main" val="32939787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400" y="152400"/>
            <a:ext cx="89154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Forced to Fit In</a:t>
            </a:r>
          </a:p>
        </p:txBody>
      </p:sp>
      <p:sp>
        <p:nvSpPr>
          <p:cNvPr id="4" name="TextBox 3"/>
          <p:cNvSpPr txBox="1"/>
          <p:nvPr/>
        </p:nvSpPr>
        <p:spPr>
          <a:xfrm>
            <a:off x="838200" y="4121765"/>
            <a:ext cx="7543800" cy="2431435"/>
          </a:xfrm>
          <a:prstGeom prst="rect">
            <a:avLst/>
          </a:prstGeom>
          <a:noFill/>
          <a:ln>
            <a:solidFill>
              <a:schemeClr val="tx1"/>
            </a:solidFill>
          </a:ln>
        </p:spPr>
        <p:txBody>
          <a:bodyPr wrap="square" rtlCol="0">
            <a:spAutoFit/>
          </a:bodyPr>
          <a:lstStyle/>
          <a:p>
            <a:r>
              <a:rPr lang="en-US" sz="2400" b="1" i="1" dirty="0" smtClean="0">
                <a:latin typeface="Times New Roman" pitchFamily="18" charset="0"/>
                <a:cs typeface="Times New Roman" pitchFamily="18" charset="0"/>
              </a:rPr>
              <a:t>A common error has been to reject “outliers” that cannot be made to fit (a statistical) model..</a:t>
            </a:r>
            <a:r>
              <a:rPr lang="en-US" sz="2400" b="1" dirty="0" smtClean="0">
                <a:latin typeface="Times New Roman" pitchFamily="18" charset="0"/>
                <a:cs typeface="Times New Roman" pitchFamily="18" charset="0"/>
              </a:rPr>
              <a:t>. </a:t>
            </a:r>
          </a:p>
          <a:p>
            <a:endParaRPr lang="en-US" sz="12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The tendency… has been to </a:t>
            </a:r>
            <a:r>
              <a:rPr lang="en-US" sz="2400" b="1" i="1" dirty="0" smtClean="0">
                <a:latin typeface="Times New Roman" pitchFamily="18" charset="0"/>
                <a:cs typeface="Times New Roman" pitchFamily="18" charset="0"/>
              </a:rPr>
              <a:t>make the data fit a preconceived model </a:t>
            </a:r>
            <a:r>
              <a:rPr lang="en-US" sz="2400" b="1" dirty="0" smtClean="0">
                <a:latin typeface="Times New Roman" pitchFamily="18" charset="0"/>
                <a:cs typeface="Times New Roman" pitchFamily="18" charset="0"/>
              </a:rPr>
              <a:t>instead of searching for a (more appropriate way to collect samples).</a:t>
            </a:r>
          </a:p>
          <a:p>
            <a:r>
              <a:rPr lang="en-US" sz="2000" b="1" dirty="0" err="1" smtClean="0">
                <a:latin typeface="Times New Roman" pitchFamily="18" charset="0"/>
                <a:cs typeface="Times New Roman" pitchFamily="18" charset="0"/>
              </a:rPr>
              <a:t>Pitard</a:t>
            </a:r>
            <a:r>
              <a:rPr lang="en-US" sz="2000" b="1" dirty="0" smtClean="0">
                <a:latin typeface="Times New Roman" pitchFamily="18" charset="0"/>
                <a:cs typeface="Times New Roman" pitchFamily="18" charset="0"/>
              </a:rPr>
              <a:t> 2009</a:t>
            </a:r>
          </a:p>
        </p:txBody>
      </p:sp>
      <p:sp>
        <p:nvSpPr>
          <p:cNvPr id="7" name="TextBox 6"/>
          <p:cNvSpPr txBox="1"/>
          <p:nvPr/>
        </p:nvSpPr>
        <p:spPr>
          <a:xfrm>
            <a:off x="914400" y="1905000"/>
            <a:ext cx="7391400" cy="1938992"/>
          </a:xfrm>
          <a:prstGeom prst="rect">
            <a:avLst/>
          </a:prstGeom>
          <a:noFill/>
          <a:ln>
            <a:solidFill>
              <a:schemeClr val="tx1"/>
            </a:solidFill>
          </a:ln>
        </p:spPr>
        <p:txBody>
          <a:bodyPr wrap="square" rtlCol="0">
            <a:spAutoFit/>
          </a:bodyPr>
          <a:lstStyle/>
          <a:p>
            <a:r>
              <a:rPr lang="en-US" sz="2400" b="1" i="1" dirty="0" smtClean="0">
                <a:latin typeface="Times New Roman" pitchFamily="18" charset="0"/>
                <a:cs typeface="Times New Roman" pitchFamily="18" charset="0"/>
              </a:rPr>
              <a:t>(Improper) sampling protocol (for particulate matter) </a:t>
            </a:r>
            <a:r>
              <a:rPr lang="en-US" sz="2400" b="1" dirty="0" smtClean="0">
                <a:latin typeface="Times New Roman" pitchFamily="18" charset="0"/>
                <a:cs typeface="Times New Roman" pitchFamily="18" charset="0"/>
              </a:rPr>
              <a:t>introduces an enormous fundamental error (in the data set) that </a:t>
            </a:r>
            <a:r>
              <a:rPr lang="en-US" sz="2400" b="1" i="1" dirty="0" smtClean="0">
                <a:latin typeface="Times New Roman" pitchFamily="18" charset="0"/>
                <a:cs typeface="Times New Roman" pitchFamily="18" charset="0"/>
              </a:rPr>
              <a:t>confuses the  interpretation of the data</a:t>
            </a:r>
            <a:r>
              <a:rPr lang="en-US" sz="2400" b="1" dirty="0" smtClean="0">
                <a:latin typeface="Times New Roman" pitchFamily="18" charset="0"/>
                <a:cs typeface="Times New Roman" pitchFamily="18" charset="0"/>
              </a:rPr>
              <a:t> (and) subsequent geostatistical studies.</a:t>
            </a:r>
          </a:p>
          <a:p>
            <a:r>
              <a:rPr lang="en-US" sz="2400" b="1" dirty="0" err="1" smtClean="0">
                <a:latin typeface="Times New Roman" pitchFamily="18" charset="0"/>
                <a:cs typeface="Times New Roman" pitchFamily="18" charset="0"/>
              </a:rPr>
              <a:t>Pitard</a:t>
            </a:r>
            <a:r>
              <a:rPr lang="en-US" sz="2400" b="1" dirty="0" smtClean="0">
                <a:latin typeface="Times New Roman" pitchFamily="18" charset="0"/>
                <a:cs typeface="Times New Roman" pitchFamily="18" charset="0"/>
              </a:rPr>
              <a:t> 1993.</a:t>
            </a:r>
            <a:endParaRPr lang="en-US" sz="2400" b="1" dirty="0">
              <a:latin typeface="Times New Roman" pitchFamily="18" charset="0"/>
              <a:cs typeface="Times New Roman" pitchFamily="18" charset="0"/>
            </a:endParaRPr>
          </a:p>
        </p:txBody>
      </p:sp>
      <p:sp>
        <p:nvSpPr>
          <p:cNvPr id="8" name="TextBox 7"/>
          <p:cNvSpPr txBox="1"/>
          <p:nvPr/>
        </p:nvSpPr>
        <p:spPr>
          <a:xfrm>
            <a:off x="800100" y="986135"/>
            <a:ext cx="7619999"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Outlier data for soil are </a:t>
            </a:r>
            <a:r>
              <a:rPr lang="en-US" sz="2400" b="1" i="1" dirty="0" smtClean="0">
                <a:latin typeface="Times New Roman" pitchFamily="18" charset="0"/>
                <a:cs typeface="Times New Roman" pitchFamily="18" charset="0"/>
              </a:rPr>
              <a:t>artifacts of improper sampling</a:t>
            </a:r>
            <a:r>
              <a:rPr lang="en-US" sz="2400" b="1"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7368880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EB08C4-B206-4098-98C3-6DC2CE1146B4}" type="slidenum">
              <a:rPr lang="en-US" smtClean="0"/>
              <a:pPr/>
              <a:t>77</a:t>
            </a:fld>
            <a:endParaRPr lang="en-US"/>
          </a:p>
        </p:txBody>
      </p:sp>
      <p:sp>
        <p:nvSpPr>
          <p:cNvPr id="41" name="TextBox 40"/>
          <p:cNvSpPr txBox="1"/>
          <p:nvPr/>
        </p:nvSpPr>
        <p:spPr>
          <a:xfrm>
            <a:off x="381000" y="76200"/>
            <a:ext cx="8610600" cy="954107"/>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Improving Performance by Ignoring Data…</a:t>
            </a:r>
          </a:p>
          <a:p>
            <a:pPr algn="ctr"/>
            <a:r>
              <a:rPr lang="en-US" sz="2400" b="1" dirty="0" smtClean="0">
                <a:latin typeface="Times New Roman" pitchFamily="18" charset="0"/>
                <a:cs typeface="Times New Roman" pitchFamily="18" charset="0"/>
              </a:rPr>
              <a:t>(Study Site C – Mean Intra-Sample Data)</a:t>
            </a:r>
          </a:p>
        </p:txBody>
      </p:sp>
      <p:graphicFrame>
        <p:nvGraphicFramePr>
          <p:cNvPr id="42" name="Table 41"/>
          <p:cNvGraphicFramePr>
            <a:graphicFrameLocks noGrp="1"/>
          </p:cNvGraphicFramePr>
          <p:nvPr>
            <p:extLst/>
          </p:nvPr>
        </p:nvGraphicFramePr>
        <p:xfrm>
          <a:off x="2070138" y="4800600"/>
          <a:ext cx="5173204" cy="1668927"/>
        </p:xfrm>
        <a:graphic>
          <a:graphicData uri="http://schemas.openxmlformats.org/drawingml/2006/table">
            <a:tbl>
              <a:tblPr/>
              <a:tblGrid>
                <a:gridCol w="2447436"/>
                <a:gridCol w="1371600"/>
                <a:gridCol w="1354168"/>
              </a:tblGrid>
              <a:tr h="742950">
                <a:tc>
                  <a:txBody>
                    <a:bodyPr/>
                    <a:lstStyle/>
                    <a:p>
                      <a:pPr algn="ctr" fontAlgn="b"/>
                      <a:r>
                        <a:rPr lang="en-US" sz="2000" b="1" i="0" u="none" strike="noStrike" dirty="0" smtClean="0">
                          <a:solidFill>
                            <a:srgbClr val="000000"/>
                          </a:solidFill>
                          <a:effectLst/>
                          <a:latin typeface="Arial" panose="020B0604020202020204" pitchFamily="34" charset="0"/>
                          <a:cs typeface="Arial" panose="020B0604020202020204" pitchFamily="34" charset="0"/>
                        </a:rPr>
                        <a:t>Calculation Method</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Arial" panose="020B0604020202020204" pitchFamily="34" charset="0"/>
                          <a:cs typeface="Arial" panose="020B0604020202020204" pitchFamily="34" charset="0"/>
                        </a:rPr>
                        <a:t>95% *UCL</a:t>
                      </a:r>
                    </a:p>
                    <a:p>
                      <a:pPr algn="ctr" fontAlgn="b"/>
                      <a:r>
                        <a:rPr lang="en-US" sz="2000" b="1" i="0" u="none" strike="noStrike" dirty="0" smtClean="0">
                          <a:solidFill>
                            <a:srgbClr val="000000"/>
                          </a:solidFill>
                          <a:effectLst/>
                          <a:latin typeface="Arial" panose="020B0604020202020204" pitchFamily="34" charset="0"/>
                          <a:cs typeface="Arial" panose="020B0604020202020204" pitchFamily="34" charset="0"/>
                        </a:rPr>
                        <a:t>(mg/kg</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Arial" panose="020B0604020202020204" pitchFamily="34" charset="0"/>
                          <a:cs typeface="Arial" panose="020B0604020202020204" pitchFamily="34" charset="0"/>
                        </a:rPr>
                        <a:t>RSD</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8777">
                <a:tc>
                  <a:txBody>
                    <a:bodyPr/>
                    <a:lstStyle/>
                    <a:p>
                      <a:pPr algn="ctr" fontAlgn="ctr"/>
                      <a:r>
                        <a:rPr lang="en-US" sz="2000" b="1" i="0" u="none" strike="noStrike" dirty="0" smtClean="0">
                          <a:solidFill>
                            <a:srgbClr val="000000"/>
                          </a:solidFill>
                          <a:effectLst/>
                          <a:latin typeface="Arial" panose="020B0604020202020204" pitchFamily="34" charset="0"/>
                          <a:cs typeface="Arial" panose="020B0604020202020204" pitchFamily="34" charset="0"/>
                        </a:rPr>
                        <a:t>With “Outliers”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Arial" panose="020B0604020202020204" pitchFamily="34" charset="0"/>
                          <a:cs typeface="Arial" panose="020B0604020202020204" pitchFamily="34" charset="0"/>
                        </a:rPr>
                        <a:t>1,851</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Arial" panose="020B0604020202020204" pitchFamily="34" charset="0"/>
                          <a:cs typeface="Arial" panose="020B0604020202020204" pitchFamily="34" charset="0"/>
                        </a:rPr>
                        <a:t>328%</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a:txBody>
                    <a:bodyPr/>
                    <a:lstStyle/>
                    <a:p>
                      <a:pPr algn="ctr" fontAlgn="ctr"/>
                      <a:r>
                        <a:rPr lang="en-US" sz="2000" b="1" i="0" u="none" strike="noStrike" dirty="0" smtClean="0">
                          <a:solidFill>
                            <a:srgbClr val="000000"/>
                          </a:solidFill>
                          <a:effectLst/>
                          <a:latin typeface="Arial" panose="020B0604020202020204" pitchFamily="34" charset="0"/>
                          <a:cs typeface="Arial" panose="020B0604020202020204" pitchFamily="34" charset="0"/>
                        </a:rPr>
                        <a:t>Without “Outliers”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Arial" panose="020B0604020202020204" pitchFamily="34" charset="0"/>
                          <a:cs typeface="Arial" panose="020B0604020202020204" pitchFamily="34" charset="0"/>
                        </a:rPr>
                        <a:t>41</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Arial" panose="020B0604020202020204" pitchFamily="34" charset="0"/>
                          <a:cs typeface="Arial" panose="020B0604020202020204" pitchFamily="34" charset="0"/>
                        </a:rPr>
                        <a:t>133%</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grpSp>
        <p:nvGrpSpPr>
          <p:cNvPr id="5" name="Group 4"/>
          <p:cNvGrpSpPr/>
          <p:nvPr/>
        </p:nvGrpSpPr>
        <p:grpSpPr>
          <a:xfrm>
            <a:off x="3417107" y="968514"/>
            <a:ext cx="5632607" cy="3904364"/>
            <a:chOff x="3417107" y="968514"/>
            <a:chExt cx="5632607" cy="3904364"/>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107" y="1105550"/>
              <a:ext cx="4675632" cy="3767328"/>
            </a:xfrm>
            <a:prstGeom prst="rect">
              <a:avLst/>
            </a:prstGeom>
          </p:spPr>
        </p:pic>
        <p:sp>
          <p:nvSpPr>
            <p:cNvPr id="6" name="Oval 5"/>
            <p:cNvSpPr/>
            <p:nvPr/>
          </p:nvSpPr>
          <p:spPr>
            <a:xfrm>
              <a:off x="6908042" y="2758601"/>
              <a:ext cx="871182" cy="1219637"/>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10800000" flipV="1">
              <a:off x="6858000" y="1600198"/>
              <a:ext cx="1066800" cy="6096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394579" y="1299865"/>
              <a:ext cx="2398625" cy="2590800"/>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50" idx="2"/>
            </p:cNvCxnSpPr>
            <p:nvPr/>
          </p:nvCxnSpPr>
          <p:spPr>
            <a:xfrm rot="5400000">
              <a:off x="7801574" y="2590916"/>
              <a:ext cx="275511" cy="4862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34200" y="968514"/>
              <a:ext cx="1981200" cy="707886"/>
            </a:xfrm>
            <a:prstGeom prst="rect">
              <a:avLst/>
            </a:prstGeom>
            <a:noFill/>
          </p:spPr>
          <p:txBody>
            <a:bodyPr wrap="square" rtlCol="0">
              <a:spAutoFit/>
            </a:bodyPr>
            <a:lstStyle/>
            <a:p>
              <a:pPr algn="ctr"/>
              <a:r>
                <a:rPr lang="en-US" sz="2000" b="1" dirty="0" smtClean="0"/>
                <a:t>20 “Good” Discrete Samples</a:t>
              </a:r>
              <a:endParaRPr lang="en-US" sz="2000" b="1" dirty="0"/>
            </a:p>
          </p:txBody>
        </p:sp>
        <p:sp>
          <p:nvSpPr>
            <p:cNvPr id="50" name="TextBox 49"/>
            <p:cNvSpPr txBox="1"/>
            <p:nvPr/>
          </p:nvSpPr>
          <p:spPr>
            <a:xfrm>
              <a:off x="7315200" y="1988403"/>
              <a:ext cx="1734514" cy="707886"/>
            </a:xfrm>
            <a:prstGeom prst="rect">
              <a:avLst/>
            </a:prstGeom>
            <a:noFill/>
          </p:spPr>
          <p:txBody>
            <a:bodyPr wrap="square" rtlCol="0">
              <a:spAutoFit/>
            </a:bodyPr>
            <a:lstStyle/>
            <a:p>
              <a:pPr algn="ctr"/>
              <a:r>
                <a:rPr lang="en-US" sz="2000" b="1" dirty="0" smtClean="0"/>
                <a:t>4 “Bad” “Outliers”?</a:t>
              </a:r>
              <a:endParaRPr lang="en-US" sz="2000" b="1" dirty="0"/>
            </a:p>
          </p:txBody>
        </p:sp>
      </p:grpSp>
      <p:sp>
        <p:nvSpPr>
          <p:cNvPr id="37" name="TextBox 36"/>
          <p:cNvSpPr txBox="1"/>
          <p:nvPr/>
        </p:nvSpPr>
        <p:spPr>
          <a:xfrm>
            <a:off x="742679" y="914400"/>
            <a:ext cx="1695721" cy="461665"/>
          </a:xfrm>
          <a:prstGeom prst="rect">
            <a:avLst/>
          </a:prstGeom>
          <a:noFill/>
        </p:spPr>
        <p:txBody>
          <a:bodyPr wrap="none" rtlCol="0">
            <a:spAutoFit/>
          </a:bodyPr>
          <a:lstStyle/>
          <a:p>
            <a:pPr algn="ctr"/>
            <a:r>
              <a:rPr lang="en-US" sz="2400" b="1" dirty="0" smtClean="0"/>
              <a:t>Study Site C</a:t>
            </a:r>
            <a:endParaRPr lang="en-US" sz="2400" b="1" dirty="0"/>
          </a:p>
        </p:txBody>
      </p:sp>
      <p:grpSp>
        <p:nvGrpSpPr>
          <p:cNvPr id="17" name="Group 16"/>
          <p:cNvGrpSpPr/>
          <p:nvPr/>
        </p:nvGrpSpPr>
        <p:grpSpPr>
          <a:xfrm>
            <a:off x="615260" y="1376065"/>
            <a:ext cx="2051740" cy="2945723"/>
            <a:chOff x="168946" y="1511051"/>
            <a:chExt cx="2051740" cy="2945723"/>
          </a:xfrm>
        </p:grpSpPr>
        <p:pic>
          <p:nvPicPr>
            <p:cNvPr id="32" name="Picture 31" descr="PCB grid map.jpg"/>
            <p:cNvPicPr>
              <a:picLocks noChangeAspect="1"/>
            </p:cNvPicPr>
            <p:nvPr/>
          </p:nvPicPr>
          <p:blipFill>
            <a:blip r:embed="rId3"/>
            <a:stretch>
              <a:fillRect/>
            </a:stretch>
          </p:blipFill>
          <p:spPr>
            <a:xfrm>
              <a:off x="168946" y="1539675"/>
              <a:ext cx="2051740" cy="2917099"/>
            </a:xfrm>
            <a:prstGeom prst="rect">
              <a:avLst/>
            </a:prstGeom>
            <a:ln>
              <a:solidFill>
                <a:schemeClr val="tx1"/>
              </a:solidFill>
            </a:ln>
          </p:spPr>
        </p:pic>
        <p:sp>
          <p:nvSpPr>
            <p:cNvPr id="34" name="TextBox 33"/>
            <p:cNvSpPr txBox="1"/>
            <p:nvPr/>
          </p:nvSpPr>
          <p:spPr>
            <a:xfrm>
              <a:off x="1646599" y="2499798"/>
              <a:ext cx="487001" cy="624402"/>
            </a:xfrm>
            <a:prstGeom prst="rect">
              <a:avLst/>
            </a:prstGeom>
            <a:noFill/>
          </p:spPr>
          <p:txBody>
            <a:bodyPr wrap="none" rtlCol="0">
              <a:spAutoFit/>
            </a:bodyPr>
            <a:lstStyle/>
            <a:p>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X</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4"/>
            <p:cNvSpPr txBox="1"/>
            <p:nvPr/>
          </p:nvSpPr>
          <p:spPr>
            <a:xfrm>
              <a:off x="1191414" y="1524000"/>
              <a:ext cx="487001" cy="624402"/>
            </a:xfrm>
            <a:prstGeom prst="rect">
              <a:avLst/>
            </a:prstGeom>
            <a:noFill/>
          </p:spPr>
          <p:txBody>
            <a:bodyPr wrap="none" rtlCol="0">
              <a:spAutoFit/>
            </a:bodyPr>
            <a:lstStyle/>
            <a:p>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X</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7" name="TextBox 46"/>
            <p:cNvSpPr txBox="1"/>
            <p:nvPr/>
          </p:nvSpPr>
          <p:spPr>
            <a:xfrm>
              <a:off x="1638263" y="2014284"/>
              <a:ext cx="487001" cy="624402"/>
            </a:xfrm>
            <a:prstGeom prst="rect">
              <a:avLst/>
            </a:prstGeom>
            <a:noFill/>
          </p:spPr>
          <p:txBody>
            <a:bodyPr wrap="none" rtlCol="0">
              <a:spAutoFit/>
            </a:bodyPr>
            <a:lstStyle/>
            <a:p>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X</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9" name="TextBox 48"/>
            <p:cNvSpPr txBox="1"/>
            <p:nvPr/>
          </p:nvSpPr>
          <p:spPr>
            <a:xfrm>
              <a:off x="200648" y="1511051"/>
              <a:ext cx="487001" cy="624402"/>
            </a:xfrm>
            <a:prstGeom prst="rect">
              <a:avLst/>
            </a:prstGeom>
            <a:noFill/>
          </p:spPr>
          <p:txBody>
            <a:bodyPr wrap="none" rtlCol="0">
              <a:spAutoFit/>
            </a:bodyPr>
            <a:lstStyle/>
            <a:p>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X</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20" name="TextBox 19"/>
          <p:cNvSpPr txBox="1"/>
          <p:nvPr/>
        </p:nvSpPr>
        <p:spPr>
          <a:xfrm>
            <a:off x="2057400" y="6374703"/>
            <a:ext cx="1734514" cy="461665"/>
          </a:xfrm>
          <a:prstGeom prst="rect">
            <a:avLst/>
          </a:prstGeom>
          <a:noFill/>
        </p:spPr>
        <p:txBody>
          <a:bodyPr wrap="square" rtlCol="0">
            <a:spAutoFit/>
          </a:bodyPr>
          <a:lstStyle/>
          <a:p>
            <a:pPr algn="ctr"/>
            <a:r>
              <a:rPr lang="en-US" sz="2400" b="1" dirty="0" smtClean="0"/>
              <a:t>*Chebyshev</a:t>
            </a:r>
            <a:endParaRPr lang="en-US" sz="2400" b="1" dirty="0"/>
          </a:p>
        </p:txBody>
      </p:sp>
    </p:spTree>
    <p:extLst>
      <p:ext uri="{BB962C8B-B14F-4D97-AF65-F5344CB8AC3E}">
        <p14:creationId xmlns:p14="http://schemas.microsoft.com/office/powerpoint/2010/main" val="25012959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609600" y="685800"/>
            <a:ext cx="7924800" cy="3046988"/>
          </a:xfrm>
          <a:prstGeom prst="rect">
            <a:avLst/>
          </a:prstGeom>
          <a:noFill/>
          <a:ln>
            <a:noFill/>
          </a:ln>
        </p:spPr>
        <p:txBody>
          <a:bodyPr wrap="square" rtlCol="0">
            <a:spAutoFit/>
          </a:bodyPr>
          <a:lstStyle/>
          <a:p>
            <a:pPr marL="457200" indent="-457200">
              <a:buFont typeface="Arial" panose="020B0604020202020204" pitchFamily="34" charset="0"/>
              <a:buChar char="•"/>
            </a:pPr>
            <a:r>
              <a:rPr lang="en-US" sz="2400" b="1" dirty="0" smtClean="0">
                <a:latin typeface="Times New Roman" pitchFamily="18" charset="0"/>
                <a:cs typeface="Times New Roman" pitchFamily="18" charset="0"/>
              </a:rPr>
              <a:t>Capturing and representing </a:t>
            </a:r>
            <a:r>
              <a:rPr lang="en-US" sz="2400" b="1" i="1" dirty="0" smtClean="0">
                <a:latin typeface="Times New Roman" pitchFamily="18" charset="0"/>
                <a:cs typeface="Times New Roman" pitchFamily="18" charset="0"/>
              </a:rPr>
              <a:t>distributional heterogeneity</a:t>
            </a:r>
            <a:r>
              <a:rPr lang="en-US" sz="2400" b="1" dirty="0" smtClean="0">
                <a:latin typeface="Times New Roman" pitchFamily="18" charset="0"/>
                <a:cs typeface="Times New Roman" pitchFamily="18" charset="0"/>
              </a:rPr>
              <a:t> within a targeted area/volume of soil (or rock) is critical to correct sampling;</a:t>
            </a:r>
          </a:p>
          <a:p>
            <a:pPr marL="457200" indent="-457200">
              <a:buFont typeface="Arial" panose="020B0604020202020204" pitchFamily="34" charset="0"/>
              <a:buChar char="•"/>
            </a:pPr>
            <a:r>
              <a:rPr lang="en-US" sz="2400" b="1" dirty="0" smtClean="0">
                <a:latin typeface="Times New Roman" pitchFamily="18" charset="0"/>
                <a:cs typeface="Times New Roman" pitchFamily="18" charset="0"/>
              </a:rPr>
              <a:t>“Outlier” areas of higher concentrations </a:t>
            </a:r>
            <a:r>
              <a:rPr lang="en-US" sz="2400" b="1" i="1" dirty="0" smtClean="0">
                <a:latin typeface="Times New Roman" pitchFamily="18" charset="0"/>
                <a:cs typeface="Times New Roman" pitchFamily="18" charset="0"/>
              </a:rPr>
              <a:t>often drive decision making</a:t>
            </a:r>
            <a:r>
              <a:rPr lang="en-US" sz="2400" b="1" dirty="0" smtClean="0">
                <a:latin typeface="Times New Roman" pitchFamily="18" charset="0"/>
                <a:cs typeface="Times New Roman" pitchFamily="18" charset="0"/>
              </a:rPr>
              <a:t>;</a:t>
            </a:r>
          </a:p>
          <a:p>
            <a:pPr marL="457200" indent="-457200">
              <a:buFont typeface="Arial" panose="020B0604020202020204" pitchFamily="34" charset="0"/>
              <a:buChar char="•"/>
            </a:pPr>
            <a:r>
              <a:rPr lang="en-US" sz="2400" b="1" dirty="0" smtClean="0">
                <a:latin typeface="Times New Roman" pitchFamily="18" charset="0"/>
                <a:cs typeface="Times New Roman" pitchFamily="18" charset="0"/>
              </a:rPr>
              <a:t>Entire DU eventually dug up and extracted (ultimate test of sample representativeness);</a:t>
            </a:r>
          </a:p>
          <a:p>
            <a:pPr marL="457200" indent="-457200">
              <a:buFont typeface="Arial" panose="020B0604020202020204" pitchFamily="34" charset="0"/>
              <a:buChar char="•"/>
            </a:pPr>
            <a:r>
              <a:rPr lang="en-US" sz="2400" b="1" dirty="0" smtClean="0">
                <a:latin typeface="Times New Roman" pitchFamily="18" charset="0"/>
                <a:cs typeface="Times New Roman" pitchFamily="18" charset="0"/>
              </a:rPr>
              <a:t>It’s the </a:t>
            </a:r>
            <a:r>
              <a:rPr lang="en-US" sz="2400" b="1" i="1" dirty="0" smtClean="0">
                <a:latin typeface="Times New Roman" pitchFamily="18" charset="0"/>
                <a:cs typeface="Times New Roman" pitchFamily="18" charset="0"/>
              </a:rPr>
              <a:t>sampling method</a:t>
            </a:r>
            <a:r>
              <a:rPr lang="en-US" sz="2400" b="1" dirty="0" smtClean="0">
                <a:latin typeface="Times New Roman" pitchFamily="18" charset="0"/>
                <a:cs typeface="Times New Roman" pitchFamily="18" charset="0"/>
              </a:rPr>
              <a:t>, not the statistical models.</a:t>
            </a:r>
          </a:p>
        </p:txBody>
      </p:sp>
      <p:sp>
        <p:nvSpPr>
          <p:cNvPr id="56" name="TextBox 55"/>
          <p:cNvSpPr txBox="1"/>
          <p:nvPr/>
        </p:nvSpPr>
        <p:spPr>
          <a:xfrm>
            <a:off x="152400" y="152400"/>
            <a:ext cx="89154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Gold Miners Love Outliers!</a:t>
            </a:r>
          </a:p>
        </p:txBody>
      </p:sp>
      <p:sp>
        <p:nvSpPr>
          <p:cNvPr id="8" name="TextBox 7"/>
          <p:cNvSpPr txBox="1"/>
          <p:nvPr/>
        </p:nvSpPr>
        <p:spPr>
          <a:xfrm>
            <a:off x="544772" y="3962400"/>
            <a:ext cx="3570028" cy="1200329"/>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What is the </a:t>
            </a:r>
            <a:r>
              <a:rPr lang="en-US" sz="2400" b="1" i="1" dirty="0" smtClean="0">
                <a:latin typeface="Times New Roman" pitchFamily="18" charset="0"/>
                <a:cs typeface="Times New Roman" pitchFamily="18" charset="0"/>
              </a:rPr>
              <a:t>mean</a:t>
            </a:r>
            <a:r>
              <a:rPr lang="en-US" sz="2400" b="1" dirty="0" smtClean="0">
                <a:latin typeface="Times New Roman" pitchFamily="18" charset="0"/>
                <a:cs typeface="Times New Roman" pitchFamily="18" charset="0"/>
              </a:rPr>
              <a:t> concentration of gold in this ore body?</a:t>
            </a:r>
          </a:p>
        </p:txBody>
      </p:sp>
      <p:sp>
        <p:nvSpPr>
          <p:cNvPr id="9" name="TextBox 8"/>
          <p:cNvSpPr txBox="1"/>
          <p:nvPr/>
        </p:nvSpPr>
        <p:spPr>
          <a:xfrm>
            <a:off x="4114800" y="3591580"/>
            <a:ext cx="40386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Outliers Are Golden</a:t>
            </a:r>
          </a:p>
        </p:txBody>
      </p:sp>
      <p:grpSp>
        <p:nvGrpSpPr>
          <p:cNvPr id="3" name="Group 2"/>
          <p:cNvGrpSpPr/>
          <p:nvPr/>
        </p:nvGrpSpPr>
        <p:grpSpPr>
          <a:xfrm>
            <a:off x="4368800" y="4038600"/>
            <a:ext cx="3556000" cy="2707985"/>
            <a:chOff x="4368800" y="4038600"/>
            <a:chExt cx="3556000" cy="2707985"/>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68800" y="4038600"/>
              <a:ext cx="3556000" cy="2667000"/>
            </a:xfrm>
            <a:prstGeom prst="rect">
              <a:avLst/>
            </a:prstGeom>
            <a:ln>
              <a:solidFill>
                <a:schemeClr val="tx1"/>
              </a:solidFill>
            </a:ln>
          </p:spPr>
        </p:pic>
        <p:sp>
          <p:nvSpPr>
            <p:cNvPr id="11" name="Oval 10"/>
            <p:cNvSpPr/>
            <p:nvPr/>
          </p:nvSpPr>
          <p:spPr>
            <a:xfrm rot="20833208">
              <a:off x="4500173" y="5188288"/>
              <a:ext cx="3068404" cy="2314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0833208">
              <a:off x="4739129" y="5583720"/>
              <a:ext cx="1891366" cy="3449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833208">
              <a:off x="6141248" y="6199356"/>
              <a:ext cx="801828" cy="3449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833208">
              <a:off x="5535780" y="4527128"/>
              <a:ext cx="605766" cy="3449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833208">
              <a:off x="7118403" y="5711315"/>
              <a:ext cx="438692" cy="2664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833208">
              <a:off x="5469299" y="6068431"/>
              <a:ext cx="438692" cy="2664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0833208">
              <a:off x="4952958" y="6480138"/>
              <a:ext cx="438692" cy="2664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20833208">
              <a:off x="5228188" y="4285123"/>
              <a:ext cx="438692" cy="2664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91531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descr="PCB Map #2.jpg"/>
          <p:cNvPicPr>
            <a:picLocks noChangeAspect="1"/>
          </p:cNvPicPr>
          <p:nvPr/>
        </p:nvPicPr>
        <p:blipFill>
          <a:blip r:embed="rId3"/>
          <a:stretch>
            <a:fillRect/>
          </a:stretch>
        </p:blipFill>
        <p:spPr>
          <a:xfrm>
            <a:off x="4343400" y="1893553"/>
            <a:ext cx="1621646" cy="2449721"/>
          </a:xfrm>
          <a:prstGeom prst="rect">
            <a:avLst/>
          </a:prstGeom>
        </p:spPr>
      </p:pic>
      <p:pic>
        <p:nvPicPr>
          <p:cNvPr id="72" name="Picture 71" descr="PCB Map #4.jpg"/>
          <p:cNvPicPr>
            <a:picLocks noChangeAspect="1"/>
          </p:cNvPicPr>
          <p:nvPr/>
        </p:nvPicPr>
        <p:blipFill>
          <a:blip r:embed="rId4"/>
          <a:stretch>
            <a:fillRect/>
          </a:stretch>
        </p:blipFill>
        <p:spPr>
          <a:xfrm>
            <a:off x="2672442" y="4424918"/>
            <a:ext cx="6291944" cy="2433082"/>
          </a:xfrm>
          <a:prstGeom prst="rect">
            <a:avLst/>
          </a:prstGeom>
        </p:spPr>
      </p:pic>
      <p:pic>
        <p:nvPicPr>
          <p:cNvPr id="61" name="Picture 60" descr="PCB Map #1.jpg"/>
          <p:cNvPicPr>
            <a:picLocks noChangeAspect="1"/>
          </p:cNvPicPr>
          <p:nvPr/>
        </p:nvPicPr>
        <p:blipFill>
          <a:blip r:embed="rId5"/>
          <a:stretch>
            <a:fillRect/>
          </a:stretch>
        </p:blipFill>
        <p:spPr>
          <a:xfrm>
            <a:off x="2668089" y="1845003"/>
            <a:ext cx="1716222" cy="2518737"/>
          </a:xfrm>
          <a:prstGeom prst="rect">
            <a:avLst/>
          </a:prstGeom>
        </p:spPr>
      </p:pic>
      <p:pic>
        <p:nvPicPr>
          <p:cNvPr id="67" name="Picture 66" descr="PCB Map #3.jpg"/>
          <p:cNvPicPr>
            <a:picLocks noChangeAspect="1"/>
          </p:cNvPicPr>
          <p:nvPr/>
        </p:nvPicPr>
        <p:blipFill>
          <a:blip r:embed="rId6"/>
          <a:stretch>
            <a:fillRect/>
          </a:stretch>
        </p:blipFill>
        <p:spPr>
          <a:xfrm>
            <a:off x="5831477" y="1913364"/>
            <a:ext cx="3083923" cy="2446239"/>
          </a:xfrm>
          <a:prstGeom prst="rect">
            <a:avLst/>
          </a:prstGeom>
        </p:spPr>
      </p:pic>
      <p:grpSp>
        <p:nvGrpSpPr>
          <p:cNvPr id="2" name="Group 141"/>
          <p:cNvGrpSpPr/>
          <p:nvPr/>
        </p:nvGrpSpPr>
        <p:grpSpPr>
          <a:xfrm>
            <a:off x="304800" y="4876800"/>
            <a:ext cx="2071860" cy="1752600"/>
            <a:chOff x="3505200" y="5029200"/>
            <a:chExt cx="2071860" cy="1752600"/>
          </a:xfrm>
        </p:grpSpPr>
        <p:sp>
          <p:nvSpPr>
            <p:cNvPr id="50" name="Rectangle 49"/>
            <p:cNvSpPr/>
            <p:nvPr/>
          </p:nvSpPr>
          <p:spPr>
            <a:xfrm>
              <a:off x="3505200" y="5029200"/>
              <a:ext cx="457200" cy="3810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18848" y="5486400"/>
              <a:ext cx="457200" cy="381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540456" y="5943600"/>
              <a:ext cx="4572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114800" y="5029200"/>
              <a:ext cx="1462260" cy="400110"/>
            </a:xfrm>
            <a:prstGeom prst="rect">
              <a:avLst/>
            </a:prstGeom>
            <a:noFill/>
          </p:spPr>
          <p:txBody>
            <a:bodyPr wrap="none" rtlCol="0">
              <a:spAutoFit/>
            </a:bodyPr>
            <a:lstStyle/>
            <a:p>
              <a:r>
                <a:rPr lang="en-US" sz="2000" b="1" u="sng" dirty="0" smtClean="0">
                  <a:latin typeface="Times New Roman" pitchFamily="18" charset="0"/>
                  <a:cs typeface="Times New Roman" pitchFamily="18" charset="0"/>
                </a:rPr>
                <a:t>&gt;</a:t>
              </a:r>
              <a:r>
                <a:rPr lang="en-US" sz="2000" b="1" dirty="0" smtClean="0">
                  <a:latin typeface="Times New Roman" pitchFamily="18" charset="0"/>
                  <a:cs typeface="Times New Roman" pitchFamily="18" charset="0"/>
                </a:rPr>
                <a:t>250 mg/kg</a:t>
              </a:r>
              <a:endParaRPr lang="en-US" sz="2000" b="1" dirty="0">
                <a:latin typeface="Times New Roman" pitchFamily="18" charset="0"/>
                <a:cs typeface="Times New Roman" pitchFamily="18" charset="0"/>
              </a:endParaRPr>
            </a:p>
          </p:txBody>
        </p:sp>
        <p:sp>
          <p:nvSpPr>
            <p:cNvPr id="54" name="Rectangle 53"/>
            <p:cNvSpPr/>
            <p:nvPr/>
          </p:nvSpPr>
          <p:spPr>
            <a:xfrm>
              <a:off x="3540457" y="6400800"/>
              <a:ext cx="457200" cy="381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4114800" y="5410200"/>
              <a:ext cx="1334020" cy="400110"/>
            </a:xfrm>
            <a:prstGeom prst="rect">
              <a:avLst/>
            </a:prstGeom>
            <a:noFill/>
          </p:spPr>
          <p:txBody>
            <a:bodyPr wrap="none" rtlCol="0">
              <a:spAutoFit/>
            </a:bodyPr>
            <a:lstStyle/>
            <a:p>
              <a:r>
                <a:rPr lang="en-US" sz="2000" b="1" u="sng" dirty="0" smtClean="0">
                  <a:latin typeface="Times New Roman" pitchFamily="18" charset="0"/>
                  <a:cs typeface="Times New Roman" pitchFamily="18" charset="0"/>
                </a:rPr>
                <a:t>&gt;</a:t>
              </a:r>
              <a:r>
                <a:rPr lang="en-US" sz="2000" b="1" dirty="0" smtClean="0">
                  <a:latin typeface="Times New Roman" pitchFamily="18" charset="0"/>
                  <a:cs typeface="Times New Roman" pitchFamily="18" charset="0"/>
                </a:rPr>
                <a:t>50 mg/kg</a:t>
              </a:r>
              <a:endParaRPr lang="en-US" sz="2000" b="1" dirty="0">
                <a:latin typeface="Times New Roman" pitchFamily="18" charset="0"/>
                <a:cs typeface="Times New Roman" pitchFamily="18" charset="0"/>
              </a:endParaRPr>
            </a:p>
          </p:txBody>
        </p:sp>
        <p:sp>
          <p:nvSpPr>
            <p:cNvPr id="58" name="TextBox 57"/>
            <p:cNvSpPr txBox="1"/>
            <p:nvPr/>
          </p:nvSpPr>
          <p:spPr>
            <a:xfrm>
              <a:off x="4114800" y="5924490"/>
              <a:ext cx="1398140" cy="400110"/>
            </a:xfrm>
            <a:prstGeom prst="rect">
              <a:avLst/>
            </a:prstGeom>
            <a:noFill/>
          </p:spPr>
          <p:txBody>
            <a:bodyPr wrap="none" rtlCol="0">
              <a:spAutoFit/>
            </a:bodyPr>
            <a:lstStyle/>
            <a:p>
              <a:r>
                <a:rPr lang="en-US" sz="2000" b="1" u="sng" dirty="0" smtClean="0">
                  <a:latin typeface="Times New Roman" pitchFamily="18" charset="0"/>
                  <a:cs typeface="Times New Roman" pitchFamily="18" charset="0"/>
                </a:rPr>
                <a:t>&gt;</a:t>
              </a:r>
              <a:r>
                <a:rPr lang="en-US" sz="2000" b="1" dirty="0" smtClean="0">
                  <a:latin typeface="Times New Roman" pitchFamily="18" charset="0"/>
                  <a:cs typeface="Times New Roman" pitchFamily="18" charset="0"/>
                </a:rPr>
                <a:t>1.1 mg/kg</a:t>
              </a:r>
              <a:endParaRPr lang="en-US" sz="2000" b="1" dirty="0">
                <a:latin typeface="Times New Roman" pitchFamily="18" charset="0"/>
                <a:cs typeface="Times New Roman" pitchFamily="18" charset="0"/>
              </a:endParaRPr>
            </a:p>
          </p:txBody>
        </p:sp>
        <p:sp>
          <p:nvSpPr>
            <p:cNvPr id="59" name="TextBox 58"/>
            <p:cNvSpPr txBox="1"/>
            <p:nvPr/>
          </p:nvSpPr>
          <p:spPr>
            <a:xfrm>
              <a:off x="4114800" y="6381690"/>
              <a:ext cx="1398140"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&lt;1.1 mg/kg</a:t>
              </a:r>
              <a:endParaRPr lang="en-US" sz="2000" b="1" dirty="0">
                <a:latin typeface="Times New Roman" pitchFamily="18" charset="0"/>
                <a:cs typeface="Times New Roman" pitchFamily="18" charset="0"/>
              </a:endParaRPr>
            </a:p>
          </p:txBody>
        </p:sp>
      </p:grpSp>
      <p:pic>
        <p:nvPicPr>
          <p:cNvPr id="36" name="Picture 35" descr="PCB grid map.jpg"/>
          <p:cNvPicPr>
            <a:picLocks noChangeAspect="1"/>
          </p:cNvPicPr>
          <p:nvPr/>
        </p:nvPicPr>
        <p:blipFill>
          <a:blip r:embed="rId7"/>
          <a:stretch>
            <a:fillRect/>
          </a:stretch>
        </p:blipFill>
        <p:spPr>
          <a:xfrm>
            <a:off x="168946" y="1539675"/>
            <a:ext cx="2051740" cy="2917099"/>
          </a:xfrm>
          <a:prstGeom prst="rect">
            <a:avLst/>
          </a:prstGeom>
          <a:ln>
            <a:solidFill>
              <a:schemeClr val="tx1"/>
            </a:solidFill>
          </a:ln>
        </p:spPr>
      </p:pic>
      <p:sp>
        <p:nvSpPr>
          <p:cNvPr id="45" name="Rectangle 44"/>
          <p:cNvSpPr/>
          <p:nvPr/>
        </p:nvSpPr>
        <p:spPr>
          <a:xfrm flipH="1">
            <a:off x="2810756" y="2089931"/>
            <a:ext cx="261258" cy="870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669243" y="1916668"/>
            <a:ext cx="530915"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145</a:t>
            </a:r>
            <a:endParaRPr lang="en-US" b="1" dirty="0">
              <a:latin typeface="Times New Roman" pitchFamily="18" charset="0"/>
              <a:cs typeface="Times New Roman" pitchFamily="18" charset="0"/>
            </a:endParaRPr>
          </a:p>
        </p:txBody>
      </p:sp>
      <p:sp>
        <p:nvSpPr>
          <p:cNvPr id="46" name="Rectangle 45"/>
          <p:cNvSpPr/>
          <p:nvPr/>
        </p:nvSpPr>
        <p:spPr>
          <a:xfrm flipH="1">
            <a:off x="4463142" y="2117147"/>
            <a:ext cx="261258" cy="870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059680" y="2280920"/>
            <a:ext cx="538480" cy="513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4327394" y="1916668"/>
            <a:ext cx="473206"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 38</a:t>
            </a:r>
            <a:endParaRPr lang="en-US" b="1" dirty="0">
              <a:latin typeface="Times New Roman" pitchFamily="18" charset="0"/>
              <a:cs typeface="Times New Roman" pitchFamily="18" charset="0"/>
            </a:endParaRPr>
          </a:p>
        </p:txBody>
      </p:sp>
      <p:sp>
        <p:nvSpPr>
          <p:cNvPr id="33" name="TextBox 32"/>
          <p:cNvSpPr txBox="1"/>
          <p:nvPr/>
        </p:nvSpPr>
        <p:spPr>
          <a:xfrm>
            <a:off x="146957" y="62044"/>
            <a:ext cx="8920843"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Excavating “Outliers” Isn’t The Answer Either</a:t>
            </a:r>
          </a:p>
        </p:txBody>
      </p:sp>
      <p:sp>
        <p:nvSpPr>
          <p:cNvPr id="34" name="TextBox 33"/>
          <p:cNvSpPr txBox="1"/>
          <p:nvPr/>
        </p:nvSpPr>
        <p:spPr>
          <a:xfrm>
            <a:off x="2376660" y="584537"/>
            <a:ext cx="6587726" cy="1015663"/>
          </a:xfrm>
          <a:prstGeom prst="rect">
            <a:avLst/>
          </a:prstGeom>
          <a:noFill/>
          <a:ln>
            <a:solidFill>
              <a:schemeClr val="tx1"/>
            </a:solidFill>
          </a:ln>
        </p:spPr>
        <p:txBody>
          <a:bodyPr wrap="square" rtlCol="0">
            <a:spAutoFit/>
          </a:bodyPr>
          <a:lstStyle/>
          <a:p>
            <a:pPr marL="233363" indent="-231775">
              <a:buFont typeface="Arial" panose="020B0604020202020204" pitchFamily="34" charset="0"/>
              <a:buChar char="•"/>
            </a:pPr>
            <a:r>
              <a:rPr lang="en-US" sz="2000" b="1" dirty="0" smtClean="0">
                <a:latin typeface="Times New Roman" pitchFamily="18" charset="0"/>
                <a:cs typeface="Times New Roman" pitchFamily="18" charset="0"/>
              </a:rPr>
              <a:t>“Hot spots” can </a:t>
            </a:r>
            <a:r>
              <a:rPr lang="en-US" sz="2000" b="1" dirty="0">
                <a:latin typeface="Times New Roman" pitchFamily="18" charset="0"/>
                <a:cs typeface="Times New Roman" pitchFamily="18" charset="0"/>
              </a:rPr>
              <a:t>be random </a:t>
            </a:r>
            <a:r>
              <a:rPr lang="en-US" sz="2000" b="1" i="1" dirty="0" smtClean="0">
                <a:latin typeface="Times New Roman" pitchFamily="18" charset="0"/>
                <a:cs typeface="Times New Roman" pitchFamily="18" charset="0"/>
              </a:rPr>
              <a:t>artifacts of heterogeneity</a:t>
            </a:r>
            <a:r>
              <a:rPr lang="en-US" sz="2000" b="1" dirty="0" smtClean="0">
                <a:latin typeface="Times New Roman" pitchFamily="18" charset="0"/>
                <a:cs typeface="Times New Roman" pitchFamily="18" charset="0"/>
              </a:rPr>
              <a:t>;</a:t>
            </a:r>
          </a:p>
          <a:p>
            <a:pPr marL="233363" indent="-231775">
              <a:buFont typeface="Arial" panose="020B0604020202020204" pitchFamily="34" charset="0"/>
              <a:buChar char="•"/>
            </a:pPr>
            <a:r>
              <a:rPr lang="en-US" sz="2000" b="1" dirty="0" smtClean="0">
                <a:latin typeface="Times New Roman" pitchFamily="18" charset="0"/>
                <a:cs typeface="Times New Roman" pitchFamily="18" charset="0"/>
              </a:rPr>
              <a:t>Removing grid point “hot spots” </a:t>
            </a:r>
            <a:r>
              <a:rPr lang="en-US" sz="2000" b="1" i="1" dirty="0" smtClean="0">
                <a:latin typeface="Times New Roman" pitchFamily="18" charset="0"/>
                <a:cs typeface="Times New Roman" pitchFamily="18" charset="0"/>
              </a:rPr>
              <a:t>misleading;</a:t>
            </a:r>
          </a:p>
          <a:p>
            <a:pPr marL="233363" indent="-231775">
              <a:buFont typeface="Arial" panose="020B0604020202020204" pitchFamily="34" charset="0"/>
              <a:buChar char="•"/>
            </a:pPr>
            <a:r>
              <a:rPr lang="en-US" sz="2000" b="1" i="1" dirty="0" smtClean="0">
                <a:latin typeface="Times New Roman" pitchFamily="18" charset="0"/>
                <a:cs typeface="Times New Roman" pitchFamily="18" charset="0"/>
              </a:rPr>
              <a:t>Resampling of full area </a:t>
            </a:r>
            <a:r>
              <a:rPr lang="en-US" sz="2000" b="1" dirty="0" smtClean="0">
                <a:latin typeface="Times New Roman" pitchFamily="18" charset="0"/>
                <a:cs typeface="Times New Roman" pitchFamily="18" charset="0"/>
              </a:rPr>
              <a:t>required to re-estimate mean.</a:t>
            </a:r>
          </a:p>
        </p:txBody>
      </p:sp>
      <p:sp>
        <p:nvSpPr>
          <p:cNvPr id="69" name="Rectangle 68"/>
          <p:cNvSpPr/>
          <p:nvPr/>
        </p:nvSpPr>
        <p:spPr>
          <a:xfrm>
            <a:off x="146957" y="1600200"/>
            <a:ext cx="2090058" cy="1981200"/>
          </a:xfrm>
          <a:prstGeom prst="rect">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743199" y="1948417"/>
            <a:ext cx="1567543" cy="1562100"/>
          </a:xfrm>
          <a:prstGeom prst="rect">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376057" y="1948417"/>
            <a:ext cx="1485900" cy="1562100"/>
          </a:xfrm>
          <a:prstGeom prst="rect">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5900057" y="1948417"/>
            <a:ext cx="1398814" cy="1562100"/>
          </a:xfrm>
          <a:prstGeom prst="rect">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331529" y="1937531"/>
            <a:ext cx="1485900" cy="1562100"/>
          </a:xfrm>
          <a:prstGeom prst="rect">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748641" y="4501117"/>
            <a:ext cx="1529445" cy="1562100"/>
          </a:xfrm>
          <a:prstGeom prst="rect">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381499" y="4501117"/>
            <a:ext cx="1447801" cy="1562100"/>
          </a:xfrm>
          <a:prstGeom prst="rect">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5905499" y="4501117"/>
            <a:ext cx="1398814" cy="1562100"/>
          </a:xfrm>
          <a:prstGeom prst="rect">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396843" y="4490231"/>
            <a:ext cx="1485900" cy="1562100"/>
          </a:xfrm>
          <a:prstGeom prst="rect">
            <a:avLst/>
          </a:prstGeom>
          <a:noFill/>
          <a:ln w="635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410200" y="3068320"/>
            <a:ext cx="538480" cy="513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454400" y="1849120"/>
            <a:ext cx="538480" cy="513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837296" y="2629848"/>
            <a:ext cx="538480" cy="513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530322" y="1600200"/>
            <a:ext cx="3363421" cy="400110"/>
          </a:xfrm>
          <a:prstGeom prst="rect">
            <a:avLst/>
          </a:prstGeom>
          <a:noFill/>
        </p:spPr>
        <p:txBody>
          <a:bodyPr wrap="none" rtlCol="0">
            <a:spAutoFit/>
          </a:bodyPr>
          <a:lstStyle/>
          <a:p>
            <a:pPr algn="ctr"/>
            <a:r>
              <a:rPr lang="en-US" sz="2000" b="1" dirty="0" smtClean="0"/>
              <a:t>Surprise! Bouncing Hot Spots!</a:t>
            </a:r>
            <a:endParaRPr lang="en-US" sz="2000" b="1" dirty="0"/>
          </a:p>
        </p:txBody>
      </p:sp>
      <p:sp>
        <p:nvSpPr>
          <p:cNvPr id="44" name="TextBox 43"/>
          <p:cNvSpPr txBox="1"/>
          <p:nvPr/>
        </p:nvSpPr>
        <p:spPr>
          <a:xfrm>
            <a:off x="1646599" y="2499798"/>
            <a:ext cx="487001" cy="624402"/>
          </a:xfrm>
          <a:prstGeom prst="rect">
            <a:avLst/>
          </a:prstGeom>
          <a:noFill/>
        </p:spPr>
        <p:txBody>
          <a:bodyPr wrap="none" rtlCol="0">
            <a:spAutoFit/>
          </a:bodyPr>
          <a:lstStyle/>
          <a:p>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X</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6" name="TextBox 55"/>
          <p:cNvSpPr txBox="1"/>
          <p:nvPr/>
        </p:nvSpPr>
        <p:spPr>
          <a:xfrm>
            <a:off x="1191414" y="1524000"/>
            <a:ext cx="487001" cy="624402"/>
          </a:xfrm>
          <a:prstGeom prst="rect">
            <a:avLst/>
          </a:prstGeom>
          <a:noFill/>
        </p:spPr>
        <p:txBody>
          <a:bodyPr wrap="none" rtlCol="0">
            <a:spAutoFit/>
          </a:bodyPr>
          <a:lstStyle/>
          <a:p>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X</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5150371" y="1948417"/>
            <a:ext cx="392047" cy="4028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507487" y="2728614"/>
            <a:ext cx="392047" cy="4028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35129" y="1138535"/>
            <a:ext cx="1936748" cy="461665"/>
          </a:xfrm>
          <a:prstGeom prst="rect">
            <a:avLst/>
          </a:prstGeom>
          <a:noFill/>
        </p:spPr>
        <p:txBody>
          <a:bodyPr wrap="none" rtlCol="0">
            <a:spAutoFit/>
          </a:bodyPr>
          <a:lstStyle/>
          <a:p>
            <a:pPr algn="ctr"/>
            <a:r>
              <a:rPr lang="en-US" sz="2400" b="1" dirty="0" smtClean="0"/>
              <a:t>Hot Spots </a:t>
            </a:r>
            <a:r>
              <a:rPr lang="en-US" sz="2400" b="1" dirty="0" err="1" smtClean="0"/>
              <a:t>IDd</a:t>
            </a:r>
            <a:endParaRPr lang="en-US" sz="2400" b="1" dirty="0"/>
          </a:p>
        </p:txBody>
      </p:sp>
      <p:sp>
        <p:nvSpPr>
          <p:cNvPr id="62" name="TextBox 61"/>
          <p:cNvSpPr txBox="1"/>
          <p:nvPr/>
        </p:nvSpPr>
        <p:spPr>
          <a:xfrm>
            <a:off x="304800" y="681335"/>
            <a:ext cx="1695721" cy="461665"/>
          </a:xfrm>
          <a:prstGeom prst="rect">
            <a:avLst/>
          </a:prstGeom>
          <a:noFill/>
        </p:spPr>
        <p:txBody>
          <a:bodyPr wrap="none" rtlCol="0">
            <a:spAutoFit/>
          </a:bodyPr>
          <a:lstStyle/>
          <a:p>
            <a:pPr algn="ctr"/>
            <a:r>
              <a:rPr lang="en-US" sz="2400" b="1" dirty="0" smtClean="0"/>
              <a:t>Study Site C</a:t>
            </a:r>
            <a:endParaRPr lang="en-US" sz="2400" b="1" dirty="0"/>
          </a:p>
        </p:txBody>
      </p:sp>
      <p:sp>
        <p:nvSpPr>
          <p:cNvPr id="63" name="Oval 62"/>
          <p:cNvSpPr/>
          <p:nvPr/>
        </p:nvSpPr>
        <p:spPr>
          <a:xfrm>
            <a:off x="1143000" y="1600200"/>
            <a:ext cx="538480" cy="513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602096" y="2609528"/>
            <a:ext cx="538480" cy="513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214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aipahau Lead Samples.JPG"/>
          <p:cNvPicPr>
            <a:picLocks noChangeAspect="1"/>
          </p:cNvPicPr>
          <p:nvPr/>
        </p:nvPicPr>
        <p:blipFill>
          <a:blip r:embed="rId3"/>
          <a:stretch>
            <a:fillRect/>
          </a:stretch>
        </p:blipFill>
        <p:spPr>
          <a:xfrm>
            <a:off x="1524000" y="1602441"/>
            <a:ext cx="6194612" cy="4645959"/>
          </a:xfrm>
          <a:prstGeom prst="rect">
            <a:avLst/>
          </a:prstGeom>
          <a:ln>
            <a:solidFill>
              <a:schemeClr val="tx1"/>
            </a:solidFill>
          </a:ln>
        </p:spPr>
      </p:pic>
      <p:sp>
        <p:nvSpPr>
          <p:cNvPr id="25" name="Oval 24"/>
          <p:cNvSpPr/>
          <p:nvPr/>
        </p:nvSpPr>
        <p:spPr>
          <a:xfrm>
            <a:off x="3276600" y="2868386"/>
            <a:ext cx="2438400" cy="2237014"/>
          </a:xfrm>
          <a:prstGeom prst="ellipse">
            <a:avLst/>
          </a:prstGeom>
          <a:noFill/>
          <a:ln w="635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
          <p:cNvPicPr>
            <a:picLocks noChangeAspect="1" noChangeArrowheads="1"/>
          </p:cNvPicPr>
          <p:nvPr/>
        </p:nvPicPr>
        <p:blipFill>
          <a:blip r:embed="rId4" cstate="print"/>
          <a:srcRect/>
          <a:stretch>
            <a:fillRect/>
          </a:stretch>
        </p:blipFill>
        <p:spPr bwMode="auto">
          <a:xfrm>
            <a:off x="6356576" y="5029200"/>
            <a:ext cx="946814" cy="1262418"/>
          </a:xfrm>
          <a:prstGeom prst="rect">
            <a:avLst/>
          </a:prstGeom>
          <a:noFill/>
          <a:ln w="9525">
            <a:solidFill>
              <a:schemeClr val="tx1"/>
            </a:solidFill>
            <a:miter lim="800000"/>
            <a:headEnd/>
            <a:tailEnd/>
          </a:ln>
          <a:effectLst/>
        </p:spPr>
      </p:pic>
      <p:sp>
        <p:nvSpPr>
          <p:cNvPr id="23" name="TextBox 22"/>
          <p:cNvSpPr txBox="1"/>
          <p:nvPr/>
        </p:nvSpPr>
        <p:spPr>
          <a:xfrm>
            <a:off x="6204176" y="6258580"/>
            <a:ext cx="1220206" cy="523220"/>
          </a:xfrm>
          <a:prstGeom prst="rect">
            <a:avLst/>
          </a:prstGeom>
          <a:noFill/>
        </p:spPr>
        <p:txBody>
          <a:bodyPr wrap="none" rtlCol="0">
            <a:spAutoFit/>
          </a:bodyPr>
          <a:lstStyle/>
          <a:p>
            <a:pPr algn="ctr"/>
            <a:r>
              <a:rPr lang="en-US" sz="2800" b="1" dirty="0" smtClean="0">
                <a:latin typeface="Times New Roman" pitchFamily="18" charset="0"/>
                <a:cs typeface="Times New Roman" pitchFamily="18" charset="0"/>
              </a:rPr>
              <a:t>Metals</a:t>
            </a:r>
            <a:endParaRPr lang="en-US" sz="2400" b="1" dirty="0">
              <a:latin typeface="Times New Roman" pitchFamily="18" charset="0"/>
              <a:cs typeface="Times New Roman" pitchFamily="18" charset="0"/>
            </a:endParaRPr>
          </a:p>
        </p:txBody>
      </p:sp>
      <p:sp>
        <p:nvSpPr>
          <p:cNvPr id="24" name="TextBox 23"/>
          <p:cNvSpPr txBox="1"/>
          <p:nvPr/>
        </p:nvSpPr>
        <p:spPr>
          <a:xfrm>
            <a:off x="7753709" y="6248400"/>
            <a:ext cx="1042273" cy="523220"/>
          </a:xfrm>
          <a:prstGeom prst="rect">
            <a:avLst/>
          </a:prstGeom>
          <a:noFill/>
          <a:ln>
            <a:noFill/>
          </a:ln>
        </p:spPr>
        <p:txBody>
          <a:bodyPr wrap="none" rtlCol="0">
            <a:spAutoFit/>
          </a:bodyPr>
          <a:lstStyle/>
          <a:p>
            <a:pPr algn="ctr"/>
            <a:r>
              <a:rPr lang="en-US" sz="2800" b="1" dirty="0" smtClean="0">
                <a:latin typeface="Times New Roman" pitchFamily="18" charset="0"/>
                <a:cs typeface="Times New Roman" pitchFamily="18" charset="0"/>
              </a:rPr>
              <a:t>PCBs</a:t>
            </a:r>
            <a:endParaRPr lang="en-US" sz="2400" b="1" dirty="0">
              <a:latin typeface="Times New Roman" pitchFamily="18" charset="0"/>
              <a:cs typeface="Times New Roman" pitchFamily="18" charset="0"/>
            </a:endParaRPr>
          </a:p>
        </p:txBody>
      </p:sp>
      <p:pic>
        <p:nvPicPr>
          <p:cNvPr id="31" name="Picture 2"/>
          <p:cNvPicPr>
            <a:picLocks noChangeAspect="1" noChangeArrowheads="1"/>
          </p:cNvPicPr>
          <p:nvPr/>
        </p:nvPicPr>
        <p:blipFill>
          <a:blip r:embed="rId5" cstate="print"/>
          <a:srcRect/>
          <a:stretch>
            <a:fillRect/>
          </a:stretch>
        </p:blipFill>
        <p:spPr bwMode="auto">
          <a:xfrm>
            <a:off x="7620000" y="5029200"/>
            <a:ext cx="1215873" cy="1229290"/>
          </a:xfrm>
          <a:prstGeom prst="rect">
            <a:avLst/>
          </a:prstGeom>
          <a:noFill/>
          <a:ln w="9525">
            <a:solidFill>
              <a:schemeClr val="tx1"/>
            </a:solidFill>
            <a:miter lim="800000"/>
            <a:headEnd/>
            <a:tailEnd/>
          </a:ln>
          <a:effectLst/>
        </p:spPr>
      </p:pic>
      <p:sp>
        <p:nvSpPr>
          <p:cNvPr id="22" name="Oval 21"/>
          <p:cNvSpPr/>
          <p:nvPr/>
        </p:nvSpPr>
        <p:spPr>
          <a:xfrm>
            <a:off x="4267200" y="3786388"/>
            <a:ext cx="429296" cy="399245"/>
          </a:xfrm>
          <a:prstGeom prst="ellipse">
            <a:avLst/>
          </a:prstGeom>
          <a:no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a:stCxn id="28" idx="3"/>
          </p:cNvCxnSpPr>
          <p:nvPr/>
        </p:nvCxnSpPr>
        <p:spPr>
          <a:xfrm>
            <a:off x="2596087" y="4022262"/>
            <a:ext cx="673858" cy="3220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8" idx="3"/>
          </p:cNvCxnSpPr>
          <p:nvPr/>
        </p:nvCxnSpPr>
        <p:spPr>
          <a:xfrm flipV="1">
            <a:off x="2596087" y="3429000"/>
            <a:ext cx="654324" cy="5932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52400" y="203537"/>
            <a:ext cx="8839200" cy="1015663"/>
          </a:xfrm>
          <a:prstGeom prst="rect">
            <a:avLst/>
          </a:prstGeom>
          <a:noFill/>
        </p:spPr>
        <p:txBody>
          <a:bodyPr wrap="square" rtlCol="0">
            <a:spAutoFit/>
          </a:bodyPr>
          <a:lstStyle/>
          <a:p>
            <a:pPr algn="ctr"/>
            <a:r>
              <a:rPr lang="en-US" sz="3000" b="1" dirty="0" smtClean="0">
                <a:latin typeface="Times New Roman" pitchFamily="18" charset="0"/>
                <a:cs typeface="Times New Roman" pitchFamily="18" charset="0"/>
              </a:rPr>
              <a:t>Study Question: How variable are contaminant  concentrations in co-located, discrete soil samples?</a:t>
            </a:r>
            <a:endParaRPr lang="en-US" sz="3000" b="1" dirty="0">
              <a:latin typeface="Times New Roman" pitchFamily="18" charset="0"/>
              <a:cs typeface="Times New Roman" pitchFamily="18" charset="0"/>
            </a:endParaRPr>
          </a:p>
        </p:txBody>
      </p:sp>
      <p:sp>
        <p:nvSpPr>
          <p:cNvPr id="18" name="TextBox 17"/>
          <p:cNvSpPr txBox="1"/>
          <p:nvPr/>
        </p:nvSpPr>
        <p:spPr>
          <a:xfrm>
            <a:off x="6107130" y="2796570"/>
            <a:ext cx="2550566" cy="1569660"/>
          </a:xfrm>
          <a:prstGeom prst="rect">
            <a:avLst/>
          </a:prstGeom>
          <a:solidFill>
            <a:schemeClr val="bg1"/>
          </a:solidFill>
          <a:ln>
            <a:solidFill>
              <a:schemeClr val="tx1"/>
            </a:solidFill>
          </a:ln>
        </p:spPr>
        <p:txBody>
          <a:bodyPr wrap="square" rtlCol="0">
            <a:spAutoFit/>
          </a:bodyPr>
          <a:lstStyle/>
          <a:p>
            <a:pPr algn="ctr"/>
            <a:r>
              <a:rPr lang="en-US" sz="2400" b="1" i="1" dirty="0" smtClean="0">
                <a:latin typeface="Times New Roman" pitchFamily="18" charset="0"/>
                <a:cs typeface="Times New Roman" pitchFamily="18" charset="0"/>
              </a:rPr>
              <a:t>1. Intra-Sample Variability</a:t>
            </a:r>
          </a:p>
          <a:p>
            <a:pPr algn="ctr"/>
            <a:r>
              <a:rPr lang="en-US" sz="2400" b="1" dirty="0" smtClean="0">
                <a:latin typeface="Times New Roman" pitchFamily="18" charset="0"/>
                <a:cs typeface="Times New Roman" pitchFamily="18" charset="0"/>
              </a:rPr>
              <a:t>(one sample tested ten times)</a:t>
            </a:r>
            <a:endParaRPr lang="en-US" sz="2400" b="1" dirty="0">
              <a:latin typeface="Times New Roman" pitchFamily="18" charset="0"/>
              <a:cs typeface="Times New Roman" pitchFamily="18" charset="0"/>
            </a:endParaRPr>
          </a:p>
        </p:txBody>
      </p:sp>
      <p:sp>
        <p:nvSpPr>
          <p:cNvPr id="16" name="Oval 15"/>
          <p:cNvSpPr/>
          <p:nvPr/>
        </p:nvSpPr>
        <p:spPr>
          <a:xfrm>
            <a:off x="3352800" y="4267200"/>
            <a:ext cx="6096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429000" y="2971800"/>
            <a:ext cx="6096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181600" y="4267200"/>
            <a:ext cx="6096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029200" y="2971800"/>
            <a:ext cx="6096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3657600" y="2513527"/>
            <a:ext cx="1700011" cy="107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962400" y="2057400"/>
            <a:ext cx="1011816" cy="523220"/>
          </a:xfrm>
          <a:prstGeom prst="rect">
            <a:avLst/>
          </a:prstGeom>
          <a:noFill/>
        </p:spPr>
        <p:txBody>
          <a:bodyPr wrap="none" rtlCol="0">
            <a:spAutoFit/>
          </a:bodyPr>
          <a:lstStyle/>
          <a:p>
            <a:pPr algn="ctr"/>
            <a:r>
              <a:rPr lang="en-US" sz="2800" b="1" dirty="0" smtClean="0">
                <a:latin typeface="Times New Roman" pitchFamily="18" charset="0"/>
                <a:cs typeface="Times New Roman" pitchFamily="18" charset="0"/>
              </a:rPr>
              <a:t>3 feet</a:t>
            </a:r>
            <a:endParaRPr lang="en-US" sz="2400" b="1" dirty="0">
              <a:latin typeface="Times New Roman" pitchFamily="18" charset="0"/>
              <a:cs typeface="Times New Roman" pitchFamily="18" charset="0"/>
            </a:endParaRPr>
          </a:p>
        </p:txBody>
      </p:sp>
      <p:sp>
        <p:nvSpPr>
          <p:cNvPr id="27" name="Oval 26"/>
          <p:cNvSpPr/>
          <p:nvPr/>
        </p:nvSpPr>
        <p:spPr>
          <a:xfrm>
            <a:off x="4165242" y="3720921"/>
            <a:ext cx="6096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18" idx="1"/>
          </p:cNvCxnSpPr>
          <p:nvPr/>
        </p:nvCxnSpPr>
        <p:spPr>
          <a:xfrm flipH="1">
            <a:off x="4469116" y="3581400"/>
            <a:ext cx="1638014" cy="4447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2400" y="3052766"/>
            <a:ext cx="2443687" cy="1938992"/>
          </a:xfrm>
          <a:prstGeom prst="rect">
            <a:avLst/>
          </a:prstGeom>
          <a:solidFill>
            <a:schemeClr val="bg1"/>
          </a:solidFill>
          <a:ln>
            <a:solidFill>
              <a:schemeClr val="tx1"/>
            </a:solidFill>
          </a:ln>
        </p:spPr>
        <p:txBody>
          <a:bodyPr wrap="square" rtlCol="0">
            <a:spAutoFit/>
          </a:bodyPr>
          <a:lstStyle/>
          <a:p>
            <a:pPr algn="ctr"/>
            <a:r>
              <a:rPr lang="en-US" sz="2400" b="1" i="1" dirty="0" smtClean="0">
                <a:latin typeface="Times New Roman" pitchFamily="18" charset="0"/>
                <a:cs typeface="Times New Roman" pitchFamily="18" charset="0"/>
              </a:rPr>
              <a:t>2. Inter-Sample Variability</a:t>
            </a:r>
          </a:p>
          <a:p>
            <a:pPr algn="ctr"/>
            <a:r>
              <a:rPr lang="en-US" sz="2400" b="1" dirty="0" smtClean="0">
                <a:latin typeface="Times New Roman" pitchFamily="18" charset="0"/>
                <a:cs typeface="Times New Roman" pitchFamily="18" charset="0"/>
              </a:rPr>
              <a:t>(five MIS processed samples tested)</a:t>
            </a:r>
            <a:endParaRPr lang="en-US" sz="2400" b="1" dirty="0">
              <a:latin typeface="Times New Roman" pitchFamily="18" charset="0"/>
              <a:cs typeface="Times New Roman" pitchFamily="18" charset="0"/>
            </a:endParaRPr>
          </a:p>
        </p:txBody>
      </p:sp>
      <p:sp>
        <p:nvSpPr>
          <p:cNvPr id="40" name="TextBox 39"/>
          <p:cNvSpPr txBox="1"/>
          <p:nvPr/>
        </p:nvSpPr>
        <p:spPr>
          <a:xfrm>
            <a:off x="1447800" y="1519535"/>
            <a:ext cx="6324600" cy="461665"/>
          </a:xfrm>
          <a:prstGeom prst="rect">
            <a:avLst/>
          </a:prstGeom>
          <a:solidFill>
            <a:schemeClr val="bg1"/>
          </a:solidFill>
          <a:ln>
            <a:solidFill>
              <a:schemeClr val="tx1"/>
            </a:solidFill>
          </a:ln>
        </p:spPr>
        <p:txBody>
          <a:bodyPr wrap="square" rtlCol="0">
            <a:spAutoFit/>
          </a:bodyPr>
          <a:lstStyle/>
          <a:p>
            <a:pPr algn="ctr"/>
            <a:r>
              <a:rPr lang="en-US" sz="2400" b="1" dirty="0" smtClean="0">
                <a:latin typeface="Times New Roman" pitchFamily="18" charset="0"/>
                <a:cs typeface="Times New Roman" pitchFamily="18" charset="0"/>
              </a:rPr>
              <a:t>Total 15 concentrations obtained per grid point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6459108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brewer\Hilo Oct 2015\MIS Macro-Scale Heterogeneity\Presentations\Part 2\Part 2 Various\Cypher #1.jpg"/>
          <p:cNvPicPr>
            <a:picLocks noChangeAspect="1" noChangeArrowheads="1"/>
          </p:cNvPicPr>
          <p:nvPr/>
        </p:nvPicPr>
        <p:blipFill>
          <a:blip r:embed="rId2"/>
          <a:srcRect/>
          <a:stretch>
            <a:fillRect/>
          </a:stretch>
        </p:blipFill>
        <p:spPr bwMode="auto">
          <a:xfrm>
            <a:off x="2209800" y="990600"/>
            <a:ext cx="4812632" cy="2667000"/>
          </a:xfrm>
          <a:prstGeom prst="rect">
            <a:avLst/>
          </a:prstGeom>
          <a:noFill/>
          <a:ln>
            <a:solidFill>
              <a:schemeClr val="tx1"/>
            </a:solidFill>
          </a:ln>
        </p:spPr>
      </p:pic>
      <p:sp>
        <p:nvSpPr>
          <p:cNvPr id="4" name="Slide Number Placeholder 3"/>
          <p:cNvSpPr>
            <a:spLocks noGrp="1"/>
          </p:cNvSpPr>
          <p:nvPr>
            <p:ph type="sldNum" sz="quarter" idx="12"/>
          </p:nvPr>
        </p:nvSpPr>
        <p:spPr/>
        <p:txBody>
          <a:bodyPr/>
          <a:lstStyle/>
          <a:p>
            <a:fld id="{27EB08C4-B206-4098-98C3-6DC2CE1146B4}" type="slidenum">
              <a:rPr lang="en-US" smtClean="0"/>
              <a:pPr/>
              <a:t>80</a:t>
            </a:fld>
            <a:endParaRPr lang="en-US"/>
          </a:p>
        </p:txBody>
      </p:sp>
      <p:sp>
        <p:nvSpPr>
          <p:cNvPr id="6" name="Rectangle 2"/>
          <p:cNvSpPr txBox="1">
            <a:spLocks noChangeArrowheads="1"/>
          </p:cNvSpPr>
          <p:nvPr/>
        </p:nvSpPr>
        <p:spPr>
          <a:xfrm>
            <a:off x="381000" y="76200"/>
            <a:ext cx="8347075" cy="830282"/>
          </a:xfrm>
          <a:prstGeom prst="rect">
            <a:avLst/>
          </a:prstGeom>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I know what you’re</a:t>
            </a:r>
            <a:r>
              <a:rPr kumimoji="0" lang="en-US" sz="36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thinking…</a:t>
            </a:r>
            <a:endParaRPr kumimoji="0" lang="en-US" sz="36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7" name="TextBox 6"/>
          <p:cNvSpPr txBox="1"/>
          <p:nvPr/>
        </p:nvSpPr>
        <p:spPr>
          <a:xfrm>
            <a:off x="685800" y="3878520"/>
            <a:ext cx="7696200" cy="2369880"/>
          </a:xfrm>
          <a:prstGeom prst="rect">
            <a:avLst/>
          </a:prstGeom>
          <a:solidFill>
            <a:schemeClr val="bg1">
              <a:alpha val="14000"/>
            </a:schemeClr>
          </a:solidFill>
        </p:spPr>
        <p:txBody>
          <a:bodyPr wrap="square" rtlCol="0">
            <a:spAutoFit/>
          </a:bodyPr>
          <a:lstStyle/>
          <a:p>
            <a:pPr algn="ctr"/>
            <a:r>
              <a:rPr lang="en-US" sz="2800" b="1" i="1" dirty="0" smtClean="0"/>
              <a:t>I know what you're thinking, 'cause right now I'm thinking the same thing. Actually, I've been thinking it ever since I got here:</a:t>
            </a:r>
          </a:p>
          <a:p>
            <a:pPr algn="ctr"/>
            <a:r>
              <a:rPr lang="en-US" sz="2800" b="1" i="1" dirty="0" smtClean="0"/>
              <a:t>Why oh why didn't I take the BLUE pill?</a:t>
            </a:r>
          </a:p>
          <a:p>
            <a:pPr algn="ctr"/>
            <a:endParaRPr lang="en-US" sz="1200" b="1" dirty="0" smtClean="0"/>
          </a:p>
          <a:p>
            <a:r>
              <a:rPr lang="en-US" sz="2400" b="1" dirty="0" err="1" smtClean="0"/>
              <a:t>Cypher</a:t>
            </a:r>
            <a:r>
              <a:rPr lang="en-US" sz="2400" b="1" dirty="0" smtClean="0"/>
              <a:t> (to Neo in The </a:t>
            </a:r>
            <a:r>
              <a:rPr lang="en-US" sz="2400" b="1" dirty="0"/>
              <a:t>Matrix</a:t>
            </a:r>
            <a:r>
              <a:rPr lang="en-US" sz="2400" b="1" i="1" dirty="0"/>
              <a:t> </a:t>
            </a:r>
            <a:r>
              <a:rPr lang="en-US" sz="2400" b="1" dirty="0" smtClean="0"/>
              <a:t>)</a:t>
            </a:r>
            <a:endParaRPr lang="en-US" sz="2400" b="1" dirty="0"/>
          </a:p>
        </p:txBody>
      </p:sp>
    </p:spTree>
    <p:extLst>
      <p:ext uri="{BB962C8B-B14F-4D97-AF65-F5344CB8AC3E}">
        <p14:creationId xmlns:p14="http://schemas.microsoft.com/office/powerpoint/2010/main" val="275478594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152400" y="304800"/>
            <a:ext cx="8839200" cy="990600"/>
          </a:xfrm>
        </p:spPr>
        <p:txBody>
          <a:bodyPr>
            <a:normAutofit fontScale="90000"/>
          </a:bodyPr>
          <a:lstStyle/>
          <a:p>
            <a:pPr eaLnBrk="1" hangingPunct="1"/>
            <a:r>
              <a:rPr lang="en-US" sz="3600" b="1" dirty="0" smtClean="0">
                <a:solidFill>
                  <a:schemeClr val="tx1"/>
                </a:solidFill>
                <a:latin typeface="Times New Roman" pitchFamily="18" charset="0"/>
                <a:cs typeface="Times New Roman" pitchFamily="18" charset="0"/>
              </a:rPr>
              <a:t>Solution: Sampling Theory</a:t>
            </a:r>
            <a:br>
              <a:rPr lang="en-US" sz="3600" b="1" dirty="0" smtClean="0">
                <a:solidFill>
                  <a:schemeClr val="tx1"/>
                </a:solidFill>
                <a:latin typeface="Times New Roman" pitchFamily="18" charset="0"/>
                <a:cs typeface="Times New Roman" pitchFamily="18" charset="0"/>
              </a:rPr>
            </a:br>
            <a:r>
              <a:rPr lang="en-US" sz="3100" b="1" dirty="0">
                <a:latin typeface="Times New Roman" pitchFamily="18" charset="0"/>
                <a:cs typeface="Times New Roman" pitchFamily="18" charset="0"/>
              </a:rPr>
              <a:t>-</a:t>
            </a:r>
            <a:r>
              <a:rPr lang="en-US" sz="3100" b="1" dirty="0" smtClean="0">
                <a:solidFill>
                  <a:schemeClr val="tx1"/>
                </a:solidFill>
                <a:latin typeface="Times New Roman" pitchFamily="18" charset="0"/>
                <a:cs typeface="Times New Roman" pitchFamily="18" charset="0"/>
              </a:rPr>
              <a:t>Decision Units &amp; Multi Increment Samples-</a:t>
            </a:r>
          </a:p>
        </p:txBody>
      </p:sp>
      <p:sp>
        <p:nvSpPr>
          <p:cNvPr id="7" name="Content Placeholder 2"/>
          <p:cNvSpPr txBox="1">
            <a:spLocks/>
          </p:cNvSpPr>
          <p:nvPr/>
        </p:nvSpPr>
        <p:spPr>
          <a:xfrm>
            <a:off x="1371600" y="1981200"/>
            <a:ext cx="6400800" cy="1523999"/>
          </a:xfrm>
          <a:prstGeom prst="rect">
            <a:avLst/>
          </a:prstGeom>
          <a:ln>
            <a:solidFill>
              <a:schemeClr val="tx1"/>
            </a:solidFill>
          </a:ln>
        </p:spPr>
        <p:txBody>
          <a:bodyPr/>
          <a:lstStyle/>
          <a:p>
            <a:r>
              <a:rPr lang="en-US" sz="2800" b="1" i="1" dirty="0" smtClean="0">
                <a:latin typeface="Times New Roman"/>
                <a:ea typeface="Times New Roman"/>
              </a:rPr>
              <a:t>Sometimes the questions are complicated and the answers are easy.</a:t>
            </a:r>
            <a:endParaRPr lang="en-US" sz="2800" b="1" dirty="0" smtClean="0">
              <a:latin typeface="Times New Roman"/>
              <a:ea typeface="Times New Roman"/>
            </a:endParaRPr>
          </a:p>
          <a:p>
            <a:r>
              <a:rPr lang="en-US" sz="1200" b="1" dirty="0" smtClean="0">
                <a:latin typeface="Times New Roman"/>
                <a:ea typeface="Times New Roman"/>
              </a:rPr>
              <a:t> </a:t>
            </a:r>
          </a:p>
          <a:p>
            <a:r>
              <a:rPr lang="en-US" sz="2400" b="1" dirty="0" smtClean="0">
                <a:latin typeface="Times New Roman"/>
                <a:ea typeface="Times New Roman"/>
              </a:rPr>
              <a:t>Dr Seuss</a:t>
            </a:r>
            <a:endPar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27EB08C4-B206-4098-98C3-6DC2CE1146B4}" type="slidenum">
              <a:rPr lang="en-US" smtClean="0"/>
              <a:pPr/>
              <a:t>81</a:t>
            </a:fld>
            <a:endParaRPr lang="en-US"/>
          </a:p>
        </p:txBody>
      </p:sp>
      <p:sp>
        <p:nvSpPr>
          <p:cNvPr id="5" name="TextBox 4"/>
          <p:cNvSpPr txBox="1"/>
          <p:nvPr/>
        </p:nvSpPr>
        <p:spPr>
          <a:xfrm>
            <a:off x="914400" y="4139386"/>
            <a:ext cx="7315200" cy="2185214"/>
          </a:xfrm>
          <a:prstGeom prst="rect">
            <a:avLst/>
          </a:prstGeom>
          <a:noFill/>
          <a:ln>
            <a:solidFill>
              <a:schemeClr val="tx1"/>
            </a:solidFill>
          </a:ln>
        </p:spPr>
        <p:txBody>
          <a:bodyPr wrap="square" rtlCol="0">
            <a:spAutoFit/>
          </a:bodyPr>
          <a:lstStyle/>
          <a:p>
            <a:r>
              <a:rPr lang="en-US" sz="2800" b="1" dirty="0" smtClean="0">
                <a:latin typeface="Times New Roman" pitchFamily="18" charset="0"/>
                <a:cs typeface="Times New Roman" pitchFamily="18" charset="0"/>
              </a:rPr>
              <a:t>Particulate </a:t>
            </a:r>
            <a:r>
              <a:rPr lang="en-US" sz="2800" b="1" dirty="0">
                <a:latin typeface="Times New Roman" pitchFamily="18" charset="0"/>
                <a:cs typeface="Times New Roman" pitchFamily="18" charset="0"/>
              </a:rPr>
              <a:t>sampling theory is new to most environmental investigators even though the techniques used to apply the theory to soil sampling are </a:t>
            </a:r>
            <a:r>
              <a:rPr lang="en-US" sz="2800" b="1" dirty="0" smtClean="0">
                <a:latin typeface="Times New Roman" pitchFamily="18" charset="0"/>
                <a:cs typeface="Times New Roman" pitchFamily="18" charset="0"/>
              </a:rPr>
              <a:t>familiar</a:t>
            </a:r>
            <a:r>
              <a:rPr lang="en-US" sz="2800" b="1" dirty="0">
                <a:latin typeface="Times New Roman" pitchFamily="18" charset="0"/>
                <a:cs typeface="Times New Roman" pitchFamily="18" charset="0"/>
              </a:rPr>
              <a:t>.</a:t>
            </a:r>
          </a:p>
          <a:p>
            <a:r>
              <a:rPr lang="en-US" sz="2400" b="1" dirty="0" smtClean="0">
                <a:latin typeface="Times New Roman" pitchFamily="18" charset="0"/>
                <a:cs typeface="Times New Roman" pitchFamily="18" charset="0"/>
              </a:rPr>
              <a:t>USEPA 1992, </a:t>
            </a:r>
            <a:r>
              <a:rPr lang="en-US" sz="2400" b="1" i="1" dirty="0" smtClean="0">
                <a:latin typeface="Times New Roman" pitchFamily="18" charset="0"/>
                <a:cs typeface="Times New Roman" pitchFamily="18" charset="0"/>
              </a:rPr>
              <a:t>Preparation of Soil Sampling Protocols</a:t>
            </a:r>
            <a:endParaRPr lang="en-US" sz="24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87820836"/>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52400"/>
            <a:ext cx="77724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panose="02020603050405020304" pitchFamily="18" charset="0"/>
                <a:cs typeface="Times New Roman" panose="02020603050405020304" pitchFamily="18" charset="0"/>
              </a:rPr>
              <a:t>Part 2 - Implications</a:t>
            </a:r>
            <a:endParaRPr lang="en-US" sz="3200" b="1" dirty="0">
              <a:latin typeface="Times New Roman" panose="02020603050405020304" pitchFamily="18" charset="0"/>
              <a:cs typeface="Times New Roman" panose="02020603050405020304" pitchFamily="18" charset="0"/>
            </a:endParaRPr>
          </a:p>
        </p:txBody>
      </p:sp>
      <p:sp>
        <p:nvSpPr>
          <p:cNvPr id="5" name="Text Box 4"/>
          <p:cNvSpPr txBox="1">
            <a:spLocks noChangeArrowheads="1"/>
          </p:cNvSpPr>
          <p:nvPr/>
        </p:nvSpPr>
        <p:spPr bwMode="auto">
          <a:xfrm>
            <a:off x="762000" y="1371600"/>
            <a:ext cx="7772400" cy="3539430"/>
          </a:xfrm>
          <a:prstGeom prst="rect">
            <a:avLst/>
          </a:prstGeom>
          <a:noFill/>
          <a:ln w="9525">
            <a:noFill/>
            <a:miter lim="800000"/>
            <a:headEnd/>
            <a:tailEnd/>
          </a:ln>
        </p:spPr>
        <p:txBody>
          <a:bodyPr wrap="square">
            <a:spAutoFit/>
          </a:bodyPr>
          <a:lstStyle/>
          <a:p>
            <a:pPr marL="1587" eaLnBrk="0" hangingPunct="0">
              <a:defRPr/>
            </a:pPr>
            <a:r>
              <a:rPr lang="en-US" sz="2800" b="1" kern="0" dirty="0" smtClean="0">
                <a:latin typeface="Times New Roman" pitchFamily="18" charset="0"/>
                <a:cs typeface="Times New Roman" pitchFamily="18" charset="0"/>
              </a:rPr>
              <a:t>Outline:</a:t>
            </a:r>
          </a:p>
          <a:p>
            <a:pPr marL="231775" indent="-230188" eaLnBrk="0" hangingPunct="0">
              <a:buFont typeface="Arial" pitchFamily="34" charset="0"/>
              <a:buChar char="•"/>
              <a:defRPr/>
            </a:pPr>
            <a:r>
              <a:rPr lang="en-US" sz="2800" b="1" kern="0" dirty="0">
                <a:latin typeface="Times New Roman" pitchFamily="18" charset="0"/>
                <a:cs typeface="Times New Roman" pitchFamily="18" charset="0"/>
              </a:rPr>
              <a:t>R</a:t>
            </a:r>
            <a:r>
              <a:rPr lang="en-US" sz="2800" b="1" kern="0" dirty="0" smtClean="0">
                <a:latin typeface="Times New Roman" pitchFamily="18" charset="0"/>
                <a:cs typeface="Times New Roman" pitchFamily="18" charset="0"/>
              </a:rPr>
              <a:t>epresentativeness of laboratory </a:t>
            </a:r>
            <a:r>
              <a:rPr lang="en-US" sz="2800" b="1" kern="0" dirty="0">
                <a:latin typeface="Times New Roman" pitchFamily="18" charset="0"/>
                <a:cs typeface="Times New Roman" pitchFamily="18" charset="0"/>
              </a:rPr>
              <a:t>data;</a:t>
            </a:r>
            <a:endParaRPr lang="en-US" sz="2800" b="1" kern="0" dirty="0" smtClean="0">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solidFill>
                  <a:srgbClr val="000000"/>
                </a:solidFill>
                <a:latin typeface="Times New Roman" pitchFamily="18" charset="0"/>
                <a:cs typeface="Times New Roman" pitchFamily="18" charset="0"/>
              </a:rPr>
              <a:t>Mapping extent of contamination;</a:t>
            </a:r>
          </a:p>
          <a:p>
            <a:pPr marL="231775" indent="-230188" eaLnBrk="0" hangingPunct="0">
              <a:buFont typeface="Arial" pitchFamily="34" charset="0"/>
              <a:buChar char="•"/>
              <a:defRPr/>
            </a:pPr>
            <a:r>
              <a:rPr kumimoji="0" lang="en-US" sz="2800" b="1" i="0" strike="noStrike" kern="0" cap="none" spc="0" normalizeH="0" baseline="0" noProof="0" dirty="0" smtClean="0">
                <a:ln>
                  <a:noFill/>
                </a:ln>
                <a:solidFill>
                  <a:srgbClr val="000000"/>
                </a:solidFill>
                <a:effectLst/>
                <a:uLnTx/>
                <a:uFillTx/>
                <a:latin typeface="Times New Roman" pitchFamily="18" charset="0"/>
                <a:cs typeface="Times New Roman" pitchFamily="18" charset="0"/>
              </a:rPr>
              <a:t>Interpretation</a:t>
            </a:r>
            <a:r>
              <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rPr>
              <a:t> of i</a:t>
            </a:r>
            <a:r>
              <a:rPr kumimoji="0" lang="en-US" sz="2800" b="1" i="0" strike="noStrike" kern="0" cap="none" spc="0" normalizeH="0" baseline="0" noProof="0" dirty="0" smtClean="0">
                <a:ln>
                  <a:noFill/>
                </a:ln>
                <a:solidFill>
                  <a:srgbClr val="000000"/>
                </a:solidFill>
                <a:effectLst/>
                <a:uLnTx/>
                <a:uFillTx/>
                <a:latin typeface="Times New Roman" pitchFamily="18" charset="0"/>
                <a:cs typeface="Times New Roman" pitchFamily="18" charset="0"/>
              </a:rPr>
              <a:t>soconcentration</a:t>
            </a:r>
            <a:r>
              <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rPr>
              <a:t> maps</a:t>
            </a:r>
            <a:r>
              <a:rPr lang="en-US" sz="2800" b="1" kern="0" dirty="0" smtClean="0">
                <a:solidFill>
                  <a:srgbClr val="000000"/>
                </a:solidFill>
                <a:latin typeface="Times New Roman" pitchFamily="18" charset="0"/>
                <a:cs typeface="Times New Roman" pitchFamily="18" charset="0"/>
              </a:rPr>
              <a:t>;</a:t>
            </a:r>
            <a:endPar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Exposure concentrations and risk assessments;</a:t>
            </a:r>
          </a:p>
          <a:p>
            <a:pPr marL="231775" indent="-230188" eaLnBrk="0" hangingPunct="0">
              <a:buFont typeface="Arial" pitchFamily="34" charset="0"/>
              <a:buChar char="•"/>
              <a:defRPr/>
            </a:pPr>
            <a:r>
              <a:rPr lang="en-US" sz="2800" b="1" kern="0" dirty="0" smtClean="0">
                <a:solidFill>
                  <a:srgbClr val="FF0000"/>
                </a:solidFill>
                <a:latin typeface="Times New Roman" pitchFamily="18" charset="0"/>
                <a:cs typeface="Times New Roman" pitchFamily="18" charset="0"/>
              </a:rPr>
              <a:t>Sampling Theory and DU-MIS investigations;</a:t>
            </a:r>
          </a:p>
          <a:p>
            <a:pPr marL="688975" lvl="1" indent="-230188" eaLnBrk="0" hangingPunct="0">
              <a:buFont typeface="Arial" pitchFamily="34" charset="0"/>
              <a:buChar char="•"/>
              <a:defRPr/>
            </a:pPr>
            <a:r>
              <a:rPr lang="en-US" sz="2800" b="1" kern="0" dirty="0">
                <a:solidFill>
                  <a:srgbClr val="FF0000"/>
                </a:solidFill>
                <a:latin typeface="Times New Roman" pitchFamily="18" charset="0"/>
                <a:cs typeface="Times New Roman" pitchFamily="18" charset="0"/>
              </a:rPr>
              <a:t>Sampling Theory explained with salad;</a:t>
            </a:r>
          </a:p>
          <a:p>
            <a:pPr marL="231775" indent="-230188" eaLnBrk="0" hangingPunct="0">
              <a:buFont typeface="Arial" pitchFamily="34" charset="0"/>
              <a:buChar char="•"/>
              <a:defRPr/>
            </a:pPr>
            <a:r>
              <a:rPr lang="en-US" sz="2800" b="1" kern="0" dirty="0" smtClean="0">
                <a:solidFill>
                  <a:srgbClr val="000000"/>
                </a:solidFill>
                <a:latin typeface="Times New Roman" pitchFamily="18" charset="0"/>
                <a:cs typeface="Times New Roman" pitchFamily="18" charset="0"/>
              </a:rPr>
              <a:t>Regulatory hurdles.</a:t>
            </a:r>
          </a:p>
        </p:txBody>
      </p:sp>
    </p:spTree>
    <p:extLst>
      <p:ext uri="{BB962C8B-B14F-4D97-AF65-F5344CB8AC3E}">
        <p14:creationId xmlns:p14="http://schemas.microsoft.com/office/powerpoint/2010/main" val="3224194550"/>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12900"/>
            <a:ext cx="8229600" cy="533400"/>
          </a:xfrm>
          <a:prstGeom prst="rect">
            <a:avLst/>
          </a:prstGeom>
        </p:spPr>
        <p:txBody>
          <a:bodyPr/>
          <a:lstStyle>
            <a:lvl1pPr algn="ctr" defTabSz="914353"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panose="02020603050405020304" pitchFamily="18" charset="0"/>
                <a:cs typeface="Times New Roman" panose="02020603050405020304" pitchFamily="18" charset="0"/>
              </a:rPr>
              <a:t>Sampling Theory – Detailed Details…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txBox="1">
            <a:spLocks/>
          </p:cNvSpPr>
          <p:nvPr/>
        </p:nvSpPr>
        <p:spPr>
          <a:xfrm>
            <a:off x="1752600" y="1371600"/>
            <a:ext cx="5791200" cy="4639819"/>
          </a:xfrm>
          <a:prstGeom prst="rect">
            <a:avLst/>
          </a:prstGeom>
        </p:spPr>
        <p:txBody>
          <a:bodyPr/>
          <a:lstStyle>
            <a:lvl1pPr marL="342882" indent="-342882" algn="l" defTabSz="91435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Times New Roman" panose="02020603050405020304" pitchFamily="18" charset="0"/>
                <a:cs typeface="Times New Roman" panose="02020603050405020304" pitchFamily="18" charset="0"/>
              </a:rPr>
              <a:t>Causes of Erroneous Data:</a:t>
            </a:r>
          </a:p>
          <a:p>
            <a:r>
              <a:rPr lang="en-US" sz="2800" b="1" dirty="0" smtClean="0">
                <a:latin typeface="Times New Roman" panose="02020603050405020304" pitchFamily="18" charset="0"/>
                <a:cs typeface="Times New Roman" panose="02020603050405020304" pitchFamily="18" charset="0"/>
              </a:rPr>
              <a:t>Fundamental Error;</a:t>
            </a:r>
          </a:p>
          <a:p>
            <a:r>
              <a:rPr lang="en-US" sz="2800" b="1" dirty="0" smtClean="0">
                <a:latin typeface="Times New Roman" panose="02020603050405020304" pitchFamily="18" charset="0"/>
                <a:cs typeface="Times New Roman" panose="02020603050405020304" pitchFamily="18" charset="0"/>
              </a:rPr>
              <a:t>Grouping &amp; Segregation Error;</a:t>
            </a:r>
          </a:p>
          <a:p>
            <a:r>
              <a:rPr lang="en-US" sz="2800" b="1" dirty="0" smtClean="0">
                <a:latin typeface="Times New Roman" panose="02020603050405020304" pitchFamily="18" charset="0"/>
                <a:cs typeface="Times New Roman" panose="02020603050405020304" pitchFamily="18" charset="0"/>
              </a:rPr>
              <a:t>Increment Delimitation Error;</a:t>
            </a:r>
          </a:p>
          <a:p>
            <a:r>
              <a:rPr lang="en-US" sz="2800" b="1" dirty="0" smtClean="0">
                <a:latin typeface="Times New Roman" panose="02020603050405020304" pitchFamily="18" charset="0"/>
                <a:cs typeface="Times New Roman" panose="02020603050405020304" pitchFamily="18" charset="0"/>
              </a:rPr>
              <a:t>Increment Extraction Error;</a:t>
            </a:r>
          </a:p>
          <a:p>
            <a:r>
              <a:rPr lang="en-US" sz="2800" b="1" dirty="0" smtClean="0">
                <a:latin typeface="Times New Roman" panose="02020603050405020304" pitchFamily="18" charset="0"/>
                <a:cs typeface="Times New Roman" panose="02020603050405020304" pitchFamily="18" charset="0"/>
              </a:rPr>
              <a:t>Periodic Error;</a:t>
            </a:r>
          </a:p>
          <a:p>
            <a:r>
              <a:rPr lang="en-US" sz="2800" b="1" dirty="0" smtClean="0">
                <a:latin typeface="Times New Roman" panose="02020603050405020304" pitchFamily="18" charset="0"/>
                <a:cs typeface="Times New Roman" panose="02020603050405020304" pitchFamily="18" charset="0"/>
              </a:rPr>
              <a:t>Preparation Error;</a:t>
            </a:r>
          </a:p>
          <a:p>
            <a:r>
              <a:rPr lang="en-US" sz="2800" b="1" dirty="0" smtClean="0">
                <a:latin typeface="Times New Roman" panose="02020603050405020304" pitchFamily="18" charset="0"/>
                <a:cs typeface="Times New Roman" panose="02020603050405020304" pitchFamily="18" charset="0"/>
              </a:rPr>
              <a:t>Analytical Error; etc.</a:t>
            </a:r>
          </a:p>
          <a:p>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5732B0C5-6376-44CA-BDB3-E4AC2FAD6970}" type="slidenum">
              <a:rPr lang="en-US" smtClean="0"/>
              <a:pPr>
                <a:defRPr/>
              </a:pPr>
              <a:t>83</a:t>
            </a:fld>
            <a:endParaRPr lang="en-US"/>
          </a:p>
        </p:txBody>
      </p:sp>
    </p:spTree>
    <p:extLst>
      <p:ext uri="{BB962C8B-B14F-4D97-AF65-F5344CB8AC3E}">
        <p14:creationId xmlns:p14="http://schemas.microsoft.com/office/powerpoint/2010/main" val="391302119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normAutofit/>
          </a:bodyPr>
          <a:lstStyle/>
          <a:p>
            <a:r>
              <a:rPr lang="en-US" sz="3200" b="1" dirty="0" smtClean="0">
                <a:latin typeface="Times New Roman" pitchFamily="18" charset="0"/>
                <a:cs typeface="Times New Roman" pitchFamily="18" charset="0"/>
              </a:rPr>
              <a:t>Sampling Theory Explained With Salad</a:t>
            </a:r>
          </a:p>
        </p:txBody>
      </p:sp>
      <p:sp>
        <p:nvSpPr>
          <p:cNvPr id="11" name="Title 1"/>
          <p:cNvSpPr txBox="1">
            <a:spLocks/>
          </p:cNvSpPr>
          <p:nvPr/>
        </p:nvSpPr>
        <p:spPr>
          <a:xfrm>
            <a:off x="76200" y="579437"/>
            <a:ext cx="8915400" cy="109696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Wrong Questions: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What is the maximum concentration of tomato</a:t>
            </a:r>
            <a:r>
              <a:rPr kumimoji="0" lang="en-US" sz="26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2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in this salad?</a:t>
            </a:r>
          </a:p>
          <a:p>
            <a:pPr lvl="0" algn="ctr">
              <a:spcBef>
                <a:spcPct val="0"/>
              </a:spcBef>
              <a:defRPr/>
            </a:pPr>
            <a:r>
              <a:rPr lang="en-US" sz="2600" b="1" dirty="0" smtClean="0">
                <a:latin typeface="Times New Roman" pitchFamily="18" charset="0"/>
                <a:ea typeface="+mj-ea"/>
                <a:cs typeface="Times New Roman" pitchFamily="18" charset="0"/>
              </a:rPr>
              <a:t>What is the concentration of </a:t>
            </a:r>
            <a:r>
              <a:rPr lang="en-US" sz="2600" b="1" dirty="0" smtClean="0">
                <a:latin typeface="Times New Roman" pitchFamily="18" charset="0"/>
                <a:cs typeface="Times New Roman" pitchFamily="18" charset="0"/>
              </a:rPr>
              <a:t>tomato </a:t>
            </a:r>
            <a:r>
              <a:rPr lang="en-US" sz="2600" b="1" dirty="0" smtClean="0">
                <a:latin typeface="Times New Roman" pitchFamily="18" charset="0"/>
                <a:ea typeface="+mj-ea"/>
                <a:cs typeface="Times New Roman" pitchFamily="18" charset="0"/>
              </a:rPr>
              <a:t>at point “X”?</a:t>
            </a:r>
            <a:endParaRPr kumimoji="0" lang="en-US" sz="2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grpSp>
        <p:nvGrpSpPr>
          <p:cNvPr id="3" name="Group 2"/>
          <p:cNvGrpSpPr/>
          <p:nvPr/>
        </p:nvGrpSpPr>
        <p:grpSpPr>
          <a:xfrm>
            <a:off x="762000" y="1676400"/>
            <a:ext cx="7553325" cy="4876800"/>
            <a:chOff x="762000" y="1676400"/>
            <a:chExt cx="7553325" cy="4876800"/>
          </a:xfrm>
        </p:grpSpPr>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553325" cy="4876800"/>
            </a:xfrm>
            <a:prstGeom prst="rect">
              <a:avLst/>
            </a:prstGeom>
            <a:noFill/>
            <a:ln w="9525">
              <a:solidFill>
                <a:schemeClr val="tx1"/>
              </a:solidFill>
              <a:miter lim="800000"/>
              <a:headEnd/>
              <a:tailEnd/>
            </a:ln>
            <a:effectLst/>
          </p:spPr>
        </p:pic>
        <p:sp>
          <p:nvSpPr>
            <p:cNvPr id="5" name="Rectangle 4"/>
            <p:cNvSpPr/>
            <p:nvPr/>
          </p:nvSpPr>
          <p:spPr>
            <a:xfrm>
              <a:off x="7876232" y="6350794"/>
              <a:ext cx="421146" cy="2024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838662" y="6324600"/>
              <a:ext cx="4572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27EB08C4-B206-4098-98C3-6DC2CE1146B4}" type="slidenum">
              <a:rPr lang="en-US" smtClean="0"/>
              <a:pPr/>
              <a:t>84</a:t>
            </a:fld>
            <a:endParaRPr lang="en-US"/>
          </a:p>
        </p:txBody>
      </p:sp>
      <p:sp>
        <p:nvSpPr>
          <p:cNvPr id="9" name="TextBox 8"/>
          <p:cNvSpPr txBox="1"/>
          <p:nvPr/>
        </p:nvSpPr>
        <p:spPr>
          <a:xfrm>
            <a:off x="1913341" y="4495800"/>
            <a:ext cx="5249459" cy="954107"/>
          </a:xfrm>
          <a:prstGeom prst="rect">
            <a:avLst/>
          </a:prstGeom>
          <a:solidFill>
            <a:schemeClr val="bg1">
              <a:lumMod val="50000"/>
              <a:alpha val="75000"/>
            </a:schemeClr>
          </a:solidFill>
        </p:spPr>
        <p:txBody>
          <a:bodyPr wrap="square" rtlCol="0">
            <a:spAutoFit/>
          </a:bodyPr>
          <a:lstStyle/>
          <a:p>
            <a:pPr marL="225425" indent="-225425" algn="ctr"/>
            <a:r>
              <a:rPr lang="en-US" sz="2800" b="1" dirty="0" smtClean="0">
                <a:latin typeface="Times New Roman" pitchFamily="18" charset="0"/>
                <a:cs typeface="Times New Roman" pitchFamily="18" charset="0"/>
              </a:rPr>
              <a:t>Primary Concern:</a:t>
            </a:r>
          </a:p>
          <a:p>
            <a:pPr marL="225425" indent="-225425" algn="ctr"/>
            <a:r>
              <a:rPr lang="en-US" sz="2800" b="1" dirty="0" smtClean="0">
                <a:latin typeface="Times New Roman" pitchFamily="18" charset="0"/>
                <a:cs typeface="Times New Roman" pitchFamily="18" charset="0"/>
              </a:rPr>
              <a:t>Long-term  exposure to tomatoes</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9680965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61999"/>
          </a:xfrm>
        </p:spPr>
        <p:txBody>
          <a:bodyPr>
            <a:normAutofit fontScale="90000"/>
          </a:bodyPr>
          <a:lstStyle/>
          <a:p>
            <a:r>
              <a:rPr lang="en-US" sz="3200" b="1" dirty="0" smtClean="0">
                <a:latin typeface="Times New Roman" pitchFamily="18" charset="0"/>
                <a:cs typeface="Times New Roman" pitchFamily="18" charset="0"/>
              </a:rPr>
              <a:t>Step 1: Define Objectives and Designate Decision Units</a:t>
            </a:r>
          </a:p>
        </p:txBody>
      </p:sp>
      <p:sp>
        <p:nvSpPr>
          <p:cNvPr id="11" name="Title 1"/>
          <p:cNvSpPr txBox="1">
            <a:spLocks/>
          </p:cNvSpPr>
          <p:nvPr/>
        </p:nvSpPr>
        <p:spPr>
          <a:xfrm>
            <a:off x="685800" y="762000"/>
            <a:ext cx="78486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Right Question: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What is the mean concentration of </a:t>
            </a:r>
            <a:r>
              <a:rPr lang="en-US" sz="2400" b="1" dirty="0" smtClean="0">
                <a:latin typeface="Times New Roman" pitchFamily="18" charset="0"/>
                <a:cs typeface="Times New Roman" pitchFamily="18" charset="0"/>
              </a:rPr>
              <a:t>tomato </a:t>
            </a: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in this salad?</a:t>
            </a:r>
          </a:p>
        </p:txBody>
      </p:sp>
      <p:grpSp>
        <p:nvGrpSpPr>
          <p:cNvPr id="4" name="Group 5"/>
          <p:cNvGrpSpPr/>
          <p:nvPr/>
        </p:nvGrpSpPr>
        <p:grpSpPr>
          <a:xfrm>
            <a:off x="735106" y="1676400"/>
            <a:ext cx="7584141" cy="4876800"/>
            <a:chOff x="735106" y="1676400"/>
            <a:chExt cx="7584141" cy="4876800"/>
          </a:xfrm>
        </p:grpSpPr>
        <p:grpSp>
          <p:nvGrpSpPr>
            <p:cNvPr id="6" name="Group 9"/>
            <p:cNvGrpSpPr/>
            <p:nvPr/>
          </p:nvGrpSpPr>
          <p:grpSpPr>
            <a:xfrm>
              <a:off x="762000" y="1676400"/>
              <a:ext cx="7553325" cy="4876800"/>
              <a:chOff x="762000" y="1676400"/>
              <a:chExt cx="7553325" cy="4876800"/>
            </a:xfrm>
          </p:grpSpPr>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553325" cy="4876800"/>
              </a:xfrm>
              <a:prstGeom prst="rect">
                <a:avLst/>
              </a:prstGeom>
              <a:noFill/>
              <a:ln w="9525">
                <a:solidFill>
                  <a:schemeClr val="tx1"/>
                </a:solidFill>
                <a:miter lim="800000"/>
                <a:headEnd/>
                <a:tailEnd/>
              </a:ln>
              <a:effectLst/>
            </p:spPr>
          </p:pic>
          <p:sp>
            <p:nvSpPr>
              <p:cNvPr id="13" name="Rectangle 12"/>
              <p:cNvSpPr/>
              <p:nvPr/>
            </p:nvSpPr>
            <p:spPr>
              <a:xfrm>
                <a:off x="7876232" y="6350794"/>
                <a:ext cx="421146" cy="2024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838662" y="6324600"/>
                <a:ext cx="4572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7838662" y="6324600"/>
              <a:ext cx="4572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35106" y="3781167"/>
              <a:ext cx="7584141" cy="2565845"/>
            </a:xfrm>
            <a:custGeom>
              <a:avLst/>
              <a:gdLst>
                <a:gd name="connsiteX0" fmla="*/ 0 w 7584141"/>
                <a:gd name="connsiteY0" fmla="*/ 1741092 h 2565845"/>
                <a:gd name="connsiteX1" fmla="*/ 17929 w 7584141"/>
                <a:gd name="connsiteY1" fmla="*/ 486033 h 2565845"/>
                <a:gd name="connsiteX2" fmla="*/ 251012 w 7584141"/>
                <a:gd name="connsiteY2" fmla="*/ 548786 h 2565845"/>
                <a:gd name="connsiteX3" fmla="*/ 403412 w 7584141"/>
                <a:gd name="connsiteY3" fmla="*/ 620504 h 2565845"/>
                <a:gd name="connsiteX4" fmla="*/ 564776 w 7584141"/>
                <a:gd name="connsiteY4" fmla="*/ 584645 h 2565845"/>
                <a:gd name="connsiteX5" fmla="*/ 788894 w 7584141"/>
                <a:gd name="connsiteY5" fmla="*/ 575680 h 2565845"/>
                <a:gd name="connsiteX6" fmla="*/ 1075765 w 7584141"/>
                <a:gd name="connsiteY6" fmla="*/ 620504 h 2565845"/>
                <a:gd name="connsiteX7" fmla="*/ 1237129 w 7584141"/>
                <a:gd name="connsiteY7" fmla="*/ 656362 h 2565845"/>
                <a:gd name="connsiteX8" fmla="*/ 1389529 w 7584141"/>
                <a:gd name="connsiteY8" fmla="*/ 692221 h 2565845"/>
                <a:gd name="connsiteX9" fmla="*/ 1532965 w 7584141"/>
                <a:gd name="connsiteY9" fmla="*/ 763939 h 2565845"/>
                <a:gd name="connsiteX10" fmla="*/ 1775012 w 7584141"/>
                <a:gd name="connsiteY10" fmla="*/ 790833 h 2565845"/>
                <a:gd name="connsiteX11" fmla="*/ 1927412 w 7584141"/>
                <a:gd name="connsiteY11" fmla="*/ 710151 h 2565845"/>
                <a:gd name="connsiteX12" fmla="*/ 2088776 w 7584141"/>
                <a:gd name="connsiteY12" fmla="*/ 629468 h 2565845"/>
                <a:gd name="connsiteX13" fmla="*/ 2187388 w 7584141"/>
                <a:gd name="connsiteY13" fmla="*/ 602574 h 2565845"/>
                <a:gd name="connsiteX14" fmla="*/ 2286000 w 7584141"/>
                <a:gd name="connsiteY14" fmla="*/ 530857 h 2565845"/>
                <a:gd name="connsiteX15" fmla="*/ 2348753 w 7584141"/>
                <a:gd name="connsiteY15" fmla="*/ 468104 h 2565845"/>
                <a:gd name="connsiteX16" fmla="*/ 2940423 w 7584141"/>
                <a:gd name="connsiteY16" fmla="*/ 351562 h 2565845"/>
                <a:gd name="connsiteX17" fmla="*/ 3110753 w 7584141"/>
                <a:gd name="connsiteY17" fmla="*/ 252951 h 2565845"/>
                <a:gd name="connsiteX18" fmla="*/ 3281082 w 7584141"/>
                <a:gd name="connsiteY18" fmla="*/ 181233 h 2565845"/>
                <a:gd name="connsiteX19" fmla="*/ 3379694 w 7584141"/>
                <a:gd name="connsiteY19" fmla="*/ 91586 h 2565845"/>
                <a:gd name="connsiteX20" fmla="*/ 3666565 w 7584141"/>
                <a:gd name="connsiteY20" fmla="*/ 127445 h 2565845"/>
                <a:gd name="connsiteX21" fmla="*/ 3810000 w 7584141"/>
                <a:gd name="connsiteY21" fmla="*/ 154339 h 2565845"/>
                <a:gd name="connsiteX22" fmla="*/ 3881718 w 7584141"/>
                <a:gd name="connsiteY22" fmla="*/ 172268 h 2565845"/>
                <a:gd name="connsiteX23" fmla="*/ 4087906 w 7584141"/>
                <a:gd name="connsiteY23" fmla="*/ 82621 h 2565845"/>
                <a:gd name="connsiteX24" fmla="*/ 4177553 w 7584141"/>
                <a:gd name="connsiteY24" fmla="*/ 37798 h 2565845"/>
                <a:gd name="connsiteX25" fmla="*/ 4276165 w 7584141"/>
                <a:gd name="connsiteY25" fmla="*/ 10904 h 2565845"/>
                <a:gd name="connsiteX26" fmla="*/ 4428565 w 7584141"/>
                <a:gd name="connsiteY26" fmla="*/ 19868 h 2565845"/>
                <a:gd name="connsiteX27" fmla="*/ 4563035 w 7584141"/>
                <a:gd name="connsiteY27" fmla="*/ 55727 h 2565845"/>
                <a:gd name="connsiteX28" fmla="*/ 4948518 w 7584141"/>
                <a:gd name="connsiteY28" fmla="*/ 181233 h 2565845"/>
                <a:gd name="connsiteX29" fmla="*/ 5226423 w 7584141"/>
                <a:gd name="connsiteY29" fmla="*/ 297774 h 2565845"/>
                <a:gd name="connsiteX30" fmla="*/ 5701553 w 7584141"/>
                <a:gd name="connsiteY30" fmla="*/ 477068 h 2565845"/>
                <a:gd name="connsiteX31" fmla="*/ 5889812 w 7584141"/>
                <a:gd name="connsiteY31" fmla="*/ 521892 h 2565845"/>
                <a:gd name="connsiteX32" fmla="*/ 6248400 w 7584141"/>
                <a:gd name="connsiteY32" fmla="*/ 548786 h 2565845"/>
                <a:gd name="connsiteX33" fmla="*/ 6553200 w 7584141"/>
                <a:gd name="connsiteY33" fmla="*/ 539821 h 2565845"/>
                <a:gd name="connsiteX34" fmla="*/ 7144870 w 7584141"/>
                <a:gd name="connsiteY34" fmla="*/ 575680 h 2565845"/>
                <a:gd name="connsiteX35" fmla="*/ 7467600 w 7584141"/>
                <a:gd name="connsiteY35" fmla="*/ 521892 h 2565845"/>
                <a:gd name="connsiteX36" fmla="*/ 7584141 w 7584141"/>
                <a:gd name="connsiteY36" fmla="*/ 512927 h 2565845"/>
                <a:gd name="connsiteX37" fmla="*/ 7584141 w 7584141"/>
                <a:gd name="connsiteY37" fmla="*/ 2565845 h 2565845"/>
                <a:gd name="connsiteX38" fmla="*/ 6051176 w 7584141"/>
                <a:gd name="connsiteY38" fmla="*/ 2503092 h 2565845"/>
                <a:gd name="connsiteX39" fmla="*/ 0 w 7584141"/>
                <a:gd name="connsiteY39" fmla="*/ 1741092 h 256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584141" h="2565845">
                  <a:moveTo>
                    <a:pt x="0" y="1741092"/>
                  </a:moveTo>
                  <a:lnTo>
                    <a:pt x="17929" y="486033"/>
                  </a:lnTo>
                  <a:lnTo>
                    <a:pt x="251012" y="548786"/>
                  </a:lnTo>
                  <a:lnTo>
                    <a:pt x="403412" y="620504"/>
                  </a:lnTo>
                  <a:lnTo>
                    <a:pt x="564776" y="584645"/>
                  </a:lnTo>
                  <a:lnTo>
                    <a:pt x="788894" y="575680"/>
                  </a:lnTo>
                  <a:lnTo>
                    <a:pt x="1075765" y="620504"/>
                  </a:lnTo>
                  <a:lnTo>
                    <a:pt x="1237129" y="656362"/>
                  </a:lnTo>
                  <a:lnTo>
                    <a:pt x="1389529" y="692221"/>
                  </a:lnTo>
                  <a:lnTo>
                    <a:pt x="1532965" y="763939"/>
                  </a:lnTo>
                  <a:lnTo>
                    <a:pt x="1775012" y="790833"/>
                  </a:lnTo>
                  <a:lnTo>
                    <a:pt x="1927412" y="710151"/>
                  </a:lnTo>
                  <a:lnTo>
                    <a:pt x="2088776" y="629468"/>
                  </a:lnTo>
                  <a:lnTo>
                    <a:pt x="2187388" y="602574"/>
                  </a:lnTo>
                  <a:lnTo>
                    <a:pt x="2286000" y="530857"/>
                  </a:lnTo>
                  <a:lnTo>
                    <a:pt x="2348753" y="468104"/>
                  </a:lnTo>
                  <a:lnTo>
                    <a:pt x="2940423" y="351562"/>
                  </a:lnTo>
                  <a:lnTo>
                    <a:pt x="3110753" y="252951"/>
                  </a:lnTo>
                  <a:lnTo>
                    <a:pt x="3281082" y="181233"/>
                  </a:lnTo>
                  <a:lnTo>
                    <a:pt x="3379694" y="91586"/>
                  </a:lnTo>
                  <a:lnTo>
                    <a:pt x="3666565" y="127445"/>
                  </a:lnTo>
                  <a:lnTo>
                    <a:pt x="3810000" y="154339"/>
                  </a:lnTo>
                  <a:lnTo>
                    <a:pt x="3881718" y="172268"/>
                  </a:lnTo>
                  <a:lnTo>
                    <a:pt x="4087906" y="82621"/>
                  </a:lnTo>
                  <a:cubicBezTo>
                    <a:pt x="4171200" y="36347"/>
                    <a:pt x="4137822" y="37798"/>
                    <a:pt x="4177553" y="37798"/>
                  </a:cubicBezTo>
                  <a:lnTo>
                    <a:pt x="4276165" y="10904"/>
                  </a:lnTo>
                  <a:lnTo>
                    <a:pt x="4428565" y="19868"/>
                  </a:lnTo>
                  <a:cubicBezTo>
                    <a:pt x="4560685" y="38743"/>
                    <a:pt x="4535170" y="0"/>
                    <a:pt x="4563035" y="55727"/>
                  </a:cubicBezTo>
                  <a:lnTo>
                    <a:pt x="4948518" y="181233"/>
                  </a:lnTo>
                  <a:lnTo>
                    <a:pt x="5226423" y="297774"/>
                  </a:lnTo>
                  <a:lnTo>
                    <a:pt x="5701553" y="477068"/>
                  </a:lnTo>
                  <a:lnTo>
                    <a:pt x="5889812" y="521892"/>
                  </a:lnTo>
                  <a:lnTo>
                    <a:pt x="6248400" y="548786"/>
                  </a:lnTo>
                  <a:lnTo>
                    <a:pt x="6553200" y="539821"/>
                  </a:lnTo>
                  <a:lnTo>
                    <a:pt x="7144870" y="575680"/>
                  </a:lnTo>
                  <a:lnTo>
                    <a:pt x="7467600" y="521892"/>
                  </a:lnTo>
                  <a:lnTo>
                    <a:pt x="7584141" y="512927"/>
                  </a:lnTo>
                  <a:lnTo>
                    <a:pt x="7584141" y="2565845"/>
                  </a:lnTo>
                  <a:lnTo>
                    <a:pt x="6051176" y="2503092"/>
                  </a:lnTo>
                  <a:lnTo>
                    <a:pt x="0" y="1741092"/>
                  </a:lnTo>
                  <a:close/>
                </a:path>
              </a:pathLst>
            </a:custGeom>
            <a:solidFill>
              <a:schemeClr val="tx1">
                <a:lumMod val="50000"/>
                <a:lumOff val="50000"/>
                <a:alpha val="82000"/>
              </a:schemeClr>
            </a:solid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43000" y="4579203"/>
              <a:ext cx="6858000" cy="830997"/>
            </a:xfrm>
            <a:prstGeom prst="rect">
              <a:avLst/>
            </a:prstGeom>
            <a:noFill/>
          </p:spPr>
          <p:txBody>
            <a:bodyPr wrap="square" rtlCol="0">
              <a:spAutoFit/>
            </a:bodyPr>
            <a:lstStyle/>
            <a:p>
              <a:pPr marL="225425" indent="-225425">
                <a:buFont typeface="Arial" panose="020B0604020202020204" pitchFamily="34" charset="0"/>
                <a:buChar char="•"/>
              </a:pPr>
              <a:r>
                <a:rPr lang="en-US" sz="2400" b="1" dirty="0" smtClean="0">
                  <a:latin typeface="Times New Roman" pitchFamily="18" charset="0"/>
                  <a:cs typeface="Times New Roman" pitchFamily="18" charset="0"/>
                </a:rPr>
                <a:t>Random bits of salad to be eaten over a lifetime;</a:t>
              </a:r>
            </a:p>
            <a:p>
              <a:pPr marL="225425" indent="-225425">
                <a:buFont typeface="Arial" panose="020B0604020202020204" pitchFamily="34" charset="0"/>
                <a:buChar char="•"/>
              </a:pPr>
              <a:r>
                <a:rPr lang="en-US" sz="2400" b="1" dirty="0" smtClean="0">
                  <a:latin typeface="Times New Roman" pitchFamily="18" charset="0"/>
                  <a:cs typeface="Times New Roman" pitchFamily="18" charset="0"/>
                </a:rPr>
                <a:t>Entire </a:t>
              </a:r>
              <a:r>
                <a:rPr lang="en-US" sz="2400" b="1" dirty="0">
                  <a:latin typeface="Times New Roman" pitchFamily="18" charset="0"/>
                  <a:cs typeface="Times New Roman" pitchFamily="18" charset="0"/>
                </a:rPr>
                <a:t>salad represents the “Exposure Area</a:t>
              </a:r>
              <a:r>
                <a:rPr lang="en-US" sz="2400" b="1" dirty="0" smtClean="0">
                  <a:latin typeface="Times New Roman" pitchFamily="18" charset="0"/>
                  <a:cs typeface="Times New Roman" pitchFamily="18" charset="0"/>
                </a:rPr>
                <a:t>” DU.</a:t>
              </a:r>
            </a:p>
          </p:txBody>
        </p:sp>
      </p:grpSp>
      <p:sp>
        <p:nvSpPr>
          <p:cNvPr id="3" name="Slide Number Placeholder 2"/>
          <p:cNvSpPr>
            <a:spLocks noGrp="1"/>
          </p:cNvSpPr>
          <p:nvPr>
            <p:ph type="sldNum" sz="quarter" idx="12"/>
          </p:nvPr>
        </p:nvSpPr>
        <p:spPr/>
        <p:txBody>
          <a:bodyPr/>
          <a:lstStyle/>
          <a:p>
            <a:fld id="{27EB08C4-B206-4098-98C3-6DC2CE1146B4}" type="slidenum">
              <a:rPr lang="en-US" smtClean="0"/>
              <a:pPr/>
              <a:t>85</a:t>
            </a:fld>
            <a:endParaRPr lang="en-US"/>
          </a:p>
        </p:txBody>
      </p:sp>
    </p:spTree>
    <p:extLst>
      <p:ext uri="{BB962C8B-B14F-4D97-AF65-F5344CB8AC3E}">
        <p14:creationId xmlns:p14="http://schemas.microsoft.com/office/powerpoint/2010/main" val="28458339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p:cNvSpPr txBox="1">
            <a:spLocks/>
          </p:cNvSpPr>
          <p:nvPr/>
        </p:nvSpPr>
        <p:spPr>
          <a:xfrm>
            <a:off x="304800" y="0"/>
            <a:ext cx="8610600" cy="5937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pitchFamily="18" charset="0"/>
                <a:cs typeface="Times New Roman" pitchFamily="18" charset="0"/>
              </a:rPr>
              <a:t>Step 2. Collect a Representative Sample</a:t>
            </a:r>
          </a:p>
        </p:txBody>
      </p:sp>
      <p:sp>
        <p:nvSpPr>
          <p:cNvPr id="49" name="TextBox 48"/>
          <p:cNvSpPr txBox="1"/>
          <p:nvPr/>
        </p:nvSpPr>
        <p:spPr>
          <a:xfrm>
            <a:off x="272944" y="533400"/>
            <a:ext cx="8867364" cy="1107996"/>
          </a:xfrm>
          <a:prstGeom prst="rect">
            <a:avLst/>
          </a:prstGeom>
          <a:noFill/>
        </p:spPr>
        <p:txBody>
          <a:bodyPr wrap="none" rtlCol="0">
            <a:spAutoFit/>
          </a:bodyPr>
          <a:lstStyle/>
          <a:p>
            <a:pPr marL="228600" indent="-171450">
              <a:buFont typeface="Arial" panose="020B0604020202020204" pitchFamily="34" charset="0"/>
              <a:buChar char="•"/>
            </a:pPr>
            <a:r>
              <a:rPr lang="en-US" sz="2200" b="1" dirty="0" smtClean="0">
                <a:latin typeface="Times New Roman" pitchFamily="18" charset="0"/>
                <a:cs typeface="Times New Roman" pitchFamily="18" charset="0"/>
              </a:rPr>
              <a:t>Collect evenly spaced increments </a:t>
            </a:r>
            <a:r>
              <a:rPr lang="en-US" sz="2200" b="1" dirty="0">
                <a:latin typeface="Times New Roman" pitchFamily="18" charset="0"/>
                <a:cs typeface="Times New Roman" pitchFamily="18" charset="0"/>
              </a:rPr>
              <a:t>collection </a:t>
            </a:r>
            <a:r>
              <a:rPr lang="en-US" sz="2200" b="1" dirty="0" smtClean="0">
                <a:latin typeface="Times New Roman" pitchFamily="18" charset="0"/>
                <a:cs typeface="Times New Roman" pitchFamily="18" charset="0"/>
              </a:rPr>
              <a:t>from </a:t>
            </a:r>
            <a:r>
              <a:rPr lang="en-US" sz="2200" b="1" dirty="0">
                <a:latin typeface="Times New Roman" pitchFamily="18" charset="0"/>
                <a:cs typeface="Times New Roman" pitchFamily="18" charset="0"/>
              </a:rPr>
              <a:t>targeted DU </a:t>
            </a:r>
            <a:r>
              <a:rPr lang="en-US" sz="2200" b="1" dirty="0" smtClean="0">
                <a:latin typeface="Times New Roman" pitchFamily="18" charset="0"/>
                <a:cs typeface="Times New Roman" pitchFamily="18" charset="0"/>
              </a:rPr>
              <a:t>Area;</a:t>
            </a:r>
          </a:p>
          <a:p>
            <a:pPr marL="228600" indent="-171450">
              <a:buFont typeface="Arial" panose="020B0604020202020204" pitchFamily="34" charset="0"/>
              <a:buChar char="•"/>
            </a:pPr>
            <a:r>
              <a:rPr lang="en-US" sz="2200" b="1" dirty="0" smtClean="0">
                <a:latin typeface="Times New Roman" pitchFamily="18" charset="0"/>
                <a:cs typeface="Times New Roman" pitchFamily="18" charset="0"/>
              </a:rPr>
              <a:t>Sample must capture representative # of “hot spots” and “cold spots”;</a:t>
            </a:r>
          </a:p>
          <a:p>
            <a:pPr marL="228600" indent="-171450">
              <a:buFont typeface="Arial" panose="020B0604020202020204" pitchFamily="34" charset="0"/>
              <a:buChar char="•"/>
            </a:pPr>
            <a:r>
              <a:rPr lang="en-US" sz="2200" b="1" dirty="0" smtClean="0">
                <a:latin typeface="Times New Roman" pitchFamily="18" charset="0"/>
                <a:cs typeface="Times New Roman" pitchFamily="18" charset="0"/>
              </a:rPr>
              <a:t>Minimum </a:t>
            </a:r>
            <a:r>
              <a:rPr lang="en-US" sz="2200" b="1" dirty="0">
                <a:latin typeface="Times New Roman" pitchFamily="18" charset="0"/>
                <a:cs typeface="Times New Roman" pitchFamily="18" charset="0"/>
              </a:rPr>
              <a:t>30 (low heterogeneity) to 75+ (high heterogeneity) </a:t>
            </a:r>
            <a:r>
              <a:rPr lang="en-US" sz="2200" b="1" dirty="0" smtClean="0">
                <a:latin typeface="Times New Roman" pitchFamily="18" charset="0"/>
                <a:cs typeface="Times New Roman" pitchFamily="18" charset="0"/>
              </a:rPr>
              <a:t>points</a:t>
            </a:r>
            <a:r>
              <a:rPr lang="en-US" sz="2200" b="1" dirty="0">
                <a:latin typeface="Times New Roman" pitchFamily="18" charset="0"/>
                <a:cs typeface="Times New Roman" pitchFamily="18" charset="0"/>
              </a:rPr>
              <a:t>.</a:t>
            </a:r>
            <a:endParaRPr lang="en-US" sz="2200" b="1" dirty="0" smtClean="0">
              <a:latin typeface="Times New Roman" pitchFamily="18" charset="0"/>
              <a:cs typeface="Times New Roman" pitchFamily="18" charset="0"/>
            </a:endParaRPr>
          </a:p>
        </p:txBody>
      </p:sp>
      <p:grpSp>
        <p:nvGrpSpPr>
          <p:cNvPr id="2" name="Group 5"/>
          <p:cNvGrpSpPr/>
          <p:nvPr/>
        </p:nvGrpSpPr>
        <p:grpSpPr>
          <a:xfrm>
            <a:off x="717448" y="1618088"/>
            <a:ext cx="7816952" cy="4944637"/>
            <a:chOff x="717448" y="1618088"/>
            <a:chExt cx="7816952" cy="4944637"/>
          </a:xfrm>
        </p:grpSpPr>
        <p:pic>
          <p:nvPicPr>
            <p:cNvPr id="44" name="Picture 43"/>
            <p:cNvPicPr/>
            <p:nvPr/>
          </p:nvPicPr>
          <p:blipFill>
            <a:blip r:embed="rId2">
              <a:extLst>
                <a:ext uri="{28A0092B-C50C-407E-A947-70E740481C1C}">
                  <a14:useLocalDpi xmlns:a14="http://schemas.microsoft.com/office/drawing/2010/main" val="0"/>
                </a:ext>
              </a:extLst>
            </a:blip>
            <a:srcRect/>
            <a:stretch>
              <a:fillRect/>
            </a:stretch>
          </p:blipFill>
          <p:spPr bwMode="auto">
            <a:xfrm>
              <a:off x="752475" y="1685925"/>
              <a:ext cx="7553325" cy="4876800"/>
            </a:xfrm>
            <a:prstGeom prst="rect">
              <a:avLst/>
            </a:prstGeom>
            <a:noFill/>
            <a:ln w="9525">
              <a:solidFill>
                <a:schemeClr val="tx1"/>
              </a:solidFill>
              <a:miter lim="800000"/>
              <a:headEnd/>
              <a:tailEnd/>
            </a:ln>
            <a:effectLst/>
          </p:spPr>
        </p:pic>
        <p:sp>
          <p:nvSpPr>
            <p:cNvPr id="69" name="Freeform 68"/>
            <p:cNvSpPr/>
            <p:nvPr/>
          </p:nvSpPr>
          <p:spPr>
            <a:xfrm>
              <a:off x="735106" y="3781167"/>
              <a:ext cx="7584141" cy="2565845"/>
            </a:xfrm>
            <a:custGeom>
              <a:avLst/>
              <a:gdLst>
                <a:gd name="connsiteX0" fmla="*/ 0 w 7584141"/>
                <a:gd name="connsiteY0" fmla="*/ 1741092 h 2565845"/>
                <a:gd name="connsiteX1" fmla="*/ 17929 w 7584141"/>
                <a:gd name="connsiteY1" fmla="*/ 486033 h 2565845"/>
                <a:gd name="connsiteX2" fmla="*/ 251012 w 7584141"/>
                <a:gd name="connsiteY2" fmla="*/ 548786 h 2565845"/>
                <a:gd name="connsiteX3" fmla="*/ 403412 w 7584141"/>
                <a:gd name="connsiteY3" fmla="*/ 620504 h 2565845"/>
                <a:gd name="connsiteX4" fmla="*/ 564776 w 7584141"/>
                <a:gd name="connsiteY4" fmla="*/ 584645 h 2565845"/>
                <a:gd name="connsiteX5" fmla="*/ 788894 w 7584141"/>
                <a:gd name="connsiteY5" fmla="*/ 575680 h 2565845"/>
                <a:gd name="connsiteX6" fmla="*/ 1075765 w 7584141"/>
                <a:gd name="connsiteY6" fmla="*/ 620504 h 2565845"/>
                <a:gd name="connsiteX7" fmla="*/ 1237129 w 7584141"/>
                <a:gd name="connsiteY7" fmla="*/ 656362 h 2565845"/>
                <a:gd name="connsiteX8" fmla="*/ 1389529 w 7584141"/>
                <a:gd name="connsiteY8" fmla="*/ 692221 h 2565845"/>
                <a:gd name="connsiteX9" fmla="*/ 1532965 w 7584141"/>
                <a:gd name="connsiteY9" fmla="*/ 763939 h 2565845"/>
                <a:gd name="connsiteX10" fmla="*/ 1775012 w 7584141"/>
                <a:gd name="connsiteY10" fmla="*/ 790833 h 2565845"/>
                <a:gd name="connsiteX11" fmla="*/ 1927412 w 7584141"/>
                <a:gd name="connsiteY11" fmla="*/ 710151 h 2565845"/>
                <a:gd name="connsiteX12" fmla="*/ 2088776 w 7584141"/>
                <a:gd name="connsiteY12" fmla="*/ 629468 h 2565845"/>
                <a:gd name="connsiteX13" fmla="*/ 2187388 w 7584141"/>
                <a:gd name="connsiteY13" fmla="*/ 602574 h 2565845"/>
                <a:gd name="connsiteX14" fmla="*/ 2286000 w 7584141"/>
                <a:gd name="connsiteY14" fmla="*/ 530857 h 2565845"/>
                <a:gd name="connsiteX15" fmla="*/ 2348753 w 7584141"/>
                <a:gd name="connsiteY15" fmla="*/ 468104 h 2565845"/>
                <a:gd name="connsiteX16" fmla="*/ 2940423 w 7584141"/>
                <a:gd name="connsiteY16" fmla="*/ 351562 h 2565845"/>
                <a:gd name="connsiteX17" fmla="*/ 3110753 w 7584141"/>
                <a:gd name="connsiteY17" fmla="*/ 252951 h 2565845"/>
                <a:gd name="connsiteX18" fmla="*/ 3281082 w 7584141"/>
                <a:gd name="connsiteY18" fmla="*/ 181233 h 2565845"/>
                <a:gd name="connsiteX19" fmla="*/ 3379694 w 7584141"/>
                <a:gd name="connsiteY19" fmla="*/ 91586 h 2565845"/>
                <a:gd name="connsiteX20" fmla="*/ 3666565 w 7584141"/>
                <a:gd name="connsiteY20" fmla="*/ 127445 h 2565845"/>
                <a:gd name="connsiteX21" fmla="*/ 3810000 w 7584141"/>
                <a:gd name="connsiteY21" fmla="*/ 154339 h 2565845"/>
                <a:gd name="connsiteX22" fmla="*/ 3881718 w 7584141"/>
                <a:gd name="connsiteY22" fmla="*/ 172268 h 2565845"/>
                <a:gd name="connsiteX23" fmla="*/ 4087906 w 7584141"/>
                <a:gd name="connsiteY23" fmla="*/ 82621 h 2565845"/>
                <a:gd name="connsiteX24" fmla="*/ 4177553 w 7584141"/>
                <a:gd name="connsiteY24" fmla="*/ 37798 h 2565845"/>
                <a:gd name="connsiteX25" fmla="*/ 4276165 w 7584141"/>
                <a:gd name="connsiteY25" fmla="*/ 10904 h 2565845"/>
                <a:gd name="connsiteX26" fmla="*/ 4428565 w 7584141"/>
                <a:gd name="connsiteY26" fmla="*/ 19868 h 2565845"/>
                <a:gd name="connsiteX27" fmla="*/ 4563035 w 7584141"/>
                <a:gd name="connsiteY27" fmla="*/ 55727 h 2565845"/>
                <a:gd name="connsiteX28" fmla="*/ 4948518 w 7584141"/>
                <a:gd name="connsiteY28" fmla="*/ 181233 h 2565845"/>
                <a:gd name="connsiteX29" fmla="*/ 5226423 w 7584141"/>
                <a:gd name="connsiteY29" fmla="*/ 297774 h 2565845"/>
                <a:gd name="connsiteX30" fmla="*/ 5701553 w 7584141"/>
                <a:gd name="connsiteY30" fmla="*/ 477068 h 2565845"/>
                <a:gd name="connsiteX31" fmla="*/ 5889812 w 7584141"/>
                <a:gd name="connsiteY31" fmla="*/ 521892 h 2565845"/>
                <a:gd name="connsiteX32" fmla="*/ 6248400 w 7584141"/>
                <a:gd name="connsiteY32" fmla="*/ 548786 h 2565845"/>
                <a:gd name="connsiteX33" fmla="*/ 6553200 w 7584141"/>
                <a:gd name="connsiteY33" fmla="*/ 539821 h 2565845"/>
                <a:gd name="connsiteX34" fmla="*/ 7144870 w 7584141"/>
                <a:gd name="connsiteY34" fmla="*/ 575680 h 2565845"/>
                <a:gd name="connsiteX35" fmla="*/ 7467600 w 7584141"/>
                <a:gd name="connsiteY35" fmla="*/ 521892 h 2565845"/>
                <a:gd name="connsiteX36" fmla="*/ 7584141 w 7584141"/>
                <a:gd name="connsiteY36" fmla="*/ 512927 h 2565845"/>
                <a:gd name="connsiteX37" fmla="*/ 7584141 w 7584141"/>
                <a:gd name="connsiteY37" fmla="*/ 2565845 h 2565845"/>
                <a:gd name="connsiteX38" fmla="*/ 6051176 w 7584141"/>
                <a:gd name="connsiteY38" fmla="*/ 2503092 h 2565845"/>
                <a:gd name="connsiteX39" fmla="*/ 0 w 7584141"/>
                <a:gd name="connsiteY39" fmla="*/ 1741092 h 256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584141" h="2565845">
                  <a:moveTo>
                    <a:pt x="0" y="1741092"/>
                  </a:moveTo>
                  <a:lnTo>
                    <a:pt x="17929" y="486033"/>
                  </a:lnTo>
                  <a:lnTo>
                    <a:pt x="251012" y="548786"/>
                  </a:lnTo>
                  <a:lnTo>
                    <a:pt x="403412" y="620504"/>
                  </a:lnTo>
                  <a:lnTo>
                    <a:pt x="564776" y="584645"/>
                  </a:lnTo>
                  <a:lnTo>
                    <a:pt x="788894" y="575680"/>
                  </a:lnTo>
                  <a:lnTo>
                    <a:pt x="1075765" y="620504"/>
                  </a:lnTo>
                  <a:lnTo>
                    <a:pt x="1237129" y="656362"/>
                  </a:lnTo>
                  <a:lnTo>
                    <a:pt x="1389529" y="692221"/>
                  </a:lnTo>
                  <a:lnTo>
                    <a:pt x="1532965" y="763939"/>
                  </a:lnTo>
                  <a:lnTo>
                    <a:pt x="1775012" y="790833"/>
                  </a:lnTo>
                  <a:lnTo>
                    <a:pt x="1927412" y="710151"/>
                  </a:lnTo>
                  <a:lnTo>
                    <a:pt x="2088776" y="629468"/>
                  </a:lnTo>
                  <a:lnTo>
                    <a:pt x="2187388" y="602574"/>
                  </a:lnTo>
                  <a:lnTo>
                    <a:pt x="2286000" y="530857"/>
                  </a:lnTo>
                  <a:lnTo>
                    <a:pt x="2348753" y="468104"/>
                  </a:lnTo>
                  <a:lnTo>
                    <a:pt x="2940423" y="351562"/>
                  </a:lnTo>
                  <a:lnTo>
                    <a:pt x="3110753" y="252951"/>
                  </a:lnTo>
                  <a:lnTo>
                    <a:pt x="3281082" y="181233"/>
                  </a:lnTo>
                  <a:lnTo>
                    <a:pt x="3379694" y="91586"/>
                  </a:lnTo>
                  <a:lnTo>
                    <a:pt x="3666565" y="127445"/>
                  </a:lnTo>
                  <a:lnTo>
                    <a:pt x="3810000" y="154339"/>
                  </a:lnTo>
                  <a:lnTo>
                    <a:pt x="3881718" y="172268"/>
                  </a:lnTo>
                  <a:lnTo>
                    <a:pt x="4087906" y="82621"/>
                  </a:lnTo>
                  <a:cubicBezTo>
                    <a:pt x="4171200" y="36347"/>
                    <a:pt x="4137822" y="37798"/>
                    <a:pt x="4177553" y="37798"/>
                  </a:cubicBezTo>
                  <a:lnTo>
                    <a:pt x="4276165" y="10904"/>
                  </a:lnTo>
                  <a:lnTo>
                    <a:pt x="4428565" y="19868"/>
                  </a:lnTo>
                  <a:cubicBezTo>
                    <a:pt x="4560685" y="38743"/>
                    <a:pt x="4535170" y="0"/>
                    <a:pt x="4563035" y="55727"/>
                  </a:cubicBezTo>
                  <a:lnTo>
                    <a:pt x="4948518" y="181233"/>
                  </a:lnTo>
                  <a:lnTo>
                    <a:pt x="5226423" y="297774"/>
                  </a:lnTo>
                  <a:lnTo>
                    <a:pt x="5701553" y="477068"/>
                  </a:lnTo>
                  <a:lnTo>
                    <a:pt x="5889812" y="521892"/>
                  </a:lnTo>
                  <a:lnTo>
                    <a:pt x="6248400" y="548786"/>
                  </a:lnTo>
                  <a:lnTo>
                    <a:pt x="6553200" y="539821"/>
                  </a:lnTo>
                  <a:lnTo>
                    <a:pt x="7144870" y="575680"/>
                  </a:lnTo>
                  <a:lnTo>
                    <a:pt x="7467600" y="521892"/>
                  </a:lnTo>
                  <a:lnTo>
                    <a:pt x="7584141" y="512927"/>
                  </a:lnTo>
                  <a:lnTo>
                    <a:pt x="7584141" y="2565845"/>
                  </a:lnTo>
                  <a:lnTo>
                    <a:pt x="6051176" y="2503092"/>
                  </a:lnTo>
                  <a:lnTo>
                    <a:pt x="0" y="1741092"/>
                  </a:lnTo>
                  <a:close/>
                </a:path>
              </a:pathLst>
            </a:custGeom>
            <a:solidFill>
              <a:schemeClr val="tx1">
                <a:lumMod val="50000"/>
                <a:lumOff val="50000"/>
                <a:alpha val="82000"/>
              </a:schemeClr>
            </a:solid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86450" y="1618088"/>
              <a:ext cx="2333625" cy="1353712"/>
            </a:xfrm>
            <a:prstGeom prst="rect">
              <a:avLst/>
            </a:prstGeom>
            <a:noFill/>
            <a:ln w="9525">
              <a:solidFill>
                <a:schemeClr val="tx1"/>
              </a:solidFill>
              <a:miter lim="800000"/>
              <a:headEnd/>
              <a:tailEnd/>
            </a:ln>
            <a:effectLst/>
          </p:spPr>
        </p:pic>
        <p:sp>
          <p:nvSpPr>
            <p:cNvPr id="45" name="Rectangle 44"/>
            <p:cNvSpPr/>
            <p:nvPr/>
          </p:nvSpPr>
          <p:spPr>
            <a:xfrm>
              <a:off x="7829137" y="6334125"/>
              <a:ext cx="4572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398950" y="4418527"/>
              <a:ext cx="228600" cy="228600"/>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819400" y="4876800"/>
              <a:ext cx="228600" cy="228600"/>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240924" y="5334000"/>
              <a:ext cx="228600" cy="228600"/>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946301" y="3992451"/>
              <a:ext cx="228600" cy="228600"/>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442137" y="4404037"/>
              <a:ext cx="257175" cy="266700"/>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830390" y="4958903"/>
              <a:ext cx="257175" cy="266700"/>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200399" y="5448300"/>
              <a:ext cx="257175" cy="266700"/>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105399" y="3848100"/>
              <a:ext cx="257175" cy="266700"/>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85400" y="4404575"/>
              <a:ext cx="338443" cy="292041"/>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108619" y="4946398"/>
              <a:ext cx="338443" cy="302817"/>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343400" y="5564583"/>
              <a:ext cx="338443" cy="302817"/>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138987" y="4507740"/>
              <a:ext cx="419100" cy="371475"/>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321379" y="5074142"/>
              <a:ext cx="419100" cy="371475"/>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562599" y="5724525"/>
              <a:ext cx="419100" cy="371475"/>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840013" y="5054957"/>
              <a:ext cx="505497" cy="479739"/>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184263" y="5743978"/>
              <a:ext cx="505497" cy="479739"/>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066800" y="2129135"/>
              <a:ext cx="1666675" cy="461665"/>
            </a:xfrm>
            <a:prstGeom prst="rect">
              <a:avLst/>
            </a:prstGeom>
            <a:noFill/>
          </p:spPr>
          <p:txBody>
            <a:bodyPr wrap="none" rtlCol="0">
              <a:spAutoFit/>
            </a:bodyPr>
            <a:lstStyle/>
            <a:p>
              <a:pPr algn="ctr"/>
              <a:r>
                <a:rPr lang="en-US" sz="2400" b="1" dirty="0" smtClean="0">
                  <a:latin typeface="Times New Roman" pitchFamily="18" charset="0"/>
                  <a:cs typeface="Times New Roman" pitchFamily="18" charset="0"/>
                </a:rPr>
                <a:t>Increments</a:t>
              </a:r>
              <a:endParaRPr lang="en-US" sz="2400" b="1" dirty="0">
                <a:latin typeface="Times New Roman" pitchFamily="18" charset="0"/>
                <a:cs typeface="Times New Roman" pitchFamily="18" charset="0"/>
              </a:endParaRPr>
            </a:p>
          </p:txBody>
        </p:sp>
        <p:sp>
          <p:nvSpPr>
            <p:cNvPr id="43" name="Oval 42"/>
            <p:cNvSpPr/>
            <p:nvPr/>
          </p:nvSpPr>
          <p:spPr>
            <a:xfrm>
              <a:off x="883024" y="2245659"/>
              <a:ext cx="228600" cy="228600"/>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886450" y="2971800"/>
              <a:ext cx="2333625" cy="369332"/>
            </a:xfrm>
            <a:prstGeom prst="rect">
              <a:avLst/>
            </a:prstGeom>
            <a:solidFill>
              <a:schemeClr val="bg1">
                <a:alpha val="50000"/>
              </a:schemeClr>
            </a:solidFill>
          </p:spPr>
          <p:txBody>
            <a:bodyPr wrap="square" rtlCol="0">
              <a:spAutoFit/>
            </a:bodyPr>
            <a:lstStyle/>
            <a:p>
              <a:pPr algn="ctr"/>
              <a:r>
                <a:rPr lang="en-US" b="1" dirty="0" smtClean="0">
                  <a:latin typeface="Times New Roman" pitchFamily="18" charset="0"/>
                  <a:cs typeface="Times New Roman" pitchFamily="18" charset="0"/>
                </a:rPr>
                <a:t>Incremental Sample</a:t>
              </a:r>
              <a:endParaRPr lang="en-US" b="1" dirty="0">
                <a:latin typeface="Times New Roman" pitchFamily="18" charset="0"/>
                <a:cs typeface="Times New Roman" pitchFamily="18" charset="0"/>
              </a:endParaRPr>
            </a:p>
          </p:txBody>
        </p:sp>
        <p:sp>
          <p:nvSpPr>
            <p:cNvPr id="82" name="Oval 81"/>
            <p:cNvSpPr/>
            <p:nvPr/>
          </p:nvSpPr>
          <p:spPr>
            <a:xfrm>
              <a:off x="1815775" y="4932608"/>
              <a:ext cx="216001" cy="209421"/>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1279423" y="5333742"/>
              <a:ext cx="216001" cy="209421"/>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403375" y="4581331"/>
              <a:ext cx="216001" cy="209421"/>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163647" y="4777126"/>
              <a:ext cx="177900" cy="180846"/>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717448" y="5124386"/>
              <a:ext cx="177900" cy="180846"/>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717575" y="4467225"/>
              <a:ext cx="177900" cy="180846"/>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060350" y="4391025"/>
              <a:ext cx="139800" cy="142746"/>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19247" y="4843785"/>
              <a:ext cx="215153" cy="56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p:cNvSpPr/>
          <p:nvPr/>
        </p:nvSpPr>
        <p:spPr>
          <a:xfrm>
            <a:off x="500487" y="4904576"/>
            <a:ext cx="215153" cy="56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27EB08C4-B206-4098-98C3-6DC2CE1146B4}" type="slidenum">
              <a:rPr lang="en-US" smtClean="0"/>
              <a:pPr/>
              <a:t>86</a:t>
            </a:fld>
            <a:endParaRPr lang="en-US"/>
          </a:p>
        </p:txBody>
      </p:sp>
    </p:spTree>
    <p:extLst>
      <p:ext uri="{BB962C8B-B14F-4D97-AF65-F5344CB8AC3E}">
        <p14:creationId xmlns:p14="http://schemas.microsoft.com/office/powerpoint/2010/main" val="41376504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36967" y="2133600"/>
            <a:ext cx="7041515" cy="3505200"/>
          </a:xfrm>
          <a:prstGeom prst="rect">
            <a:avLst/>
          </a:prstGeom>
          <a:noFill/>
          <a:ln w="9525">
            <a:noFill/>
            <a:miter lim="800000"/>
            <a:headEnd/>
            <a:tailEnd/>
          </a:ln>
          <a:effectLst/>
        </p:spPr>
      </p:pic>
      <p:sp>
        <p:nvSpPr>
          <p:cNvPr id="2" name="Title 1"/>
          <p:cNvSpPr>
            <a:spLocks noGrp="1"/>
          </p:cNvSpPr>
          <p:nvPr>
            <p:ph type="title"/>
          </p:nvPr>
        </p:nvSpPr>
        <p:spPr>
          <a:xfrm>
            <a:off x="0" y="152400"/>
            <a:ext cx="9144000" cy="1096963"/>
          </a:xfrm>
        </p:spPr>
        <p:txBody>
          <a:bodyPr>
            <a:normAutofit fontScale="90000"/>
          </a:bodyPr>
          <a:lstStyle/>
          <a:p>
            <a:r>
              <a:rPr lang="en-US" sz="3600" b="1" dirty="0" smtClean="0">
                <a:latin typeface="Times New Roman" pitchFamily="18" charset="0"/>
                <a:cs typeface="Times New Roman" pitchFamily="18" charset="0"/>
              </a:rPr>
              <a:t>Sampling Theory - Collect a BIG Sample</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a:t>
            </a:r>
            <a:r>
              <a:rPr lang="en-US" sz="2700" b="1" dirty="0" smtClean="0">
                <a:latin typeface="Times New Roman" pitchFamily="18" charset="0"/>
                <a:cs typeface="Times New Roman" pitchFamily="18" charset="0"/>
              </a:rPr>
              <a:t>in order to capture and represent random, small-scale variability)</a:t>
            </a:r>
            <a:endParaRPr lang="en-US" sz="3200" b="1" dirty="0" smtClean="0">
              <a:latin typeface="Times New Roman" pitchFamily="18" charset="0"/>
              <a:cs typeface="Times New Roman" pitchFamily="18" charset="0"/>
            </a:endParaRPr>
          </a:p>
        </p:txBody>
      </p:sp>
      <p:sp>
        <p:nvSpPr>
          <p:cNvPr id="5" name="Title 1"/>
          <p:cNvSpPr txBox="1">
            <a:spLocks/>
          </p:cNvSpPr>
          <p:nvPr/>
        </p:nvSpPr>
        <p:spPr>
          <a:xfrm>
            <a:off x="1447800" y="5608637"/>
            <a:ext cx="6553200" cy="10969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itchFamily="18" charset="0"/>
                <a:cs typeface="Times New Roman" pitchFamily="18" charset="0"/>
              </a:rPr>
              <a:t>Soil Samples: Typical 30-50g increments and </a:t>
            </a:r>
            <a:r>
              <a:rPr lang="en-US" sz="2800" b="1" i="1" dirty="0" smtClean="0">
                <a:latin typeface="Times New Roman" pitchFamily="18" charset="0"/>
                <a:cs typeface="Times New Roman" pitchFamily="18" charset="0"/>
              </a:rPr>
              <a:t>minimum</a:t>
            </a:r>
            <a:r>
              <a:rPr lang="en-US" sz="2800" b="1" dirty="0" smtClean="0">
                <a:latin typeface="Times New Roman" pitchFamily="18" charset="0"/>
                <a:cs typeface="Times New Roman" pitchFamily="18" charset="0"/>
              </a:rPr>
              <a:t> 1-2+kg bulk MI sample</a:t>
            </a:r>
          </a:p>
        </p:txBody>
      </p:sp>
      <p:sp>
        <p:nvSpPr>
          <p:cNvPr id="6" name="Slide Number Placeholder 5"/>
          <p:cNvSpPr>
            <a:spLocks noGrp="1"/>
          </p:cNvSpPr>
          <p:nvPr>
            <p:ph type="sldNum" sz="quarter" idx="12"/>
          </p:nvPr>
        </p:nvSpPr>
        <p:spPr/>
        <p:txBody>
          <a:bodyPr/>
          <a:lstStyle/>
          <a:p>
            <a:fld id="{27EB08C4-B206-4098-98C3-6DC2CE1146B4}" type="slidenum">
              <a:rPr lang="en-US" smtClean="0"/>
              <a:pPr/>
              <a:t>87</a:t>
            </a:fld>
            <a:endParaRPr lang="en-US" dirty="0"/>
          </a:p>
        </p:txBody>
      </p:sp>
      <p:sp>
        <p:nvSpPr>
          <p:cNvPr id="7" name="Title 1"/>
          <p:cNvSpPr txBox="1">
            <a:spLocks/>
          </p:cNvSpPr>
          <p:nvPr/>
        </p:nvSpPr>
        <p:spPr>
          <a:xfrm>
            <a:off x="533400" y="1341437"/>
            <a:ext cx="6477000" cy="639763"/>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i="1" dirty="0" smtClean="0">
                <a:latin typeface="Times New Roman" pitchFamily="18" charset="0"/>
                <a:cs typeface="Times New Roman" pitchFamily="18" charset="0"/>
              </a:rPr>
              <a:t>Capture</a:t>
            </a:r>
            <a:r>
              <a:rPr lang="en-US" sz="3200" b="1" dirty="0" smtClean="0">
                <a:latin typeface="Times New Roman" pitchFamily="18" charset="0"/>
                <a:cs typeface="Times New Roman" pitchFamily="18" charset="0"/>
              </a:rPr>
              <a:t> the “outliers,” don’t toss them!</a:t>
            </a:r>
          </a:p>
        </p:txBody>
      </p:sp>
      <p:sp>
        <p:nvSpPr>
          <p:cNvPr id="8" name="Oval 7"/>
          <p:cNvSpPr/>
          <p:nvPr/>
        </p:nvSpPr>
        <p:spPr>
          <a:xfrm>
            <a:off x="3048000" y="3581400"/>
            <a:ext cx="7620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81200" y="2971800"/>
            <a:ext cx="7620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24400" y="3124200"/>
            <a:ext cx="7620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72200" y="3048000"/>
            <a:ext cx="7620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7" idx="2"/>
            <a:endCxn id="9" idx="7"/>
          </p:cNvCxnSpPr>
          <p:nvPr/>
        </p:nvCxnSpPr>
        <p:spPr>
          <a:xfrm rot="5400000">
            <a:off x="2656238" y="1956570"/>
            <a:ext cx="1091033" cy="11402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2"/>
            <a:endCxn id="8" idx="0"/>
          </p:cNvCxnSpPr>
          <p:nvPr/>
        </p:nvCxnSpPr>
        <p:spPr>
          <a:xfrm rot="5400000">
            <a:off x="2800350" y="2609850"/>
            <a:ext cx="1600200" cy="342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0" idx="1"/>
          </p:cNvCxnSpPr>
          <p:nvPr/>
        </p:nvCxnSpPr>
        <p:spPr>
          <a:xfrm rot="16200000" flipH="1">
            <a:off x="3682230" y="2070870"/>
            <a:ext cx="1243433" cy="10640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2"/>
            <a:endCxn id="11" idx="1"/>
          </p:cNvCxnSpPr>
          <p:nvPr/>
        </p:nvCxnSpPr>
        <p:spPr>
          <a:xfrm rot="16200000" flipH="1">
            <a:off x="4444230" y="1308870"/>
            <a:ext cx="1167233" cy="25118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0961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1857"/>
            <a:ext cx="8686800" cy="848743"/>
          </a:xfrm>
        </p:spPr>
        <p:txBody>
          <a:bodyPr>
            <a:noAutofit/>
          </a:bodyPr>
          <a:lstStyle/>
          <a:p>
            <a:r>
              <a:rPr lang="en-US" sz="3200" b="1" dirty="0" smtClean="0">
                <a:latin typeface="Times New Roman" pitchFamily="18" charset="0"/>
                <a:cs typeface="Times New Roman" pitchFamily="18" charset="0"/>
              </a:rPr>
              <a:t>Step 3: Laboratory Processing and Subsampling</a:t>
            </a:r>
            <a:br>
              <a:rPr lang="en-US" sz="32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-Repeat Method Used in Field-</a:t>
            </a:r>
          </a:p>
        </p:txBody>
      </p:sp>
      <p:sp>
        <p:nvSpPr>
          <p:cNvPr id="38" name="Title 1"/>
          <p:cNvSpPr txBox="1">
            <a:spLocks/>
          </p:cNvSpPr>
          <p:nvPr/>
        </p:nvSpPr>
        <p:spPr>
          <a:xfrm>
            <a:off x="533400" y="1124288"/>
            <a:ext cx="8001000" cy="1752600"/>
          </a:xfrm>
          <a:prstGeom prst="rect">
            <a:avLst/>
          </a:prstGeom>
        </p:spPr>
        <p:txBody>
          <a:bodyPr vert="horz" lIns="91440" tIns="45720" rIns="91440" bIns="45720" rtlCol="0" anchor="ctr">
            <a:noAutofit/>
          </a:bodyPr>
          <a:lstStyle/>
          <a:p>
            <a:pPr marL="233363" lvl="0" indent="-233363">
              <a:spcBef>
                <a:spcPct val="0"/>
              </a:spcBef>
              <a:buFont typeface="Arial" pitchFamily="34" charset="0"/>
              <a:buChar char="•"/>
              <a:defRPr/>
            </a:pPr>
            <a:r>
              <a:rPr lang="en-US" sz="2400" b="1" dirty="0" smtClean="0">
                <a:latin typeface="Times New Roman" pitchFamily="18" charset="0"/>
                <a:cs typeface="Times New Roman" pitchFamily="18" charset="0"/>
              </a:rPr>
              <a:t>Bulk soil IS sample </a:t>
            </a:r>
            <a:r>
              <a:rPr lang="en-US" sz="2400" b="1" i="1" dirty="0" smtClean="0">
                <a:latin typeface="Times New Roman" pitchFamily="18" charset="0"/>
                <a:cs typeface="Times New Roman" pitchFamily="18" charset="0"/>
              </a:rPr>
              <a:t>dried and sieved</a:t>
            </a:r>
            <a:r>
              <a:rPr lang="en-US" sz="2400" b="1" dirty="0" smtClean="0">
                <a:latin typeface="Times New Roman" pitchFamily="18" charset="0"/>
                <a:cs typeface="Times New Roman" pitchFamily="18" charset="0"/>
              </a:rPr>
              <a:t>;</a:t>
            </a:r>
          </a:p>
          <a:p>
            <a:pPr marL="233363" lvl="0" indent="-233363">
              <a:spcBef>
                <a:spcPct val="0"/>
              </a:spcBef>
              <a:buFont typeface="Arial" pitchFamily="34" charset="0"/>
              <a:buChar char="•"/>
              <a:defRPr/>
            </a:pPr>
            <a:r>
              <a:rPr lang="en-US" sz="2400" b="1" dirty="0" smtClean="0">
                <a:latin typeface="Times New Roman" pitchFamily="18" charset="0"/>
                <a:cs typeface="Times New Roman" pitchFamily="18" charset="0"/>
              </a:rPr>
              <a:t>Subsampling process repeated to collect aliquot for testing (minimum 30 increments);</a:t>
            </a:r>
          </a:p>
          <a:p>
            <a:pPr marL="233363" lvl="0" indent="-233363">
              <a:spcBef>
                <a:spcPct val="0"/>
              </a:spcBef>
              <a:buFont typeface="Arial" pitchFamily="34" charset="0"/>
              <a:buChar char="•"/>
              <a:defRPr/>
            </a:pPr>
            <a:r>
              <a:rPr lang="en-US" sz="2400" b="1" dirty="0" smtClean="0">
                <a:latin typeface="Times New Roman" pitchFamily="18" charset="0"/>
                <a:cs typeface="Times New Roman" pitchFamily="18" charset="0"/>
              </a:rPr>
              <a:t>Preserves field quality of original sample;</a:t>
            </a:r>
          </a:p>
          <a:p>
            <a:pPr marL="233363" lvl="0" indent="-233363">
              <a:spcBef>
                <a:spcPct val="0"/>
              </a:spcBef>
              <a:buFont typeface="Arial" pitchFamily="34" charset="0"/>
              <a:buChar char="•"/>
              <a:defRPr/>
            </a:pPr>
            <a:r>
              <a:rPr lang="en-US" sz="2400" b="1" i="1" dirty="0" smtClean="0">
                <a:latin typeface="Times New Roman" pitchFamily="18" charset="0"/>
                <a:cs typeface="Times New Roman" pitchFamily="18" charset="0"/>
              </a:rPr>
              <a:t>Minimum</a:t>
            </a:r>
            <a:r>
              <a:rPr lang="en-US" sz="2400" b="1" dirty="0" smtClean="0">
                <a:latin typeface="Times New Roman" pitchFamily="18" charset="0"/>
                <a:cs typeface="Times New Roman" pitchFamily="18" charset="0"/>
              </a:rPr>
              <a:t>  10-30g mass tested (normal metals = 1g). </a:t>
            </a:r>
            <a:endPar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grpSp>
        <p:nvGrpSpPr>
          <p:cNvPr id="3" name="Group 11"/>
          <p:cNvGrpSpPr/>
          <p:nvPr/>
        </p:nvGrpSpPr>
        <p:grpSpPr>
          <a:xfrm>
            <a:off x="1295400" y="3060359"/>
            <a:ext cx="7109518" cy="3593020"/>
            <a:chOff x="1805882" y="3060359"/>
            <a:chExt cx="7109518" cy="359302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882" y="3465536"/>
              <a:ext cx="4771208" cy="3187843"/>
            </a:xfrm>
            <a:prstGeom prst="rect">
              <a:avLst/>
            </a:prstGeom>
          </p:spPr>
        </p:pic>
        <p:sp>
          <p:nvSpPr>
            <p:cNvPr id="116" name="Title 1"/>
            <p:cNvSpPr txBox="1">
              <a:spLocks/>
            </p:cNvSpPr>
            <p:nvPr/>
          </p:nvSpPr>
          <p:spPr>
            <a:xfrm>
              <a:off x="7467600" y="3064398"/>
              <a:ext cx="1447800" cy="89800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Aliquot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latin typeface="Times New Roman" pitchFamily="18" charset="0"/>
                  <a:ea typeface="+mj-ea"/>
                  <a:cs typeface="Times New Roman" pitchFamily="18" charset="0"/>
                </a:rPr>
                <a:t>Tested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by Lab</a:t>
              </a:r>
            </a:p>
          </p:txBody>
        </p:sp>
        <p:cxnSp>
          <p:nvCxnSpPr>
            <p:cNvPr id="114" name="Straight Arrow Connector 113"/>
            <p:cNvCxnSpPr/>
            <p:nvPr/>
          </p:nvCxnSpPr>
          <p:spPr>
            <a:xfrm rot="10800000">
              <a:off x="7235300" y="3505200"/>
              <a:ext cx="384700" cy="1625"/>
            </a:xfrm>
            <a:prstGeom prst="straightConnector1">
              <a:avLst/>
            </a:prstGeom>
            <a:ln w="603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44" name="Picture 2"/>
            <p:cNvPicPr>
              <a:picLocks noChangeAspect="1" noChangeArrowheads="1"/>
            </p:cNvPicPr>
            <p:nvPr/>
          </p:nvPicPr>
          <p:blipFill>
            <a:blip r:embed="rId3" cstate="print"/>
            <a:srcRect/>
            <a:stretch>
              <a:fillRect/>
            </a:stretch>
          </p:blipFill>
          <p:spPr bwMode="auto">
            <a:xfrm>
              <a:off x="5791199" y="3060359"/>
              <a:ext cx="1367415" cy="1025562"/>
            </a:xfrm>
            <a:prstGeom prst="rect">
              <a:avLst/>
            </a:prstGeom>
            <a:noFill/>
            <a:ln w="9525">
              <a:solidFill>
                <a:schemeClr val="tx1"/>
              </a:solidFill>
              <a:miter lim="800000"/>
              <a:headEnd/>
              <a:tailEnd/>
            </a:ln>
            <a:effectLst/>
          </p:spPr>
        </p:pic>
        <p:cxnSp>
          <p:nvCxnSpPr>
            <p:cNvPr id="46" name="Straight Arrow Connector 45"/>
            <p:cNvCxnSpPr/>
            <p:nvPr/>
          </p:nvCxnSpPr>
          <p:spPr>
            <a:xfrm flipH="1">
              <a:off x="4953000" y="3657600"/>
              <a:ext cx="762000" cy="228600"/>
            </a:xfrm>
            <a:prstGeom prst="straightConnector1">
              <a:avLst/>
            </a:prstGeom>
            <a:ln w="6032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13" name="Slide Number Placeholder 12"/>
          <p:cNvSpPr>
            <a:spLocks noGrp="1"/>
          </p:cNvSpPr>
          <p:nvPr>
            <p:ph type="sldNum" sz="quarter" idx="12"/>
          </p:nvPr>
        </p:nvSpPr>
        <p:spPr/>
        <p:txBody>
          <a:bodyPr/>
          <a:lstStyle/>
          <a:p>
            <a:fld id="{27EB08C4-B206-4098-98C3-6DC2CE1146B4}" type="slidenum">
              <a:rPr lang="en-US" smtClean="0"/>
              <a:pPr/>
              <a:t>88</a:t>
            </a:fld>
            <a:endParaRPr lang="en-US"/>
          </a:p>
        </p:txBody>
      </p:sp>
    </p:spTree>
    <p:extLst>
      <p:ext uri="{BB962C8B-B14F-4D97-AF65-F5344CB8AC3E}">
        <p14:creationId xmlns:p14="http://schemas.microsoft.com/office/powerpoint/2010/main" val="8911524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124" y="1279152"/>
            <a:ext cx="2341776" cy="1512279"/>
          </a:xfrm>
          <a:prstGeom prst="rect">
            <a:avLst/>
          </a:prstGeom>
          <a:ln>
            <a:solidFill>
              <a:schemeClr val="tx1"/>
            </a:solidFill>
          </a:ln>
        </p:spPr>
      </p:pic>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501" y="3242276"/>
            <a:ext cx="2341776" cy="1512279"/>
          </a:xfrm>
          <a:prstGeom prst="rect">
            <a:avLst/>
          </a:prstGeom>
          <a:ln>
            <a:solidFill>
              <a:schemeClr val="tx1"/>
            </a:solidFill>
          </a:ln>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589" y="5205400"/>
            <a:ext cx="2341776" cy="1512279"/>
          </a:xfrm>
          <a:prstGeom prst="rect">
            <a:avLst/>
          </a:prstGeom>
          <a:ln>
            <a:solidFill>
              <a:schemeClr val="tx1"/>
            </a:solidFill>
          </a:ln>
        </p:spPr>
      </p:pic>
      <p:sp>
        <p:nvSpPr>
          <p:cNvPr id="2" name="Title 1"/>
          <p:cNvSpPr>
            <a:spLocks noGrp="1"/>
          </p:cNvSpPr>
          <p:nvPr>
            <p:ph type="title"/>
          </p:nvPr>
        </p:nvSpPr>
        <p:spPr>
          <a:xfrm>
            <a:off x="457200" y="168275"/>
            <a:ext cx="8382000" cy="822325"/>
          </a:xfrm>
        </p:spPr>
        <p:txBody>
          <a:bodyPr>
            <a:noAutofit/>
          </a:bodyPr>
          <a:lstStyle/>
          <a:p>
            <a:r>
              <a:rPr lang="en-US" sz="3200" b="1" dirty="0" smtClean="0">
                <a:latin typeface="Times New Roman" pitchFamily="18" charset="0"/>
                <a:cs typeface="Times New Roman" pitchFamily="18" charset="0"/>
              </a:rPr>
              <a:t>Step 4. REPEAT Two More Times and Compare Data to Test Precision (“Triplicates”)</a:t>
            </a:r>
          </a:p>
        </p:txBody>
      </p:sp>
      <p:grpSp>
        <p:nvGrpSpPr>
          <p:cNvPr id="3" name="Group 24"/>
          <p:cNvGrpSpPr/>
          <p:nvPr/>
        </p:nvGrpSpPr>
        <p:grpSpPr>
          <a:xfrm>
            <a:off x="3009900" y="1524000"/>
            <a:ext cx="5372100" cy="4821529"/>
            <a:chOff x="3009900" y="1524000"/>
            <a:chExt cx="5372100" cy="4821529"/>
          </a:xfrm>
        </p:grpSpPr>
        <p:cxnSp>
          <p:nvCxnSpPr>
            <p:cNvPr id="114" name="Straight Arrow Connector 113"/>
            <p:cNvCxnSpPr/>
            <p:nvPr/>
          </p:nvCxnSpPr>
          <p:spPr>
            <a:xfrm flipH="1">
              <a:off x="6391275" y="2042675"/>
              <a:ext cx="466726" cy="5200"/>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16" name="Title 1"/>
            <p:cNvSpPr txBox="1">
              <a:spLocks/>
            </p:cNvSpPr>
            <p:nvPr/>
          </p:nvSpPr>
          <p:spPr>
            <a:xfrm>
              <a:off x="6995564" y="1757473"/>
              <a:ext cx="1386436" cy="604727"/>
            </a:xfrm>
            <a:prstGeom prst="rect">
              <a:avLst/>
            </a:prstGeom>
            <a:ln>
              <a:solidFill>
                <a:schemeClr val="tx1"/>
              </a:solidFill>
            </a:ln>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Analysis</a:t>
              </a:r>
            </a:p>
          </p:txBody>
        </p:sp>
        <p:cxnSp>
          <p:nvCxnSpPr>
            <p:cNvPr id="43" name="Straight Arrow Connector 42"/>
            <p:cNvCxnSpPr/>
            <p:nvPr/>
          </p:nvCxnSpPr>
          <p:spPr>
            <a:xfrm flipH="1">
              <a:off x="5133975" y="2042677"/>
              <a:ext cx="475732" cy="14723"/>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009900" y="2042677"/>
              <a:ext cx="543793" cy="14723"/>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45" name="Picture 44" descr="Salad Subsampling.jpg"/>
            <p:cNvPicPr>
              <a:picLocks noChangeAspect="1"/>
            </p:cNvPicPr>
            <p:nvPr/>
          </p:nvPicPr>
          <p:blipFill>
            <a:blip r:embed="rId3" cstate="print"/>
            <a:stretch>
              <a:fillRect/>
            </a:stretch>
          </p:blipFill>
          <p:spPr>
            <a:xfrm>
              <a:off x="3726563" y="1524000"/>
              <a:ext cx="1351128" cy="859129"/>
            </a:xfrm>
            <a:prstGeom prst="rect">
              <a:avLst/>
            </a:prstGeom>
            <a:ln>
              <a:solidFill>
                <a:schemeClr val="tx1"/>
              </a:solidFill>
            </a:ln>
          </p:spPr>
        </p:pic>
        <p:pic>
          <p:nvPicPr>
            <p:cNvPr id="27" name="Picture 2"/>
            <p:cNvPicPr>
              <a:picLocks noChangeAspect="1" noChangeArrowheads="1"/>
            </p:cNvPicPr>
            <p:nvPr/>
          </p:nvPicPr>
          <p:blipFill>
            <a:blip r:embed="rId4" cstate="print"/>
            <a:srcRect/>
            <a:stretch>
              <a:fillRect/>
            </a:stretch>
          </p:blipFill>
          <p:spPr bwMode="auto">
            <a:xfrm>
              <a:off x="5689861" y="1756254"/>
              <a:ext cx="636125" cy="453546"/>
            </a:xfrm>
            <a:prstGeom prst="rect">
              <a:avLst/>
            </a:prstGeom>
            <a:noFill/>
            <a:ln w="9525">
              <a:solidFill>
                <a:schemeClr val="tx1"/>
              </a:solidFill>
              <a:miter lim="800000"/>
              <a:headEnd/>
              <a:tailEnd/>
            </a:ln>
            <a:effectLst/>
          </p:spPr>
        </p:pic>
        <p:sp>
          <p:nvSpPr>
            <p:cNvPr id="50" name="Title 1"/>
            <p:cNvSpPr txBox="1">
              <a:spLocks/>
            </p:cNvSpPr>
            <p:nvPr/>
          </p:nvSpPr>
          <p:spPr>
            <a:xfrm>
              <a:off x="6995564" y="3662473"/>
              <a:ext cx="1386436" cy="604727"/>
            </a:xfrm>
            <a:prstGeom prst="rect">
              <a:avLst/>
            </a:prstGeom>
            <a:ln>
              <a:solidFill>
                <a:schemeClr val="tx1"/>
              </a:solidFill>
            </a:ln>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Analysis</a:t>
              </a:r>
            </a:p>
          </p:txBody>
        </p:sp>
        <p:pic>
          <p:nvPicPr>
            <p:cNvPr id="54" name="Picture 53" descr="Salad Subsampling.jpg"/>
            <p:cNvPicPr>
              <a:picLocks noChangeAspect="1"/>
            </p:cNvPicPr>
            <p:nvPr/>
          </p:nvPicPr>
          <p:blipFill>
            <a:blip r:embed="rId3" cstate="print"/>
            <a:stretch>
              <a:fillRect/>
            </a:stretch>
          </p:blipFill>
          <p:spPr>
            <a:xfrm>
              <a:off x="3726563" y="3505200"/>
              <a:ext cx="1351128" cy="859129"/>
            </a:xfrm>
            <a:prstGeom prst="rect">
              <a:avLst/>
            </a:prstGeom>
            <a:ln>
              <a:solidFill>
                <a:schemeClr val="tx1"/>
              </a:solidFill>
            </a:ln>
          </p:spPr>
        </p:pic>
        <p:pic>
          <p:nvPicPr>
            <p:cNvPr id="28" name="Picture 2"/>
            <p:cNvPicPr>
              <a:picLocks noChangeAspect="1" noChangeArrowheads="1"/>
            </p:cNvPicPr>
            <p:nvPr/>
          </p:nvPicPr>
          <p:blipFill>
            <a:blip r:embed="rId4" cstate="print"/>
            <a:srcRect/>
            <a:stretch>
              <a:fillRect/>
            </a:stretch>
          </p:blipFill>
          <p:spPr bwMode="auto">
            <a:xfrm>
              <a:off x="5689861" y="3686928"/>
              <a:ext cx="636125" cy="453546"/>
            </a:xfrm>
            <a:prstGeom prst="rect">
              <a:avLst/>
            </a:prstGeom>
            <a:noFill/>
            <a:ln w="9525">
              <a:solidFill>
                <a:schemeClr val="tx1"/>
              </a:solidFill>
              <a:miter lim="800000"/>
              <a:headEnd/>
              <a:tailEnd/>
            </a:ln>
            <a:effectLst/>
          </p:spPr>
        </p:pic>
        <p:sp>
          <p:nvSpPr>
            <p:cNvPr id="58" name="Title 1"/>
            <p:cNvSpPr txBox="1">
              <a:spLocks/>
            </p:cNvSpPr>
            <p:nvPr/>
          </p:nvSpPr>
          <p:spPr>
            <a:xfrm>
              <a:off x="6995564" y="5643673"/>
              <a:ext cx="1386436" cy="604727"/>
            </a:xfrm>
            <a:prstGeom prst="rect">
              <a:avLst/>
            </a:prstGeom>
            <a:ln>
              <a:solidFill>
                <a:schemeClr val="tx1"/>
              </a:solidFill>
            </a:ln>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Analysis</a:t>
              </a:r>
            </a:p>
          </p:txBody>
        </p:sp>
        <p:pic>
          <p:nvPicPr>
            <p:cNvPr id="62" name="Picture 61" descr="Salad Subsampling.jpg"/>
            <p:cNvPicPr>
              <a:picLocks noChangeAspect="1"/>
            </p:cNvPicPr>
            <p:nvPr/>
          </p:nvPicPr>
          <p:blipFill>
            <a:blip r:embed="rId3" cstate="print"/>
            <a:stretch>
              <a:fillRect/>
            </a:stretch>
          </p:blipFill>
          <p:spPr>
            <a:xfrm>
              <a:off x="3726563" y="5486400"/>
              <a:ext cx="1351128" cy="859129"/>
            </a:xfrm>
            <a:prstGeom prst="rect">
              <a:avLst/>
            </a:prstGeom>
            <a:ln>
              <a:solidFill>
                <a:schemeClr val="tx1"/>
              </a:solidFill>
            </a:ln>
          </p:spPr>
        </p:pic>
        <p:pic>
          <p:nvPicPr>
            <p:cNvPr id="29" name="Picture 2"/>
            <p:cNvPicPr>
              <a:picLocks noChangeAspect="1" noChangeArrowheads="1"/>
            </p:cNvPicPr>
            <p:nvPr/>
          </p:nvPicPr>
          <p:blipFill>
            <a:blip r:embed="rId4" cstate="print"/>
            <a:srcRect/>
            <a:stretch>
              <a:fillRect/>
            </a:stretch>
          </p:blipFill>
          <p:spPr bwMode="auto">
            <a:xfrm>
              <a:off x="5689861" y="5703030"/>
              <a:ext cx="636125" cy="453546"/>
            </a:xfrm>
            <a:prstGeom prst="rect">
              <a:avLst/>
            </a:prstGeom>
            <a:noFill/>
            <a:ln w="9525">
              <a:solidFill>
                <a:schemeClr val="tx1"/>
              </a:solidFill>
              <a:miter lim="800000"/>
              <a:headEnd/>
              <a:tailEnd/>
            </a:ln>
            <a:effectLst/>
          </p:spPr>
        </p:pic>
        <p:cxnSp>
          <p:nvCxnSpPr>
            <p:cNvPr id="63" name="Straight Arrow Connector 62"/>
            <p:cNvCxnSpPr/>
            <p:nvPr/>
          </p:nvCxnSpPr>
          <p:spPr>
            <a:xfrm flipH="1">
              <a:off x="6429375" y="3962400"/>
              <a:ext cx="466726" cy="5200"/>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5172075" y="3962402"/>
              <a:ext cx="475732" cy="14723"/>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3048000" y="3962402"/>
              <a:ext cx="543793" cy="14723"/>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6429375" y="5943600"/>
              <a:ext cx="466726" cy="5200"/>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5172075" y="5943602"/>
              <a:ext cx="475732" cy="14723"/>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3048000" y="5943602"/>
              <a:ext cx="543793" cy="14723"/>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26" name="Slide Number Placeholder 25"/>
          <p:cNvSpPr>
            <a:spLocks noGrp="1"/>
          </p:cNvSpPr>
          <p:nvPr>
            <p:ph type="sldNum" sz="quarter" idx="12"/>
          </p:nvPr>
        </p:nvSpPr>
        <p:spPr/>
        <p:txBody>
          <a:bodyPr/>
          <a:lstStyle/>
          <a:p>
            <a:fld id="{27EB08C4-B206-4098-98C3-6DC2CE1146B4}" type="slidenum">
              <a:rPr lang="en-US" smtClean="0"/>
              <a:pPr/>
              <a:t>89</a:t>
            </a:fld>
            <a:endParaRPr lang="en-US"/>
          </a:p>
        </p:txBody>
      </p:sp>
      <p:sp>
        <p:nvSpPr>
          <p:cNvPr id="30" name="Title 1"/>
          <p:cNvSpPr txBox="1">
            <a:spLocks/>
          </p:cNvSpPr>
          <p:nvPr/>
        </p:nvSpPr>
        <p:spPr>
          <a:xfrm>
            <a:off x="76200" y="1681273"/>
            <a:ext cx="609600" cy="604727"/>
          </a:xfrm>
          <a:prstGeom prst="rect">
            <a:avLst/>
          </a:prstGeom>
          <a:ln>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1</a:t>
            </a:r>
          </a:p>
        </p:txBody>
      </p:sp>
      <p:sp>
        <p:nvSpPr>
          <p:cNvPr id="31" name="Title 1"/>
          <p:cNvSpPr txBox="1">
            <a:spLocks/>
          </p:cNvSpPr>
          <p:nvPr/>
        </p:nvSpPr>
        <p:spPr>
          <a:xfrm>
            <a:off x="76200" y="3657600"/>
            <a:ext cx="609600" cy="604727"/>
          </a:xfrm>
          <a:prstGeom prst="rect">
            <a:avLst/>
          </a:prstGeom>
          <a:ln>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2</a:t>
            </a:r>
          </a:p>
        </p:txBody>
      </p:sp>
      <p:sp>
        <p:nvSpPr>
          <p:cNvPr id="32" name="Title 1"/>
          <p:cNvSpPr txBox="1">
            <a:spLocks/>
          </p:cNvSpPr>
          <p:nvPr/>
        </p:nvSpPr>
        <p:spPr>
          <a:xfrm>
            <a:off x="76200" y="5562600"/>
            <a:ext cx="609600" cy="604727"/>
          </a:xfrm>
          <a:prstGeom prst="rect">
            <a:avLst/>
          </a:prstGeom>
          <a:ln>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3</a:t>
            </a:r>
          </a:p>
        </p:txBody>
      </p:sp>
    </p:spTree>
    <p:extLst>
      <p:ext uri="{BB962C8B-B14F-4D97-AF65-F5344CB8AC3E}">
        <p14:creationId xmlns:p14="http://schemas.microsoft.com/office/powerpoint/2010/main" val="424495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152400" y="152400"/>
            <a:ext cx="89154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Discrete Sample Variability Field Study - Results</a:t>
            </a:r>
          </a:p>
        </p:txBody>
      </p:sp>
      <p:sp>
        <p:nvSpPr>
          <p:cNvPr id="6" name="TextBox 5"/>
          <p:cNvSpPr txBox="1"/>
          <p:nvPr/>
        </p:nvSpPr>
        <p:spPr>
          <a:xfrm>
            <a:off x="457200" y="2743200"/>
            <a:ext cx="2773680" cy="738664"/>
          </a:xfrm>
          <a:prstGeom prst="rect">
            <a:avLst/>
          </a:prstGeom>
          <a:noFill/>
        </p:spPr>
        <p:txBody>
          <a:bodyPr wrap="square" rtlCol="0">
            <a:spAutoFit/>
          </a:bodyPr>
          <a:lstStyle/>
          <a:p>
            <a:pPr algn="ctr"/>
            <a:r>
              <a:rPr lang="en-US" sz="2400" b="1" u="sng" dirty="0" smtClean="0">
                <a:latin typeface="Times New Roman" pitchFamily="18" charset="0"/>
                <a:cs typeface="Times New Roman" pitchFamily="18" charset="0"/>
              </a:rPr>
              <a:t>Study Site A</a:t>
            </a:r>
          </a:p>
          <a:p>
            <a:pPr algn="ctr"/>
            <a:r>
              <a:rPr lang="en-US" b="1" dirty="0" smtClean="0">
                <a:latin typeface="Times New Roman" pitchFamily="18" charset="0"/>
                <a:cs typeface="Times New Roman" pitchFamily="18" charset="0"/>
              </a:rPr>
              <a:t>(arsenic in wastewater)</a:t>
            </a:r>
          </a:p>
        </p:txBody>
      </p:sp>
      <p:sp>
        <p:nvSpPr>
          <p:cNvPr id="7" name="TextBox 6"/>
          <p:cNvSpPr txBox="1"/>
          <p:nvPr/>
        </p:nvSpPr>
        <p:spPr>
          <a:xfrm>
            <a:off x="3076575" y="2743200"/>
            <a:ext cx="3037840" cy="738664"/>
          </a:xfrm>
          <a:prstGeom prst="rect">
            <a:avLst/>
          </a:prstGeom>
          <a:noFill/>
        </p:spPr>
        <p:txBody>
          <a:bodyPr wrap="square" rtlCol="0">
            <a:spAutoFit/>
          </a:bodyPr>
          <a:lstStyle/>
          <a:p>
            <a:pPr algn="ctr"/>
            <a:r>
              <a:rPr lang="en-US" sz="2400" b="1" u="sng" dirty="0" smtClean="0">
                <a:latin typeface="Times New Roman" pitchFamily="18" charset="0"/>
                <a:cs typeface="Times New Roman" pitchFamily="18" charset="0"/>
              </a:rPr>
              <a:t>Study Site B</a:t>
            </a:r>
          </a:p>
          <a:p>
            <a:pPr algn="ctr"/>
            <a:r>
              <a:rPr lang="en-US" b="1" dirty="0" smtClean="0">
                <a:latin typeface="Times New Roman" pitchFamily="18" charset="0"/>
                <a:cs typeface="Times New Roman" pitchFamily="18" charset="0"/>
              </a:rPr>
              <a:t>(lead in incinerator ash)</a:t>
            </a:r>
          </a:p>
        </p:txBody>
      </p:sp>
      <p:sp>
        <p:nvSpPr>
          <p:cNvPr id="8" name="TextBox 7"/>
          <p:cNvSpPr txBox="1"/>
          <p:nvPr/>
        </p:nvSpPr>
        <p:spPr>
          <a:xfrm>
            <a:off x="5943600" y="2743200"/>
            <a:ext cx="2743200" cy="738664"/>
          </a:xfrm>
          <a:prstGeom prst="rect">
            <a:avLst/>
          </a:prstGeom>
          <a:noFill/>
        </p:spPr>
        <p:txBody>
          <a:bodyPr wrap="square" rtlCol="0">
            <a:spAutoFit/>
          </a:bodyPr>
          <a:lstStyle/>
          <a:p>
            <a:pPr algn="ctr"/>
            <a:r>
              <a:rPr lang="en-US" sz="2400" b="1" u="sng" dirty="0" smtClean="0">
                <a:latin typeface="Times New Roman" pitchFamily="18" charset="0"/>
                <a:cs typeface="Times New Roman" pitchFamily="18" charset="0"/>
              </a:rPr>
              <a:t>Study Site C</a:t>
            </a:r>
          </a:p>
          <a:p>
            <a:pPr algn="ctr"/>
            <a:r>
              <a:rPr lang="en-US" b="1" dirty="0" smtClean="0">
                <a:latin typeface="Times New Roman" pitchFamily="18" charset="0"/>
                <a:cs typeface="Times New Roman" pitchFamily="18" charset="0"/>
              </a:rPr>
              <a:t>(PCBs transformer oil)</a:t>
            </a:r>
          </a:p>
        </p:txBody>
      </p:sp>
      <p:sp>
        <p:nvSpPr>
          <p:cNvPr id="14" name="TextBox 13"/>
          <p:cNvSpPr txBox="1"/>
          <p:nvPr/>
        </p:nvSpPr>
        <p:spPr>
          <a:xfrm>
            <a:off x="611782" y="755887"/>
            <a:ext cx="8001000" cy="1938992"/>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atin typeface="Times New Roman" pitchFamily="18" charset="0"/>
                <a:cs typeface="Times New Roman" pitchFamily="18" charset="0"/>
              </a:rPr>
              <a:t>24 grid points designated at each site;</a:t>
            </a:r>
          </a:p>
          <a:p>
            <a:pPr marL="342900" indent="-342900">
              <a:buFont typeface="Arial" panose="020B0604020202020204" pitchFamily="34" charset="0"/>
              <a:buChar char="•"/>
            </a:pPr>
            <a:r>
              <a:rPr lang="en-US" sz="2400" b="1" dirty="0" smtClean="0">
                <a:latin typeface="Times New Roman" pitchFamily="18" charset="0"/>
                <a:cs typeface="Times New Roman" pitchFamily="18" charset="0"/>
              </a:rPr>
              <a:t>Discrete surface soil samples </a:t>
            </a:r>
            <a:r>
              <a:rPr lang="en-US" sz="2400" b="1" dirty="0">
                <a:latin typeface="Times New Roman" pitchFamily="18" charset="0"/>
                <a:cs typeface="Times New Roman" pitchFamily="18" charset="0"/>
              </a:rPr>
              <a:t>collected </a:t>
            </a:r>
            <a:r>
              <a:rPr lang="en-US" sz="2400" b="1" dirty="0" smtClean="0">
                <a:latin typeface="Times New Roman" pitchFamily="18" charset="0"/>
                <a:cs typeface="Times New Roman" pitchFamily="18" charset="0"/>
              </a:rPr>
              <a:t>(average 0-4”);</a:t>
            </a:r>
          </a:p>
          <a:p>
            <a:pPr marL="342900" indent="-342900">
              <a:buFont typeface="Arial" panose="020B0604020202020204" pitchFamily="34" charset="0"/>
              <a:buChar char="•"/>
            </a:pPr>
            <a:r>
              <a:rPr lang="en-US" sz="2400" b="1" dirty="0" smtClean="0">
                <a:latin typeface="Times New Roman" pitchFamily="18" charset="0"/>
                <a:cs typeface="Times New Roman" pitchFamily="18" charset="0"/>
              </a:rPr>
              <a:t>Variability </a:t>
            </a:r>
            <a:r>
              <a:rPr lang="en-US" sz="2400" b="1" i="1" dirty="0" smtClean="0">
                <a:latin typeface="Times New Roman" pitchFamily="18" charset="0"/>
                <a:cs typeface="Times New Roman" pitchFamily="18" charset="0"/>
              </a:rPr>
              <a:t>within</a:t>
            </a:r>
            <a:r>
              <a:rPr lang="en-US" sz="2400" b="1" dirty="0" smtClean="0">
                <a:latin typeface="Times New Roman" pitchFamily="18" charset="0"/>
                <a:cs typeface="Times New Roman" pitchFamily="18" charset="0"/>
              </a:rPr>
              <a:t> single samples and </a:t>
            </a:r>
            <a:r>
              <a:rPr lang="en-US" sz="2400" b="1" i="1" dirty="0" smtClean="0">
                <a:latin typeface="Times New Roman" pitchFamily="18" charset="0"/>
                <a:cs typeface="Times New Roman" pitchFamily="18" charset="0"/>
              </a:rPr>
              <a:t>between</a:t>
            </a:r>
            <a:r>
              <a:rPr lang="en-US" sz="2400" b="1" dirty="0" smtClean="0">
                <a:latin typeface="Times New Roman" pitchFamily="18" charset="0"/>
                <a:cs typeface="Times New Roman" pitchFamily="18" charset="0"/>
              </a:rPr>
              <a:t> co-located samples evaluated;</a:t>
            </a:r>
          </a:p>
          <a:p>
            <a:pPr marL="342900" indent="-342900">
              <a:buFont typeface="Arial" panose="020B0604020202020204" pitchFamily="34" charset="0"/>
              <a:buChar char="•"/>
            </a:pPr>
            <a:r>
              <a:rPr lang="en-US" sz="2400" b="1" dirty="0" smtClean="0">
                <a:latin typeface="Times New Roman" pitchFamily="18" charset="0"/>
                <a:cs typeface="Times New Roman" pitchFamily="18" charset="0"/>
              </a:rPr>
              <a:t>Triplicate </a:t>
            </a:r>
            <a:r>
              <a:rPr lang="en-US" sz="2400" b="1" dirty="0">
                <a:latin typeface="Times New Roman" pitchFamily="18" charset="0"/>
                <a:cs typeface="Times New Roman" pitchFamily="18" charset="0"/>
              </a:rPr>
              <a:t>Multi </a:t>
            </a:r>
            <a:r>
              <a:rPr lang="en-US" sz="2400" b="1" dirty="0" smtClean="0">
                <a:latin typeface="Times New Roman" pitchFamily="18" charset="0"/>
                <a:cs typeface="Times New Roman" pitchFamily="18" charset="0"/>
              </a:rPr>
              <a:t>Increment samples also collected.</a:t>
            </a:r>
            <a:endParaRPr lang="en-US" sz="2400" b="1"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27EB08C4-B206-4098-98C3-6DC2CE1146B4}" type="slidenum">
              <a:rPr lang="en-US" smtClean="0"/>
              <a:pPr/>
              <a:t>9</a:t>
            </a:fld>
            <a:endParaRPr lang="en-US" dirty="0"/>
          </a:p>
        </p:txBody>
      </p:sp>
      <p:grpSp>
        <p:nvGrpSpPr>
          <p:cNvPr id="5" name="Group 4"/>
          <p:cNvGrpSpPr/>
          <p:nvPr/>
        </p:nvGrpSpPr>
        <p:grpSpPr>
          <a:xfrm>
            <a:off x="5985721" y="3581400"/>
            <a:ext cx="2624879" cy="2071923"/>
            <a:chOff x="5985721" y="3657600"/>
            <a:chExt cx="2624879" cy="2071923"/>
          </a:xfrm>
        </p:grpSpPr>
        <p:grpSp>
          <p:nvGrpSpPr>
            <p:cNvPr id="67" name="Group 66"/>
            <p:cNvGrpSpPr/>
            <p:nvPr/>
          </p:nvGrpSpPr>
          <p:grpSpPr>
            <a:xfrm>
              <a:off x="5985721" y="3657600"/>
              <a:ext cx="2624879" cy="2071923"/>
              <a:chOff x="1447800" y="1219200"/>
              <a:chExt cx="6177978" cy="4705969"/>
            </a:xfrm>
          </p:grpSpPr>
          <p:pic>
            <p:nvPicPr>
              <p:cNvPr id="71" name="Picture 70" descr="Fig 7 Study Site C Grid.jpg"/>
              <p:cNvPicPr>
                <a:picLocks noChangeAspect="1"/>
              </p:cNvPicPr>
              <p:nvPr/>
            </p:nvPicPr>
            <p:blipFill>
              <a:blip r:embed="rId2" cstate="print"/>
              <a:stretch>
                <a:fillRect/>
              </a:stretch>
            </p:blipFill>
            <p:spPr>
              <a:xfrm>
                <a:off x="1447800" y="1219200"/>
                <a:ext cx="6177978" cy="4705969"/>
              </a:xfrm>
              <a:prstGeom prst="rect">
                <a:avLst/>
              </a:prstGeom>
              <a:ln>
                <a:solidFill>
                  <a:schemeClr val="tx1"/>
                </a:solidFill>
              </a:ln>
            </p:spPr>
          </p:pic>
          <p:sp>
            <p:nvSpPr>
              <p:cNvPr id="72" name="TextBox 71"/>
              <p:cNvSpPr txBox="1"/>
              <p:nvPr/>
            </p:nvSpPr>
            <p:spPr>
              <a:xfrm>
                <a:off x="1969801" y="2949934"/>
                <a:ext cx="1417642" cy="1048582"/>
              </a:xfrm>
              <a:prstGeom prst="rect">
                <a:avLst/>
              </a:prstGeom>
              <a:noFill/>
            </p:spPr>
            <p:txBody>
              <a:bodyPr wrap="square" rtlCol="0">
                <a:spAutoFit/>
              </a:bodyPr>
              <a:lstStyle/>
              <a:p>
                <a:r>
                  <a:rPr lang="en-US" sz="2400" b="1" dirty="0" smtClean="0">
                    <a:solidFill>
                      <a:schemeClr val="bg1"/>
                    </a:solidFill>
                    <a:latin typeface="Times New Roman" pitchFamily="18" charset="0"/>
                    <a:cs typeface="Times New Roman" pitchFamily="18" charset="0"/>
                  </a:rPr>
                  <a:t>60’</a:t>
                </a:r>
                <a:endParaRPr lang="en-US" sz="2400" b="1" dirty="0">
                  <a:solidFill>
                    <a:schemeClr val="bg1"/>
                  </a:solidFill>
                  <a:latin typeface="Times New Roman" pitchFamily="18" charset="0"/>
                  <a:cs typeface="Times New Roman" pitchFamily="18" charset="0"/>
                </a:endParaRPr>
              </a:p>
            </p:txBody>
          </p:sp>
          <p:sp>
            <p:nvSpPr>
              <p:cNvPr id="73" name="TextBox 72"/>
              <p:cNvSpPr txBox="1"/>
              <p:nvPr/>
            </p:nvSpPr>
            <p:spPr>
              <a:xfrm>
                <a:off x="4218201" y="4572000"/>
                <a:ext cx="2152154" cy="1048582"/>
              </a:xfrm>
              <a:prstGeom prst="rect">
                <a:avLst/>
              </a:prstGeom>
              <a:noFill/>
            </p:spPr>
            <p:txBody>
              <a:bodyPr wrap="square" rtlCol="0">
                <a:spAutoFit/>
              </a:bodyPr>
              <a:lstStyle/>
              <a:p>
                <a:r>
                  <a:rPr lang="en-US" sz="2400" b="1" dirty="0" smtClean="0">
                    <a:solidFill>
                      <a:schemeClr val="bg1"/>
                    </a:solidFill>
                    <a:latin typeface="Times New Roman" pitchFamily="18" charset="0"/>
                    <a:cs typeface="Times New Roman" pitchFamily="18" charset="0"/>
                  </a:rPr>
                  <a:t>120’</a:t>
                </a:r>
                <a:endParaRPr lang="en-US" sz="2400" b="1" dirty="0">
                  <a:solidFill>
                    <a:schemeClr val="bg1"/>
                  </a:solidFill>
                  <a:latin typeface="Times New Roman" pitchFamily="18" charset="0"/>
                  <a:cs typeface="Times New Roman" pitchFamily="18" charset="0"/>
                </a:endParaRPr>
              </a:p>
            </p:txBody>
          </p:sp>
        </p:grpSp>
        <p:grpSp>
          <p:nvGrpSpPr>
            <p:cNvPr id="68" name="Group 67"/>
            <p:cNvGrpSpPr/>
            <p:nvPr/>
          </p:nvGrpSpPr>
          <p:grpSpPr>
            <a:xfrm rot="5400000">
              <a:off x="8267916" y="4053127"/>
              <a:ext cx="410434" cy="156165"/>
              <a:chOff x="7236608" y="1219200"/>
              <a:chExt cx="932220" cy="367553"/>
            </a:xfrm>
          </p:grpSpPr>
          <p:cxnSp>
            <p:nvCxnSpPr>
              <p:cNvPr id="69" name="Straight Arrow Connector 68"/>
              <p:cNvCxnSpPr/>
              <p:nvPr/>
            </p:nvCxnSpPr>
            <p:spPr>
              <a:xfrm flipH="1" flipV="1">
                <a:off x="7497526" y="1407906"/>
                <a:ext cx="67130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rot="16200000">
                <a:off x="7222108" y="1233700"/>
                <a:ext cx="367553" cy="338554"/>
              </a:xfrm>
              <a:prstGeom prst="rect">
                <a:avLst/>
              </a:prstGeom>
              <a:noFill/>
              <a:ln>
                <a:noFill/>
              </a:ln>
            </p:spPr>
            <p:txBody>
              <a:bodyPr wrap="square" rtlCol="0">
                <a:spAutoFit/>
              </a:bodyPr>
              <a:lstStyle/>
              <a:p>
                <a:pPr algn="ctr"/>
                <a:r>
                  <a:rPr lang="en-US" sz="1600" b="1" dirty="0" smtClean="0">
                    <a:latin typeface="Tahoma" pitchFamily="34" charset="0"/>
                    <a:cs typeface="Tahoma" pitchFamily="34" charset="0"/>
                  </a:rPr>
                  <a:t>N</a:t>
                </a:r>
                <a:endParaRPr lang="en-US" sz="1600" b="1" dirty="0">
                  <a:latin typeface="Tahoma" pitchFamily="34" charset="0"/>
                  <a:cs typeface="Tahoma" pitchFamily="34" charset="0"/>
                </a:endParaRPr>
              </a:p>
            </p:txBody>
          </p:sp>
        </p:grpSp>
      </p:grpSp>
      <p:grpSp>
        <p:nvGrpSpPr>
          <p:cNvPr id="4" name="Group 3"/>
          <p:cNvGrpSpPr/>
          <p:nvPr/>
        </p:nvGrpSpPr>
        <p:grpSpPr>
          <a:xfrm>
            <a:off x="3505200" y="3581400"/>
            <a:ext cx="2406994" cy="2667000"/>
            <a:chOff x="3505200" y="3657600"/>
            <a:chExt cx="2406994" cy="2667000"/>
          </a:xfrm>
        </p:grpSpPr>
        <p:grpSp>
          <p:nvGrpSpPr>
            <p:cNvPr id="15" name="Group 14"/>
            <p:cNvGrpSpPr/>
            <p:nvPr/>
          </p:nvGrpSpPr>
          <p:grpSpPr>
            <a:xfrm>
              <a:off x="3505200" y="3657600"/>
              <a:ext cx="2209800" cy="2667000"/>
              <a:chOff x="2115502" y="1044574"/>
              <a:chExt cx="4817745" cy="5451475"/>
            </a:xfrm>
          </p:grpSpPr>
          <p:pic>
            <p:nvPicPr>
              <p:cNvPr id="18" name="Picture 17" descr="Incinerator Study Area very close.jpg"/>
              <p:cNvPicPr/>
              <p:nvPr/>
            </p:nvPicPr>
            <p:blipFill>
              <a:blip r:embed="rId3">
                <a:extLst>
                  <a:ext uri="{28A0092B-C50C-407E-A947-70E740481C1C}">
                    <a14:useLocalDpi xmlns:a14="http://schemas.microsoft.com/office/drawing/2010/main" val="0"/>
                  </a:ext>
                </a:extLst>
              </a:blip>
              <a:stretch>
                <a:fillRect/>
              </a:stretch>
            </p:blipFill>
            <p:spPr>
              <a:xfrm>
                <a:off x="2115502" y="1044574"/>
                <a:ext cx="4817745" cy="5451475"/>
              </a:xfrm>
              <a:prstGeom prst="rect">
                <a:avLst/>
              </a:prstGeom>
              <a:ln>
                <a:solidFill>
                  <a:schemeClr val="tx1"/>
                </a:solidFill>
              </a:ln>
            </p:spPr>
          </p:pic>
          <p:sp>
            <p:nvSpPr>
              <p:cNvPr id="19" name="Rectangle 18"/>
              <p:cNvSpPr/>
              <p:nvPr/>
            </p:nvSpPr>
            <p:spPr>
              <a:xfrm rot="21327429">
                <a:off x="3306806" y="2274404"/>
                <a:ext cx="2246635" cy="3213282"/>
              </a:xfrm>
              <a:prstGeom prst="rect">
                <a:avLst/>
              </a:prstGeom>
              <a:noFill/>
              <a:ln w="50800">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2"/>
              <p:cNvGrpSpPr/>
              <p:nvPr/>
            </p:nvGrpSpPr>
            <p:grpSpPr>
              <a:xfrm rot="16620933">
                <a:off x="2677570" y="2382289"/>
                <a:ext cx="3579714" cy="2959847"/>
                <a:chOff x="2133599" y="2841811"/>
                <a:chExt cx="4477872" cy="3343836"/>
              </a:xfrm>
            </p:grpSpPr>
            <p:pic>
              <p:nvPicPr>
                <p:cNvPr id="21" name="Picture 20" descr="6x4 grid.png"/>
                <p:cNvPicPr>
                  <a:picLocks noChangeAspect="1"/>
                </p:cNvPicPr>
                <p:nvPr/>
              </p:nvPicPr>
              <p:blipFill>
                <a:blip r:embed="rId4"/>
                <a:stretch>
                  <a:fillRect/>
                </a:stretch>
              </p:blipFill>
              <p:spPr>
                <a:xfrm rot="20803831">
                  <a:off x="2301092" y="3222352"/>
                  <a:ext cx="4056124" cy="2595188"/>
                </a:xfrm>
                <a:prstGeom prst="rect">
                  <a:avLst/>
                </a:prstGeom>
              </p:spPr>
            </p:pic>
            <p:sp>
              <p:nvSpPr>
                <p:cNvPr id="22" name="Oval 21"/>
                <p:cNvSpPr/>
                <p:nvPr/>
              </p:nvSpPr>
              <p:spPr>
                <a:xfrm>
                  <a:off x="2133599" y="3711387"/>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Cambria" pitchFamily="18" charset="0"/>
                    </a:rPr>
                    <a:t>1</a:t>
                  </a:r>
                  <a:endParaRPr lang="en-US" sz="1000" b="1" dirty="0">
                    <a:latin typeface="Cambria" pitchFamily="18" charset="0"/>
                  </a:endParaRPr>
                </a:p>
              </p:txBody>
            </p:sp>
            <p:sp>
              <p:nvSpPr>
                <p:cNvPr id="23" name="Oval 22"/>
                <p:cNvSpPr/>
                <p:nvPr/>
              </p:nvSpPr>
              <p:spPr>
                <a:xfrm>
                  <a:off x="2285999" y="4410634"/>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Cambria" pitchFamily="18" charset="0"/>
                      <a:cs typeface="Times New Roman" pitchFamily="18" charset="0"/>
                    </a:rPr>
                    <a:t>2</a:t>
                  </a:r>
                  <a:endParaRPr lang="en-US" sz="1000" b="1" dirty="0">
                    <a:latin typeface="Cambria" pitchFamily="18" charset="0"/>
                    <a:cs typeface="Times New Roman" pitchFamily="18" charset="0"/>
                  </a:endParaRPr>
                </a:p>
              </p:txBody>
            </p:sp>
            <p:sp>
              <p:nvSpPr>
                <p:cNvPr id="24" name="Oval 23"/>
                <p:cNvSpPr/>
                <p:nvPr/>
              </p:nvSpPr>
              <p:spPr>
                <a:xfrm>
                  <a:off x="2474258" y="5145741"/>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Cambria" pitchFamily="18" charset="0"/>
                    </a:rPr>
                    <a:t>3</a:t>
                  </a:r>
                  <a:endParaRPr lang="en-US" sz="1000" b="1" dirty="0">
                    <a:latin typeface="Cambria" pitchFamily="18" charset="0"/>
                  </a:endParaRPr>
                </a:p>
              </p:txBody>
            </p:sp>
            <p:sp>
              <p:nvSpPr>
                <p:cNvPr id="25" name="Oval 24"/>
                <p:cNvSpPr/>
                <p:nvPr/>
              </p:nvSpPr>
              <p:spPr>
                <a:xfrm>
                  <a:off x="2644588" y="5898776"/>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Cambria" pitchFamily="18" charset="0"/>
                    </a:rPr>
                    <a:t>4</a:t>
                  </a:r>
                  <a:endParaRPr lang="en-US" sz="1000" b="1" dirty="0">
                    <a:latin typeface="Cambria" pitchFamily="18" charset="0"/>
                  </a:endParaRPr>
                </a:p>
              </p:txBody>
            </p:sp>
            <p:sp>
              <p:nvSpPr>
                <p:cNvPr id="26" name="Oval 25"/>
                <p:cNvSpPr/>
                <p:nvPr/>
              </p:nvSpPr>
              <p:spPr>
                <a:xfrm>
                  <a:off x="2868705" y="3541058"/>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Cambria" pitchFamily="18" charset="0"/>
                    </a:rPr>
                    <a:t>5</a:t>
                  </a:r>
                  <a:endParaRPr lang="en-US" sz="1000" b="1" dirty="0">
                    <a:latin typeface="Cambria" pitchFamily="18" charset="0"/>
                  </a:endParaRPr>
                </a:p>
              </p:txBody>
            </p:sp>
            <p:sp>
              <p:nvSpPr>
                <p:cNvPr id="27" name="Oval 26"/>
                <p:cNvSpPr/>
                <p:nvPr/>
              </p:nvSpPr>
              <p:spPr>
                <a:xfrm>
                  <a:off x="3021105" y="4240305"/>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Cambria" pitchFamily="18" charset="0"/>
                    </a:rPr>
                    <a:t>6</a:t>
                  </a:r>
                  <a:endParaRPr lang="en-US" sz="1000" b="1" dirty="0">
                    <a:latin typeface="Cambria" pitchFamily="18" charset="0"/>
                  </a:endParaRPr>
                </a:p>
              </p:txBody>
            </p:sp>
            <p:sp>
              <p:nvSpPr>
                <p:cNvPr id="28" name="Oval 27"/>
                <p:cNvSpPr/>
                <p:nvPr/>
              </p:nvSpPr>
              <p:spPr>
                <a:xfrm>
                  <a:off x="3209364" y="4975412"/>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Cambria" pitchFamily="18" charset="0"/>
                    </a:rPr>
                    <a:t>7</a:t>
                  </a:r>
                  <a:endParaRPr lang="en-US" sz="1000" b="1" dirty="0">
                    <a:latin typeface="Cambria" pitchFamily="18" charset="0"/>
                  </a:endParaRPr>
                </a:p>
              </p:txBody>
            </p:sp>
            <p:sp>
              <p:nvSpPr>
                <p:cNvPr id="29" name="Oval 28"/>
                <p:cNvSpPr/>
                <p:nvPr/>
              </p:nvSpPr>
              <p:spPr>
                <a:xfrm>
                  <a:off x="3379694" y="5728447"/>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Cambria" pitchFamily="18" charset="0"/>
                    </a:rPr>
                    <a:t>8</a:t>
                  </a:r>
                  <a:endParaRPr lang="en-US" sz="1000" b="1" dirty="0">
                    <a:latin typeface="Cambria" pitchFamily="18" charset="0"/>
                  </a:endParaRPr>
                </a:p>
              </p:txBody>
            </p:sp>
            <p:sp>
              <p:nvSpPr>
                <p:cNvPr id="30" name="Oval 29"/>
                <p:cNvSpPr/>
                <p:nvPr/>
              </p:nvSpPr>
              <p:spPr>
                <a:xfrm>
                  <a:off x="3594846" y="3370728"/>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Cambria" pitchFamily="18" charset="0"/>
                    </a:rPr>
                    <a:t>9</a:t>
                  </a:r>
                  <a:endParaRPr lang="en-US" sz="1000" b="1" dirty="0">
                    <a:latin typeface="Cambria" pitchFamily="18" charset="0"/>
                  </a:endParaRPr>
                </a:p>
              </p:txBody>
            </p:sp>
            <p:sp>
              <p:nvSpPr>
                <p:cNvPr id="31" name="Oval 30"/>
                <p:cNvSpPr/>
                <p:nvPr/>
              </p:nvSpPr>
              <p:spPr>
                <a:xfrm>
                  <a:off x="3747246" y="4069975"/>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latin typeface="Cambria" pitchFamily="18" charset="0"/>
                  </a:endParaRPr>
                </a:p>
              </p:txBody>
            </p:sp>
            <p:sp>
              <p:nvSpPr>
                <p:cNvPr id="32" name="Oval 31"/>
                <p:cNvSpPr/>
                <p:nvPr/>
              </p:nvSpPr>
              <p:spPr>
                <a:xfrm>
                  <a:off x="3935505" y="4805082"/>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latin typeface="Cambria" pitchFamily="18" charset="0"/>
                  </a:endParaRPr>
                </a:p>
              </p:txBody>
            </p:sp>
            <p:sp>
              <p:nvSpPr>
                <p:cNvPr id="33" name="Oval 32"/>
                <p:cNvSpPr/>
                <p:nvPr/>
              </p:nvSpPr>
              <p:spPr>
                <a:xfrm>
                  <a:off x="4105835" y="5558117"/>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latin typeface="Cambria" pitchFamily="18" charset="0"/>
                  </a:endParaRPr>
                </a:p>
              </p:txBody>
            </p:sp>
            <p:sp>
              <p:nvSpPr>
                <p:cNvPr id="34" name="Oval 33"/>
                <p:cNvSpPr/>
                <p:nvPr/>
              </p:nvSpPr>
              <p:spPr>
                <a:xfrm>
                  <a:off x="4320988" y="3182470"/>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35" name="Oval 34"/>
                <p:cNvSpPr/>
                <p:nvPr/>
              </p:nvSpPr>
              <p:spPr>
                <a:xfrm>
                  <a:off x="4473388" y="3881717"/>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36" name="Oval 35"/>
                <p:cNvSpPr/>
                <p:nvPr/>
              </p:nvSpPr>
              <p:spPr>
                <a:xfrm>
                  <a:off x="4661647" y="4616824"/>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37" name="Oval 36"/>
                <p:cNvSpPr/>
                <p:nvPr/>
              </p:nvSpPr>
              <p:spPr>
                <a:xfrm>
                  <a:off x="4831977" y="5369859"/>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38" name="Oval 37"/>
                <p:cNvSpPr/>
                <p:nvPr/>
              </p:nvSpPr>
              <p:spPr>
                <a:xfrm>
                  <a:off x="5056094" y="3012141"/>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39" name="Oval 38"/>
                <p:cNvSpPr/>
                <p:nvPr/>
              </p:nvSpPr>
              <p:spPr>
                <a:xfrm>
                  <a:off x="5208494" y="3711388"/>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40" name="Oval 39"/>
                <p:cNvSpPr/>
                <p:nvPr/>
              </p:nvSpPr>
              <p:spPr>
                <a:xfrm>
                  <a:off x="5396753" y="4446495"/>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41" name="Oval 40"/>
                <p:cNvSpPr/>
                <p:nvPr/>
              </p:nvSpPr>
              <p:spPr>
                <a:xfrm>
                  <a:off x="5567083" y="5199530"/>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42" name="Oval 41"/>
                <p:cNvSpPr/>
                <p:nvPr/>
              </p:nvSpPr>
              <p:spPr>
                <a:xfrm>
                  <a:off x="5800164" y="2841811"/>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43" name="Oval 42"/>
                <p:cNvSpPr/>
                <p:nvPr/>
              </p:nvSpPr>
              <p:spPr>
                <a:xfrm>
                  <a:off x="5952564" y="3541058"/>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44" name="Oval 43"/>
                <p:cNvSpPr/>
                <p:nvPr/>
              </p:nvSpPr>
              <p:spPr>
                <a:xfrm>
                  <a:off x="6140823" y="4276165"/>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45" name="Oval 44"/>
                <p:cNvSpPr/>
                <p:nvPr/>
              </p:nvSpPr>
              <p:spPr>
                <a:xfrm>
                  <a:off x="6311153" y="5029200"/>
                  <a:ext cx="286871" cy="286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latin typeface="Cambria" pitchFamily="18" charset="0"/>
                  </a:endParaRPr>
                </a:p>
              </p:txBody>
            </p:sp>
            <p:sp>
              <p:nvSpPr>
                <p:cNvPr id="46" name="TextBox 45"/>
                <p:cNvSpPr txBox="1"/>
                <p:nvPr/>
              </p:nvSpPr>
              <p:spPr>
                <a:xfrm>
                  <a:off x="6295359" y="5074024"/>
                  <a:ext cx="316112" cy="246221"/>
                </a:xfrm>
                <a:prstGeom prst="rect">
                  <a:avLst/>
                </a:prstGeom>
                <a:noFill/>
              </p:spPr>
              <p:txBody>
                <a:bodyPr wrap="none" rtlCol="0">
                  <a:spAutoFit/>
                </a:bodyPr>
                <a:lstStyle/>
                <a:p>
                  <a:r>
                    <a:rPr lang="en-US" sz="1000" b="1" dirty="0" smtClean="0">
                      <a:solidFill>
                        <a:schemeClr val="bg1"/>
                      </a:solidFill>
                    </a:rPr>
                    <a:t>24</a:t>
                  </a:r>
                  <a:endParaRPr lang="en-US" sz="1000" b="1" dirty="0">
                    <a:solidFill>
                      <a:schemeClr val="bg1"/>
                    </a:solidFill>
                  </a:endParaRPr>
                </a:p>
              </p:txBody>
            </p:sp>
            <p:sp>
              <p:nvSpPr>
                <p:cNvPr id="47" name="TextBox 46"/>
                <p:cNvSpPr txBox="1"/>
                <p:nvPr/>
              </p:nvSpPr>
              <p:spPr>
                <a:xfrm>
                  <a:off x="6133994" y="4312024"/>
                  <a:ext cx="316112" cy="246221"/>
                </a:xfrm>
                <a:prstGeom prst="rect">
                  <a:avLst/>
                </a:prstGeom>
                <a:noFill/>
              </p:spPr>
              <p:txBody>
                <a:bodyPr wrap="none" rtlCol="0">
                  <a:spAutoFit/>
                </a:bodyPr>
                <a:lstStyle/>
                <a:p>
                  <a:r>
                    <a:rPr lang="en-US" sz="1000" b="1" dirty="0" smtClean="0">
                      <a:solidFill>
                        <a:schemeClr val="bg1"/>
                      </a:solidFill>
                    </a:rPr>
                    <a:t>23</a:t>
                  </a:r>
                  <a:endParaRPr lang="en-US" sz="1000" b="1" dirty="0">
                    <a:solidFill>
                      <a:schemeClr val="bg1"/>
                    </a:solidFill>
                  </a:endParaRPr>
                </a:p>
              </p:txBody>
            </p:sp>
            <p:sp>
              <p:nvSpPr>
                <p:cNvPr id="48" name="TextBox 47"/>
                <p:cNvSpPr txBox="1"/>
                <p:nvPr/>
              </p:nvSpPr>
              <p:spPr>
                <a:xfrm>
                  <a:off x="5945735" y="3558989"/>
                  <a:ext cx="316112" cy="246221"/>
                </a:xfrm>
                <a:prstGeom prst="rect">
                  <a:avLst/>
                </a:prstGeom>
                <a:noFill/>
              </p:spPr>
              <p:txBody>
                <a:bodyPr wrap="none" rtlCol="0">
                  <a:spAutoFit/>
                </a:bodyPr>
                <a:lstStyle/>
                <a:p>
                  <a:r>
                    <a:rPr lang="en-US" sz="1000" b="1" dirty="0" smtClean="0">
                      <a:solidFill>
                        <a:schemeClr val="bg1"/>
                      </a:solidFill>
                    </a:rPr>
                    <a:t>22</a:t>
                  </a:r>
                  <a:endParaRPr lang="en-US" sz="1000" b="1" dirty="0">
                    <a:solidFill>
                      <a:schemeClr val="bg1"/>
                    </a:solidFill>
                  </a:endParaRPr>
                </a:p>
              </p:txBody>
            </p:sp>
            <p:sp>
              <p:nvSpPr>
                <p:cNvPr id="49" name="TextBox 48"/>
                <p:cNvSpPr txBox="1"/>
                <p:nvPr/>
              </p:nvSpPr>
              <p:spPr>
                <a:xfrm>
                  <a:off x="5811265" y="2868706"/>
                  <a:ext cx="316112" cy="246221"/>
                </a:xfrm>
                <a:prstGeom prst="rect">
                  <a:avLst/>
                </a:prstGeom>
                <a:noFill/>
              </p:spPr>
              <p:txBody>
                <a:bodyPr wrap="none" rtlCol="0">
                  <a:spAutoFit/>
                </a:bodyPr>
                <a:lstStyle/>
                <a:p>
                  <a:r>
                    <a:rPr lang="en-US" sz="1000" b="1" dirty="0" smtClean="0">
                      <a:solidFill>
                        <a:schemeClr val="bg1"/>
                      </a:solidFill>
                    </a:rPr>
                    <a:t>21</a:t>
                  </a:r>
                  <a:endParaRPr lang="en-US" sz="1000" b="1" dirty="0">
                    <a:solidFill>
                      <a:schemeClr val="bg1"/>
                    </a:solidFill>
                  </a:endParaRPr>
                </a:p>
              </p:txBody>
            </p:sp>
            <p:sp>
              <p:nvSpPr>
                <p:cNvPr id="50" name="TextBox 49"/>
                <p:cNvSpPr txBox="1"/>
                <p:nvPr/>
              </p:nvSpPr>
              <p:spPr>
                <a:xfrm>
                  <a:off x="4807217" y="5392271"/>
                  <a:ext cx="316112" cy="246221"/>
                </a:xfrm>
                <a:prstGeom prst="rect">
                  <a:avLst/>
                </a:prstGeom>
                <a:noFill/>
              </p:spPr>
              <p:txBody>
                <a:bodyPr wrap="none" rtlCol="0">
                  <a:spAutoFit/>
                </a:bodyPr>
                <a:lstStyle/>
                <a:p>
                  <a:r>
                    <a:rPr lang="en-US" sz="1000" b="1" dirty="0" smtClean="0">
                      <a:solidFill>
                        <a:schemeClr val="bg1"/>
                      </a:solidFill>
                    </a:rPr>
                    <a:t>17</a:t>
                  </a:r>
                  <a:endParaRPr lang="en-US" sz="1000" b="1" dirty="0">
                    <a:solidFill>
                      <a:schemeClr val="bg1"/>
                    </a:solidFill>
                  </a:endParaRPr>
                </a:p>
              </p:txBody>
            </p:sp>
            <p:sp>
              <p:nvSpPr>
                <p:cNvPr id="51" name="TextBox 50"/>
                <p:cNvSpPr txBox="1"/>
                <p:nvPr/>
              </p:nvSpPr>
              <p:spPr>
                <a:xfrm>
                  <a:off x="4636888" y="4643718"/>
                  <a:ext cx="316112" cy="246221"/>
                </a:xfrm>
                <a:prstGeom prst="rect">
                  <a:avLst/>
                </a:prstGeom>
                <a:noFill/>
              </p:spPr>
              <p:txBody>
                <a:bodyPr wrap="none" rtlCol="0">
                  <a:spAutoFit/>
                </a:bodyPr>
                <a:lstStyle/>
                <a:p>
                  <a:r>
                    <a:rPr lang="en-US" sz="1000" b="1" dirty="0" smtClean="0">
                      <a:solidFill>
                        <a:schemeClr val="bg1"/>
                      </a:solidFill>
                    </a:rPr>
                    <a:t>15</a:t>
                  </a:r>
                  <a:endParaRPr lang="en-US" sz="1000" b="1" dirty="0">
                    <a:solidFill>
                      <a:schemeClr val="bg1"/>
                    </a:solidFill>
                  </a:endParaRPr>
                </a:p>
              </p:txBody>
            </p:sp>
            <p:sp>
              <p:nvSpPr>
                <p:cNvPr id="52" name="TextBox 51"/>
                <p:cNvSpPr txBox="1"/>
                <p:nvPr/>
              </p:nvSpPr>
              <p:spPr>
                <a:xfrm>
                  <a:off x="4457594" y="3899648"/>
                  <a:ext cx="316112" cy="246221"/>
                </a:xfrm>
                <a:prstGeom prst="rect">
                  <a:avLst/>
                </a:prstGeom>
                <a:noFill/>
              </p:spPr>
              <p:txBody>
                <a:bodyPr wrap="none" rtlCol="0">
                  <a:spAutoFit/>
                </a:bodyPr>
                <a:lstStyle/>
                <a:p>
                  <a:r>
                    <a:rPr lang="en-US" sz="1000" b="1" dirty="0" smtClean="0">
                      <a:solidFill>
                        <a:schemeClr val="bg1"/>
                      </a:solidFill>
                    </a:rPr>
                    <a:t>13</a:t>
                  </a:r>
                  <a:endParaRPr lang="en-US" sz="1000" b="1" dirty="0">
                    <a:solidFill>
                      <a:schemeClr val="bg1"/>
                    </a:solidFill>
                  </a:endParaRPr>
                </a:p>
              </p:txBody>
            </p:sp>
            <p:sp>
              <p:nvSpPr>
                <p:cNvPr id="53" name="TextBox 52"/>
                <p:cNvSpPr txBox="1"/>
                <p:nvPr/>
              </p:nvSpPr>
              <p:spPr>
                <a:xfrm>
                  <a:off x="4305194" y="3200400"/>
                  <a:ext cx="316112" cy="246221"/>
                </a:xfrm>
                <a:prstGeom prst="rect">
                  <a:avLst/>
                </a:prstGeom>
                <a:noFill/>
              </p:spPr>
              <p:txBody>
                <a:bodyPr wrap="none" rtlCol="0">
                  <a:spAutoFit/>
                </a:bodyPr>
                <a:lstStyle/>
                <a:p>
                  <a:r>
                    <a:rPr lang="en-US" sz="1000" b="1" dirty="0" smtClean="0">
                      <a:solidFill>
                        <a:schemeClr val="bg1"/>
                      </a:solidFill>
                    </a:rPr>
                    <a:t>13</a:t>
                  </a:r>
                  <a:endParaRPr lang="en-US" sz="1000" b="1" dirty="0">
                    <a:solidFill>
                      <a:schemeClr val="bg1"/>
                    </a:solidFill>
                  </a:endParaRPr>
                </a:p>
              </p:txBody>
            </p:sp>
            <p:sp>
              <p:nvSpPr>
                <p:cNvPr id="54" name="TextBox 53"/>
                <p:cNvSpPr txBox="1"/>
                <p:nvPr/>
              </p:nvSpPr>
              <p:spPr>
                <a:xfrm>
                  <a:off x="5542323" y="5226424"/>
                  <a:ext cx="316112" cy="246221"/>
                </a:xfrm>
                <a:prstGeom prst="rect">
                  <a:avLst/>
                </a:prstGeom>
                <a:noFill/>
              </p:spPr>
              <p:txBody>
                <a:bodyPr wrap="none" rtlCol="0">
                  <a:spAutoFit/>
                </a:bodyPr>
                <a:lstStyle/>
                <a:p>
                  <a:r>
                    <a:rPr lang="en-US" sz="1000" b="1" dirty="0" smtClean="0">
                      <a:solidFill>
                        <a:schemeClr val="bg1"/>
                      </a:solidFill>
                    </a:rPr>
                    <a:t>20</a:t>
                  </a:r>
                  <a:endParaRPr lang="en-US" sz="1000" b="1" dirty="0">
                    <a:solidFill>
                      <a:schemeClr val="bg1"/>
                    </a:solidFill>
                  </a:endParaRPr>
                </a:p>
              </p:txBody>
            </p:sp>
            <p:sp>
              <p:nvSpPr>
                <p:cNvPr id="55" name="TextBox 54"/>
                <p:cNvSpPr txBox="1"/>
                <p:nvPr/>
              </p:nvSpPr>
              <p:spPr>
                <a:xfrm>
                  <a:off x="5380958" y="4464424"/>
                  <a:ext cx="316112" cy="246221"/>
                </a:xfrm>
                <a:prstGeom prst="rect">
                  <a:avLst/>
                </a:prstGeom>
                <a:noFill/>
              </p:spPr>
              <p:txBody>
                <a:bodyPr wrap="none" rtlCol="0">
                  <a:spAutoFit/>
                </a:bodyPr>
                <a:lstStyle/>
                <a:p>
                  <a:r>
                    <a:rPr lang="en-US" sz="1000" b="1" dirty="0" smtClean="0">
                      <a:solidFill>
                        <a:schemeClr val="bg1"/>
                      </a:solidFill>
                    </a:rPr>
                    <a:t>19</a:t>
                  </a:r>
                  <a:endParaRPr lang="en-US" sz="1000" b="1" dirty="0">
                    <a:solidFill>
                      <a:schemeClr val="bg1"/>
                    </a:solidFill>
                  </a:endParaRPr>
                </a:p>
              </p:txBody>
            </p:sp>
            <p:sp>
              <p:nvSpPr>
                <p:cNvPr id="56" name="TextBox 55"/>
                <p:cNvSpPr txBox="1"/>
                <p:nvPr/>
              </p:nvSpPr>
              <p:spPr>
                <a:xfrm>
                  <a:off x="5192699" y="3711389"/>
                  <a:ext cx="316112" cy="246221"/>
                </a:xfrm>
                <a:prstGeom prst="rect">
                  <a:avLst/>
                </a:prstGeom>
                <a:noFill/>
              </p:spPr>
              <p:txBody>
                <a:bodyPr wrap="none" rtlCol="0">
                  <a:spAutoFit/>
                </a:bodyPr>
                <a:lstStyle/>
                <a:p>
                  <a:r>
                    <a:rPr lang="en-US" sz="1000" b="1" dirty="0" smtClean="0">
                      <a:solidFill>
                        <a:schemeClr val="bg1"/>
                      </a:solidFill>
                    </a:rPr>
                    <a:t>18</a:t>
                  </a:r>
                  <a:endParaRPr lang="en-US" sz="1000" b="1" dirty="0">
                    <a:solidFill>
                      <a:schemeClr val="bg1"/>
                    </a:solidFill>
                  </a:endParaRPr>
                </a:p>
              </p:txBody>
            </p:sp>
            <p:sp>
              <p:nvSpPr>
                <p:cNvPr id="58" name="TextBox 57"/>
                <p:cNvSpPr txBox="1"/>
                <p:nvPr/>
              </p:nvSpPr>
              <p:spPr>
                <a:xfrm>
                  <a:off x="5058229" y="3021106"/>
                  <a:ext cx="316112" cy="246221"/>
                </a:xfrm>
                <a:prstGeom prst="rect">
                  <a:avLst/>
                </a:prstGeom>
                <a:noFill/>
              </p:spPr>
              <p:txBody>
                <a:bodyPr wrap="none" rtlCol="0">
                  <a:spAutoFit/>
                </a:bodyPr>
                <a:lstStyle/>
                <a:p>
                  <a:r>
                    <a:rPr lang="en-US" sz="1000" b="1" dirty="0" smtClean="0">
                      <a:solidFill>
                        <a:schemeClr val="bg1"/>
                      </a:solidFill>
                    </a:rPr>
                    <a:t>17</a:t>
                  </a:r>
                  <a:endParaRPr lang="en-US" sz="1000" b="1" dirty="0">
                    <a:solidFill>
                      <a:schemeClr val="bg1"/>
                    </a:solidFill>
                  </a:endParaRPr>
                </a:p>
              </p:txBody>
            </p:sp>
            <p:sp>
              <p:nvSpPr>
                <p:cNvPr id="59" name="TextBox 58"/>
                <p:cNvSpPr txBox="1"/>
                <p:nvPr/>
              </p:nvSpPr>
              <p:spPr>
                <a:xfrm>
                  <a:off x="4090040" y="5589494"/>
                  <a:ext cx="316112" cy="246221"/>
                </a:xfrm>
                <a:prstGeom prst="rect">
                  <a:avLst/>
                </a:prstGeom>
                <a:noFill/>
              </p:spPr>
              <p:txBody>
                <a:bodyPr wrap="none" rtlCol="0">
                  <a:spAutoFit/>
                </a:bodyPr>
                <a:lstStyle/>
                <a:p>
                  <a:r>
                    <a:rPr lang="en-US" sz="1000" b="1" dirty="0" smtClean="0">
                      <a:solidFill>
                        <a:schemeClr val="bg1"/>
                      </a:solidFill>
                    </a:rPr>
                    <a:t>12</a:t>
                  </a:r>
                  <a:endParaRPr lang="en-US" sz="1000" b="1" dirty="0">
                    <a:solidFill>
                      <a:schemeClr val="bg1"/>
                    </a:solidFill>
                  </a:endParaRPr>
                </a:p>
              </p:txBody>
            </p:sp>
            <p:sp>
              <p:nvSpPr>
                <p:cNvPr id="60" name="TextBox 59"/>
                <p:cNvSpPr txBox="1"/>
                <p:nvPr/>
              </p:nvSpPr>
              <p:spPr>
                <a:xfrm>
                  <a:off x="3919711" y="4840941"/>
                  <a:ext cx="316112" cy="246221"/>
                </a:xfrm>
                <a:prstGeom prst="rect">
                  <a:avLst/>
                </a:prstGeom>
                <a:noFill/>
              </p:spPr>
              <p:txBody>
                <a:bodyPr wrap="none" rtlCol="0">
                  <a:spAutoFit/>
                </a:bodyPr>
                <a:lstStyle/>
                <a:p>
                  <a:r>
                    <a:rPr lang="en-US" sz="1000" b="1" dirty="0" smtClean="0">
                      <a:solidFill>
                        <a:schemeClr val="bg1"/>
                      </a:solidFill>
                    </a:rPr>
                    <a:t>11</a:t>
                  </a:r>
                  <a:endParaRPr lang="en-US" sz="1000" b="1" dirty="0">
                    <a:solidFill>
                      <a:schemeClr val="bg1"/>
                    </a:solidFill>
                  </a:endParaRPr>
                </a:p>
              </p:txBody>
            </p:sp>
            <p:sp>
              <p:nvSpPr>
                <p:cNvPr id="61" name="TextBox 60"/>
                <p:cNvSpPr txBox="1"/>
                <p:nvPr/>
              </p:nvSpPr>
              <p:spPr>
                <a:xfrm>
                  <a:off x="3740417" y="4096871"/>
                  <a:ext cx="316112" cy="246221"/>
                </a:xfrm>
                <a:prstGeom prst="rect">
                  <a:avLst/>
                </a:prstGeom>
                <a:noFill/>
              </p:spPr>
              <p:txBody>
                <a:bodyPr wrap="none" rtlCol="0">
                  <a:spAutoFit/>
                </a:bodyPr>
                <a:lstStyle/>
                <a:p>
                  <a:r>
                    <a:rPr lang="en-US" sz="1000" b="1" dirty="0" smtClean="0">
                      <a:solidFill>
                        <a:schemeClr val="bg1"/>
                      </a:solidFill>
                    </a:rPr>
                    <a:t>10</a:t>
                  </a:r>
                  <a:endParaRPr lang="en-US" sz="1000" b="1" dirty="0">
                    <a:solidFill>
                      <a:schemeClr val="bg1"/>
                    </a:solidFill>
                  </a:endParaRPr>
                </a:p>
              </p:txBody>
            </p:sp>
          </p:grpSp>
        </p:grpSp>
        <p:sp>
          <p:nvSpPr>
            <p:cNvPr id="75" name="TextBox 74"/>
            <p:cNvSpPr txBox="1"/>
            <p:nvPr/>
          </p:nvSpPr>
          <p:spPr>
            <a:xfrm>
              <a:off x="4267200" y="3810000"/>
              <a:ext cx="602323" cy="461665"/>
            </a:xfrm>
            <a:prstGeom prst="rect">
              <a:avLst/>
            </a:prstGeom>
            <a:noFill/>
          </p:spPr>
          <p:txBody>
            <a:bodyPr wrap="square" rtlCol="0">
              <a:spAutoFit/>
            </a:bodyPr>
            <a:lstStyle/>
            <a:p>
              <a:r>
                <a:rPr lang="en-US" sz="2400" b="1" dirty="0">
                  <a:solidFill>
                    <a:schemeClr val="bg1"/>
                  </a:solidFill>
                  <a:latin typeface="Times New Roman" pitchFamily="18" charset="0"/>
                  <a:cs typeface="Times New Roman" pitchFamily="18" charset="0"/>
                </a:rPr>
                <a:t>3</a:t>
              </a:r>
              <a:r>
                <a:rPr lang="en-US" sz="2400" b="1" dirty="0" smtClean="0">
                  <a:solidFill>
                    <a:schemeClr val="bg1"/>
                  </a:solidFill>
                  <a:latin typeface="Times New Roman" pitchFamily="18" charset="0"/>
                  <a:cs typeface="Times New Roman" pitchFamily="18" charset="0"/>
                </a:rPr>
                <a:t>0’</a:t>
              </a:r>
              <a:endParaRPr lang="en-US" sz="2400" b="1" dirty="0">
                <a:solidFill>
                  <a:schemeClr val="bg1"/>
                </a:solidFill>
                <a:latin typeface="Times New Roman" pitchFamily="18" charset="0"/>
                <a:cs typeface="Times New Roman" pitchFamily="18" charset="0"/>
              </a:endParaRPr>
            </a:p>
          </p:txBody>
        </p:sp>
        <p:sp>
          <p:nvSpPr>
            <p:cNvPr id="76" name="TextBox 75"/>
            <p:cNvSpPr txBox="1"/>
            <p:nvPr/>
          </p:nvSpPr>
          <p:spPr>
            <a:xfrm>
              <a:off x="5181599" y="4648200"/>
              <a:ext cx="730595" cy="461665"/>
            </a:xfrm>
            <a:prstGeom prst="rect">
              <a:avLst/>
            </a:prstGeom>
            <a:noFill/>
          </p:spPr>
          <p:txBody>
            <a:bodyPr wrap="square" rtlCol="0">
              <a:spAutoFit/>
            </a:bodyPr>
            <a:lstStyle/>
            <a:p>
              <a:r>
                <a:rPr lang="en-US" sz="2400" b="1" dirty="0">
                  <a:solidFill>
                    <a:schemeClr val="bg1"/>
                  </a:solidFill>
                  <a:latin typeface="Times New Roman" pitchFamily="18" charset="0"/>
                  <a:cs typeface="Times New Roman" pitchFamily="18" charset="0"/>
                </a:rPr>
                <a:t>5</a:t>
              </a:r>
              <a:r>
                <a:rPr lang="en-US" sz="2400" b="1" dirty="0" smtClean="0">
                  <a:solidFill>
                    <a:schemeClr val="bg1"/>
                  </a:solidFill>
                  <a:latin typeface="Times New Roman" pitchFamily="18" charset="0"/>
                  <a:cs typeface="Times New Roman" pitchFamily="18" charset="0"/>
                </a:rPr>
                <a:t>0’</a:t>
              </a:r>
              <a:endParaRPr lang="en-US" sz="2400" b="1" dirty="0">
                <a:solidFill>
                  <a:schemeClr val="bg1"/>
                </a:solidFill>
                <a:latin typeface="Times New Roman" pitchFamily="18" charset="0"/>
                <a:cs typeface="Times New Roman" pitchFamily="18" charset="0"/>
              </a:endParaRPr>
            </a:p>
          </p:txBody>
        </p:sp>
      </p:grpSp>
      <p:grpSp>
        <p:nvGrpSpPr>
          <p:cNvPr id="3" name="Group 2"/>
          <p:cNvGrpSpPr/>
          <p:nvPr/>
        </p:nvGrpSpPr>
        <p:grpSpPr>
          <a:xfrm>
            <a:off x="533400" y="3581400"/>
            <a:ext cx="2895600" cy="2099135"/>
            <a:chOff x="533400" y="3657600"/>
            <a:chExt cx="2895600" cy="2099135"/>
          </a:xfrm>
        </p:grpSpPr>
        <p:grpSp>
          <p:nvGrpSpPr>
            <p:cNvPr id="62" name="Group 61"/>
            <p:cNvGrpSpPr/>
            <p:nvPr/>
          </p:nvGrpSpPr>
          <p:grpSpPr>
            <a:xfrm>
              <a:off x="533400" y="3657600"/>
              <a:ext cx="2654474" cy="2099135"/>
              <a:chOff x="2743200" y="1844558"/>
              <a:chExt cx="3651109" cy="3168883"/>
            </a:xfrm>
          </p:grpSpPr>
          <p:pic>
            <p:nvPicPr>
              <p:cNvPr id="63" name="Picture 62" descr="Study Site A Grid.jpg"/>
              <p:cNvPicPr/>
              <p:nvPr/>
            </p:nvPicPr>
            <p:blipFill>
              <a:blip r:embed="rId5"/>
              <a:stretch>
                <a:fillRect/>
              </a:stretch>
            </p:blipFill>
            <p:spPr>
              <a:xfrm>
                <a:off x="2749690" y="1844558"/>
                <a:ext cx="3644619" cy="3168883"/>
              </a:xfrm>
              <a:prstGeom prst="rect">
                <a:avLst/>
              </a:prstGeom>
              <a:ln>
                <a:solidFill>
                  <a:schemeClr val="tx1"/>
                </a:solidFill>
              </a:ln>
            </p:spPr>
          </p:pic>
          <p:cxnSp>
            <p:nvCxnSpPr>
              <p:cNvPr id="64" name="Straight Arrow Connector 63"/>
              <p:cNvCxnSpPr/>
              <p:nvPr/>
            </p:nvCxnSpPr>
            <p:spPr>
              <a:xfrm rot="5400000" flipH="1" flipV="1">
                <a:off x="2585602" y="4540355"/>
                <a:ext cx="67130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743200" y="3944580"/>
                <a:ext cx="367553" cy="276999"/>
              </a:xfrm>
              <a:prstGeom prst="rect">
                <a:avLst/>
              </a:prstGeom>
              <a:noFill/>
              <a:ln>
                <a:noFill/>
              </a:ln>
            </p:spPr>
            <p:txBody>
              <a:bodyPr wrap="square" rtlCol="0">
                <a:spAutoFit/>
              </a:bodyPr>
              <a:lstStyle/>
              <a:p>
                <a:pPr algn="ctr"/>
                <a:r>
                  <a:rPr lang="en-US" sz="1200" b="1" dirty="0" smtClean="0">
                    <a:latin typeface="Tahoma" pitchFamily="34" charset="0"/>
                    <a:cs typeface="Tahoma" pitchFamily="34" charset="0"/>
                  </a:rPr>
                  <a:t>N</a:t>
                </a:r>
                <a:endParaRPr lang="en-US" sz="1200" b="1" dirty="0">
                  <a:latin typeface="Tahoma" pitchFamily="34" charset="0"/>
                  <a:cs typeface="Tahoma" pitchFamily="34" charset="0"/>
                </a:endParaRPr>
              </a:p>
            </p:txBody>
          </p:sp>
        </p:grpSp>
        <p:sp>
          <p:nvSpPr>
            <p:cNvPr id="77" name="TextBox 76"/>
            <p:cNvSpPr txBox="1"/>
            <p:nvPr/>
          </p:nvSpPr>
          <p:spPr>
            <a:xfrm>
              <a:off x="1143000" y="4034135"/>
              <a:ext cx="762000" cy="461665"/>
            </a:xfrm>
            <a:prstGeom prst="rect">
              <a:avLst/>
            </a:prstGeom>
            <a:noFill/>
          </p:spPr>
          <p:txBody>
            <a:bodyPr wrap="square" rtlCol="0">
              <a:spAutoFit/>
            </a:bodyPr>
            <a:lstStyle/>
            <a:p>
              <a:r>
                <a:rPr lang="en-US" sz="2400" b="1" dirty="0" smtClean="0">
                  <a:solidFill>
                    <a:schemeClr val="bg1"/>
                  </a:solidFill>
                  <a:latin typeface="Times New Roman" pitchFamily="18" charset="0"/>
                  <a:cs typeface="Times New Roman" pitchFamily="18" charset="0"/>
                </a:rPr>
                <a:t>150’</a:t>
              </a:r>
              <a:endParaRPr lang="en-US" sz="2400" b="1" dirty="0">
                <a:solidFill>
                  <a:schemeClr val="bg1"/>
                </a:solidFill>
                <a:latin typeface="Times New Roman" pitchFamily="18" charset="0"/>
                <a:cs typeface="Times New Roman" pitchFamily="18" charset="0"/>
              </a:endParaRPr>
            </a:p>
          </p:txBody>
        </p:sp>
        <p:sp>
          <p:nvSpPr>
            <p:cNvPr id="78" name="TextBox 77"/>
            <p:cNvSpPr txBox="1"/>
            <p:nvPr/>
          </p:nvSpPr>
          <p:spPr>
            <a:xfrm>
              <a:off x="2698405" y="4419600"/>
              <a:ext cx="730595" cy="461665"/>
            </a:xfrm>
            <a:prstGeom prst="rect">
              <a:avLst/>
            </a:prstGeom>
            <a:noFill/>
          </p:spPr>
          <p:txBody>
            <a:bodyPr wrap="square" rtlCol="0">
              <a:spAutoFit/>
            </a:bodyPr>
            <a:lstStyle/>
            <a:p>
              <a:r>
                <a:rPr lang="en-US" sz="2400" b="1" dirty="0">
                  <a:solidFill>
                    <a:schemeClr val="bg1"/>
                  </a:solidFill>
                  <a:latin typeface="Times New Roman" pitchFamily="18" charset="0"/>
                  <a:cs typeface="Times New Roman" pitchFamily="18" charset="0"/>
                </a:rPr>
                <a:t>9</a:t>
              </a:r>
              <a:r>
                <a:rPr lang="en-US" sz="2400" b="1" dirty="0" smtClean="0">
                  <a:solidFill>
                    <a:schemeClr val="bg1"/>
                  </a:solidFill>
                  <a:latin typeface="Times New Roman" pitchFamily="18" charset="0"/>
                  <a:cs typeface="Times New Roman" pitchFamily="18" charset="0"/>
                </a:rPr>
                <a:t>0’</a:t>
              </a:r>
              <a:endParaRPr lang="en-US" sz="2400" b="1" dirty="0">
                <a:solidFill>
                  <a:schemeClr val="bg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4169384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normAutofit/>
          </a:bodyPr>
          <a:lstStyle/>
          <a:p>
            <a:pPr lvl="0"/>
            <a:r>
              <a:rPr lang="en-US" sz="3200" b="1" dirty="0" smtClean="0">
                <a:latin typeface="Times New Roman" pitchFamily="18" charset="0"/>
                <a:cs typeface="Times New Roman" pitchFamily="18" charset="0"/>
              </a:rPr>
              <a:t>Increase </a:t>
            </a:r>
            <a:r>
              <a:rPr lang="en-US" sz="3200" b="1" dirty="0">
                <a:latin typeface="Times New Roman" pitchFamily="18" charset="0"/>
                <a:cs typeface="Times New Roman" pitchFamily="18" charset="0"/>
              </a:rPr>
              <a:t>Resolution of Data as </a:t>
            </a:r>
            <a:r>
              <a:rPr lang="en-US" sz="3200" b="1" dirty="0" smtClean="0">
                <a:latin typeface="Times New Roman" pitchFamily="18" charset="0"/>
                <a:cs typeface="Times New Roman" pitchFamily="18" charset="0"/>
              </a:rPr>
              <a:t>Needed</a:t>
            </a:r>
          </a:p>
        </p:txBody>
      </p:sp>
      <p:sp>
        <p:nvSpPr>
          <p:cNvPr id="11" name="Title 1"/>
          <p:cNvSpPr txBox="1">
            <a:spLocks/>
          </p:cNvSpPr>
          <p:nvPr/>
        </p:nvSpPr>
        <p:spPr>
          <a:xfrm>
            <a:off x="762000" y="579437"/>
            <a:ext cx="7620000" cy="1096963"/>
          </a:xfrm>
          <a:prstGeom prst="rect">
            <a:avLst/>
          </a:prstGeom>
        </p:spPr>
        <p:txBody>
          <a:bodyPr vert="horz" lIns="91440" tIns="45720" rIns="91440" bIns="45720" rtlCol="0" anchor="ctr">
            <a:noAutofit/>
          </a:bodyPr>
          <a:lstStyle/>
          <a:p>
            <a:pPr marL="228600" lvl="0" indent="-228600">
              <a:spcBef>
                <a:spcPct val="0"/>
              </a:spcBef>
              <a:buFont typeface="Arial" panose="020B0604020202020204" pitchFamily="34" charset="0"/>
              <a:buChar char="•"/>
              <a:defRPr/>
            </a:pPr>
            <a:r>
              <a:rPr kumimoji="0" lang="en-US" sz="2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Use smaller DUs to isolate</a:t>
            </a:r>
            <a:r>
              <a:rPr kumimoji="0" lang="en-US" sz="22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and test suspected “hot areas;”</a:t>
            </a:r>
          </a:p>
          <a:p>
            <a:pPr marL="228600" indent="-228600">
              <a:spcBef>
                <a:spcPct val="0"/>
              </a:spcBef>
              <a:buFont typeface="Arial" panose="020B0604020202020204" pitchFamily="34" charset="0"/>
              <a:buChar char="•"/>
              <a:defRPr/>
            </a:pPr>
            <a:r>
              <a:rPr lang="en-US" sz="2200" b="1" dirty="0" smtClean="0">
                <a:latin typeface="Times New Roman" pitchFamily="18" charset="0"/>
                <a:cs typeface="Times New Roman" pitchFamily="18" charset="0"/>
              </a:rPr>
              <a:t>Optimizes </a:t>
            </a:r>
            <a:r>
              <a:rPr lang="en-US" sz="2200" b="1" dirty="0">
                <a:latin typeface="Times New Roman" pitchFamily="18" charset="0"/>
                <a:cs typeface="Times New Roman" pitchFamily="18" charset="0"/>
              </a:rPr>
              <a:t>“</a:t>
            </a:r>
            <a:r>
              <a:rPr lang="en-US" sz="2200" b="1" dirty="0" smtClean="0">
                <a:latin typeface="Times New Roman" pitchFamily="18" charset="0"/>
                <a:cs typeface="Times New Roman" pitchFamily="18" charset="0"/>
              </a:rPr>
              <a:t>remediation” and quickly </a:t>
            </a:r>
            <a:r>
              <a:rPr kumimoji="0" lang="en-US" sz="22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clears “clean” areas;</a:t>
            </a:r>
          </a:p>
          <a:p>
            <a:pPr marL="228600" indent="-228600">
              <a:spcBef>
                <a:spcPct val="0"/>
              </a:spcBef>
              <a:buFont typeface="Arial" panose="020B0604020202020204" pitchFamily="34" charset="0"/>
              <a:buChar char="•"/>
              <a:defRPr/>
            </a:pPr>
            <a:r>
              <a:rPr lang="en-US" sz="2200" b="1" dirty="0" smtClean="0">
                <a:latin typeface="Times New Roman" pitchFamily="18" charset="0"/>
                <a:ea typeface="+mj-ea"/>
                <a:cs typeface="Times New Roman" pitchFamily="18" charset="0"/>
              </a:rPr>
              <a:t>Designated optimal DU sizes </a:t>
            </a:r>
            <a:r>
              <a:rPr lang="en-US" sz="2200" b="1" i="1" dirty="0" smtClean="0">
                <a:latin typeface="Times New Roman" pitchFamily="18" charset="0"/>
                <a:ea typeface="+mj-ea"/>
                <a:cs typeface="Times New Roman" pitchFamily="18" charset="0"/>
              </a:rPr>
              <a:t>at start of investiga</a:t>
            </a:r>
            <a:r>
              <a:rPr lang="en-US" sz="2200" b="1" dirty="0" smtClean="0">
                <a:latin typeface="Times New Roman" pitchFamily="18" charset="0"/>
                <a:ea typeface="+mj-ea"/>
                <a:cs typeface="Times New Roman" pitchFamily="18" charset="0"/>
              </a:rPr>
              <a:t>tion</a:t>
            </a:r>
            <a:r>
              <a:rPr kumimoji="0" lang="en-US" sz="22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a:t>
            </a:r>
            <a:endParaRPr kumimoji="0" lang="en-US" sz="2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grpSp>
        <p:nvGrpSpPr>
          <p:cNvPr id="4" name="Group 5"/>
          <p:cNvGrpSpPr/>
          <p:nvPr/>
        </p:nvGrpSpPr>
        <p:grpSpPr>
          <a:xfrm>
            <a:off x="688521" y="1600200"/>
            <a:ext cx="7650043" cy="5029200"/>
            <a:chOff x="688521" y="1600200"/>
            <a:chExt cx="7650043" cy="5029200"/>
          </a:xfrm>
        </p:grpSpPr>
        <p:grpSp>
          <p:nvGrpSpPr>
            <p:cNvPr id="5" name="Group 21"/>
            <p:cNvGrpSpPr/>
            <p:nvPr/>
          </p:nvGrpSpPr>
          <p:grpSpPr>
            <a:xfrm>
              <a:off x="762000" y="1676400"/>
              <a:ext cx="7553325" cy="4876800"/>
              <a:chOff x="762000" y="1676400"/>
              <a:chExt cx="7553325" cy="4876800"/>
            </a:xfrm>
          </p:grpSpPr>
          <p:pic>
            <p:nvPicPr>
              <p:cNvPr id="23" name="Picture 22"/>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553325" cy="4876800"/>
              </a:xfrm>
              <a:prstGeom prst="rect">
                <a:avLst/>
              </a:prstGeom>
              <a:noFill/>
              <a:ln w="9525">
                <a:solidFill>
                  <a:schemeClr val="tx1"/>
                </a:solidFill>
                <a:miter lim="800000"/>
                <a:headEnd/>
                <a:tailEnd/>
              </a:ln>
              <a:effectLst/>
            </p:spPr>
          </p:pic>
          <p:sp>
            <p:nvSpPr>
              <p:cNvPr id="24" name="Rectangle 23"/>
              <p:cNvSpPr/>
              <p:nvPr/>
            </p:nvSpPr>
            <p:spPr>
              <a:xfrm>
                <a:off x="7876232" y="6350794"/>
                <a:ext cx="421146" cy="2024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838662" y="6324600"/>
                <a:ext cx="4572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Freeform 40"/>
            <p:cNvSpPr/>
            <p:nvPr/>
          </p:nvSpPr>
          <p:spPr>
            <a:xfrm>
              <a:off x="735106" y="3781167"/>
              <a:ext cx="7584141" cy="2565845"/>
            </a:xfrm>
            <a:custGeom>
              <a:avLst/>
              <a:gdLst>
                <a:gd name="connsiteX0" fmla="*/ 0 w 7584141"/>
                <a:gd name="connsiteY0" fmla="*/ 1741092 h 2565845"/>
                <a:gd name="connsiteX1" fmla="*/ 17929 w 7584141"/>
                <a:gd name="connsiteY1" fmla="*/ 486033 h 2565845"/>
                <a:gd name="connsiteX2" fmla="*/ 251012 w 7584141"/>
                <a:gd name="connsiteY2" fmla="*/ 548786 h 2565845"/>
                <a:gd name="connsiteX3" fmla="*/ 403412 w 7584141"/>
                <a:gd name="connsiteY3" fmla="*/ 620504 h 2565845"/>
                <a:gd name="connsiteX4" fmla="*/ 564776 w 7584141"/>
                <a:gd name="connsiteY4" fmla="*/ 584645 h 2565845"/>
                <a:gd name="connsiteX5" fmla="*/ 788894 w 7584141"/>
                <a:gd name="connsiteY5" fmla="*/ 575680 h 2565845"/>
                <a:gd name="connsiteX6" fmla="*/ 1075765 w 7584141"/>
                <a:gd name="connsiteY6" fmla="*/ 620504 h 2565845"/>
                <a:gd name="connsiteX7" fmla="*/ 1237129 w 7584141"/>
                <a:gd name="connsiteY7" fmla="*/ 656362 h 2565845"/>
                <a:gd name="connsiteX8" fmla="*/ 1389529 w 7584141"/>
                <a:gd name="connsiteY8" fmla="*/ 692221 h 2565845"/>
                <a:gd name="connsiteX9" fmla="*/ 1532965 w 7584141"/>
                <a:gd name="connsiteY9" fmla="*/ 763939 h 2565845"/>
                <a:gd name="connsiteX10" fmla="*/ 1775012 w 7584141"/>
                <a:gd name="connsiteY10" fmla="*/ 790833 h 2565845"/>
                <a:gd name="connsiteX11" fmla="*/ 1927412 w 7584141"/>
                <a:gd name="connsiteY11" fmla="*/ 710151 h 2565845"/>
                <a:gd name="connsiteX12" fmla="*/ 2088776 w 7584141"/>
                <a:gd name="connsiteY12" fmla="*/ 629468 h 2565845"/>
                <a:gd name="connsiteX13" fmla="*/ 2187388 w 7584141"/>
                <a:gd name="connsiteY13" fmla="*/ 602574 h 2565845"/>
                <a:gd name="connsiteX14" fmla="*/ 2286000 w 7584141"/>
                <a:gd name="connsiteY14" fmla="*/ 530857 h 2565845"/>
                <a:gd name="connsiteX15" fmla="*/ 2348753 w 7584141"/>
                <a:gd name="connsiteY15" fmla="*/ 468104 h 2565845"/>
                <a:gd name="connsiteX16" fmla="*/ 2940423 w 7584141"/>
                <a:gd name="connsiteY16" fmla="*/ 351562 h 2565845"/>
                <a:gd name="connsiteX17" fmla="*/ 3110753 w 7584141"/>
                <a:gd name="connsiteY17" fmla="*/ 252951 h 2565845"/>
                <a:gd name="connsiteX18" fmla="*/ 3281082 w 7584141"/>
                <a:gd name="connsiteY18" fmla="*/ 181233 h 2565845"/>
                <a:gd name="connsiteX19" fmla="*/ 3379694 w 7584141"/>
                <a:gd name="connsiteY19" fmla="*/ 91586 h 2565845"/>
                <a:gd name="connsiteX20" fmla="*/ 3666565 w 7584141"/>
                <a:gd name="connsiteY20" fmla="*/ 127445 h 2565845"/>
                <a:gd name="connsiteX21" fmla="*/ 3810000 w 7584141"/>
                <a:gd name="connsiteY21" fmla="*/ 154339 h 2565845"/>
                <a:gd name="connsiteX22" fmla="*/ 3881718 w 7584141"/>
                <a:gd name="connsiteY22" fmla="*/ 172268 h 2565845"/>
                <a:gd name="connsiteX23" fmla="*/ 4087906 w 7584141"/>
                <a:gd name="connsiteY23" fmla="*/ 82621 h 2565845"/>
                <a:gd name="connsiteX24" fmla="*/ 4177553 w 7584141"/>
                <a:gd name="connsiteY24" fmla="*/ 37798 h 2565845"/>
                <a:gd name="connsiteX25" fmla="*/ 4276165 w 7584141"/>
                <a:gd name="connsiteY25" fmla="*/ 10904 h 2565845"/>
                <a:gd name="connsiteX26" fmla="*/ 4428565 w 7584141"/>
                <a:gd name="connsiteY26" fmla="*/ 19868 h 2565845"/>
                <a:gd name="connsiteX27" fmla="*/ 4563035 w 7584141"/>
                <a:gd name="connsiteY27" fmla="*/ 55727 h 2565845"/>
                <a:gd name="connsiteX28" fmla="*/ 4948518 w 7584141"/>
                <a:gd name="connsiteY28" fmla="*/ 181233 h 2565845"/>
                <a:gd name="connsiteX29" fmla="*/ 5226423 w 7584141"/>
                <a:gd name="connsiteY29" fmla="*/ 297774 h 2565845"/>
                <a:gd name="connsiteX30" fmla="*/ 5701553 w 7584141"/>
                <a:gd name="connsiteY30" fmla="*/ 477068 h 2565845"/>
                <a:gd name="connsiteX31" fmla="*/ 5889812 w 7584141"/>
                <a:gd name="connsiteY31" fmla="*/ 521892 h 2565845"/>
                <a:gd name="connsiteX32" fmla="*/ 6248400 w 7584141"/>
                <a:gd name="connsiteY32" fmla="*/ 548786 h 2565845"/>
                <a:gd name="connsiteX33" fmla="*/ 6553200 w 7584141"/>
                <a:gd name="connsiteY33" fmla="*/ 539821 h 2565845"/>
                <a:gd name="connsiteX34" fmla="*/ 7144870 w 7584141"/>
                <a:gd name="connsiteY34" fmla="*/ 575680 h 2565845"/>
                <a:gd name="connsiteX35" fmla="*/ 7467600 w 7584141"/>
                <a:gd name="connsiteY35" fmla="*/ 521892 h 2565845"/>
                <a:gd name="connsiteX36" fmla="*/ 7584141 w 7584141"/>
                <a:gd name="connsiteY36" fmla="*/ 512927 h 2565845"/>
                <a:gd name="connsiteX37" fmla="*/ 7584141 w 7584141"/>
                <a:gd name="connsiteY37" fmla="*/ 2565845 h 2565845"/>
                <a:gd name="connsiteX38" fmla="*/ 6051176 w 7584141"/>
                <a:gd name="connsiteY38" fmla="*/ 2503092 h 2565845"/>
                <a:gd name="connsiteX39" fmla="*/ 0 w 7584141"/>
                <a:gd name="connsiteY39" fmla="*/ 1741092 h 256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584141" h="2565845">
                  <a:moveTo>
                    <a:pt x="0" y="1741092"/>
                  </a:moveTo>
                  <a:lnTo>
                    <a:pt x="17929" y="486033"/>
                  </a:lnTo>
                  <a:lnTo>
                    <a:pt x="251012" y="548786"/>
                  </a:lnTo>
                  <a:lnTo>
                    <a:pt x="403412" y="620504"/>
                  </a:lnTo>
                  <a:lnTo>
                    <a:pt x="564776" y="584645"/>
                  </a:lnTo>
                  <a:lnTo>
                    <a:pt x="788894" y="575680"/>
                  </a:lnTo>
                  <a:lnTo>
                    <a:pt x="1075765" y="620504"/>
                  </a:lnTo>
                  <a:lnTo>
                    <a:pt x="1237129" y="656362"/>
                  </a:lnTo>
                  <a:lnTo>
                    <a:pt x="1389529" y="692221"/>
                  </a:lnTo>
                  <a:lnTo>
                    <a:pt x="1532965" y="763939"/>
                  </a:lnTo>
                  <a:lnTo>
                    <a:pt x="1775012" y="790833"/>
                  </a:lnTo>
                  <a:lnTo>
                    <a:pt x="1927412" y="710151"/>
                  </a:lnTo>
                  <a:lnTo>
                    <a:pt x="2088776" y="629468"/>
                  </a:lnTo>
                  <a:lnTo>
                    <a:pt x="2187388" y="602574"/>
                  </a:lnTo>
                  <a:lnTo>
                    <a:pt x="2286000" y="530857"/>
                  </a:lnTo>
                  <a:lnTo>
                    <a:pt x="2348753" y="468104"/>
                  </a:lnTo>
                  <a:lnTo>
                    <a:pt x="2940423" y="351562"/>
                  </a:lnTo>
                  <a:lnTo>
                    <a:pt x="3110753" y="252951"/>
                  </a:lnTo>
                  <a:lnTo>
                    <a:pt x="3281082" y="181233"/>
                  </a:lnTo>
                  <a:lnTo>
                    <a:pt x="3379694" y="91586"/>
                  </a:lnTo>
                  <a:lnTo>
                    <a:pt x="3666565" y="127445"/>
                  </a:lnTo>
                  <a:lnTo>
                    <a:pt x="3810000" y="154339"/>
                  </a:lnTo>
                  <a:lnTo>
                    <a:pt x="3881718" y="172268"/>
                  </a:lnTo>
                  <a:lnTo>
                    <a:pt x="4087906" y="82621"/>
                  </a:lnTo>
                  <a:cubicBezTo>
                    <a:pt x="4171200" y="36347"/>
                    <a:pt x="4137822" y="37798"/>
                    <a:pt x="4177553" y="37798"/>
                  </a:cubicBezTo>
                  <a:lnTo>
                    <a:pt x="4276165" y="10904"/>
                  </a:lnTo>
                  <a:lnTo>
                    <a:pt x="4428565" y="19868"/>
                  </a:lnTo>
                  <a:cubicBezTo>
                    <a:pt x="4560685" y="38743"/>
                    <a:pt x="4535170" y="0"/>
                    <a:pt x="4563035" y="55727"/>
                  </a:cubicBezTo>
                  <a:lnTo>
                    <a:pt x="4948518" y="181233"/>
                  </a:lnTo>
                  <a:lnTo>
                    <a:pt x="5226423" y="297774"/>
                  </a:lnTo>
                  <a:lnTo>
                    <a:pt x="5701553" y="477068"/>
                  </a:lnTo>
                  <a:lnTo>
                    <a:pt x="5889812" y="521892"/>
                  </a:lnTo>
                  <a:lnTo>
                    <a:pt x="6248400" y="548786"/>
                  </a:lnTo>
                  <a:lnTo>
                    <a:pt x="6553200" y="539821"/>
                  </a:lnTo>
                  <a:lnTo>
                    <a:pt x="7144870" y="575680"/>
                  </a:lnTo>
                  <a:lnTo>
                    <a:pt x="7467600" y="521892"/>
                  </a:lnTo>
                  <a:lnTo>
                    <a:pt x="7584141" y="512927"/>
                  </a:lnTo>
                  <a:lnTo>
                    <a:pt x="7584141" y="2565845"/>
                  </a:lnTo>
                  <a:lnTo>
                    <a:pt x="6051176" y="2503092"/>
                  </a:lnTo>
                  <a:lnTo>
                    <a:pt x="0" y="1741092"/>
                  </a:lnTo>
                  <a:close/>
                </a:path>
              </a:pathLst>
            </a:custGeom>
            <a:solidFill>
              <a:schemeClr val="tx1">
                <a:lumMod val="50000"/>
                <a:lumOff val="50000"/>
                <a:alpha val="83000"/>
              </a:schemeClr>
            </a:solid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8521" y="6229290"/>
              <a:ext cx="7650043"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*Suspected “hot” spill area and “clean” perimeters tested separately</a:t>
              </a:r>
              <a:endParaRPr lang="en-US" sz="2000" b="1" dirty="0">
                <a:latin typeface="Times New Roman" pitchFamily="18" charset="0"/>
                <a:cs typeface="Times New Roman" pitchFamily="18" charset="0"/>
              </a:endParaRPr>
            </a:p>
          </p:txBody>
        </p:sp>
        <p:cxnSp>
          <p:nvCxnSpPr>
            <p:cNvPr id="33" name="Straight Connector 32"/>
            <p:cNvCxnSpPr/>
            <p:nvPr/>
          </p:nvCxnSpPr>
          <p:spPr>
            <a:xfrm flipV="1">
              <a:off x="2120153" y="4554071"/>
              <a:ext cx="1420906" cy="111610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18890742">
              <a:off x="1567870" y="4721661"/>
              <a:ext cx="829073" cy="461665"/>
            </a:xfrm>
            <a:prstGeom prst="rect">
              <a:avLst/>
            </a:prstGeom>
            <a:noFill/>
          </p:spPr>
          <p:txBody>
            <a:bodyPr wrap="none" rtlCol="0">
              <a:spAutoFit/>
            </a:bodyPr>
            <a:lstStyle/>
            <a:p>
              <a:r>
                <a:rPr lang="en-US" sz="2400" b="1" dirty="0" smtClean="0"/>
                <a:t>DU-1</a:t>
              </a:r>
              <a:endParaRPr lang="en-US" sz="2400" b="1" dirty="0"/>
            </a:p>
          </p:txBody>
        </p:sp>
        <p:sp>
          <p:nvSpPr>
            <p:cNvPr id="39" name="TextBox 38"/>
            <p:cNvSpPr txBox="1"/>
            <p:nvPr/>
          </p:nvSpPr>
          <p:spPr>
            <a:xfrm rot="18890742">
              <a:off x="3625270" y="4797861"/>
              <a:ext cx="829073" cy="461665"/>
            </a:xfrm>
            <a:prstGeom prst="rect">
              <a:avLst/>
            </a:prstGeom>
            <a:noFill/>
          </p:spPr>
          <p:txBody>
            <a:bodyPr wrap="none" rtlCol="0">
              <a:spAutoFit/>
            </a:bodyPr>
            <a:lstStyle/>
            <a:p>
              <a:r>
                <a:rPr lang="en-US" sz="2400" b="1" dirty="0" smtClean="0"/>
                <a:t>DU-2</a:t>
              </a:r>
              <a:endParaRPr lang="en-US" sz="2400" b="1" dirty="0"/>
            </a:p>
          </p:txBody>
        </p:sp>
        <p:sp>
          <p:nvSpPr>
            <p:cNvPr id="40" name="TextBox 39"/>
            <p:cNvSpPr txBox="1"/>
            <p:nvPr/>
          </p:nvSpPr>
          <p:spPr>
            <a:xfrm rot="18890742">
              <a:off x="5985057" y="4951274"/>
              <a:ext cx="829073" cy="461665"/>
            </a:xfrm>
            <a:prstGeom prst="rect">
              <a:avLst/>
            </a:prstGeom>
            <a:noFill/>
          </p:spPr>
          <p:txBody>
            <a:bodyPr wrap="none" rtlCol="0">
              <a:spAutoFit/>
            </a:bodyPr>
            <a:lstStyle/>
            <a:p>
              <a:r>
                <a:rPr lang="en-US" sz="2400" b="1" dirty="0" smtClean="0"/>
                <a:t>DU-3</a:t>
              </a:r>
              <a:endParaRPr lang="en-US" sz="2400" b="1" dirty="0"/>
            </a:p>
          </p:txBody>
        </p:sp>
        <p:cxnSp>
          <p:nvCxnSpPr>
            <p:cNvPr id="43" name="Straight Connector 42"/>
            <p:cNvCxnSpPr/>
            <p:nvPr/>
          </p:nvCxnSpPr>
          <p:spPr>
            <a:xfrm rot="5400000" flipH="1" flipV="1">
              <a:off x="4303058" y="4486838"/>
              <a:ext cx="1555379" cy="138504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5632074" y="4148421"/>
              <a:ext cx="398934" cy="17032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3404345" y="4215654"/>
              <a:ext cx="470652" cy="23308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38200" y="2209800"/>
              <a:ext cx="2041328" cy="461665"/>
            </a:xfrm>
            <a:prstGeom prst="rect">
              <a:avLst/>
            </a:prstGeom>
            <a:noFill/>
          </p:spPr>
          <p:txBody>
            <a:bodyPr wrap="none" rtlCol="0">
              <a:spAutoFit/>
            </a:bodyPr>
            <a:lstStyle/>
            <a:p>
              <a:r>
                <a:rPr lang="en-US" sz="2400" b="1" dirty="0" smtClean="0"/>
                <a:t>Perimeter DUs</a:t>
              </a:r>
              <a:endParaRPr lang="en-US" sz="2400" b="1" dirty="0"/>
            </a:p>
          </p:txBody>
        </p:sp>
        <p:cxnSp>
          <p:nvCxnSpPr>
            <p:cNvPr id="52" name="Straight Arrow Connector 51"/>
            <p:cNvCxnSpPr>
              <a:stCxn id="50" idx="2"/>
            </p:cNvCxnSpPr>
            <p:nvPr/>
          </p:nvCxnSpPr>
          <p:spPr>
            <a:xfrm rot="5400000">
              <a:off x="664979" y="3606714"/>
              <a:ext cx="2129135" cy="2586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637147" y="1600200"/>
              <a:ext cx="2449453" cy="461665"/>
            </a:xfrm>
            <a:prstGeom prst="rect">
              <a:avLst/>
            </a:prstGeom>
            <a:noFill/>
          </p:spPr>
          <p:txBody>
            <a:bodyPr wrap="none" rtlCol="0">
              <a:spAutoFit/>
            </a:bodyPr>
            <a:lstStyle/>
            <a:p>
              <a:r>
                <a:rPr lang="en-US" sz="2400" b="1" dirty="0" smtClean="0"/>
                <a:t>Suspect Spill Area</a:t>
              </a:r>
              <a:endParaRPr lang="en-US" sz="2400" b="1" dirty="0"/>
            </a:p>
          </p:txBody>
        </p:sp>
        <p:cxnSp>
          <p:nvCxnSpPr>
            <p:cNvPr id="54" name="Straight Arrow Connector 53"/>
            <p:cNvCxnSpPr>
              <a:stCxn id="53" idx="2"/>
            </p:cNvCxnSpPr>
            <p:nvPr/>
          </p:nvCxnSpPr>
          <p:spPr>
            <a:xfrm rot="5400000">
              <a:off x="4108744" y="2590269"/>
              <a:ext cx="2281535" cy="12247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0" idx="2"/>
            </p:cNvCxnSpPr>
            <p:nvPr/>
          </p:nvCxnSpPr>
          <p:spPr>
            <a:xfrm rot="16200000" flipH="1">
              <a:off x="2417560" y="2112768"/>
              <a:ext cx="2814934" cy="39323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27EB08C4-B206-4098-98C3-6DC2CE1146B4}" type="slidenum">
              <a:rPr lang="en-US" smtClean="0"/>
              <a:pPr/>
              <a:t>90</a:t>
            </a:fld>
            <a:endParaRPr lang="en-US"/>
          </a:p>
        </p:txBody>
      </p:sp>
    </p:spTree>
    <p:extLst>
      <p:ext uri="{BB962C8B-B14F-4D97-AF65-F5344CB8AC3E}">
        <p14:creationId xmlns:p14="http://schemas.microsoft.com/office/powerpoint/2010/main" val="40468868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92075"/>
            <a:ext cx="8229600" cy="746125"/>
          </a:xfrm>
        </p:spPr>
        <p:txBody>
          <a:bodyPr>
            <a:normAutofit/>
          </a:bodyPr>
          <a:lstStyle/>
          <a:p>
            <a:r>
              <a:rPr lang="en-US" sz="3200" b="1" dirty="0" smtClean="0">
                <a:latin typeface="Times New Roman" pitchFamily="18" charset="0"/>
                <a:cs typeface="Times New Roman" pitchFamily="18" charset="0"/>
              </a:rPr>
              <a:t>Sampling Theory Training</a:t>
            </a:r>
          </a:p>
        </p:txBody>
      </p:sp>
      <p:sp>
        <p:nvSpPr>
          <p:cNvPr id="4099" name="Content Placeholder 2"/>
          <p:cNvSpPr>
            <a:spLocks noGrp="1"/>
          </p:cNvSpPr>
          <p:nvPr>
            <p:ph idx="1"/>
          </p:nvPr>
        </p:nvSpPr>
        <p:spPr>
          <a:xfrm>
            <a:off x="457200" y="990600"/>
            <a:ext cx="8229600" cy="5181600"/>
          </a:xfrm>
        </p:spPr>
        <p:txBody>
          <a:bodyPr>
            <a:noAutofit/>
          </a:bodyPr>
          <a:lstStyle/>
          <a:p>
            <a:pPr>
              <a:spcBef>
                <a:spcPts val="0"/>
              </a:spcBef>
              <a:buFont typeface="Marlett" pitchFamily="2" charset="2"/>
              <a:buNone/>
            </a:pPr>
            <a:r>
              <a:rPr lang="en-US" sz="2400" b="1" u="sng" dirty="0" smtClean="0">
                <a:latin typeface="Times New Roman" panose="02020603050405020304" pitchFamily="18" charset="0"/>
                <a:cs typeface="Times New Roman" pitchFamily="18" charset="0"/>
              </a:rPr>
              <a:t>Envirostat, Inc.: </a:t>
            </a:r>
            <a:r>
              <a:rPr lang="en-US" sz="2400" b="1" dirty="0" smtClean="0">
                <a:latin typeface="Times New Roman" pitchFamily="18" charset="0"/>
                <a:cs typeface="Times New Roman" pitchFamily="18" charset="0"/>
              </a:rPr>
              <a:t>Chuck Ramsey </a:t>
            </a:r>
            <a:r>
              <a:rPr lang="en-US" sz="2400" b="1" i="1" dirty="0" smtClean="0">
                <a:latin typeface="Times New Roman" pitchFamily="18" charset="0"/>
                <a:cs typeface="Times New Roman" pitchFamily="18" charset="0"/>
              </a:rPr>
              <a:t>(www.envirostat.org)</a:t>
            </a:r>
            <a:endParaRPr lang="en-US" sz="2400" b="1" dirty="0" smtClean="0">
              <a:latin typeface="Times New Roman" pitchFamily="18" charset="0"/>
              <a:cs typeface="Times New Roman" pitchFamily="18" charset="0"/>
            </a:endParaRPr>
          </a:p>
          <a:p>
            <a:pPr marL="1588" indent="-1588">
              <a:spcBef>
                <a:spcPts val="0"/>
              </a:spcBef>
              <a:buFont typeface="Marlett" pitchFamily="2" charset="2"/>
              <a:buNone/>
            </a:pPr>
            <a:r>
              <a:rPr lang="en-US" sz="2400" b="1" dirty="0" smtClean="0">
                <a:latin typeface="Times New Roman" pitchFamily="18" charset="0"/>
                <a:cs typeface="Times New Roman" pitchFamily="18" charset="0"/>
              </a:rPr>
              <a:t>Four-day, detailed introduction to sampling theory and Multi-Increment Sample</a:t>
            </a:r>
            <a:r>
              <a:rPr lang="en-US" sz="2400" b="1" baseline="30000" dirty="0">
                <a:latin typeface="Times New Roman" pitchFamily="18" charset="0"/>
                <a:cs typeface="Times New Roman" pitchFamily="18" charset="0"/>
              </a:rPr>
              <a:t>®</a:t>
            </a:r>
            <a:r>
              <a:rPr lang="en-US" sz="2400" b="1" dirty="0" smtClean="0">
                <a:latin typeface="Times New Roman" pitchFamily="18" charset="0"/>
                <a:cs typeface="Times New Roman" pitchFamily="18" charset="0"/>
              </a:rPr>
              <a:t> (MIS) site investigations.</a:t>
            </a:r>
          </a:p>
          <a:p>
            <a:pPr marL="1588" indent="-1588">
              <a:spcBef>
                <a:spcPts val="0"/>
              </a:spcBef>
              <a:buFont typeface="Marlett" pitchFamily="2" charset="2"/>
              <a:buNone/>
            </a:pPr>
            <a:endParaRPr lang="en-US" sz="2400" b="1" dirty="0" smtClean="0">
              <a:latin typeface="Times New Roman" pitchFamily="18" charset="0"/>
              <a:cs typeface="Times New Roman" pitchFamily="18" charset="0"/>
            </a:endParaRPr>
          </a:p>
          <a:p>
            <a:pPr marL="1588" indent="-1588">
              <a:buFont typeface="Marlett" pitchFamily="2" charset="2"/>
              <a:buNone/>
            </a:pPr>
            <a:r>
              <a:rPr lang="en-US" sz="2400" b="1" u="sng" dirty="0">
                <a:latin typeface="Times New Roman" pitchFamily="18" charset="0"/>
                <a:cs typeface="Times New Roman" pitchFamily="18" charset="0"/>
              </a:rPr>
              <a:t>ITRC</a:t>
            </a:r>
            <a:r>
              <a:rPr lang="en-US" sz="2400" b="1" dirty="0">
                <a:latin typeface="Times New Roman" pitchFamily="18" charset="0"/>
                <a:cs typeface="Times New Roman" pitchFamily="18" charset="0"/>
              </a:rPr>
              <a:t>: </a:t>
            </a:r>
            <a:r>
              <a:rPr lang="en-US" sz="2400" b="1" i="1" dirty="0">
                <a:latin typeface="Times New Roman" pitchFamily="18" charset="0"/>
                <a:cs typeface="Times New Roman" pitchFamily="18" charset="0"/>
              </a:rPr>
              <a:t>Incremental Sampling Methodology </a:t>
            </a:r>
            <a:r>
              <a:rPr lang="en-US" sz="2400" b="1" dirty="0">
                <a:latin typeface="Times New Roman" pitchFamily="18" charset="0"/>
                <a:cs typeface="Times New Roman" pitchFamily="18" charset="0"/>
              </a:rPr>
              <a:t>(ISM</a:t>
            </a:r>
            <a:r>
              <a:rPr lang="en-US" sz="2400" b="1" dirty="0" smtClean="0">
                <a:latin typeface="Times New Roman" pitchFamily="18" charset="0"/>
                <a:cs typeface="Times New Roman" pitchFamily="18" charset="0"/>
              </a:rPr>
              <a:t>) Introduction </a:t>
            </a:r>
            <a:r>
              <a:rPr lang="en-US" sz="2400" b="1" dirty="0">
                <a:latin typeface="Times New Roman" pitchFamily="18" charset="0"/>
                <a:cs typeface="Times New Roman" pitchFamily="18" charset="0"/>
              </a:rPr>
              <a:t>to basics of </a:t>
            </a:r>
            <a:r>
              <a:rPr lang="en-US" sz="2400" b="1" dirty="0" smtClean="0">
                <a:latin typeface="Times New Roman" pitchFamily="18" charset="0"/>
                <a:cs typeface="Times New Roman" pitchFamily="18" charset="0"/>
              </a:rPr>
              <a:t>sampling theory and incremental </a:t>
            </a:r>
            <a:r>
              <a:rPr lang="en-US" sz="2400" b="1" dirty="0">
                <a:latin typeface="Times New Roman" pitchFamily="18" charset="0"/>
                <a:cs typeface="Times New Roman" pitchFamily="18" charset="0"/>
              </a:rPr>
              <a:t>sampling </a:t>
            </a:r>
            <a:r>
              <a:rPr lang="en-US" sz="2400" b="1" dirty="0" smtClean="0">
                <a:latin typeface="Times New Roman" pitchFamily="18" charset="0"/>
                <a:cs typeface="Times New Roman" pitchFamily="18" charset="0"/>
              </a:rPr>
              <a:t>(guidance + semi-annual webinars)</a:t>
            </a:r>
          </a:p>
          <a:p>
            <a:pPr marL="1588" indent="-1588">
              <a:buNone/>
            </a:pPr>
            <a:r>
              <a:rPr lang="en-US" sz="2400" b="1" dirty="0">
                <a:latin typeface="Times New Roman" pitchFamily="18" charset="0"/>
                <a:cs typeface="Times New Roman" pitchFamily="18" charset="0"/>
              </a:rPr>
              <a:t>http://itrcweb.org/ism-1/</a:t>
            </a:r>
          </a:p>
          <a:p>
            <a:pPr marL="1588" indent="-1588">
              <a:buFont typeface="Marlett" pitchFamily="2" charset="2"/>
              <a:buNone/>
            </a:pPr>
            <a:endParaRPr lang="en-US" sz="2400" b="1" u="sng" dirty="0" smtClean="0">
              <a:latin typeface="Times New Roman" pitchFamily="18" charset="0"/>
              <a:cs typeface="Times New Roman" pitchFamily="18" charset="0"/>
            </a:endParaRPr>
          </a:p>
          <a:p>
            <a:pPr marL="1588" indent="-1588">
              <a:buFont typeface="Marlett" pitchFamily="2" charset="2"/>
              <a:buNone/>
            </a:pPr>
            <a:r>
              <a:rPr lang="en-US" sz="2400" b="1" u="sng" dirty="0" smtClean="0">
                <a:latin typeface="Times New Roman" pitchFamily="18" charset="0"/>
                <a:cs typeface="Times New Roman" pitchFamily="18" charset="0"/>
              </a:rPr>
              <a:t>Hawai’i DOH </a:t>
            </a:r>
            <a:r>
              <a:rPr lang="en-US" sz="2400" b="1" i="1" dirty="0" smtClean="0">
                <a:latin typeface="Times New Roman" pitchFamily="18" charset="0"/>
                <a:cs typeface="Times New Roman" pitchFamily="18" charset="0"/>
              </a:rPr>
              <a:t>Technical Guidance Manual </a:t>
            </a:r>
            <a:r>
              <a:rPr lang="en-US" sz="2400" b="1" dirty="0" smtClean="0">
                <a:latin typeface="Times New Roman" pitchFamily="18" charset="0"/>
                <a:cs typeface="Times New Roman" pitchFamily="18" charset="0"/>
              </a:rPr>
              <a:t>&amp; Workshops</a:t>
            </a:r>
          </a:p>
          <a:p>
            <a:pPr marL="1588" indent="-1588">
              <a:buFont typeface="Marlett" pitchFamily="2" charset="2"/>
              <a:buNone/>
            </a:pPr>
            <a:r>
              <a:rPr lang="en-US" sz="2400" b="1" dirty="0" smtClean="0">
                <a:latin typeface="Times New Roman" pitchFamily="18" charset="0"/>
                <a:cs typeface="Times New Roman" pitchFamily="18" charset="0"/>
              </a:rPr>
              <a:t>Implementation of  DU-MIS investigations in the field (1</a:t>
            </a:r>
            <a:r>
              <a:rPr lang="en-US" sz="2400" b="1" baseline="30000" dirty="0" smtClean="0">
                <a:latin typeface="Times New Roman" pitchFamily="18" charset="0"/>
                <a:cs typeface="Times New Roman" pitchFamily="18" charset="0"/>
              </a:rPr>
              <a:t>st</a:t>
            </a:r>
            <a:r>
              <a:rPr lang="en-US" sz="2400" b="1" dirty="0" smtClean="0">
                <a:latin typeface="Times New Roman" pitchFamily="18" charset="0"/>
                <a:cs typeface="Times New Roman" pitchFamily="18" charset="0"/>
              </a:rPr>
              <a:t> edition 2009, updates in preparation)</a:t>
            </a:r>
          </a:p>
          <a:p>
            <a:pPr marL="1588" indent="-1588">
              <a:buNone/>
            </a:pPr>
            <a:r>
              <a:rPr lang="en-US" sz="2400" b="1" dirty="0">
                <a:latin typeface="Times New Roman" panose="02020603050405020304" pitchFamily="18" charset="0"/>
                <a:cs typeface="Times New Roman" panose="02020603050405020304" pitchFamily="18" charset="0"/>
              </a:rPr>
              <a:t>http://eha-web.doh.hawaii.gov/eha-cma/Org/HEER/</a:t>
            </a:r>
          </a:p>
          <a:p>
            <a:pPr marL="1588" indent="-1588">
              <a:buFont typeface="Marlett" pitchFamily="2" charset="2"/>
              <a:buNone/>
            </a:pPr>
            <a:endParaRPr lang="en-US" sz="2400" b="1" dirty="0" smtClean="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27EB08C4-B206-4098-98C3-6DC2CE1146B4}" type="slidenum">
              <a:rPr lang="en-US" smtClean="0"/>
              <a:pPr/>
              <a:t>91</a:t>
            </a:fld>
            <a:endParaRPr lang="en-US"/>
          </a:p>
        </p:txBody>
      </p:sp>
    </p:spTree>
    <p:extLst>
      <p:ext uri="{BB962C8B-B14F-4D97-AF65-F5344CB8AC3E}">
        <p14:creationId xmlns:p14="http://schemas.microsoft.com/office/powerpoint/2010/main" val="20799904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600200" y="1371600"/>
            <a:ext cx="6553200" cy="5262979"/>
          </a:xfrm>
          <a:prstGeom prst="rect">
            <a:avLst/>
          </a:prstGeom>
          <a:noFill/>
          <a:ln w="9525">
            <a:noFill/>
            <a:miter lim="800000"/>
            <a:headEnd/>
            <a:tailEnd/>
          </a:ln>
        </p:spPr>
        <p:txBody>
          <a:bodyPr wrap="square">
            <a:spAutoFit/>
          </a:bodyPr>
          <a:lstStyle/>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Sampling theory;</a:t>
            </a: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Decision Unit examples;</a:t>
            </a: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Multi Increment samples;</a:t>
            </a: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Use and limitations of discrete samples;</a:t>
            </a: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Common mistakes and problems;</a:t>
            </a: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Field implementation (tools, etc.)</a:t>
            </a: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Volatile contaminants;</a:t>
            </a: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Excavations;</a:t>
            </a: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Stockpiles;</a:t>
            </a: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Trenches;</a:t>
            </a: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Subsurface investigations;</a:t>
            </a: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Ecological investigations; etc.</a:t>
            </a:r>
          </a:p>
        </p:txBody>
      </p:sp>
      <p:sp>
        <p:nvSpPr>
          <p:cNvPr id="4" name="Title 1"/>
          <p:cNvSpPr txBox="1">
            <a:spLocks/>
          </p:cNvSpPr>
          <p:nvPr/>
        </p:nvSpPr>
        <p:spPr>
          <a:xfrm>
            <a:off x="685800" y="228600"/>
            <a:ext cx="77724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panose="02020603050405020304" pitchFamily="18" charset="0"/>
                <a:cs typeface="Times New Roman" panose="02020603050405020304" pitchFamily="18" charset="0"/>
              </a:rPr>
              <a:t>Hawaii DOH Technical Guidance Manual</a:t>
            </a:r>
          </a:p>
          <a:p>
            <a:r>
              <a:rPr lang="en-US" sz="2800" b="1" dirty="0" smtClean="0">
                <a:latin typeface="Times New Roman" panose="02020603050405020304" pitchFamily="18" charset="0"/>
                <a:cs typeface="Times New Roman" panose="02020603050405020304" pitchFamily="18" charset="0"/>
              </a:rPr>
              <a:t>(draft updates to be posted by end of 2015)</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194041"/>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Slide Hammer #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4950" y="3206750"/>
            <a:ext cx="1277620" cy="1704975"/>
          </a:xfrm>
          <a:prstGeom prst="rect">
            <a:avLst/>
          </a:prstGeom>
          <a:noFill/>
          <a:ln w="9525">
            <a:solidFill>
              <a:schemeClr val="tx1"/>
            </a:solidFill>
            <a:miter lim="800000"/>
            <a:headEnd/>
            <a:tailEnd/>
          </a:ln>
        </p:spPr>
      </p:pic>
      <p:grpSp>
        <p:nvGrpSpPr>
          <p:cNvPr id="3" name="Group 30"/>
          <p:cNvGrpSpPr/>
          <p:nvPr/>
        </p:nvGrpSpPr>
        <p:grpSpPr bwMode="auto">
          <a:xfrm>
            <a:off x="5645150" y="1265555"/>
            <a:ext cx="2667000" cy="1690370"/>
            <a:chOff x="5410200" y="0"/>
            <a:chExt cx="3048000" cy="1908219"/>
          </a:xfrm>
        </p:grpSpPr>
        <p:pic>
          <p:nvPicPr>
            <p:cNvPr id="43" name="Picture 42" descr="Drill-Plate sampling #2 (CM JP 200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10200" y="0"/>
              <a:ext cx="2533650" cy="1905000"/>
            </a:xfrm>
            <a:prstGeom prst="rect">
              <a:avLst/>
            </a:prstGeom>
            <a:noFill/>
            <a:ln w="9525">
              <a:solidFill>
                <a:schemeClr val="tx1"/>
              </a:solidFill>
              <a:miter lim="800000"/>
              <a:headEnd/>
              <a:tailEnd/>
            </a:ln>
          </p:spPr>
        </p:pic>
        <p:pic>
          <p:nvPicPr>
            <p:cNvPr id="44" name="Picture 43" descr="Irwin one-inch auger-bit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7237390" y="687410"/>
              <a:ext cx="1908219" cy="533400"/>
            </a:xfrm>
            <a:prstGeom prst="rect">
              <a:avLst/>
            </a:prstGeom>
            <a:noFill/>
            <a:ln w="9525">
              <a:solidFill>
                <a:schemeClr val="tx1"/>
              </a:solidFill>
              <a:miter lim="800000"/>
              <a:headEnd/>
              <a:tailEnd/>
            </a:ln>
          </p:spPr>
        </p:pic>
      </p:grpSp>
      <p:pic>
        <p:nvPicPr>
          <p:cNvPr id="32" name="Picture 31" descr="rootremovingtools"/>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35150" y="3206750"/>
            <a:ext cx="1111250" cy="1717675"/>
          </a:xfrm>
          <a:prstGeom prst="rect">
            <a:avLst/>
          </a:prstGeom>
          <a:noFill/>
          <a:ln w="9525">
            <a:solidFill>
              <a:schemeClr val="tx1"/>
            </a:solidFill>
            <a:miter lim="800000"/>
            <a:headEnd/>
            <a:tailEnd/>
          </a:ln>
        </p:spPr>
      </p:pic>
      <p:pic>
        <p:nvPicPr>
          <p:cNvPr id="33" name="Picture 32" descr="Trenching (EKPMA)"/>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82950" y="5111750"/>
            <a:ext cx="1905000" cy="1579245"/>
          </a:xfrm>
          <a:prstGeom prst="rect">
            <a:avLst/>
          </a:prstGeom>
          <a:noFill/>
          <a:ln w="9525">
            <a:solidFill>
              <a:schemeClr val="tx1"/>
            </a:solidFill>
            <a:miter lim="800000"/>
            <a:headEnd/>
            <a:tailEnd/>
          </a:ln>
        </p:spPr>
      </p:pic>
      <p:pic>
        <p:nvPicPr>
          <p:cNvPr id="34" name="Picture 33" descr="Power drill coring comp (2 10)"/>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58950" y="5264150"/>
            <a:ext cx="1295400" cy="1371600"/>
          </a:xfrm>
          <a:prstGeom prst="rect">
            <a:avLst/>
          </a:prstGeom>
          <a:noFill/>
          <a:ln w="9525">
            <a:solidFill>
              <a:schemeClr val="tx1"/>
            </a:solidFill>
            <a:miter lim="800000"/>
            <a:headEnd/>
            <a:tailEnd/>
          </a:ln>
        </p:spPr>
      </p:pic>
      <p:pic>
        <p:nvPicPr>
          <p:cNvPr id="35" name="Picture 34" descr="DSC00695"/>
          <p:cNvPicPr/>
          <p:nvPr/>
        </p:nvPicPr>
        <p:blipFill>
          <a:blip r:embed="rId9" cstate="screen">
            <a:extLst>
              <a:ext uri="{28A0092B-C50C-407E-A947-70E740481C1C}">
                <a14:useLocalDpi xmlns:a14="http://schemas.microsoft.com/office/drawing/2010/main"/>
              </a:ext>
            </a:extLst>
          </a:blip>
          <a:srcRect/>
          <a:stretch>
            <a:fillRect/>
          </a:stretch>
        </p:blipFill>
        <p:spPr bwMode="auto">
          <a:xfrm>
            <a:off x="6026150" y="3206750"/>
            <a:ext cx="2352675" cy="1771650"/>
          </a:xfrm>
          <a:prstGeom prst="rect">
            <a:avLst/>
          </a:prstGeom>
          <a:noFill/>
          <a:ln w="9525">
            <a:solidFill>
              <a:schemeClr val="tx1"/>
            </a:solidFill>
            <a:miter lim="800000"/>
            <a:headEnd/>
            <a:tailEnd/>
          </a:ln>
        </p:spPr>
      </p:pic>
      <p:pic>
        <p:nvPicPr>
          <p:cNvPr id="36" name="Picture 35" descr="Plugs from clay 2.jpg"/>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245350" y="5340350"/>
            <a:ext cx="1625600" cy="1219200"/>
          </a:xfrm>
          <a:prstGeom prst="rect">
            <a:avLst/>
          </a:prstGeom>
          <a:noFill/>
          <a:ln w="9525">
            <a:solidFill>
              <a:schemeClr val="tx1"/>
            </a:solidFill>
            <a:miter lim="800000"/>
            <a:headEnd/>
            <a:tailEnd/>
          </a:ln>
        </p:spPr>
      </p:pic>
      <p:pic>
        <p:nvPicPr>
          <p:cNvPr id="37" name="Picture 36" descr="Core Wedge 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492750" y="5340350"/>
            <a:ext cx="1600200" cy="1219200"/>
          </a:xfrm>
          <a:prstGeom prst="rect">
            <a:avLst/>
          </a:prstGeom>
          <a:noFill/>
          <a:ln w="9525">
            <a:solidFill>
              <a:schemeClr val="tx1"/>
            </a:solidFill>
            <a:miter lim="800000"/>
            <a:headEnd/>
            <a:tailEnd/>
          </a:ln>
        </p:spPr>
      </p:pic>
      <p:grpSp>
        <p:nvGrpSpPr>
          <p:cNvPr id="4" name="Group 37"/>
          <p:cNvGrpSpPr/>
          <p:nvPr/>
        </p:nvGrpSpPr>
        <p:grpSpPr bwMode="auto">
          <a:xfrm>
            <a:off x="2749550" y="1279525"/>
            <a:ext cx="2547620" cy="1692275"/>
            <a:chOff x="2514600" y="14287"/>
            <a:chExt cx="2547203" cy="1691640"/>
          </a:xfrm>
        </p:grpSpPr>
        <p:pic>
          <p:nvPicPr>
            <p:cNvPr id="41" name="Picture 40" descr="JP Soil Core 1.jp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514600" y="14287"/>
              <a:ext cx="2547203" cy="1691640"/>
            </a:xfrm>
            <a:prstGeom prst="rect">
              <a:avLst/>
            </a:prstGeom>
            <a:noFill/>
            <a:ln w="9525">
              <a:solidFill>
                <a:schemeClr val="tx1"/>
              </a:solidFill>
              <a:miter lim="800000"/>
              <a:headEnd/>
              <a:tailEnd/>
            </a:ln>
          </p:spPr>
        </p:pic>
        <p:pic>
          <p:nvPicPr>
            <p:cNvPr id="42" name="Picture 41" descr="Core Sampler screwdrive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305892" y="943927"/>
              <a:ext cx="723308" cy="697992"/>
            </a:xfrm>
            <a:prstGeom prst="rect">
              <a:avLst/>
            </a:prstGeom>
            <a:noFill/>
            <a:ln w="9525">
              <a:solidFill>
                <a:schemeClr val="tx1"/>
              </a:solidFill>
              <a:miter lim="800000"/>
              <a:headEnd/>
              <a:tailEnd/>
            </a:ln>
          </p:spPr>
        </p:pic>
      </p:grpSp>
      <p:pic>
        <p:nvPicPr>
          <p:cNvPr id="39" name="Picture 38" descr="C:\AABrewer - Technical C MIS\Field Tools\HDOH Field Tools\Elect Hammer #4.JPG"/>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511550" y="3206750"/>
            <a:ext cx="1525905" cy="1676400"/>
          </a:xfrm>
          <a:prstGeom prst="rect">
            <a:avLst/>
          </a:prstGeom>
          <a:noFill/>
          <a:ln>
            <a:solidFill>
              <a:schemeClr val="tx1"/>
            </a:solidFill>
          </a:ln>
        </p:spPr>
      </p:pic>
      <p:pic>
        <p:nvPicPr>
          <p:cNvPr id="40" name="Picture 39"/>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34950" y="5416550"/>
            <a:ext cx="1371600" cy="1028700"/>
          </a:xfrm>
          <a:prstGeom prst="rect">
            <a:avLst/>
          </a:prstGeom>
          <a:noFill/>
          <a:ln w="9525">
            <a:solidFill>
              <a:schemeClr val="tx1"/>
            </a:solidFill>
            <a:miter lim="800000"/>
            <a:headEnd/>
            <a:tailEnd/>
          </a:ln>
          <a:effectLst/>
        </p:spPr>
      </p:pic>
      <p:sp>
        <p:nvSpPr>
          <p:cNvPr id="33800" name="TextBox 11"/>
          <p:cNvSpPr txBox="1">
            <a:spLocks noChangeArrowheads="1"/>
          </p:cNvSpPr>
          <p:nvPr/>
        </p:nvSpPr>
        <p:spPr bwMode="auto">
          <a:xfrm>
            <a:off x="1371600" y="127337"/>
            <a:ext cx="6459397" cy="1015663"/>
          </a:xfrm>
          <a:prstGeom prst="rect">
            <a:avLst/>
          </a:prstGeom>
          <a:noFill/>
          <a:ln w="9525">
            <a:noFill/>
            <a:miter lim="800000"/>
            <a:headEnd/>
            <a:tailEnd/>
          </a:ln>
        </p:spPr>
        <p:txBody>
          <a:bodyPr wrap="none">
            <a:spAutoFit/>
          </a:bodyPr>
          <a:lstStyle/>
          <a:p>
            <a:pPr algn="ctr"/>
            <a:r>
              <a:rPr lang="en-US" sz="3200" b="1" dirty="0" smtClean="0">
                <a:latin typeface="Times New Roman" pitchFamily="18" charset="0"/>
                <a:cs typeface="Times New Roman" pitchFamily="18" charset="0"/>
              </a:rPr>
              <a:t>Details, Details (see HDOH TGM)</a:t>
            </a:r>
          </a:p>
          <a:p>
            <a:pPr algn="ctr"/>
            <a:r>
              <a:rPr lang="en-US" sz="2800" b="1" dirty="0" smtClean="0">
                <a:latin typeface="Times New Roman" pitchFamily="18" charset="0"/>
                <a:cs typeface="Times New Roman" pitchFamily="18" charset="0"/>
              </a:rPr>
              <a:t>Field Tools (vary with soil type &amp; depth)</a:t>
            </a:r>
            <a:endParaRPr lang="en-US" sz="2800" b="1" dirty="0">
              <a:latin typeface="Times New Roman" pitchFamily="18" charset="0"/>
              <a:cs typeface="Times New Roman" pitchFamily="18" charset="0"/>
            </a:endParaRPr>
          </a:p>
        </p:txBody>
      </p:sp>
      <p:grpSp>
        <p:nvGrpSpPr>
          <p:cNvPr id="5" name="Group 28"/>
          <p:cNvGrpSpPr>
            <a:grpSpLocks/>
          </p:cNvGrpSpPr>
          <p:nvPr/>
        </p:nvGrpSpPr>
        <p:grpSpPr bwMode="auto">
          <a:xfrm>
            <a:off x="381000" y="1136650"/>
            <a:ext cx="1866900" cy="1762125"/>
            <a:chOff x="381000" y="1154668"/>
            <a:chExt cx="1866858" cy="1761570"/>
          </a:xfrm>
        </p:grpSpPr>
        <p:sp>
          <p:nvSpPr>
            <p:cNvPr id="33812" name="AutoShape 14"/>
            <p:cNvSpPr>
              <a:spLocks noChangeArrowheads="1"/>
            </p:cNvSpPr>
            <p:nvPr/>
          </p:nvSpPr>
          <p:spPr bwMode="auto">
            <a:xfrm>
              <a:off x="533400" y="1600200"/>
              <a:ext cx="457200" cy="654050"/>
            </a:xfrm>
            <a:prstGeom prst="can">
              <a:avLst>
                <a:gd name="adj" fmla="val 40724"/>
              </a:avLst>
            </a:prstGeom>
            <a:solidFill>
              <a:srgbClr val="FFFFFF"/>
            </a:solidFill>
            <a:ln w="38100">
              <a:solidFill>
                <a:srgbClr val="000000"/>
              </a:solidFill>
              <a:round/>
              <a:headEnd/>
              <a:tailEnd/>
            </a:ln>
          </p:spPr>
          <p:txBody>
            <a:bodyPr/>
            <a:lstStyle/>
            <a:p>
              <a:endParaRPr lang="en-US"/>
            </a:p>
          </p:txBody>
        </p:sp>
        <p:sp>
          <p:nvSpPr>
            <p:cNvPr id="33813" name="AutoShape 15"/>
            <p:cNvSpPr>
              <a:spLocks noChangeArrowheads="1"/>
            </p:cNvSpPr>
            <p:nvPr/>
          </p:nvSpPr>
          <p:spPr bwMode="auto">
            <a:xfrm>
              <a:off x="533400" y="2438400"/>
              <a:ext cx="457200" cy="477838"/>
            </a:xfrm>
            <a:prstGeom prst="flowChartMerge">
              <a:avLst/>
            </a:prstGeom>
            <a:solidFill>
              <a:srgbClr val="FFFFFF"/>
            </a:solidFill>
            <a:ln w="38100">
              <a:solidFill>
                <a:srgbClr val="000000"/>
              </a:solidFill>
              <a:miter lim="800000"/>
              <a:headEnd/>
              <a:tailEnd/>
            </a:ln>
          </p:spPr>
          <p:txBody>
            <a:bodyPr/>
            <a:lstStyle/>
            <a:p>
              <a:endParaRPr lang="en-US" b="1"/>
            </a:p>
          </p:txBody>
        </p:sp>
        <p:sp>
          <p:nvSpPr>
            <p:cNvPr id="33814" name="TextBox 19"/>
            <p:cNvSpPr txBox="1">
              <a:spLocks noChangeArrowheads="1"/>
            </p:cNvSpPr>
            <p:nvPr/>
          </p:nvSpPr>
          <p:spPr bwMode="auto">
            <a:xfrm>
              <a:off x="1066800" y="1752600"/>
              <a:ext cx="723275" cy="369332"/>
            </a:xfrm>
            <a:prstGeom prst="rect">
              <a:avLst/>
            </a:prstGeom>
            <a:noFill/>
            <a:ln w="9525">
              <a:noFill/>
              <a:miter lim="800000"/>
              <a:headEnd/>
              <a:tailEnd/>
            </a:ln>
          </p:spPr>
          <p:txBody>
            <a:bodyPr wrap="none">
              <a:spAutoFit/>
            </a:bodyPr>
            <a:lstStyle/>
            <a:p>
              <a:r>
                <a:rPr lang="en-US" b="1"/>
                <a:t>Good</a:t>
              </a:r>
            </a:p>
          </p:txBody>
        </p:sp>
        <p:sp>
          <p:nvSpPr>
            <p:cNvPr id="33815" name="TextBox 20"/>
            <p:cNvSpPr txBox="1">
              <a:spLocks noChangeArrowheads="1"/>
            </p:cNvSpPr>
            <p:nvPr/>
          </p:nvSpPr>
          <p:spPr bwMode="auto">
            <a:xfrm>
              <a:off x="1066800" y="2514600"/>
              <a:ext cx="1075936" cy="369332"/>
            </a:xfrm>
            <a:prstGeom prst="rect">
              <a:avLst/>
            </a:prstGeom>
            <a:noFill/>
            <a:ln w="9525">
              <a:noFill/>
              <a:miter lim="800000"/>
              <a:headEnd/>
              <a:tailEnd/>
            </a:ln>
          </p:spPr>
          <p:txBody>
            <a:bodyPr wrap="none">
              <a:spAutoFit/>
            </a:bodyPr>
            <a:lstStyle/>
            <a:p>
              <a:r>
                <a:rPr lang="en-US" b="1"/>
                <a:t>Not good</a:t>
              </a:r>
            </a:p>
          </p:txBody>
        </p:sp>
        <p:sp>
          <p:nvSpPr>
            <p:cNvPr id="33816" name="TextBox 21"/>
            <p:cNvSpPr txBox="1">
              <a:spLocks noChangeArrowheads="1"/>
            </p:cNvSpPr>
            <p:nvPr/>
          </p:nvSpPr>
          <p:spPr bwMode="auto">
            <a:xfrm>
              <a:off x="381000" y="1154668"/>
              <a:ext cx="1866858" cy="369332"/>
            </a:xfrm>
            <a:prstGeom prst="rect">
              <a:avLst/>
            </a:prstGeom>
            <a:noFill/>
            <a:ln w="9525">
              <a:noFill/>
              <a:miter lim="800000"/>
              <a:headEnd/>
              <a:tailEnd/>
            </a:ln>
          </p:spPr>
          <p:txBody>
            <a:bodyPr wrap="none">
              <a:spAutoFit/>
            </a:bodyPr>
            <a:lstStyle/>
            <a:p>
              <a:r>
                <a:rPr lang="en-US" b="1" u="sng"/>
                <a:t>Increment Shape</a:t>
              </a:r>
            </a:p>
          </p:txBody>
        </p:sp>
      </p:grpSp>
      <p:cxnSp>
        <p:nvCxnSpPr>
          <p:cNvPr id="24" name="Straight Arrow Connector 23"/>
          <p:cNvCxnSpPr/>
          <p:nvPr/>
        </p:nvCxnSpPr>
        <p:spPr>
          <a:xfrm rot="5400000">
            <a:off x="6515100" y="4914900"/>
            <a:ext cx="7620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H="1">
            <a:off x="7315200" y="4876800"/>
            <a:ext cx="76200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808" name="TextBox 26"/>
          <p:cNvSpPr txBox="1">
            <a:spLocks noChangeArrowheads="1"/>
          </p:cNvSpPr>
          <p:nvPr/>
        </p:nvSpPr>
        <p:spPr bwMode="auto">
          <a:xfrm>
            <a:off x="5562600" y="6477000"/>
            <a:ext cx="1384300" cy="369888"/>
          </a:xfrm>
          <a:prstGeom prst="rect">
            <a:avLst/>
          </a:prstGeom>
          <a:noFill/>
          <a:ln w="9525">
            <a:noFill/>
            <a:miter lim="800000"/>
            <a:headEnd/>
            <a:tailEnd/>
          </a:ln>
        </p:spPr>
        <p:txBody>
          <a:bodyPr wrap="none">
            <a:spAutoFit/>
          </a:bodyPr>
          <a:lstStyle/>
          <a:p>
            <a:r>
              <a:rPr lang="en-US"/>
              <a:t>Core wedges</a:t>
            </a:r>
          </a:p>
        </p:txBody>
      </p:sp>
      <p:sp>
        <p:nvSpPr>
          <p:cNvPr id="33809" name="TextBox 27"/>
          <p:cNvSpPr txBox="1">
            <a:spLocks noChangeArrowheads="1"/>
          </p:cNvSpPr>
          <p:nvPr/>
        </p:nvSpPr>
        <p:spPr bwMode="auto">
          <a:xfrm>
            <a:off x="7162800" y="6477000"/>
            <a:ext cx="1839913" cy="369888"/>
          </a:xfrm>
          <a:prstGeom prst="rect">
            <a:avLst/>
          </a:prstGeom>
          <a:noFill/>
          <a:ln w="9525">
            <a:noFill/>
            <a:miter lim="800000"/>
            <a:headEnd/>
            <a:tailEnd/>
          </a:ln>
        </p:spPr>
        <p:txBody>
          <a:bodyPr wrap="none">
            <a:spAutoFit/>
          </a:bodyPr>
          <a:lstStyle/>
          <a:p>
            <a:r>
              <a:rPr lang="en-US"/>
              <a:t>Plugs (+/- COH</a:t>
            </a:r>
            <a:r>
              <a:rPr lang="en-US" baseline="-25000"/>
              <a:t>4</a:t>
            </a:r>
            <a:r>
              <a:rPr lang="en-US"/>
              <a:t>)</a:t>
            </a:r>
          </a:p>
        </p:txBody>
      </p:sp>
      <p:sp>
        <p:nvSpPr>
          <p:cNvPr id="33810" name="TextBox 30"/>
          <p:cNvSpPr txBox="1">
            <a:spLocks noChangeArrowheads="1"/>
          </p:cNvSpPr>
          <p:nvPr/>
        </p:nvSpPr>
        <p:spPr bwMode="auto">
          <a:xfrm>
            <a:off x="6410325" y="4495800"/>
            <a:ext cx="1828800" cy="369888"/>
          </a:xfrm>
          <a:prstGeom prst="rect">
            <a:avLst/>
          </a:prstGeom>
          <a:solidFill>
            <a:schemeClr val="bg1"/>
          </a:solidFill>
          <a:ln w="9525">
            <a:solidFill>
              <a:schemeClr val="tx1"/>
            </a:solidFill>
            <a:miter lim="800000"/>
            <a:headEnd/>
            <a:tailEnd/>
          </a:ln>
        </p:spPr>
        <p:txBody>
          <a:bodyPr wrap="none">
            <a:spAutoFit/>
          </a:bodyPr>
          <a:lstStyle/>
          <a:p>
            <a:r>
              <a:rPr lang="en-US" b="1"/>
              <a:t>Subsample cores</a:t>
            </a:r>
          </a:p>
        </p:txBody>
      </p:sp>
      <p:sp>
        <p:nvSpPr>
          <p:cNvPr id="2" name="Slide Number Placeholder 1"/>
          <p:cNvSpPr>
            <a:spLocks noGrp="1"/>
          </p:cNvSpPr>
          <p:nvPr>
            <p:ph type="sldNum" sz="quarter" idx="12"/>
          </p:nvPr>
        </p:nvSpPr>
        <p:spPr/>
        <p:txBody>
          <a:bodyPr/>
          <a:lstStyle/>
          <a:p>
            <a:fld id="{27EB08C4-B206-4098-98C3-6DC2CE1146B4}" type="slidenum">
              <a:rPr lang="en-US" smtClean="0"/>
              <a:pPr/>
              <a:t>93</a:t>
            </a:fld>
            <a:endParaRPr lang="en-US"/>
          </a:p>
        </p:txBody>
      </p:sp>
    </p:spTree>
    <p:extLst>
      <p:ext uri="{BB962C8B-B14F-4D97-AF65-F5344CB8AC3E}">
        <p14:creationId xmlns:p14="http://schemas.microsoft.com/office/powerpoint/2010/main" val="39700995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52400"/>
            <a:ext cx="77724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panose="02020603050405020304" pitchFamily="18" charset="0"/>
                <a:cs typeface="Times New Roman" panose="02020603050405020304" pitchFamily="18" charset="0"/>
              </a:rPr>
              <a:t>Part 2 - Implications</a:t>
            </a:r>
            <a:endParaRPr lang="en-US" sz="3200" b="1" dirty="0">
              <a:latin typeface="Times New Roman" panose="02020603050405020304" pitchFamily="18" charset="0"/>
              <a:cs typeface="Times New Roman" panose="02020603050405020304" pitchFamily="18" charset="0"/>
            </a:endParaRPr>
          </a:p>
        </p:txBody>
      </p:sp>
      <p:sp>
        <p:nvSpPr>
          <p:cNvPr id="5" name="Text Box 4"/>
          <p:cNvSpPr txBox="1">
            <a:spLocks noChangeArrowheads="1"/>
          </p:cNvSpPr>
          <p:nvPr/>
        </p:nvSpPr>
        <p:spPr bwMode="auto">
          <a:xfrm>
            <a:off x="762000" y="1371600"/>
            <a:ext cx="7772400" cy="3108543"/>
          </a:xfrm>
          <a:prstGeom prst="rect">
            <a:avLst/>
          </a:prstGeom>
          <a:noFill/>
          <a:ln w="9525">
            <a:noFill/>
            <a:miter lim="800000"/>
            <a:headEnd/>
            <a:tailEnd/>
          </a:ln>
        </p:spPr>
        <p:txBody>
          <a:bodyPr wrap="square">
            <a:spAutoFit/>
          </a:bodyPr>
          <a:lstStyle/>
          <a:p>
            <a:pPr marL="1587" eaLnBrk="0" hangingPunct="0">
              <a:defRPr/>
            </a:pPr>
            <a:r>
              <a:rPr lang="en-US" sz="2800" b="1" kern="0" dirty="0" smtClean="0">
                <a:latin typeface="Times New Roman" pitchFamily="18" charset="0"/>
                <a:cs typeface="Times New Roman" pitchFamily="18" charset="0"/>
              </a:rPr>
              <a:t>Outline:</a:t>
            </a:r>
          </a:p>
          <a:p>
            <a:pPr marL="231775" indent="-230188" eaLnBrk="0" hangingPunct="0">
              <a:buFont typeface="Arial" pitchFamily="34" charset="0"/>
              <a:buChar char="•"/>
              <a:defRPr/>
            </a:pPr>
            <a:r>
              <a:rPr lang="en-US" sz="2800" b="1" kern="0" dirty="0">
                <a:latin typeface="Times New Roman" pitchFamily="18" charset="0"/>
                <a:cs typeface="Times New Roman" pitchFamily="18" charset="0"/>
              </a:rPr>
              <a:t>R</a:t>
            </a:r>
            <a:r>
              <a:rPr lang="en-US" sz="2800" b="1" kern="0" dirty="0" smtClean="0">
                <a:latin typeface="Times New Roman" pitchFamily="18" charset="0"/>
                <a:cs typeface="Times New Roman" pitchFamily="18" charset="0"/>
              </a:rPr>
              <a:t>epresentativeness of laboratory </a:t>
            </a:r>
            <a:r>
              <a:rPr lang="en-US" sz="2800" b="1" kern="0" dirty="0">
                <a:latin typeface="Times New Roman" pitchFamily="18" charset="0"/>
                <a:cs typeface="Times New Roman" pitchFamily="18" charset="0"/>
              </a:rPr>
              <a:t>data;</a:t>
            </a:r>
            <a:endParaRPr lang="en-US" sz="2800" b="1" kern="0" dirty="0" smtClean="0">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solidFill>
                  <a:srgbClr val="000000"/>
                </a:solidFill>
                <a:latin typeface="Times New Roman" pitchFamily="18" charset="0"/>
                <a:cs typeface="Times New Roman" pitchFamily="18" charset="0"/>
              </a:rPr>
              <a:t>Mapping extent of contamination;</a:t>
            </a:r>
          </a:p>
          <a:p>
            <a:pPr marL="231775" indent="-230188" eaLnBrk="0" hangingPunct="0">
              <a:buFont typeface="Arial" pitchFamily="34" charset="0"/>
              <a:buChar char="•"/>
              <a:defRPr/>
            </a:pPr>
            <a:r>
              <a:rPr kumimoji="0" lang="en-US" sz="2800" b="1" i="0" strike="noStrike" kern="0" cap="none" spc="0" normalizeH="0" baseline="0" noProof="0" dirty="0" smtClean="0">
                <a:ln>
                  <a:noFill/>
                </a:ln>
                <a:solidFill>
                  <a:srgbClr val="000000"/>
                </a:solidFill>
                <a:effectLst/>
                <a:uLnTx/>
                <a:uFillTx/>
                <a:latin typeface="Times New Roman" pitchFamily="18" charset="0"/>
                <a:cs typeface="Times New Roman" pitchFamily="18" charset="0"/>
              </a:rPr>
              <a:t>Interpretation</a:t>
            </a:r>
            <a:r>
              <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rPr>
              <a:t> of i</a:t>
            </a:r>
            <a:r>
              <a:rPr kumimoji="0" lang="en-US" sz="2800" b="1" i="0" strike="noStrike" kern="0" cap="none" spc="0" normalizeH="0" baseline="0" noProof="0" dirty="0" smtClean="0">
                <a:ln>
                  <a:noFill/>
                </a:ln>
                <a:solidFill>
                  <a:srgbClr val="000000"/>
                </a:solidFill>
                <a:effectLst/>
                <a:uLnTx/>
                <a:uFillTx/>
                <a:latin typeface="Times New Roman" pitchFamily="18" charset="0"/>
                <a:cs typeface="Times New Roman" pitchFamily="18" charset="0"/>
              </a:rPr>
              <a:t>soconcentration</a:t>
            </a:r>
            <a:r>
              <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rPr>
              <a:t> maps</a:t>
            </a:r>
            <a:r>
              <a:rPr lang="en-US" sz="2800" b="1" kern="0" dirty="0" smtClean="0">
                <a:solidFill>
                  <a:srgbClr val="000000"/>
                </a:solidFill>
                <a:latin typeface="Times New Roman" pitchFamily="18" charset="0"/>
                <a:cs typeface="Times New Roman" pitchFamily="18" charset="0"/>
              </a:rPr>
              <a:t>;</a:t>
            </a:r>
            <a:endParaRPr kumimoji="0" lang="en-US" sz="2800" b="1" i="0" strike="noStrike" kern="0" cap="none" spc="0" normalizeH="0" noProof="0" dirty="0" smtClean="0">
              <a:ln>
                <a:noFill/>
              </a:ln>
              <a:solidFill>
                <a:srgbClr val="000000"/>
              </a:solidFill>
              <a:effectLst/>
              <a:uLnTx/>
              <a:uFillTx/>
              <a:latin typeface="Times New Roman" pitchFamily="18" charset="0"/>
              <a:cs typeface="Times New Roman" pitchFamily="18" charset="0"/>
            </a:endParaRP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Exposure concentrations and risk assessments;</a:t>
            </a:r>
          </a:p>
          <a:p>
            <a:pPr marL="231775" indent="-230188" eaLnBrk="0" hangingPunct="0">
              <a:buFont typeface="Arial" pitchFamily="34" charset="0"/>
              <a:buChar char="•"/>
              <a:defRPr/>
            </a:pPr>
            <a:r>
              <a:rPr lang="en-US" sz="2800" b="1" kern="0" dirty="0" smtClean="0">
                <a:latin typeface="Times New Roman" pitchFamily="18" charset="0"/>
                <a:cs typeface="Times New Roman" pitchFamily="18" charset="0"/>
              </a:rPr>
              <a:t>Sampling Theory and DU-MIS investigations;</a:t>
            </a:r>
          </a:p>
          <a:p>
            <a:pPr marL="231775" indent="-230188" eaLnBrk="0" hangingPunct="0">
              <a:buFont typeface="Arial" pitchFamily="34" charset="0"/>
              <a:buChar char="•"/>
              <a:defRPr/>
            </a:pPr>
            <a:r>
              <a:rPr lang="en-US" sz="2800" b="1" kern="0" dirty="0" smtClean="0">
                <a:solidFill>
                  <a:srgbClr val="FF0000"/>
                </a:solidFill>
                <a:latin typeface="Times New Roman" pitchFamily="18" charset="0"/>
                <a:cs typeface="Times New Roman" pitchFamily="18" charset="0"/>
              </a:rPr>
              <a:t>Regulatory hurdles.</a:t>
            </a:r>
          </a:p>
        </p:txBody>
      </p:sp>
    </p:spTree>
    <p:extLst>
      <p:ext uri="{BB962C8B-B14F-4D97-AF65-F5344CB8AC3E}">
        <p14:creationId xmlns:p14="http://schemas.microsoft.com/office/powerpoint/2010/main" val="1467801157"/>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EB08C4-B206-4098-98C3-6DC2CE1146B4}" type="slidenum">
              <a:rPr lang="en-US" smtClean="0"/>
              <a:pPr/>
              <a:t>95</a:t>
            </a:fld>
            <a:endParaRPr lang="en-US"/>
          </a:p>
        </p:txBody>
      </p:sp>
      <p:sp>
        <p:nvSpPr>
          <p:cNvPr id="5" name="Title 1"/>
          <p:cNvSpPr txBox="1">
            <a:spLocks/>
          </p:cNvSpPr>
          <p:nvPr/>
        </p:nvSpPr>
        <p:spPr>
          <a:xfrm>
            <a:off x="838200" y="152400"/>
            <a:ext cx="77724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Agency </a:t>
            </a:r>
            <a:r>
              <a:rPr lang="en-US" sz="3200" b="1" dirty="0" smtClean="0">
                <a:latin typeface="Times New Roman" panose="02020603050405020304" pitchFamily="18" charset="0"/>
                <a:cs typeface="Times New Roman" panose="02020603050405020304" pitchFamily="18" charset="0"/>
              </a:rPr>
              <a:t>Policies </a:t>
            </a:r>
            <a:r>
              <a:rPr lang="en-US" sz="3200" b="1" dirty="0">
                <a:latin typeface="Times New Roman" panose="02020603050405020304" pitchFamily="18" charset="0"/>
                <a:cs typeface="Times New Roman" panose="02020603050405020304" pitchFamily="18" charset="0"/>
              </a:rPr>
              <a:t>and </a:t>
            </a:r>
            <a:r>
              <a:rPr lang="en-US" sz="3200" b="1" dirty="0" smtClean="0">
                <a:latin typeface="Times New Roman" panose="02020603050405020304" pitchFamily="18" charset="0"/>
                <a:cs typeface="Times New Roman" panose="02020603050405020304" pitchFamily="18" charset="0"/>
              </a:rPr>
              <a:t>Regulations</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66800" y="1126153"/>
            <a:ext cx="7162800" cy="4832092"/>
          </a:xfrm>
          <a:prstGeom prst="rect">
            <a:avLst/>
          </a:prstGeom>
          <a:noFill/>
        </p:spPr>
        <p:txBody>
          <a:bodyPr wrap="square" rtlCol="0">
            <a:spAutoFit/>
          </a:bodyPr>
          <a:lstStyle/>
          <a:p>
            <a:pPr marL="342900" indent="-342900">
              <a:buFont typeface="Arial" panose="020B0604020202020204" pitchFamily="34" charset="0"/>
              <a:buChar char="•"/>
            </a:pPr>
            <a:r>
              <a:rPr lang="en-US" sz="2800" b="1" i="1" dirty="0" smtClean="0">
                <a:latin typeface="Times New Roman" panose="02020603050405020304" pitchFamily="18" charset="0"/>
                <a:cs typeface="Times New Roman" panose="02020603050405020304" pitchFamily="18" charset="0"/>
              </a:rPr>
              <a:t>No specific regulatory prohibition </a:t>
            </a:r>
            <a:r>
              <a:rPr lang="en-US" sz="2800" b="1" dirty="0" smtClean="0">
                <a:latin typeface="Times New Roman" panose="02020603050405020304" pitchFamily="18" charset="0"/>
                <a:cs typeface="Times New Roman" panose="02020603050405020304" pitchFamily="18" charset="0"/>
              </a:rPr>
              <a:t>against use of Multi Increment (“Incremental”) sampling methods;</a:t>
            </a:r>
          </a:p>
          <a:p>
            <a:pPr marL="342900" indent="-342900">
              <a:buFont typeface="Arial" panose="020B0604020202020204" pitchFamily="34" charset="0"/>
              <a:buChar char="•"/>
            </a:pPr>
            <a:r>
              <a:rPr lang="en-US" sz="2800" b="1" i="1" dirty="0" smtClean="0">
                <a:latin typeface="Times New Roman" panose="02020603050405020304" pitchFamily="18" charset="0"/>
                <a:cs typeface="Times New Roman" panose="02020603050405020304" pitchFamily="18" charset="0"/>
              </a:rPr>
              <a:t>Innovation and improvement </a:t>
            </a:r>
            <a:r>
              <a:rPr lang="en-US" sz="2800" b="1" dirty="0" smtClean="0">
                <a:latin typeface="Times New Roman" panose="02020603050405020304" pitchFamily="18" charset="0"/>
                <a:cs typeface="Times New Roman" panose="02020603050405020304" pitchFamily="18" charset="0"/>
              </a:rPr>
              <a:t>in efficiency of site investigations methods generally encouraged;</a:t>
            </a:r>
          </a:p>
          <a:p>
            <a:pPr marL="342900" indent="-342900">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Current hurdles primarily due to </a:t>
            </a:r>
            <a:r>
              <a:rPr lang="en-US" sz="2800" b="1" i="1" dirty="0" smtClean="0">
                <a:latin typeface="Times New Roman" panose="02020603050405020304" pitchFamily="18" charset="0"/>
                <a:cs typeface="Times New Roman" panose="02020603050405020304" pitchFamily="18" charset="0"/>
              </a:rPr>
              <a:t>lack of awareness of </a:t>
            </a:r>
            <a:r>
              <a:rPr lang="en-US" sz="2800" b="1" dirty="0" smtClean="0">
                <a:latin typeface="Times New Roman" panose="02020603050405020304" pitchFamily="18" charset="0"/>
                <a:cs typeface="Times New Roman" panose="02020603050405020304" pitchFamily="18" charset="0"/>
              </a:rPr>
              <a:t>discrete sample unreliability and </a:t>
            </a:r>
            <a:r>
              <a:rPr lang="en-US" sz="2800" b="1" i="1" dirty="0" smtClean="0">
                <a:latin typeface="Times New Roman" panose="02020603050405020304" pitchFamily="18" charset="0"/>
                <a:cs typeface="Times New Roman" panose="02020603050405020304" pitchFamily="18" charset="0"/>
              </a:rPr>
              <a:t>lack of experience </a:t>
            </a:r>
            <a:r>
              <a:rPr lang="en-US" sz="2800" b="1" dirty="0" smtClean="0">
                <a:latin typeface="Times New Roman" panose="02020603050405020304" pitchFamily="18" charset="0"/>
                <a:cs typeface="Times New Roman" panose="02020603050405020304" pitchFamily="18" charset="0"/>
              </a:rPr>
              <a:t>with</a:t>
            </a:r>
            <a:r>
              <a:rPr lang="en-US" sz="2800" b="1" i="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DU-MIS approaches;</a:t>
            </a:r>
          </a:p>
          <a:p>
            <a:pPr marL="342900" indent="-342900">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Similar situation in Hawai’i in early 2000s.</a:t>
            </a:r>
          </a:p>
        </p:txBody>
      </p:sp>
    </p:spTree>
    <p:extLst>
      <p:ext uri="{BB962C8B-B14F-4D97-AF65-F5344CB8AC3E}">
        <p14:creationId xmlns:p14="http://schemas.microsoft.com/office/powerpoint/2010/main" val="69640531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EB08C4-B206-4098-98C3-6DC2CE1146B4}" type="slidenum">
              <a:rPr lang="en-US" smtClean="0"/>
              <a:pPr/>
              <a:t>96</a:t>
            </a:fld>
            <a:endParaRPr lang="en-US"/>
          </a:p>
        </p:txBody>
      </p:sp>
      <p:sp>
        <p:nvSpPr>
          <p:cNvPr id="5" name="Title 1"/>
          <p:cNvSpPr txBox="1">
            <a:spLocks/>
          </p:cNvSpPr>
          <p:nvPr/>
        </p:nvSpPr>
        <p:spPr>
          <a:xfrm>
            <a:off x="838200" y="152400"/>
            <a:ext cx="7772400" cy="76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panose="02020603050405020304" pitchFamily="18" charset="0"/>
                <a:cs typeface="Times New Roman" panose="02020603050405020304" pitchFamily="18" charset="0"/>
              </a:rPr>
              <a:t>DU-MIS and PCBs Under TSCA</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619500" y="874216"/>
            <a:ext cx="5219700" cy="4154984"/>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Discrete sampling approaches developed in mid 1980s;</a:t>
            </a: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Based on erroneous assumption of contaminant “</a:t>
            </a:r>
            <a:r>
              <a:rPr lang="en-US" sz="2400" b="1" i="1" dirty="0" smtClean="0">
                <a:latin typeface="Times New Roman" panose="02020603050405020304" pitchFamily="18" charset="0"/>
                <a:cs typeface="Times New Roman" panose="02020603050405020304" pitchFamily="18" charset="0"/>
              </a:rPr>
              <a:t>uniformity</a:t>
            </a:r>
            <a:r>
              <a:rPr lang="en-US" sz="2400" b="1" dirty="0" smtClean="0">
                <a:latin typeface="Times New Roman" panose="02020603050405020304" pitchFamily="18" charset="0"/>
                <a:cs typeface="Times New Roman" panose="02020603050405020304" pitchFamily="18" charset="0"/>
              </a:rPr>
              <a:t>” in soil;</a:t>
            </a:r>
          </a:p>
          <a:p>
            <a:pPr marL="342900" indent="-342900">
              <a:buFont typeface="Arial" panose="020B0604020202020204" pitchFamily="34" charset="0"/>
              <a:buChar char="•"/>
            </a:pPr>
            <a:r>
              <a:rPr lang="en-US" sz="2400" b="1" i="1" dirty="0" smtClean="0">
                <a:latin typeface="Times New Roman" panose="02020603050405020304" pitchFamily="18" charset="0"/>
                <a:cs typeface="Times New Roman" panose="02020603050405020304" pitchFamily="18" charset="0"/>
              </a:rPr>
              <a:t>Risk assessment guidance </a:t>
            </a:r>
            <a:r>
              <a:rPr lang="en-US" sz="2400" b="1" dirty="0" smtClean="0">
                <a:latin typeface="Times New Roman" panose="02020603050405020304" pitchFamily="18" charset="0"/>
                <a:cs typeface="Times New Roman" panose="02020603050405020304" pitchFamily="18" charset="0"/>
              </a:rPr>
              <a:t>concurrently being developed;</a:t>
            </a: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Confusion over applicability of </a:t>
            </a:r>
            <a:r>
              <a:rPr lang="en-US" sz="2400" b="1" i="1" dirty="0" smtClean="0">
                <a:latin typeface="Times New Roman" panose="02020603050405020304" pitchFamily="18" charset="0"/>
                <a:cs typeface="Times New Roman" panose="02020603050405020304" pitchFamily="18" charset="0"/>
              </a:rPr>
              <a:t>risk-based screening levels</a:t>
            </a:r>
            <a:r>
              <a:rPr lang="en-US" sz="2400" b="1" dirty="0" smtClean="0">
                <a:latin typeface="Times New Roman" panose="02020603050405020304" pitchFamily="18" charset="0"/>
                <a:cs typeface="Times New Roman" panose="02020603050405020304" pitchFamily="18" charset="0"/>
              </a:rPr>
              <a:t> to any testable mass of soil (no) vs mean PCB concentration over a targeted, exposure area (yes).</a:t>
            </a:r>
          </a:p>
        </p:txBody>
      </p:sp>
      <p:pic>
        <p:nvPicPr>
          <p:cNvPr id="7" name="Picture 2"/>
          <p:cNvPicPr>
            <a:picLocks noChangeAspect="1" noChangeArrowheads="1"/>
          </p:cNvPicPr>
          <p:nvPr/>
        </p:nvPicPr>
        <p:blipFill>
          <a:blip r:embed="rId2"/>
          <a:srcRect/>
          <a:stretch>
            <a:fillRect/>
          </a:stretch>
        </p:blipFill>
        <p:spPr bwMode="auto">
          <a:xfrm>
            <a:off x="381000" y="914400"/>
            <a:ext cx="3238500" cy="4191000"/>
          </a:xfrm>
          <a:prstGeom prst="rect">
            <a:avLst/>
          </a:prstGeom>
          <a:noFill/>
          <a:ln w="9525">
            <a:solidFill>
              <a:prstClr val="black"/>
            </a:solidFill>
            <a:miter lim="800000"/>
            <a:headEnd/>
            <a:tailEnd/>
          </a:ln>
          <a:effectLst/>
        </p:spPr>
      </p:pic>
      <p:sp>
        <p:nvSpPr>
          <p:cNvPr id="9" name="TextBox 8"/>
          <p:cNvSpPr txBox="1"/>
          <p:nvPr/>
        </p:nvSpPr>
        <p:spPr>
          <a:xfrm>
            <a:off x="421943" y="5305961"/>
            <a:ext cx="8264857" cy="1323439"/>
          </a:xfrm>
          <a:prstGeom prst="rect">
            <a:avLst/>
          </a:prstGeom>
          <a:noFill/>
          <a:ln>
            <a:solidFill>
              <a:schemeClr val="tx1"/>
            </a:solidFill>
          </a:ln>
        </p:spPr>
        <p:txBody>
          <a:bodyPr wrap="square" rtlCol="0">
            <a:spAutoFit/>
          </a:bodyPr>
          <a:lstStyle/>
          <a:p>
            <a:r>
              <a:rPr lang="en-US" sz="2800" b="1" i="1" dirty="0" smtClean="0">
                <a:latin typeface="Times New Roman" panose="02020603050405020304" pitchFamily="18" charset="0"/>
                <a:cs typeface="Times New Roman" panose="02020603050405020304" pitchFamily="18" charset="0"/>
              </a:rPr>
              <a:t>Future changes in EPA policy may invalidate some of the discussions in this (guidance).</a:t>
            </a:r>
          </a:p>
          <a:p>
            <a:r>
              <a:rPr lang="en-US" sz="2400" b="1" dirty="0" smtClean="0">
                <a:latin typeface="Times New Roman" panose="02020603050405020304" pitchFamily="18" charset="0"/>
                <a:cs typeface="Times New Roman" panose="02020603050405020304" pitchFamily="18" charset="0"/>
              </a:rPr>
              <a:t>USEPA 1985: Verification of PCB Spill Cleanup</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241041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295400"/>
            <a:ext cx="8153400" cy="1676400"/>
          </a:xfrm>
          <a:prstGeom prst="rect">
            <a:avLst/>
          </a:prstGeom>
          <a:ln>
            <a:solidFill>
              <a:schemeClr val="tx1"/>
            </a:solidFill>
          </a:ln>
        </p:spPr>
        <p:txBody>
          <a:bodyPr/>
          <a:lstStyle/>
          <a:p>
            <a:pPr>
              <a:lnSpc>
                <a:spcPct val="115000"/>
              </a:lnSpc>
            </a:pPr>
            <a:r>
              <a:rPr lang="en-US" sz="2400" b="1" i="1" dirty="0" smtClean="0">
                <a:latin typeface="Times New Roman" pitchFamily="18" charset="0"/>
                <a:ea typeface="Times New Roman"/>
                <a:cs typeface="Times New Roman" pitchFamily="18" charset="0"/>
              </a:rPr>
              <a:t>“The implicit assumption (that…) contamination is… likely to be </a:t>
            </a:r>
            <a:r>
              <a:rPr lang="en-US" sz="2400" b="1" dirty="0" smtClean="0">
                <a:latin typeface="Times New Roman" pitchFamily="18" charset="0"/>
                <a:ea typeface="Times New Roman"/>
                <a:cs typeface="Times New Roman" pitchFamily="18" charset="0"/>
              </a:rPr>
              <a:t>(</a:t>
            </a:r>
            <a:r>
              <a:rPr lang="en-US" sz="2400" b="1" i="1" dirty="0" smtClean="0">
                <a:latin typeface="Times New Roman" pitchFamily="18" charset="0"/>
                <a:ea typeface="Times New Roman"/>
                <a:cs typeface="Times New Roman" pitchFamily="18" charset="0"/>
              </a:rPr>
              <a:t>uniformly</a:t>
            </a:r>
            <a:r>
              <a:rPr lang="en-US" sz="2400" b="1" dirty="0" smtClean="0">
                <a:latin typeface="Times New Roman" pitchFamily="18" charset="0"/>
                <a:ea typeface="Times New Roman"/>
                <a:cs typeface="Times New Roman" pitchFamily="18" charset="0"/>
              </a:rPr>
              <a:t>) </a:t>
            </a:r>
            <a:r>
              <a:rPr lang="en-US" sz="2400" b="1" i="1" dirty="0" smtClean="0">
                <a:latin typeface="Times New Roman" pitchFamily="18" charset="0"/>
                <a:ea typeface="Times New Roman"/>
                <a:cs typeface="Times New Roman" pitchFamily="18" charset="0"/>
              </a:rPr>
              <a:t>present anywhere within the sampling area (contaminated zone) is reasonable.”</a:t>
            </a:r>
          </a:p>
          <a:p>
            <a:pPr>
              <a:lnSpc>
                <a:spcPct val="115000"/>
              </a:lnSpc>
            </a:pPr>
            <a:r>
              <a:rPr kumimoji="0" lang="en-US" sz="20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USEPA 1985:</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Verification of PCB Spill Cleanup</a:t>
            </a:r>
            <a:endParaRPr kumimoji="0" lang="en-US" sz="20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27EB08C4-B206-4098-98C3-6DC2CE1146B4}" type="slidenum">
              <a:rPr lang="en-US" smtClean="0"/>
              <a:pPr/>
              <a:t>97</a:t>
            </a:fld>
            <a:endParaRPr lang="en-US" dirty="0"/>
          </a:p>
        </p:txBody>
      </p:sp>
      <p:sp>
        <p:nvSpPr>
          <p:cNvPr id="7" name="Rectangle 2"/>
          <p:cNvSpPr txBox="1">
            <a:spLocks noChangeArrowheads="1"/>
          </p:cNvSpPr>
          <p:nvPr/>
        </p:nvSpPr>
        <p:spPr>
          <a:xfrm>
            <a:off x="152400" y="76200"/>
            <a:ext cx="88392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Times New Roman" pitchFamily="18" charset="0"/>
                <a:cs typeface="Times New Roman" pitchFamily="18" charset="0"/>
              </a:rPr>
              <a:t>Discrete Sample Grids Spaced to ID Spill Areas</a:t>
            </a:r>
          </a:p>
        </p:txBody>
      </p:sp>
      <p:sp>
        <p:nvSpPr>
          <p:cNvPr id="9" name="TextBox 8"/>
          <p:cNvSpPr txBox="1"/>
          <p:nvPr/>
        </p:nvSpPr>
        <p:spPr>
          <a:xfrm>
            <a:off x="457200" y="3276600"/>
            <a:ext cx="8153400" cy="1138773"/>
          </a:xfrm>
          <a:prstGeom prst="rect">
            <a:avLst/>
          </a:prstGeom>
          <a:noFill/>
          <a:ln>
            <a:solidFill>
              <a:schemeClr val="tx1"/>
            </a:solidFill>
          </a:ln>
        </p:spPr>
        <p:txBody>
          <a:bodyPr wrap="square" rtlCol="0">
            <a:spAutoFit/>
          </a:bodyPr>
          <a:lstStyle/>
          <a:p>
            <a:r>
              <a:rPr lang="en-US" sz="2400" b="1" i="1" dirty="0" smtClean="0">
                <a:latin typeface="Times New Roman" panose="02020603050405020304" pitchFamily="18" charset="0"/>
                <a:cs typeface="Times New Roman" panose="02020603050405020304" pitchFamily="18" charset="0"/>
              </a:rPr>
              <a:t>“Any (single discrete) sample </a:t>
            </a:r>
            <a:r>
              <a:rPr lang="en-US" sz="2400" b="1" dirty="0">
                <a:latin typeface="Times New Roman" panose="02020603050405020304" pitchFamily="18" charset="0"/>
                <a:cs typeface="Times New Roman" panose="02020603050405020304" pitchFamily="18" charset="0"/>
              </a:rPr>
              <a:t>located within the contaminated zone will identify the </a:t>
            </a:r>
            <a:r>
              <a:rPr lang="en-US" sz="2400" b="1" dirty="0" smtClean="0">
                <a:latin typeface="Times New Roman" panose="02020603050405020304" pitchFamily="18" charset="0"/>
                <a:cs typeface="Times New Roman" panose="02020603050405020304" pitchFamily="18" charset="0"/>
              </a:rPr>
              <a:t>contamination.”</a:t>
            </a:r>
            <a:endParaRPr lang="en-US" sz="24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USEPA </a:t>
            </a:r>
            <a:r>
              <a:rPr lang="en-US" sz="2000" b="1" dirty="0" smtClean="0">
                <a:latin typeface="Times New Roman" panose="02020603050405020304" pitchFamily="18" charset="0"/>
                <a:cs typeface="Times New Roman" panose="02020603050405020304" pitchFamily="18" charset="0"/>
              </a:rPr>
              <a:t>1987: </a:t>
            </a:r>
            <a:r>
              <a:rPr lang="en-US" sz="2000" b="1" i="1" dirty="0" smtClean="0">
                <a:latin typeface="Times New Roman" panose="02020603050405020304" pitchFamily="18" charset="0"/>
                <a:ea typeface="Times New Roman" panose="02020603050405020304" pitchFamily="18" charset="0"/>
              </a:rPr>
              <a:t>Data </a:t>
            </a:r>
            <a:r>
              <a:rPr lang="en-US" sz="2000" b="1" i="1" dirty="0">
                <a:latin typeface="Times New Roman" panose="02020603050405020304" pitchFamily="18" charset="0"/>
                <a:ea typeface="Times New Roman" panose="02020603050405020304" pitchFamily="18" charset="0"/>
              </a:rPr>
              <a:t>Quality Objectives for Remedial Response </a:t>
            </a:r>
            <a:r>
              <a:rPr lang="en-US" sz="2000" b="1" i="1" dirty="0" smtClean="0">
                <a:latin typeface="Times New Roman" panose="02020603050405020304" pitchFamily="18" charset="0"/>
                <a:ea typeface="Times New Roman" panose="02020603050405020304" pitchFamily="18" charset="0"/>
              </a:rPr>
              <a:t>Activities</a:t>
            </a:r>
            <a:endParaRPr lang="en-US" sz="2000" b="1" dirty="0">
              <a:latin typeface="Times New Roman" panose="02020603050405020304" pitchFamily="18" charset="0"/>
              <a:ea typeface="Times New Roman" panose="02020603050405020304" pitchFamily="18" charset="0"/>
            </a:endParaRPr>
          </a:p>
        </p:txBody>
      </p:sp>
      <p:sp>
        <p:nvSpPr>
          <p:cNvPr id="10" name="TextBox 9"/>
          <p:cNvSpPr txBox="1"/>
          <p:nvPr/>
        </p:nvSpPr>
        <p:spPr>
          <a:xfrm>
            <a:off x="457200" y="4800600"/>
            <a:ext cx="8153400" cy="1508105"/>
          </a:xfrm>
          <a:prstGeom prst="rect">
            <a:avLst/>
          </a:prstGeom>
          <a:solidFill>
            <a:schemeClr val="bg1"/>
          </a:solidFill>
          <a:ln>
            <a:solidFill>
              <a:schemeClr val="tx1"/>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“To </a:t>
            </a:r>
            <a:r>
              <a:rPr lang="en-US" sz="2400" b="1" dirty="0">
                <a:latin typeface="Times New Roman" panose="02020603050405020304" pitchFamily="18" charset="0"/>
                <a:cs typeface="Times New Roman" panose="02020603050405020304" pitchFamily="18" charset="0"/>
              </a:rPr>
              <a:t>apply this </a:t>
            </a:r>
            <a:r>
              <a:rPr lang="en-US" sz="2400" b="1" dirty="0" smtClean="0">
                <a:latin typeface="Times New Roman" panose="02020603050405020304" pitchFamily="18" charset="0"/>
                <a:cs typeface="Times New Roman" panose="02020603050405020304" pitchFamily="18" charset="0"/>
              </a:rPr>
              <a:t>(grid-based discrete sampling) method… </a:t>
            </a:r>
            <a:r>
              <a:rPr lang="en-US" sz="2400" b="1" i="1" dirty="0" smtClean="0">
                <a:latin typeface="Times New Roman" panose="02020603050405020304" pitchFamily="18" charset="0"/>
                <a:cs typeface="Times New Roman" panose="02020603050405020304" pitchFamily="18" charset="0"/>
              </a:rPr>
              <a:t>the </a:t>
            </a:r>
            <a:r>
              <a:rPr lang="en-US" sz="2400" b="1" i="1" dirty="0">
                <a:latin typeface="Times New Roman" panose="02020603050405020304" pitchFamily="18" charset="0"/>
                <a:cs typeface="Times New Roman" panose="02020603050405020304" pitchFamily="18" charset="0"/>
              </a:rPr>
              <a:t>shape and size of the contaminated zone </a:t>
            </a:r>
            <a:r>
              <a:rPr lang="en-US" sz="2400" b="1" i="1" dirty="0" smtClean="0">
                <a:latin typeface="Times New Roman" panose="02020603050405020304" pitchFamily="18" charset="0"/>
                <a:cs typeface="Times New Roman" panose="02020603050405020304" pitchFamily="18" charset="0"/>
              </a:rPr>
              <a:t>must </a:t>
            </a:r>
            <a:r>
              <a:rPr lang="en-US" sz="2400" b="1" i="1" dirty="0">
                <a:latin typeface="Times New Roman" panose="02020603050405020304" pitchFamily="18" charset="0"/>
                <a:cs typeface="Times New Roman" panose="02020603050405020304" pitchFamily="18" charset="0"/>
              </a:rPr>
              <a:t>be known at least </a:t>
            </a:r>
            <a:r>
              <a:rPr lang="en-US" sz="2400" b="1" i="1" dirty="0" smtClean="0">
                <a:latin typeface="Times New Roman" panose="02020603050405020304" pitchFamily="18" charset="0"/>
                <a:cs typeface="Times New Roman" panose="02020603050405020304" pitchFamily="18" charset="0"/>
              </a:rPr>
              <a:t>approximately</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USEPA 1987: </a:t>
            </a:r>
            <a:r>
              <a:rPr lang="en-US" sz="2000" b="1" i="1" dirty="0" smtClean="0">
                <a:latin typeface="Times New Roman" panose="02020603050405020304" pitchFamily="18" charset="0"/>
                <a:ea typeface="Times New Roman" panose="02020603050405020304" pitchFamily="18" charset="0"/>
              </a:rPr>
              <a:t>Data </a:t>
            </a:r>
            <a:r>
              <a:rPr lang="en-US" sz="2000" b="1" i="1" dirty="0">
                <a:latin typeface="Times New Roman" panose="02020603050405020304" pitchFamily="18" charset="0"/>
                <a:ea typeface="Times New Roman" panose="02020603050405020304" pitchFamily="18" charset="0"/>
              </a:rPr>
              <a:t>Quality Objectives for Remedial Response </a:t>
            </a:r>
            <a:r>
              <a:rPr lang="en-US" sz="2000" b="1" i="1" dirty="0" smtClean="0">
                <a:latin typeface="Times New Roman" panose="02020603050405020304" pitchFamily="18" charset="0"/>
                <a:ea typeface="Times New Roman" panose="02020603050405020304" pitchFamily="18" charset="0"/>
              </a:rPr>
              <a:t>Activities</a:t>
            </a:r>
            <a:endParaRPr lang="en-US" sz="20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2876463"/>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Wailoa Pk Heterogeneity DU #3.jpg"/>
          <p:cNvPicPr/>
          <p:nvPr/>
        </p:nvPicPr>
        <p:blipFill>
          <a:blip r:embed="rId2" cstate="screen">
            <a:extLst>
              <a:ext uri="{28A0092B-C50C-407E-A947-70E740481C1C}">
                <a14:useLocalDpi xmlns:a14="http://schemas.microsoft.com/office/drawing/2010/main"/>
              </a:ext>
            </a:extLst>
          </a:blip>
          <a:stretch>
            <a:fillRect/>
          </a:stretch>
        </p:blipFill>
        <p:spPr>
          <a:xfrm>
            <a:off x="544336" y="762000"/>
            <a:ext cx="8078470" cy="4572000"/>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27EB08C4-B206-4098-98C3-6DC2CE1146B4}" type="slidenum">
              <a:rPr lang="en-US" smtClean="0"/>
              <a:pPr/>
              <a:t>98</a:t>
            </a:fld>
            <a:endParaRPr lang="en-US" dirty="0"/>
          </a:p>
        </p:txBody>
      </p:sp>
      <p:sp>
        <p:nvSpPr>
          <p:cNvPr id="23" name="TextBox 22"/>
          <p:cNvSpPr txBox="1"/>
          <p:nvPr/>
        </p:nvSpPr>
        <p:spPr>
          <a:xfrm>
            <a:off x="685800" y="914400"/>
            <a:ext cx="6490804" cy="1446550"/>
          </a:xfrm>
          <a:prstGeom prst="rect">
            <a:avLst/>
          </a:prstGeom>
          <a:solidFill>
            <a:schemeClr val="bg1"/>
          </a:solidFill>
          <a:ln>
            <a:solidFill>
              <a:schemeClr val="tx1"/>
            </a:solidFill>
          </a:ln>
        </p:spPr>
        <p:txBody>
          <a:bodyPr wrap="square" rtlCol="0">
            <a:spAutoFit/>
          </a:bodyPr>
          <a:lstStyle/>
          <a:p>
            <a:pPr marL="233363" indent="-233363">
              <a:buFont typeface="Arial" panose="020B0604020202020204" pitchFamily="34" charset="0"/>
              <a:buChar char="•"/>
            </a:pPr>
            <a:r>
              <a:rPr lang="en-US" sz="2200" b="1" dirty="0" smtClean="0">
                <a:latin typeface="Times New Roman" pitchFamily="18" charset="0"/>
                <a:cs typeface="Times New Roman" pitchFamily="18" charset="0"/>
              </a:rPr>
              <a:t>Original grid spacing guidance based on assumed size of spill areas (100s-1,000’s ft</a:t>
            </a:r>
            <a:r>
              <a:rPr lang="en-US" sz="2200" b="1" baseline="30000" dirty="0" smtClean="0">
                <a:latin typeface="Times New Roman" pitchFamily="18" charset="0"/>
                <a:cs typeface="Times New Roman" pitchFamily="18" charset="0"/>
              </a:rPr>
              <a:t>2</a:t>
            </a:r>
            <a:r>
              <a:rPr lang="en-US" sz="2200" b="1" dirty="0" smtClean="0">
                <a:latin typeface="Times New Roman" pitchFamily="18" charset="0"/>
                <a:cs typeface="Times New Roman" pitchFamily="18" charset="0"/>
              </a:rPr>
              <a:t>);</a:t>
            </a:r>
          </a:p>
          <a:p>
            <a:pPr marL="233363" indent="-233363">
              <a:buFont typeface="Arial" panose="020B0604020202020204" pitchFamily="34" charset="0"/>
              <a:buChar char="•"/>
            </a:pPr>
            <a:r>
              <a:rPr lang="en-US" sz="2200" b="1" dirty="0" smtClean="0">
                <a:latin typeface="Times New Roman" pitchFamily="18" charset="0"/>
                <a:cs typeface="Times New Roman" pitchFamily="18" charset="0"/>
              </a:rPr>
              <a:t>Single discrete sample assumed representative;</a:t>
            </a:r>
          </a:p>
          <a:p>
            <a:pPr marL="233363" indent="-233363">
              <a:buFont typeface="Arial" panose="020B0604020202020204" pitchFamily="34" charset="0"/>
              <a:buChar char="•"/>
            </a:pPr>
            <a:r>
              <a:rPr lang="en-US" sz="2200" b="1" dirty="0" smtClean="0">
                <a:latin typeface="Times New Roman" pitchFamily="18" charset="0"/>
                <a:cs typeface="Times New Roman" pitchFamily="18" charset="0"/>
              </a:rPr>
              <a:t>Spill area DU size can’t exceed Exposure Area DU.</a:t>
            </a:r>
          </a:p>
        </p:txBody>
      </p:sp>
      <p:grpSp>
        <p:nvGrpSpPr>
          <p:cNvPr id="95" name="Group 94"/>
          <p:cNvGrpSpPr/>
          <p:nvPr/>
        </p:nvGrpSpPr>
        <p:grpSpPr>
          <a:xfrm>
            <a:off x="1513764" y="3276600"/>
            <a:ext cx="6345832" cy="1675150"/>
            <a:chOff x="1513764" y="3276600"/>
            <a:chExt cx="6345832" cy="1675150"/>
          </a:xfrm>
        </p:grpSpPr>
        <p:sp>
          <p:nvSpPr>
            <p:cNvPr id="40" name="Oval 39"/>
            <p:cNvSpPr/>
            <p:nvPr/>
          </p:nvSpPr>
          <p:spPr>
            <a:xfrm>
              <a:off x="2574530" y="4767951"/>
              <a:ext cx="231618" cy="175599"/>
            </a:xfrm>
            <a:prstGeom prst="ellipse">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428756" y="4776151"/>
              <a:ext cx="231618" cy="175599"/>
            </a:xfrm>
            <a:prstGeom prst="ellipse">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303046" y="4033729"/>
              <a:ext cx="187965" cy="149193"/>
            </a:xfrm>
            <a:prstGeom prst="ellipse">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724353" y="4051358"/>
              <a:ext cx="187965" cy="149193"/>
            </a:xfrm>
            <a:prstGeom prst="ellipse">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855758" y="3459585"/>
              <a:ext cx="136519" cy="101451"/>
            </a:xfrm>
            <a:prstGeom prst="ellipse">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209889" y="3481124"/>
              <a:ext cx="136519" cy="101451"/>
            </a:xfrm>
            <a:prstGeom prst="ellipse">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107747" y="3295869"/>
              <a:ext cx="70262" cy="59473"/>
            </a:xfrm>
            <a:prstGeom prst="ellipse">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122034" y="3317543"/>
              <a:ext cx="70262" cy="59473"/>
            </a:xfrm>
            <a:prstGeom prst="ellipse">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513764" y="3972612"/>
              <a:ext cx="187965" cy="149193"/>
            </a:xfrm>
            <a:prstGeom prst="ellipse">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671631" y="4035722"/>
              <a:ext cx="187965" cy="149193"/>
            </a:xfrm>
            <a:prstGeom prst="ellipse">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004241" y="3443736"/>
              <a:ext cx="136519" cy="101451"/>
            </a:xfrm>
            <a:prstGeom prst="ellipse">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111881" y="3479949"/>
              <a:ext cx="136519" cy="101451"/>
            </a:xfrm>
            <a:prstGeom prst="ellipse">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505200" y="3276600"/>
              <a:ext cx="70262" cy="59473"/>
            </a:xfrm>
            <a:prstGeom prst="ellipse">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5644738" y="3293327"/>
              <a:ext cx="70262" cy="59473"/>
            </a:xfrm>
            <a:prstGeom prst="ellipse">
              <a:avLst/>
            </a:prstGeom>
            <a:solidFill>
              <a:srgbClr val="FF0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Freeform 110"/>
          <p:cNvSpPr/>
          <p:nvPr/>
        </p:nvSpPr>
        <p:spPr>
          <a:xfrm>
            <a:off x="2806148" y="3359056"/>
            <a:ext cx="1755912" cy="378057"/>
          </a:xfrm>
          <a:custGeom>
            <a:avLst/>
            <a:gdLst>
              <a:gd name="connsiteX0" fmla="*/ 0 w 2355574"/>
              <a:gd name="connsiteY0" fmla="*/ 447261 h 457200"/>
              <a:gd name="connsiteX1" fmla="*/ 983974 w 2355574"/>
              <a:gd name="connsiteY1" fmla="*/ 0 h 457200"/>
              <a:gd name="connsiteX2" fmla="*/ 2315817 w 2355574"/>
              <a:gd name="connsiteY2" fmla="*/ 0 h 457200"/>
              <a:gd name="connsiteX3" fmla="*/ 2355574 w 2355574"/>
              <a:gd name="connsiteY3" fmla="*/ 457200 h 457200"/>
              <a:gd name="connsiteX4" fmla="*/ 0 w 2355574"/>
              <a:gd name="connsiteY4" fmla="*/ 447261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574" h="457200">
                <a:moveTo>
                  <a:pt x="0" y="447261"/>
                </a:moveTo>
                <a:lnTo>
                  <a:pt x="983974" y="0"/>
                </a:lnTo>
                <a:lnTo>
                  <a:pt x="2315817" y="0"/>
                </a:lnTo>
                <a:lnTo>
                  <a:pt x="2355574" y="457200"/>
                </a:lnTo>
                <a:lnTo>
                  <a:pt x="0" y="447261"/>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4515678" y="3357594"/>
            <a:ext cx="1889273" cy="379519"/>
          </a:xfrm>
          <a:custGeom>
            <a:avLst/>
            <a:gdLst>
              <a:gd name="connsiteX0" fmla="*/ 0 w 2534479"/>
              <a:gd name="connsiteY0" fmla="*/ 0 h 467139"/>
              <a:gd name="connsiteX1" fmla="*/ 59635 w 2534479"/>
              <a:gd name="connsiteY1" fmla="*/ 447261 h 467139"/>
              <a:gd name="connsiteX2" fmla="*/ 2534479 w 2534479"/>
              <a:gd name="connsiteY2" fmla="*/ 467139 h 467139"/>
              <a:gd name="connsiteX3" fmla="*/ 1461052 w 2534479"/>
              <a:gd name="connsiteY3" fmla="*/ 0 h 467139"/>
              <a:gd name="connsiteX4" fmla="*/ 0 w 2534479"/>
              <a:gd name="connsiteY4" fmla="*/ 0 h 467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479" h="467139">
                <a:moveTo>
                  <a:pt x="0" y="0"/>
                </a:moveTo>
                <a:lnTo>
                  <a:pt x="59635" y="447261"/>
                </a:lnTo>
                <a:lnTo>
                  <a:pt x="2534479" y="467139"/>
                </a:lnTo>
                <a:lnTo>
                  <a:pt x="1461052" y="0"/>
                </a:lnTo>
                <a:lnTo>
                  <a:pt x="0" y="0"/>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1143000" y="3723861"/>
            <a:ext cx="3472306" cy="833712"/>
          </a:xfrm>
          <a:custGeom>
            <a:avLst/>
            <a:gdLst>
              <a:gd name="connsiteX0" fmla="*/ 4244009 w 4323522"/>
              <a:gd name="connsiteY0" fmla="*/ 9939 h 934278"/>
              <a:gd name="connsiteX1" fmla="*/ 2047461 w 4323522"/>
              <a:gd name="connsiteY1" fmla="*/ 0 h 934278"/>
              <a:gd name="connsiteX2" fmla="*/ 0 w 4323522"/>
              <a:gd name="connsiteY2" fmla="*/ 934278 h 934278"/>
              <a:gd name="connsiteX3" fmla="*/ 4323522 w 4323522"/>
              <a:gd name="connsiteY3" fmla="*/ 924339 h 934278"/>
              <a:gd name="connsiteX4" fmla="*/ 4244009 w 4323522"/>
              <a:gd name="connsiteY4" fmla="*/ 9939 h 934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3522" h="934278">
                <a:moveTo>
                  <a:pt x="4244009" y="9939"/>
                </a:moveTo>
                <a:lnTo>
                  <a:pt x="2047461" y="0"/>
                </a:lnTo>
                <a:lnTo>
                  <a:pt x="0" y="934278"/>
                </a:lnTo>
                <a:lnTo>
                  <a:pt x="4323522" y="924339"/>
                </a:lnTo>
                <a:lnTo>
                  <a:pt x="4244009" y="9939"/>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518452" y="3306418"/>
            <a:ext cx="1013791" cy="49696"/>
          </a:xfrm>
          <a:custGeom>
            <a:avLst/>
            <a:gdLst>
              <a:gd name="connsiteX0" fmla="*/ 0 w 1023731"/>
              <a:gd name="connsiteY0" fmla="*/ 0 h 59635"/>
              <a:gd name="connsiteX1" fmla="*/ 1013791 w 1023731"/>
              <a:gd name="connsiteY1" fmla="*/ 9940 h 59635"/>
              <a:gd name="connsiteX2" fmla="*/ 1023731 w 1023731"/>
              <a:gd name="connsiteY2" fmla="*/ 59635 h 59635"/>
              <a:gd name="connsiteX3" fmla="*/ 59635 w 1023731"/>
              <a:gd name="connsiteY3" fmla="*/ 59635 h 59635"/>
              <a:gd name="connsiteX4" fmla="*/ 0 w 1023731"/>
              <a:gd name="connsiteY4" fmla="*/ 0 h 5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731" h="59635">
                <a:moveTo>
                  <a:pt x="0" y="0"/>
                </a:moveTo>
                <a:lnTo>
                  <a:pt x="1013791" y="9940"/>
                </a:lnTo>
                <a:lnTo>
                  <a:pt x="1023731" y="59635"/>
                </a:lnTo>
                <a:lnTo>
                  <a:pt x="59635" y="59635"/>
                </a:lnTo>
                <a:lnTo>
                  <a:pt x="0" y="0"/>
                </a:lnTo>
                <a:close/>
              </a:path>
            </a:pathLst>
          </a:cu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4532243" y="3296478"/>
            <a:ext cx="1093305" cy="69574"/>
          </a:xfrm>
          <a:custGeom>
            <a:avLst/>
            <a:gdLst>
              <a:gd name="connsiteX0" fmla="*/ 1093305 w 1093305"/>
              <a:gd name="connsiteY0" fmla="*/ 0 h 69574"/>
              <a:gd name="connsiteX1" fmla="*/ 0 w 1093305"/>
              <a:gd name="connsiteY1" fmla="*/ 19879 h 69574"/>
              <a:gd name="connsiteX2" fmla="*/ 9940 w 1093305"/>
              <a:gd name="connsiteY2" fmla="*/ 69574 h 69574"/>
              <a:gd name="connsiteX3" fmla="*/ 1083366 w 1093305"/>
              <a:gd name="connsiteY3" fmla="*/ 59635 h 69574"/>
              <a:gd name="connsiteX4" fmla="*/ 1093305 w 1093305"/>
              <a:gd name="connsiteY4" fmla="*/ 0 h 69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305" h="69574">
                <a:moveTo>
                  <a:pt x="1093305" y="0"/>
                </a:moveTo>
                <a:lnTo>
                  <a:pt x="0" y="19879"/>
                </a:lnTo>
                <a:lnTo>
                  <a:pt x="9940" y="69574"/>
                </a:lnTo>
                <a:lnTo>
                  <a:pt x="1083366" y="59635"/>
                </a:lnTo>
                <a:lnTo>
                  <a:pt x="1093305" y="0"/>
                </a:lnTo>
                <a:close/>
              </a:path>
            </a:pathLst>
          </a:cu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V="1">
            <a:off x="533400" y="3273552"/>
            <a:ext cx="3014472" cy="91744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57" idx="0"/>
          </p:cNvCxnSpPr>
          <p:nvPr/>
        </p:nvCxnSpPr>
        <p:spPr>
          <a:xfrm rot="10800000">
            <a:off x="5625548" y="3296478"/>
            <a:ext cx="2985052" cy="89452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38" idx="2"/>
          </p:cNvCxnSpPr>
          <p:nvPr/>
        </p:nvCxnSpPr>
        <p:spPr>
          <a:xfrm flipV="1">
            <a:off x="533400" y="4557573"/>
            <a:ext cx="609600" cy="169875"/>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114" idx="1"/>
          </p:cNvCxnSpPr>
          <p:nvPr/>
        </p:nvCxnSpPr>
        <p:spPr>
          <a:xfrm flipH="1" flipV="1">
            <a:off x="8077201" y="4545423"/>
            <a:ext cx="533402" cy="17898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33400" y="5105400"/>
            <a:ext cx="8077200" cy="762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38" idx="3"/>
          </p:cNvCxnSpPr>
          <p:nvPr/>
        </p:nvCxnSpPr>
        <p:spPr>
          <a:xfrm rot="16200000" flipV="1">
            <a:off x="4330545" y="4833465"/>
            <a:ext cx="599368" cy="29846"/>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081784" y="3718560"/>
            <a:ext cx="685800" cy="158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370320" y="3718560"/>
            <a:ext cx="685800" cy="158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047720" y="76200"/>
            <a:ext cx="7123167" cy="523220"/>
          </a:xfrm>
          <a:prstGeom prst="rect">
            <a:avLst/>
          </a:prstGeom>
          <a:noFill/>
        </p:spPr>
        <p:txBody>
          <a:bodyPr wrap="none" rtlCol="0">
            <a:spAutoFit/>
          </a:bodyPr>
          <a:lstStyle/>
          <a:p>
            <a:pPr algn="ctr">
              <a:tabLst>
                <a:tab pos="2689225" algn="l"/>
              </a:tabLst>
            </a:pPr>
            <a:r>
              <a:rPr lang="en-US" sz="2800" b="1" dirty="0" smtClean="0">
                <a:latin typeface="Times New Roman" pitchFamily="18" charset="0"/>
                <a:cs typeface="Times New Roman" pitchFamily="18" charset="0"/>
              </a:rPr>
              <a:t>The Search for PCB Spill Areas Under TSCA</a:t>
            </a:r>
            <a:endParaRPr lang="en-US" sz="2800" b="1" dirty="0">
              <a:latin typeface="Times New Roman" pitchFamily="18" charset="0"/>
              <a:cs typeface="Times New Roman" pitchFamily="18" charset="0"/>
            </a:endParaRPr>
          </a:p>
        </p:txBody>
      </p:sp>
      <p:sp>
        <p:nvSpPr>
          <p:cNvPr id="59" name="Content Placeholder 2"/>
          <p:cNvSpPr txBox="1">
            <a:spLocks/>
          </p:cNvSpPr>
          <p:nvPr/>
        </p:nvSpPr>
        <p:spPr>
          <a:xfrm>
            <a:off x="773570" y="5490766"/>
            <a:ext cx="7620001" cy="1211785"/>
          </a:xfrm>
          <a:prstGeom prst="rect">
            <a:avLst/>
          </a:prstGeom>
          <a:ln>
            <a:solidFill>
              <a:schemeClr val="tx1"/>
            </a:solidFill>
          </a:ln>
        </p:spPr>
        <p:txBody>
          <a:bodyPr/>
          <a:lstStyle/>
          <a:p>
            <a:pPr marL="342900" indent="-342900">
              <a:lnSpc>
                <a:spcPct val="115000"/>
              </a:lnSpc>
              <a:buFont typeface="Arial" panose="020B0604020202020204" pitchFamily="34" charset="0"/>
              <a:buChar char="•"/>
            </a:pPr>
            <a:r>
              <a:rPr lang="en-US" sz="2200" b="1" dirty="0" smtClean="0">
                <a:latin typeface="Times New Roman" pitchFamily="18" charset="0"/>
                <a:ea typeface="Times New Roman"/>
                <a:cs typeface="Times New Roman" pitchFamily="18" charset="0"/>
              </a:rPr>
              <a:t>40 </a:t>
            </a:r>
            <a:r>
              <a:rPr lang="en-US" sz="2200" b="1" dirty="0">
                <a:latin typeface="Times New Roman" pitchFamily="18" charset="0"/>
                <a:ea typeface="Times New Roman"/>
                <a:cs typeface="Times New Roman" pitchFamily="18" charset="0"/>
              </a:rPr>
              <a:t>CFR 761.61(a) </a:t>
            </a:r>
            <a:r>
              <a:rPr lang="en-US" sz="2200" b="1" i="1" dirty="0">
                <a:latin typeface="Times New Roman" pitchFamily="18" charset="0"/>
                <a:ea typeface="Times New Roman"/>
                <a:cs typeface="Times New Roman" pitchFamily="18" charset="0"/>
              </a:rPr>
              <a:t>Self-implementing on-site </a:t>
            </a:r>
            <a:r>
              <a:rPr lang="en-US" sz="2200" b="1" i="1" dirty="0" smtClean="0">
                <a:latin typeface="Times New Roman" pitchFamily="18" charset="0"/>
                <a:ea typeface="Times New Roman"/>
                <a:cs typeface="Times New Roman" pitchFamily="18" charset="0"/>
              </a:rPr>
              <a:t>cleanup and </a:t>
            </a:r>
            <a:r>
              <a:rPr lang="en-US" sz="2200" b="1" i="1" dirty="0">
                <a:latin typeface="Times New Roman" pitchFamily="18" charset="0"/>
                <a:ea typeface="Times New Roman"/>
                <a:cs typeface="Times New Roman" pitchFamily="18" charset="0"/>
              </a:rPr>
              <a:t>disposal of PCB remediation </a:t>
            </a:r>
            <a:r>
              <a:rPr lang="en-US" sz="2200" b="1" i="1" dirty="0" smtClean="0">
                <a:latin typeface="Times New Roman" pitchFamily="18" charset="0"/>
                <a:ea typeface="Times New Roman"/>
                <a:cs typeface="Times New Roman" pitchFamily="18" charset="0"/>
              </a:rPr>
              <a:t>waste;</a:t>
            </a:r>
          </a:p>
          <a:p>
            <a:pPr marL="342900" indent="-342900">
              <a:lnSpc>
                <a:spcPct val="115000"/>
              </a:lnSpc>
              <a:buFont typeface="Arial" panose="020B0604020202020204" pitchFamily="34" charset="0"/>
              <a:buChar char="•"/>
            </a:pPr>
            <a:r>
              <a:rPr kumimoji="0" lang="en-US" sz="22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Default</a:t>
            </a:r>
            <a:r>
              <a:rPr kumimoji="0" lang="en-US" sz="2200" b="1" u="none" strike="noStrike" kern="1200" cap="none" spc="0" normalizeH="0" noProof="0" dirty="0" smtClean="0">
                <a:ln>
                  <a:noFill/>
                </a:ln>
                <a:solidFill>
                  <a:schemeClr val="tx1"/>
                </a:solidFill>
                <a:effectLst/>
                <a:uLnTx/>
                <a:uFillTx/>
                <a:latin typeface="Times New Roman" pitchFamily="18" charset="0"/>
                <a:cs typeface="Times New Roman" pitchFamily="18" charset="0"/>
              </a:rPr>
              <a:t> grid </a:t>
            </a:r>
            <a:r>
              <a:rPr kumimoji="0" lang="en-US" sz="2200" b="1" u="none" strike="noStrike" kern="1200" cap="none" spc="0" normalizeH="0" noProof="0" dirty="0" err="1" smtClean="0">
                <a:ln>
                  <a:noFill/>
                </a:ln>
                <a:solidFill>
                  <a:schemeClr val="tx1"/>
                </a:solidFill>
                <a:effectLst/>
                <a:uLnTx/>
                <a:uFillTx/>
                <a:latin typeface="Times New Roman" pitchFamily="18" charset="0"/>
                <a:cs typeface="Times New Roman" pitchFamily="18" charset="0"/>
              </a:rPr>
              <a:t>spacings</a:t>
            </a:r>
            <a:r>
              <a:rPr kumimoji="0" lang="en-US" sz="2200" b="1" u="none" strike="noStrike" kern="1200" cap="none" spc="0" normalizeH="0" noProof="0" dirty="0" smtClean="0">
                <a:ln>
                  <a:noFill/>
                </a:ln>
                <a:solidFill>
                  <a:schemeClr val="tx1"/>
                </a:solidFill>
                <a:effectLst/>
                <a:uLnTx/>
                <a:uFillTx/>
                <a:latin typeface="Times New Roman" pitchFamily="18" charset="0"/>
                <a:cs typeface="Times New Roman" pitchFamily="18" charset="0"/>
              </a:rPr>
              <a:t> presented (basis unclear).</a:t>
            </a:r>
          </a:p>
        </p:txBody>
      </p:sp>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2236249"/>
            <a:ext cx="704205" cy="659351"/>
          </a:xfrm>
          <a:prstGeom prst="rect">
            <a:avLst/>
          </a:prstGeom>
        </p:spPr>
      </p:pic>
      <p:cxnSp>
        <p:nvCxnSpPr>
          <p:cNvPr id="4" name="Straight Arrow Connector 3"/>
          <p:cNvCxnSpPr/>
          <p:nvPr/>
        </p:nvCxnSpPr>
        <p:spPr>
          <a:xfrm flipV="1">
            <a:off x="3521122" y="4121805"/>
            <a:ext cx="2193878" cy="1346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4" name="Freeform 113"/>
          <p:cNvSpPr/>
          <p:nvPr/>
        </p:nvSpPr>
        <p:spPr>
          <a:xfrm>
            <a:off x="4558352" y="3715342"/>
            <a:ext cx="3518849" cy="830081"/>
          </a:xfrm>
          <a:custGeom>
            <a:avLst/>
            <a:gdLst>
              <a:gd name="connsiteX0" fmla="*/ 89452 w 4711148"/>
              <a:gd name="connsiteY0" fmla="*/ 1003852 h 1003852"/>
              <a:gd name="connsiteX1" fmla="*/ 4711148 w 4711148"/>
              <a:gd name="connsiteY1" fmla="*/ 1003852 h 1003852"/>
              <a:gd name="connsiteX2" fmla="*/ 2464904 w 4711148"/>
              <a:gd name="connsiteY2" fmla="*/ 9939 h 1003852"/>
              <a:gd name="connsiteX3" fmla="*/ 0 w 4711148"/>
              <a:gd name="connsiteY3" fmla="*/ 0 h 1003852"/>
              <a:gd name="connsiteX4" fmla="*/ 89452 w 4711148"/>
              <a:gd name="connsiteY4" fmla="*/ 1003852 h 1003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1148" h="1003852">
                <a:moveTo>
                  <a:pt x="89452" y="1003852"/>
                </a:moveTo>
                <a:lnTo>
                  <a:pt x="4711148" y="1003852"/>
                </a:lnTo>
                <a:lnTo>
                  <a:pt x="2464904" y="9939"/>
                </a:lnTo>
                <a:lnTo>
                  <a:pt x="0" y="0"/>
                </a:lnTo>
                <a:lnTo>
                  <a:pt x="89452" y="1003852"/>
                </a:lnTo>
                <a:close/>
              </a:path>
            </a:pathLst>
          </a:cu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p:cNvCxnSpPr>
            <a:stCxn id="61" idx="2"/>
          </p:cNvCxnSpPr>
          <p:nvPr/>
        </p:nvCxnSpPr>
        <p:spPr>
          <a:xfrm flipH="1">
            <a:off x="6765197" y="3962400"/>
            <a:ext cx="1361908" cy="41242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186410" y="3254514"/>
            <a:ext cx="1881390" cy="707886"/>
          </a:xfrm>
          <a:prstGeom prst="rect">
            <a:avLst/>
          </a:prstGeom>
          <a:solidFill>
            <a:schemeClr val="bg1"/>
          </a:solidFill>
          <a:ln>
            <a:solidFill>
              <a:schemeClr val="tx1"/>
            </a:solidFill>
          </a:ln>
        </p:spPr>
        <p:txBody>
          <a:bodyPr wrap="square" rtlCol="0">
            <a:spAutoFit/>
          </a:bodyPr>
          <a:lstStyle/>
          <a:p>
            <a:pPr algn="ctr"/>
            <a:r>
              <a:rPr lang="en-US" sz="2000" b="1" dirty="0" smtClean="0">
                <a:latin typeface="Times New Roman" pitchFamily="18" charset="0"/>
                <a:cs typeface="Times New Roman" pitchFamily="18" charset="0"/>
              </a:rPr>
              <a:t>Example Spill Area Size</a:t>
            </a:r>
          </a:p>
        </p:txBody>
      </p:sp>
      <p:cxnSp>
        <p:nvCxnSpPr>
          <p:cNvPr id="71" name="Straight Arrow Connector 70"/>
          <p:cNvCxnSpPr>
            <a:stCxn id="73" idx="2"/>
          </p:cNvCxnSpPr>
          <p:nvPr/>
        </p:nvCxnSpPr>
        <p:spPr>
          <a:xfrm flipH="1">
            <a:off x="5994140" y="2895600"/>
            <a:ext cx="1673163" cy="113812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23759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descr="Wailoa Pk Heterogeneity DU #3.jpg"/>
          <p:cNvPicPr/>
          <p:nvPr/>
        </p:nvPicPr>
        <p:blipFill>
          <a:blip r:embed="rId3" cstate="screen">
            <a:extLst>
              <a:ext uri="{28A0092B-C50C-407E-A947-70E740481C1C}">
                <a14:useLocalDpi xmlns:a14="http://schemas.microsoft.com/office/drawing/2010/main"/>
              </a:ext>
            </a:extLst>
          </a:blip>
          <a:stretch>
            <a:fillRect/>
          </a:stretch>
        </p:blipFill>
        <p:spPr>
          <a:xfrm>
            <a:off x="532765" y="752475"/>
            <a:ext cx="8078470" cy="4572000"/>
          </a:xfrm>
          <a:prstGeom prst="rect">
            <a:avLst/>
          </a:prstGeom>
          <a:ln>
            <a:solidFill>
              <a:schemeClr val="tx1"/>
            </a:solidFill>
          </a:ln>
        </p:spPr>
      </p:pic>
      <p:sp>
        <p:nvSpPr>
          <p:cNvPr id="121" name="Freeform 120"/>
          <p:cNvSpPr/>
          <p:nvPr/>
        </p:nvSpPr>
        <p:spPr>
          <a:xfrm>
            <a:off x="538843" y="3298371"/>
            <a:ext cx="8098971" cy="1877786"/>
          </a:xfrm>
          <a:custGeom>
            <a:avLst/>
            <a:gdLst>
              <a:gd name="connsiteX0" fmla="*/ 0 w 8098971"/>
              <a:gd name="connsiteY0" fmla="*/ 881743 h 1877786"/>
              <a:gd name="connsiteX1" fmla="*/ 2939143 w 8098971"/>
              <a:gd name="connsiteY1" fmla="*/ 16329 h 1877786"/>
              <a:gd name="connsiteX2" fmla="*/ 5159828 w 8098971"/>
              <a:gd name="connsiteY2" fmla="*/ 0 h 1877786"/>
              <a:gd name="connsiteX3" fmla="*/ 8082643 w 8098971"/>
              <a:gd name="connsiteY3" fmla="*/ 881743 h 1877786"/>
              <a:gd name="connsiteX4" fmla="*/ 8098971 w 8098971"/>
              <a:gd name="connsiteY4" fmla="*/ 1877786 h 1877786"/>
              <a:gd name="connsiteX5" fmla="*/ 0 w 8098971"/>
              <a:gd name="connsiteY5" fmla="*/ 1812472 h 1877786"/>
              <a:gd name="connsiteX6" fmla="*/ 0 w 8098971"/>
              <a:gd name="connsiteY6" fmla="*/ 881743 h 187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8971" h="1877786">
                <a:moveTo>
                  <a:pt x="0" y="881743"/>
                </a:moveTo>
                <a:lnTo>
                  <a:pt x="2939143" y="16329"/>
                </a:lnTo>
                <a:lnTo>
                  <a:pt x="5159828" y="0"/>
                </a:lnTo>
                <a:lnTo>
                  <a:pt x="8082643" y="881743"/>
                </a:lnTo>
                <a:lnTo>
                  <a:pt x="8098971" y="1877786"/>
                </a:lnTo>
                <a:lnTo>
                  <a:pt x="0" y="1812472"/>
                </a:lnTo>
                <a:lnTo>
                  <a:pt x="0" y="881743"/>
                </a:lnTo>
                <a:close/>
              </a:path>
            </a:pathLst>
          </a:custGeom>
          <a:blipFill dpi="0" rotWithShape="1">
            <a:blip r:embed="rId4">
              <a:alphaModFix amt="4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49881" y="76200"/>
            <a:ext cx="9193881"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MI Samples Improve Data Representativeness</a:t>
            </a:r>
            <a:endParaRPr lang="en-US" sz="2800" b="1" u="sng" dirty="0">
              <a:latin typeface="Times New Roman" pitchFamily="18" charset="0"/>
              <a:cs typeface="Times New Roman" pitchFamily="18" charset="0"/>
            </a:endParaRPr>
          </a:p>
        </p:txBody>
      </p:sp>
      <p:sp>
        <p:nvSpPr>
          <p:cNvPr id="99" name="Slide Number Placeholder 98"/>
          <p:cNvSpPr>
            <a:spLocks noGrp="1"/>
          </p:cNvSpPr>
          <p:nvPr>
            <p:ph type="sldNum" sz="quarter" idx="12"/>
          </p:nvPr>
        </p:nvSpPr>
        <p:spPr/>
        <p:txBody>
          <a:bodyPr/>
          <a:lstStyle/>
          <a:p>
            <a:fld id="{4713E40B-72D5-4A18-96F4-47675C04B6F3}" type="slidenum">
              <a:rPr lang="en-US" smtClean="0"/>
              <a:pPr/>
              <a:t>99</a:t>
            </a:fld>
            <a:endParaRPr lang="en-US"/>
          </a:p>
        </p:txBody>
      </p:sp>
      <p:sp>
        <p:nvSpPr>
          <p:cNvPr id="114" name="Freeform 113"/>
          <p:cNvSpPr/>
          <p:nvPr/>
        </p:nvSpPr>
        <p:spPr>
          <a:xfrm>
            <a:off x="4565375" y="3715342"/>
            <a:ext cx="3511826" cy="830081"/>
          </a:xfrm>
          <a:custGeom>
            <a:avLst/>
            <a:gdLst>
              <a:gd name="connsiteX0" fmla="*/ 89452 w 4711148"/>
              <a:gd name="connsiteY0" fmla="*/ 1003852 h 1003852"/>
              <a:gd name="connsiteX1" fmla="*/ 4711148 w 4711148"/>
              <a:gd name="connsiteY1" fmla="*/ 1003852 h 1003852"/>
              <a:gd name="connsiteX2" fmla="*/ 2464904 w 4711148"/>
              <a:gd name="connsiteY2" fmla="*/ 9939 h 1003852"/>
              <a:gd name="connsiteX3" fmla="*/ 0 w 4711148"/>
              <a:gd name="connsiteY3" fmla="*/ 0 h 1003852"/>
              <a:gd name="connsiteX4" fmla="*/ 89452 w 4711148"/>
              <a:gd name="connsiteY4" fmla="*/ 1003852 h 1003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1148" h="1003852">
                <a:moveTo>
                  <a:pt x="89452" y="1003852"/>
                </a:moveTo>
                <a:lnTo>
                  <a:pt x="4711148" y="1003852"/>
                </a:lnTo>
                <a:lnTo>
                  <a:pt x="2464904" y="9939"/>
                </a:lnTo>
                <a:lnTo>
                  <a:pt x="0" y="0"/>
                </a:lnTo>
                <a:lnTo>
                  <a:pt x="89452" y="1003852"/>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1143000" y="3723861"/>
            <a:ext cx="3472306" cy="833712"/>
          </a:xfrm>
          <a:custGeom>
            <a:avLst/>
            <a:gdLst>
              <a:gd name="connsiteX0" fmla="*/ 4244009 w 4323522"/>
              <a:gd name="connsiteY0" fmla="*/ 9939 h 934278"/>
              <a:gd name="connsiteX1" fmla="*/ 2047461 w 4323522"/>
              <a:gd name="connsiteY1" fmla="*/ 0 h 934278"/>
              <a:gd name="connsiteX2" fmla="*/ 0 w 4323522"/>
              <a:gd name="connsiteY2" fmla="*/ 934278 h 934278"/>
              <a:gd name="connsiteX3" fmla="*/ 4323522 w 4323522"/>
              <a:gd name="connsiteY3" fmla="*/ 924339 h 934278"/>
              <a:gd name="connsiteX4" fmla="*/ 4244009 w 4323522"/>
              <a:gd name="connsiteY4" fmla="*/ 9939 h 934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3522" h="934278">
                <a:moveTo>
                  <a:pt x="4244009" y="9939"/>
                </a:moveTo>
                <a:lnTo>
                  <a:pt x="2047461" y="0"/>
                </a:lnTo>
                <a:lnTo>
                  <a:pt x="0" y="934278"/>
                </a:lnTo>
                <a:lnTo>
                  <a:pt x="4323522" y="924339"/>
                </a:lnTo>
                <a:lnTo>
                  <a:pt x="4244009" y="993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518452" y="3306418"/>
            <a:ext cx="1013791" cy="49696"/>
          </a:xfrm>
          <a:custGeom>
            <a:avLst/>
            <a:gdLst>
              <a:gd name="connsiteX0" fmla="*/ 0 w 1023731"/>
              <a:gd name="connsiteY0" fmla="*/ 0 h 59635"/>
              <a:gd name="connsiteX1" fmla="*/ 1013791 w 1023731"/>
              <a:gd name="connsiteY1" fmla="*/ 9940 h 59635"/>
              <a:gd name="connsiteX2" fmla="*/ 1023731 w 1023731"/>
              <a:gd name="connsiteY2" fmla="*/ 59635 h 59635"/>
              <a:gd name="connsiteX3" fmla="*/ 59635 w 1023731"/>
              <a:gd name="connsiteY3" fmla="*/ 59635 h 59635"/>
              <a:gd name="connsiteX4" fmla="*/ 0 w 1023731"/>
              <a:gd name="connsiteY4" fmla="*/ 0 h 5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731" h="59635">
                <a:moveTo>
                  <a:pt x="0" y="0"/>
                </a:moveTo>
                <a:lnTo>
                  <a:pt x="1013791" y="9940"/>
                </a:lnTo>
                <a:lnTo>
                  <a:pt x="1023731" y="59635"/>
                </a:lnTo>
                <a:lnTo>
                  <a:pt x="59635" y="59635"/>
                </a:lnTo>
                <a:lnTo>
                  <a:pt x="0" y="0"/>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4532243" y="3296478"/>
            <a:ext cx="1093305" cy="69574"/>
          </a:xfrm>
          <a:custGeom>
            <a:avLst/>
            <a:gdLst>
              <a:gd name="connsiteX0" fmla="*/ 1093305 w 1093305"/>
              <a:gd name="connsiteY0" fmla="*/ 0 h 69574"/>
              <a:gd name="connsiteX1" fmla="*/ 0 w 1093305"/>
              <a:gd name="connsiteY1" fmla="*/ 19879 h 69574"/>
              <a:gd name="connsiteX2" fmla="*/ 9940 w 1093305"/>
              <a:gd name="connsiteY2" fmla="*/ 69574 h 69574"/>
              <a:gd name="connsiteX3" fmla="*/ 1083366 w 1093305"/>
              <a:gd name="connsiteY3" fmla="*/ 59635 h 69574"/>
              <a:gd name="connsiteX4" fmla="*/ 1093305 w 1093305"/>
              <a:gd name="connsiteY4" fmla="*/ 0 h 69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305" h="69574">
                <a:moveTo>
                  <a:pt x="1093305" y="0"/>
                </a:moveTo>
                <a:lnTo>
                  <a:pt x="0" y="19879"/>
                </a:lnTo>
                <a:lnTo>
                  <a:pt x="9940" y="69574"/>
                </a:lnTo>
                <a:lnTo>
                  <a:pt x="1083366" y="59635"/>
                </a:lnTo>
                <a:lnTo>
                  <a:pt x="1093305" y="0"/>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p:nvPr/>
        </p:nvCxnSpPr>
        <p:spPr>
          <a:xfrm flipV="1">
            <a:off x="533400" y="3299012"/>
            <a:ext cx="2989729" cy="8919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5625548" y="3296478"/>
            <a:ext cx="2985052" cy="8945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533400" y="4557573"/>
            <a:ext cx="609600" cy="1698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0800000">
            <a:off x="8077202" y="4545424"/>
            <a:ext cx="533399" cy="1789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33400" y="5105400"/>
            <a:ext cx="8077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081784" y="3718560"/>
            <a:ext cx="685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6200000" flipV="1">
            <a:off x="4363676" y="4833465"/>
            <a:ext cx="599368" cy="298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495800" y="3937084"/>
            <a:ext cx="354299" cy="253916"/>
          </a:xfrm>
          <a:prstGeom prst="rect">
            <a:avLst/>
          </a:prstGeom>
          <a:noFill/>
          <a:ln>
            <a:noFill/>
          </a:ln>
        </p:spPr>
        <p:txBody>
          <a:bodyPr wrap="square" rtlCol="0">
            <a:spAutoFit/>
          </a:bodyPr>
          <a:lstStyle/>
          <a:p>
            <a:pPr marL="228600" indent="-228600" algn="ctr"/>
            <a:r>
              <a:rPr lang="en-US" sz="1050" b="1" dirty="0" smtClean="0">
                <a:latin typeface="Tahoma" pitchFamily="34" charset="0"/>
                <a:ea typeface="Tahoma" pitchFamily="34" charset="0"/>
                <a:cs typeface="Tahoma" pitchFamily="34" charset="0"/>
              </a:rPr>
              <a:t>X</a:t>
            </a:r>
            <a:endParaRPr lang="en-US" sz="1050" b="1" dirty="0" smtClean="0">
              <a:latin typeface="Times New Roman" pitchFamily="18" charset="0"/>
              <a:cs typeface="Times New Roman" pitchFamily="18" charset="0"/>
            </a:endParaRPr>
          </a:p>
        </p:txBody>
      </p:sp>
      <p:sp>
        <p:nvSpPr>
          <p:cNvPr id="47" name="TextBox 46"/>
          <p:cNvSpPr txBox="1"/>
          <p:nvPr/>
        </p:nvSpPr>
        <p:spPr>
          <a:xfrm>
            <a:off x="4495800" y="4089593"/>
            <a:ext cx="416822" cy="261610"/>
          </a:xfrm>
          <a:prstGeom prst="rect">
            <a:avLst/>
          </a:prstGeom>
          <a:noFill/>
          <a:ln>
            <a:noFill/>
          </a:ln>
        </p:spPr>
        <p:txBody>
          <a:bodyPr wrap="square" rtlCol="0">
            <a:spAutoFit/>
          </a:bodyPr>
          <a:lstStyle/>
          <a:p>
            <a:pPr marL="228600" indent="-228600" algn="ctr"/>
            <a:r>
              <a:rPr lang="en-US" sz="1100" b="1" dirty="0" smtClean="0">
                <a:latin typeface="Tahoma" pitchFamily="34" charset="0"/>
                <a:ea typeface="Tahoma" pitchFamily="34" charset="0"/>
                <a:cs typeface="Tahoma" pitchFamily="34" charset="0"/>
              </a:rPr>
              <a:t>X</a:t>
            </a:r>
            <a:endParaRPr lang="en-US" sz="1100" b="1" dirty="0" smtClean="0">
              <a:latin typeface="Times New Roman" pitchFamily="18" charset="0"/>
              <a:cs typeface="Times New Roman" pitchFamily="18" charset="0"/>
            </a:endParaRPr>
          </a:p>
        </p:txBody>
      </p:sp>
      <p:sp>
        <p:nvSpPr>
          <p:cNvPr id="77" name="TextBox 76"/>
          <p:cNvSpPr txBox="1"/>
          <p:nvPr/>
        </p:nvSpPr>
        <p:spPr>
          <a:xfrm>
            <a:off x="4495800" y="3767172"/>
            <a:ext cx="312617" cy="246221"/>
          </a:xfrm>
          <a:prstGeom prst="rect">
            <a:avLst/>
          </a:prstGeom>
          <a:noFill/>
          <a:ln>
            <a:noFill/>
          </a:ln>
        </p:spPr>
        <p:txBody>
          <a:bodyPr wrap="square" rtlCol="0">
            <a:spAutoFit/>
          </a:bodyPr>
          <a:lstStyle/>
          <a:p>
            <a:pPr marL="228600" indent="-228600" algn="ctr"/>
            <a:r>
              <a:rPr lang="en-US" sz="1000" b="1" dirty="0" smtClean="0">
                <a:latin typeface="Tahoma" pitchFamily="34" charset="0"/>
                <a:ea typeface="Tahoma" pitchFamily="34" charset="0"/>
                <a:cs typeface="Tahoma" pitchFamily="34" charset="0"/>
              </a:rPr>
              <a:t>X</a:t>
            </a:r>
            <a:endParaRPr lang="en-US" sz="1000" b="1" dirty="0" smtClean="0">
              <a:latin typeface="Times New Roman" pitchFamily="18" charset="0"/>
              <a:cs typeface="Times New Roman" pitchFamily="18" charset="0"/>
            </a:endParaRPr>
          </a:p>
        </p:txBody>
      </p:sp>
      <p:sp>
        <p:nvSpPr>
          <p:cNvPr id="88" name="TextBox 87"/>
          <p:cNvSpPr txBox="1"/>
          <p:nvPr/>
        </p:nvSpPr>
        <p:spPr>
          <a:xfrm>
            <a:off x="4495801" y="3672149"/>
            <a:ext cx="295853" cy="284922"/>
          </a:xfrm>
          <a:prstGeom prst="rect">
            <a:avLst/>
          </a:prstGeom>
          <a:noFill/>
          <a:ln>
            <a:noFill/>
          </a:ln>
        </p:spPr>
        <p:txBody>
          <a:bodyPr wrap="square" rtlCol="0">
            <a:spAutoFit/>
          </a:bodyPr>
          <a:lstStyle/>
          <a:p>
            <a:pPr marL="228600" indent="-228600" algn="ctr"/>
            <a:r>
              <a:rPr lang="en-US" sz="800" b="1" dirty="0" smtClean="0">
                <a:latin typeface="Tahoma" pitchFamily="34" charset="0"/>
                <a:ea typeface="Tahoma" pitchFamily="34" charset="0"/>
                <a:cs typeface="Tahoma" pitchFamily="34" charset="0"/>
              </a:rPr>
              <a:t>X</a:t>
            </a:r>
            <a:endParaRPr lang="en-US" sz="800" b="1" dirty="0" smtClean="0">
              <a:latin typeface="Times New Roman" pitchFamily="18" charset="0"/>
              <a:cs typeface="Times New Roman" pitchFamily="18" charset="0"/>
            </a:endParaRPr>
          </a:p>
        </p:txBody>
      </p:sp>
      <p:sp>
        <p:nvSpPr>
          <p:cNvPr id="123" name="Freeform 122"/>
          <p:cNvSpPr/>
          <p:nvPr/>
        </p:nvSpPr>
        <p:spPr>
          <a:xfrm>
            <a:off x="4515678" y="3357594"/>
            <a:ext cx="1889273" cy="379519"/>
          </a:xfrm>
          <a:custGeom>
            <a:avLst/>
            <a:gdLst>
              <a:gd name="connsiteX0" fmla="*/ 0 w 2534479"/>
              <a:gd name="connsiteY0" fmla="*/ 0 h 467139"/>
              <a:gd name="connsiteX1" fmla="*/ 59635 w 2534479"/>
              <a:gd name="connsiteY1" fmla="*/ 447261 h 467139"/>
              <a:gd name="connsiteX2" fmla="*/ 2534479 w 2534479"/>
              <a:gd name="connsiteY2" fmla="*/ 467139 h 467139"/>
              <a:gd name="connsiteX3" fmla="*/ 1461052 w 2534479"/>
              <a:gd name="connsiteY3" fmla="*/ 0 h 467139"/>
              <a:gd name="connsiteX4" fmla="*/ 0 w 2534479"/>
              <a:gd name="connsiteY4" fmla="*/ 0 h 467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479" h="467139">
                <a:moveTo>
                  <a:pt x="0" y="0"/>
                </a:moveTo>
                <a:lnTo>
                  <a:pt x="59635" y="447261"/>
                </a:lnTo>
                <a:lnTo>
                  <a:pt x="2534479" y="467139"/>
                </a:lnTo>
                <a:lnTo>
                  <a:pt x="1461052" y="0"/>
                </a:lnTo>
                <a:lnTo>
                  <a:pt x="0"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2806148" y="3359056"/>
            <a:ext cx="1755912" cy="378057"/>
          </a:xfrm>
          <a:custGeom>
            <a:avLst/>
            <a:gdLst>
              <a:gd name="connsiteX0" fmla="*/ 0 w 2355574"/>
              <a:gd name="connsiteY0" fmla="*/ 447261 h 457200"/>
              <a:gd name="connsiteX1" fmla="*/ 983974 w 2355574"/>
              <a:gd name="connsiteY1" fmla="*/ 0 h 457200"/>
              <a:gd name="connsiteX2" fmla="*/ 2315817 w 2355574"/>
              <a:gd name="connsiteY2" fmla="*/ 0 h 457200"/>
              <a:gd name="connsiteX3" fmla="*/ 2355574 w 2355574"/>
              <a:gd name="connsiteY3" fmla="*/ 457200 h 457200"/>
              <a:gd name="connsiteX4" fmla="*/ 0 w 2355574"/>
              <a:gd name="connsiteY4" fmla="*/ 447261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574" h="457200">
                <a:moveTo>
                  <a:pt x="0" y="447261"/>
                </a:moveTo>
                <a:lnTo>
                  <a:pt x="983974" y="0"/>
                </a:lnTo>
                <a:lnTo>
                  <a:pt x="2315817" y="0"/>
                </a:lnTo>
                <a:lnTo>
                  <a:pt x="2355574" y="457200"/>
                </a:lnTo>
                <a:lnTo>
                  <a:pt x="0" y="447261"/>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609600" y="838200"/>
            <a:ext cx="6705600" cy="1446550"/>
          </a:xfrm>
          <a:prstGeom prst="rect">
            <a:avLst/>
          </a:prstGeom>
          <a:solidFill>
            <a:schemeClr val="bg1"/>
          </a:solidFill>
          <a:ln>
            <a:solidFill>
              <a:schemeClr val="tx1"/>
            </a:solidFill>
          </a:ln>
        </p:spPr>
        <p:txBody>
          <a:bodyPr wrap="square" rtlCol="0">
            <a:spAutoFit/>
          </a:bodyPr>
          <a:lstStyle/>
          <a:p>
            <a:pPr marL="228600" indent="-228600">
              <a:buFont typeface="Arial" pitchFamily="34" charset="0"/>
              <a:buChar char="•"/>
            </a:pPr>
            <a:r>
              <a:rPr lang="en-US" sz="2200" b="1" dirty="0" smtClean="0">
                <a:latin typeface="Times New Roman" pitchFamily="18" charset="0"/>
                <a:cs typeface="Times New Roman" pitchFamily="18" charset="0"/>
              </a:rPr>
              <a:t>DUs designated DUs based on suspect spill areas, assumed clean perimeters, exposure areas etc;</a:t>
            </a:r>
          </a:p>
          <a:p>
            <a:pPr marL="228600" indent="-228600">
              <a:buFont typeface="Arial" pitchFamily="34" charset="0"/>
              <a:buChar char="•"/>
            </a:pPr>
            <a:r>
              <a:rPr lang="en-US" sz="2200" b="1" dirty="0" smtClean="0">
                <a:latin typeface="Times New Roman" pitchFamily="18" charset="0"/>
                <a:cs typeface="Times New Roman" pitchFamily="18" charset="0"/>
              </a:rPr>
              <a:t>MI sample collected across entire DU;</a:t>
            </a:r>
          </a:p>
          <a:p>
            <a:pPr marL="228600" indent="-228600">
              <a:buFont typeface="Arial" pitchFamily="34" charset="0"/>
              <a:buChar char="•"/>
            </a:pPr>
            <a:r>
              <a:rPr lang="en-US" sz="2200" b="1" dirty="0" smtClean="0">
                <a:latin typeface="Times New Roman" pitchFamily="18" charset="0"/>
                <a:cs typeface="Times New Roman" pitchFamily="18" charset="0"/>
              </a:rPr>
              <a:t>Samples processed, subsampled and tested.</a:t>
            </a:r>
          </a:p>
        </p:txBody>
      </p:sp>
      <p:sp>
        <p:nvSpPr>
          <p:cNvPr id="76" name="Freeform 75"/>
          <p:cNvSpPr/>
          <p:nvPr/>
        </p:nvSpPr>
        <p:spPr>
          <a:xfrm>
            <a:off x="4558352" y="3715342"/>
            <a:ext cx="3518849" cy="830081"/>
          </a:xfrm>
          <a:custGeom>
            <a:avLst/>
            <a:gdLst>
              <a:gd name="connsiteX0" fmla="*/ 89452 w 4711148"/>
              <a:gd name="connsiteY0" fmla="*/ 1003852 h 1003852"/>
              <a:gd name="connsiteX1" fmla="*/ 4711148 w 4711148"/>
              <a:gd name="connsiteY1" fmla="*/ 1003852 h 1003852"/>
              <a:gd name="connsiteX2" fmla="*/ 2464904 w 4711148"/>
              <a:gd name="connsiteY2" fmla="*/ 9939 h 1003852"/>
              <a:gd name="connsiteX3" fmla="*/ 0 w 4711148"/>
              <a:gd name="connsiteY3" fmla="*/ 0 h 1003852"/>
              <a:gd name="connsiteX4" fmla="*/ 89452 w 4711148"/>
              <a:gd name="connsiteY4" fmla="*/ 1003852 h 1003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1148" h="1003852">
                <a:moveTo>
                  <a:pt x="89452" y="1003852"/>
                </a:moveTo>
                <a:lnTo>
                  <a:pt x="4711148" y="1003852"/>
                </a:lnTo>
                <a:lnTo>
                  <a:pt x="2464904" y="9939"/>
                </a:lnTo>
                <a:lnTo>
                  <a:pt x="0" y="0"/>
                </a:lnTo>
                <a:lnTo>
                  <a:pt x="89452" y="1003852"/>
                </a:lnTo>
                <a:close/>
              </a:path>
            </a:pathLst>
          </a:cu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572000" y="3672149"/>
            <a:ext cx="3329609" cy="899851"/>
            <a:chOff x="4572000" y="3672149"/>
            <a:chExt cx="3329609" cy="899851"/>
          </a:xfrm>
        </p:grpSpPr>
        <p:sp>
          <p:nvSpPr>
            <p:cNvPr id="33" name="TextBox 32"/>
            <p:cNvSpPr txBox="1"/>
            <p:nvPr/>
          </p:nvSpPr>
          <p:spPr>
            <a:xfrm>
              <a:off x="4572000" y="4295001"/>
              <a:ext cx="455333" cy="276999"/>
            </a:xfrm>
            <a:prstGeom prst="rect">
              <a:avLst/>
            </a:prstGeom>
            <a:noFill/>
            <a:ln>
              <a:noFill/>
            </a:ln>
          </p:spPr>
          <p:txBody>
            <a:bodyPr wrap="square" rtlCol="0">
              <a:spAutoFit/>
            </a:bodyPr>
            <a:lstStyle/>
            <a:p>
              <a:pPr marL="228600" indent="-228600" algn="ctr"/>
              <a:r>
                <a:rPr lang="en-US" sz="1200" b="1" dirty="0" smtClean="0">
                  <a:latin typeface="Tahoma" pitchFamily="34" charset="0"/>
                  <a:ea typeface="Tahoma" pitchFamily="34" charset="0"/>
                  <a:cs typeface="Tahoma" pitchFamily="34" charset="0"/>
                </a:rPr>
                <a:t>X</a:t>
              </a:r>
              <a:endParaRPr lang="en-US" sz="1200" b="1" dirty="0" smtClean="0">
                <a:latin typeface="Times New Roman" pitchFamily="18" charset="0"/>
                <a:cs typeface="Times New Roman" pitchFamily="18" charset="0"/>
              </a:endParaRPr>
            </a:p>
          </p:txBody>
        </p:sp>
        <p:sp>
          <p:nvSpPr>
            <p:cNvPr id="34" name="TextBox 33"/>
            <p:cNvSpPr txBox="1"/>
            <p:nvPr/>
          </p:nvSpPr>
          <p:spPr>
            <a:xfrm>
              <a:off x="4928767" y="4295001"/>
              <a:ext cx="455333" cy="276999"/>
            </a:xfrm>
            <a:prstGeom prst="rect">
              <a:avLst/>
            </a:prstGeom>
            <a:noFill/>
            <a:ln>
              <a:noFill/>
            </a:ln>
          </p:spPr>
          <p:txBody>
            <a:bodyPr wrap="square" rtlCol="0">
              <a:spAutoFit/>
            </a:bodyPr>
            <a:lstStyle/>
            <a:p>
              <a:pPr marL="228600" indent="-228600" algn="ctr"/>
              <a:r>
                <a:rPr lang="en-US" sz="1200" b="1" dirty="0" smtClean="0">
                  <a:latin typeface="Tahoma" pitchFamily="34" charset="0"/>
                  <a:ea typeface="Tahoma" pitchFamily="34" charset="0"/>
                  <a:cs typeface="Tahoma" pitchFamily="34" charset="0"/>
                </a:rPr>
                <a:t>X</a:t>
              </a:r>
              <a:endParaRPr lang="en-US" sz="1200" b="1" dirty="0" smtClean="0">
                <a:latin typeface="Times New Roman" pitchFamily="18" charset="0"/>
                <a:cs typeface="Times New Roman" pitchFamily="18" charset="0"/>
              </a:endParaRPr>
            </a:p>
          </p:txBody>
        </p:sp>
        <p:sp>
          <p:nvSpPr>
            <p:cNvPr id="36" name="TextBox 35"/>
            <p:cNvSpPr txBox="1"/>
            <p:nvPr/>
          </p:nvSpPr>
          <p:spPr>
            <a:xfrm>
              <a:off x="5253606" y="4295001"/>
              <a:ext cx="455333" cy="276999"/>
            </a:xfrm>
            <a:prstGeom prst="rect">
              <a:avLst/>
            </a:prstGeom>
            <a:noFill/>
            <a:ln>
              <a:noFill/>
            </a:ln>
          </p:spPr>
          <p:txBody>
            <a:bodyPr wrap="square" rtlCol="0">
              <a:spAutoFit/>
            </a:bodyPr>
            <a:lstStyle/>
            <a:p>
              <a:pPr marL="228600" indent="-228600" algn="ctr"/>
              <a:r>
                <a:rPr lang="en-US" sz="1200" b="1" dirty="0" smtClean="0">
                  <a:latin typeface="Tahoma" pitchFamily="34" charset="0"/>
                  <a:ea typeface="Tahoma" pitchFamily="34" charset="0"/>
                  <a:cs typeface="Tahoma" pitchFamily="34" charset="0"/>
                </a:rPr>
                <a:t>X</a:t>
              </a:r>
              <a:endParaRPr lang="en-US" sz="1200" b="1" dirty="0" smtClean="0">
                <a:latin typeface="Times New Roman" pitchFamily="18" charset="0"/>
                <a:cs typeface="Times New Roman" pitchFamily="18" charset="0"/>
              </a:endParaRPr>
            </a:p>
          </p:txBody>
        </p:sp>
        <p:sp>
          <p:nvSpPr>
            <p:cNvPr id="37" name="TextBox 36"/>
            <p:cNvSpPr txBox="1"/>
            <p:nvPr/>
          </p:nvSpPr>
          <p:spPr>
            <a:xfrm>
              <a:off x="5578446" y="4295001"/>
              <a:ext cx="455333" cy="276999"/>
            </a:xfrm>
            <a:prstGeom prst="rect">
              <a:avLst/>
            </a:prstGeom>
            <a:noFill/>
            <a:ln>
              <a:noFill/>
            </a:ln>
          </p:spPr>
          <p:txBody>
            <a:bodyPr wrap="square" rtlCol="0">
              <a:spAutoFit/>
            </a:bodyPr>
            <a:lstStyle/>
            <a:p>
              <a:pPr marL="228600" indent="-228600" algn="ctr"/>
              <a:r>
                <a:rPr lang="en-US" sz="1200" b="1" dirty="0" smtClean="0">
                  <a:latin typeface="Tahoma" pitchFamily="34" charset="0"/>
                  <a:ea typeface="Tahoma" pitchFamily="34" charset="0"/>
                  <a:cs typeface="Tahoma" pitchFamily="34" charset="0"/>
                </a:rPr>
                <a:t>X</a:t>
              </a:r>
              <a:endParaRPr lang="en-US" sz="1200" b="1" dirty="0" smtClean="0">
                <a:latin typeface="Times New Roman" pitchFamily="18" charset="0"/>
                <a:cs typeface="Times New Roman" pitchFamily="18" charset="0"/>
              </a:endParaRPr>
            </a:p>
          </p:txBody>
        </p:sp>
        <p:sp>
          <p:nvSpPr>
            <p:cNvPr id="39" name="TextBox 38"/>
            <p:cNvSpPr txBox="1"/>
            <p:nvPr/>
          </p:nvSpPr>
          <p:spPr>
            <a:xfrm>
              <a:off x="5903286" y="4295001"/>
              <a:ext cx="455333" cy="276999"/>
            </a:xfrm>
            <a:prstGeom prst="rect">
              <a:avLst/>
            </a:prstGeom>
            <a:noFill/>
            <a:ln>
              <a:noFill/>
            </a:ln>
          </p:spPr>
          <p:txBody>
            <a:bodyPr wrap="square" rtlCol="0">
              <a:spAutoFit/>
            </a:bodyPr>
            <a:lstStyle/>
            <a:p>
              <a:pPr marL="228600" indent="-228600" algn="ctr"/>
              <a:r>
                <a:rPr lang="en-US" sz="1200" b="1" dirty="0" smtClean="0">
                  <a:latin typeface="Tahoma" pitchFamily="34" charset="0"/>
                  <a:ea typeface="Tahoma" pitchFamily="34" charset="0"/>
                  <a:cs typeface="Tahoma" pitchFamily="34" charset="0"/>
                </a:rPr>
                <a:t>X</a:t>
              </a:r>
              <a:endParaRPr lang="en-US" sz="1200" b="1" dirty="0" smtClean="0">
                <a:latin typeface="Times New Roman" pitchFamily="18" charset="0"/>
                <a:cs typeface="Times New Roman" pitchFamily="18" charset="0"/>
              </a:endParaRPr>
            </a:p>
          </p:txBody>
        </p:sp>
        <p:sp>
          <p:nvSpPr>
            <p:cNvPr id="40" name="TextBox 39"/>
            <p:cNvSpPr txBox="1"/>
            <p:nvPr/>
          </p:nvSpPr>
          <p:spPr>
            <a:xfrm>
              <a:off x="6228126" y="4295001"/>
              <a:ext cx="455333" cy="276999"/>
            </a:xfrm>
            <a:prstGeom prst="rect">
              <a:avLst/>
            </a:prstGeom>
            <a:noFill/>
            <a:ln>
              <a:noFill/>
            </a:ln>
          </p:spPr>
          <p:txBody>
            <a:bodyPr wrap="square" rtlCol="0">
              <a:spAutoFit/>
            </a:bodyPr>
            <a:lstStyle/>
            <a:p>
              <a:pPr marL="228600" indent="-228600" algn="ctr"/>
              <a:r>
                <a:rPr lang="en-US" sz="1200" b="1" dirty="0" smtClean="0">
                  <a:latin typeface="Tahoma" pitchFamily="34" charset="0"/>
                  <a:ea typeface="Tahoma" pitchFamily="34" charset="0"/>
                  <a:cs typeface="Tahoma" pitchFamily="34" charset="0"/>
                </a:rPr>
                <a:t>X</a:t>
              </a:r>
              <a:endParaRPr lang="en-US" sz="1200" b="1" dirty="0" smtClean="0">
                <a:latin typeface="Times New Roman" pitchFamily="18" charset="0"/>
                <a:cs typeface="Times New Roman" pitchFamily="18" charset="0"/>
              </a:endParaRPr>
            </a:p>
          </p:txBody>
        </p:sp>
        <p:sp>
          <p:nvSpPr>
            <p:cNvPr id="41" name="TextBox 40"/>
            <p:cNvSpPr txBox="1"/>
            <p:nvPr/>
          </p:nvSpPr>
          <p:spPr>
            <a:xfrm>
              <a:off x="6552966" y="4295001"/>
              <a:ext cx="455333" cy="276999"/>
            </a:xfrm>
            <a:prstGeom prst="rect">
              <a:avLst/>
            </a:prstGeom>
            <a:noFill/>
            <a:ln>
              <a:noFill/>
            </a:ln>
          </p:spPr>
          <p:txBody>
            <a:bodyPr wrap="square" rtlCol="0">
              <a:spAutoFit/>
            </a:bodyPr>
            <a:lstStyle/>
            <a:p>
              <a:pPr marL="228600" indent="-228600" algn="ctr"/>
              <a:r>
                <a:rPr lang="en-US" sz="1200" b="1" dirty="0" smtClean="0">
                  <a:latin typeface="Tahoma" pitchFamily="34" charset="0"/>
                  <a:ea typeface="Tahoma" pitchFamily="34" charset="0"/>
                  <a:cs typeface="Tahoma" pitchFamily="34" charset="0"/>
                </a:rPr>
                <a:t>X</a:t>
              </a:r>
              <a:endParaRPr lang="en-US" sz="1200" b="1" dirty="0" smtClean="0">
                <a:latin typeface="Times New Roman" pitchFamily="18" charset="0"/>
                <a:cs typeface="Times New Roman" pitchFamily="18" charset="0"/>
              </a:endParaRPr>
            </a:p>
          </p:txBody>
        </p:sp>
        <p:sp>
          <p:nvSpPr>
            <p:cNvPr id="42" name="TextBox 41"/>
            <p:cNvSpPr txBox="1"/>
            <p:nvPr/>
          </p:nvSpPr>
          <p:spPr>
            <a:xfrm>
              <a:off x="6877806" y="4295001"/>
              <a:ext cx="455333" cy="276999"/>
            </a:xfrm>
            <a:prstGeom prst="rect">
              <a:avLst/>
            </a:prstGeom>
            <a:noFill/>
            <a:ln>
              <a:noFill/>
            </a:ln>
          </p:spPr>
          <p:txBody>
            <a:bodyPr wrap="square" rtlCol="0">
              <a:spAutoFit/>
            </a:bodyPr>
            <a:lstStyle/>
            <a:p>
              <a:pPr marL="228600" indent="-228600" algn="ctr"/>
              <a:r>
                <a:rPr lang="en-US" sz="1200" b="1" dirty="0" smtClean="0">
                  <a:latin typeface="Tahoma" pitchFamily="34" charset="0"/>
                  <a:ea typeface="Tahoma" pitchFamily="34" charset="0"/>
                  <a:cs typeface="Tahoma" pitchFamily="34" charset="0"/>
                </a:rPr>
                <a:t>X</a:t>
              </a:r>
              <a:endParaRPr lang="en-US" sz="1200" b="1" dirty="0" smtClean="0">
                <a:latin typeface="Times New Roman" pitchFamily="18" charset="0"/>
                <a:cs typeface="Times New Roman" pitchFamily="18" charset="0"/>
              </a:endParaRPr>
            </a:p>
          </p:txBody>
        </p:sp>
        <p:sp>
          <p:nvSpPr>
            <p:cNvPr id="43" name="TextBox 42"/>
            <p:cNvSpPr txBox="1"/>
            <p:nvPr/>
          </p:nvSpPr>
          <p:spPr>
            <a:xfrm>
              <a:off x="7202646" y="4295001"/>
              <a:ext cx="455333" cy="276999"/>
            </a:xfrm>
            <a:prstGeom prst="rect">
              <a:avLst/>
            </a:prstGeom>
            <a:noFill/>
            <a:ln>
              <a:noFill/>
            </a:ln>
          </p:spPr>
          <p:txBody>
            <a:bodyPr wrap="square" rtlCol="0">
              <a:spAutoFit/>
            </a:bodyPr>
            <a:lstStyle/>
            <a:p>
              <a:pPr marL="228600" indent="-228600" algn="ctr"/>
              <a:r>
                <a:rPr lang="en-US" sz="1200" b="1" dirty="0" smtClean="0">
                  <a:latin typeface="Tahoma" pitchFamily="34" charset="0"/>
                  <a:ea typeface="Tahoma" pitchFamily="34" charset="0"/>
                  <a:cs typeface="Tahoma" pitchFamily="34" charset="0"/>
                </a:rPr>
                <a:t>X</a:t>
              </a:r>
              <a:endParaRPr lang="en-US" sz="1200" b="1" dirty="0" smtClean="0">
                <a:latin typeface="Times New Roman" pitchFamily="18" charset="0"/>
                <a:cs typeface="Times New Roman" pitchFamily="18" charset="0"/>
              </a:endParaRPr>
            </a:p>
          </p:txBody>
        </p:sp>
        <p:sp>
          <p:nvSpPr>
            <p:cNvPr id="44" name="TextBox 43"/>
            <p:cNvSpPr txBox="1"/>
            <p:nvPr/>
          </p:nvSpPr>
          <p:spPr>
            <a:xfrm>
              <a:off x="7446276" y="4295001"/>
              <a:ext cx="455333" cy="276999"/>
            </a:xfrm>
            <a:prstGeom prst="rect">
              <a:avLst/>
            </a:prstGeom>
            <a:noFill/>
            <a:ln>
              <a:noFill/>
            </a:ln>
          </p:spPr>
          <p:txBody>
            <a:bodyPr wrap="square" rtlCol="0">
              <a:spAutoFit/>
            </a:bodyPr>
            <a:lstStyle/>
            <a:p>
              <a:pPr marL="228600" indent="-228600" algn="ctr"/>
              <a:r>
                <a:rPr lang="en-US" sz="1200" b="1" dirty="0" smtClean="0">
                  <a:latin typeface="Tahoma" pitchFamily="34" charset="0"/>
                  <a:ea typeface="Tahoma" pitchFamily="34" charset="0"/>
                  <a:cs typeface="Tahoma" pitchFamily="34" charset="0"/>
                </a:rPr>
                <a:t>X</a:t>
              </a:r>
              <a:endParaRPr lang="en-US" sz="1200" b="1" dirty="0" smtClean="0">
                <a:latin typeface="Times New Roman" pitchFamily="18" charset="0"/>
                <a:cs typeface="Times New Roman" pitchFamily="18" charset="0"/>
              </a:endParaRPr>
            </a:p>
          </p:txBody>
        </p:sp>
        <p:sp>
          <p:nvSpPr>
            <p:cNvPr id="51" name="TextBox 50"/>
            <p:cNvSpPr txBox="1"/>
            <p:nvPr/>
          </p:nvSpPr>
          <p:spPr>
            <a:xfrm>
              <a:off x="4855523" y="4089593"/>
              <a:ext cx="416822" cy="261610"/>
            </a:xfrm>
            <a:prstGeom prst="rect">
              <a:avLst/>
            </a:prstGeom>
            <a:noFill/>
            <a:ln>
              <a:noFill/>
            </a:ln>
          </p:spPr>
          <p:txBody>
            <a:bodyPr wrap="square" rtlCol="0">
              <a:spAutoFit/>
            </a:bodyPr>
            <a:lstStyle/>
            <a:p>
              <a:pPr marL="228600" indent="-228600" algn="ctr"/>
              <a:r>
                <a:rPr lang="en-US" sz="1100" b="1" dirty="0" smtClean="0">
                  <a:latin typeface="Tahoma" pitchFamily="34" charset="0"/>
                  <a:ea typeface="Tahoma" pitchFamily="34" charset="0"/>
                  <a:cs typeface="Tahoma" pitchFamily="34" charset="0"/>
                </a:rPr>
                <a:t>X</a:t>
              </a:r>
              <a:endParaRPr lang="en-US" sz="1100" b="1" dirty="0" smtClean="0">
                <a:latin typeface="Times New Roman" pitchFamily="18" charset="0"/>
                <a:cs typeface="Times New Roman" pitchFamily="18" charset="0"/>
              </a:endParaRPr>
            </a:p>
          </p:txBody>
        </p:sp>
        <p:sp>
          <p:nvSpPr>
            <p:cNvPr id="55" name="TextBox 54"/>
            <p:cNvSpPr txBox="1"/>
            <p:nvPr/>
          </p:nvSpPr>
          <p:spPr>
            <a:xfrm>
              <a:off x="5152889" y="4089593"/>
              <a:ext cx="416822" cy="261610"/>
            </a:xfrm>
            <a:prstGeom prst="rect">
              <a:avLst/>
            </a:prstGeom>
            <a:noFill/>
            <a:ln>
              <a:noFill/>
            </a:ln>
          </p:spPr>
          <p:txBody>
            <a:bodyPr wrap="square" rtlCol="0">
              <a:spAutoFit/>
            </a:bodyPr>
            <a:lstStyle/>
            <a:p>
              <a:pPr marL="228600" indent="-228600" algn="ctr"/>
              <a:r>
                <a:rPr lang="en-US" sz="1100" b="1" dirty="0" smtClean="0">
                  <a:latin typeface="Tahoma" pitchFamily="34" charset="0"/>
                  <a:ea typeface="Tahoma" pitchFamily="34" charset="0"/>
                  <a:cs typeface="Tahoma" pitchFamily="34" charset="0"/>
                </a:rPr>
                <a:t>X</a:t>
              </a:r>
              <a:endParaRPr lang="en-US" sz="1100" b="1" dirty="0" smtClean="0">
                <a:latin typeface="Times New Roman" pitchFamily="18" charset="0"/>
                <a:cs typeface="Times New Roman" pitchFamily="18" charset="0"/>
              </a:endParaRPr>
            </a:p>
          </p:txBody>
        </p:sp>
        <p:sp>
          <p:nvSpPr>
            <p:cNvPr id="58" name="TextBox 57"/>
            <p:cNvSpPr txBox="1"/>
            <p:nvPr/>
          </p:nvSpPr>
          <p:spPr>
            <a:xfrm>
              <a:off x="5450255" y="4089593"/>
              <a:ext cx="416822" cy="261610"/>
            </a:xfrm>
            <a:prstGeom prst="rect">
              <a:avLst/>
            </a:prstGeom>
            <a:noFill/>
            <a:ln>
              <a:noFill/>
            </a:ln>
          </p:spPr>
          <p:txBody>
            <a:bodyPr wrap="square" rtlCol="0">
              <a:spAutoFit/>
            </a:bodyPr>
            <a:lstStyle/>
            <a:p>
              <a:pPr marL="228600" indent="-228600" algn="ctr"/>
              <a:r>
                <a:rPr lang="en-US" sz="1100" b="1" dirty="0" smtClean="0">
                  <a:latin typeface="Tahoma" pitchFamily="34" charset="0"/>
                  <a:ea typeface="Tahoma" pitchFamily="34" charset="0"/>
                  <a:cs typeface="Tahoma" pitchFamily="34" charset="0"/>
                </a:rPr>
                <a:t>X</a:t>
              </a:r>
              <a:endParaRPr lang="en-US" sz="1100" b="1" dirty="0" smtClean="0">
                <a:latin typeface="Times New Roman" pitchFamily="18" charset="0"/>
                <a:cs typeface="Times New Roman" pitchFamily="18" charset="0"/>
              </a:endParaRPr>
            </a:p>
          </p:txBody>
        </p:sp>
        <p:sp>
          <p:nvSpPr>
            <p:cNvPr id="59" name="TextBox 58"/>
            <p:cNvSpPr txBox="1"/>
            <p:nvPr/>
          </p:nvSpPr>
          <p:spPr>
            <a:xfrm>
              <a:off x="5747621" y="4089593"/>
              <a:ext cx="416822" cy="261610"/>
            </a:xfrm>
            <a:prstGeom prst="rect">
              <a:avLst/>
            </a:prstGeom>
            <a:noFill/>
            <a:ln>
              <a:noFill/>
            </a:ln>
          </p:spPr>
          <p:txBody>
            <a:bodyPr wrap="square" rtlCol="0">
              <a:spAutoFit/>
            </a:bodyPr>
            <a:lstStyle/>
            <a:p>
              <a:pPr marL="228600" indent="-228600" algn="ctr"/>
              <a:r>
                <a:rPr lang="en-US" sz="1100" b="1" dirty="0" smtClean="0">
                  <a:latin typeface="Tahoma" pitchFamily="34" charset="0"/>
                  <a:ea typeface="Tahoma" pitchFamily="34" charset="0"/>
                  <a:cs typeface="Tahoma" pitchFamily="34" charset="0"/>
                </a:rPr>
                <a:t>X</a:t>
              </a:r>
              <a:endParaRPr lang="en-US" sz="1100" b="1" dirty="0" smtClean="0">
                <a:latin typeface="Times New Roman" pitchFamily="18" charset="0"/>
                <a:cs typeface="Times New Roman" pitchFamily="18" charset="0"/>
              </a:endParaRPr>
            </a:p>
          </p:txBody>
        </p:sp>
        <p:sp>
          <p:nvSpPr>
            <p:cNvPr id="60" name="TextBox 59"/>
            <p:cNvSpPr txBox="1"/>
            <p:nvPr/>
          </p:nvSpPr>
          <p:spPr>
            <a:xfrm>
              <a:off x="6044987" y="4089593"/>
              <a:ext cx="416822" cy="261610"/>
            </a:xfrm>
            <a:prstGeom prst="rect">
              <a:avLst/>
            </a:prstGeom>
            <a:noFill/>
            <a:ln>
              <a:noFill/>
            </a:ln>
          </p:spPr>
          <p:txBody>
            <a:bodyPr wrap="square" rtlCol="0">
              <a:spAutoFit/>
            </a:bodyPr>
            <a:lstStyle/>
            <a:p>
              <a:pPr marL="228600" indent="-228600" algn="ctr"/>
              <a:r>
                <a:rPr lang="en-US" sz="1100" b="1" dirty="0" smtClean="0">
                  <a:latin typeface="Tahoma" pitchFamily="34" charset="0"/>
                  <a:ea typeface="Tahoma" pitchFamily="34" charset="0"/>
                  <a:cs typeface="Tahoma" pitchFamily="34" charset="0"/>
                </a:rPr>
                <a:t>X</a:t>
              </a:r>
              <a:endParaRPr lang="en-US" sz="1100" b="1" dirty="0" smtClean="0">
                <a:latin typeface="Times New Roman" pitchFamily="18" charset="0"/>
                <a:cs typeface="Times New Roman" pitchFamily="18" charset="0"/>
              </a:endParaRPr>
            </a:p>
          </p:txBody>
        </p:sp>
        <p:sp>
          <p:nvSpPr>
            <p:cNvPr id="61" name="TextBox 60"/>
            <p:cNvSpPr txBox="1"/>
            <p:nvPr/>
          </p:nvSpPr>
          <p:spPr>
            <a:xfrm>
              <a:off x="6342352" y="4089593"/>
              <a:ext cx="416822" cy="261610"/>
            </a:xfrm>
            <a:prstGeom prst="rect">
              <a:avLst/>
            </a:prstGeom>
            <a:noFill/>
            <a:ln>
              <a:noFill/>
            </a:ln>
          </p:spPr>
          <p:txBody>
            <a:bodyPr wrap="square" rtlCol="0">
              <a:spAutoFit/>
            </a:bodyPr>
            <a:lstStyle/>
            <a:p>
              <a:pPr marL="228600" indent="-228600" algn="ctr"/>
              <a:r>
                <a:rPr lang="en-US" sz="1100" b="1" dirty="0" smtClean="0">
                  <a:latin typeface="Tahoma" pitchFamily="34" charset="0"/>
                  <a:ea typeface="Tahoma" pitchFamily="34" charset="0"/>
                  <a:cs typeface="Tahoma" pitchFamily="34" charset="0"/>
                </a:rPr>
                <a:t>X</a:t>
              </a:r>
              <a:endParaRPr lang="en-US" sz="1100" b="1" dirty="0" smtClean="0">
                <a:latin typeface="Times New Roman" pitchFamily="18" charset="0"/>
                <a:cs typeface="Times New Roman" pitchFamily="18" charset="0"/>
              </a:endParaRPr>
            </a:p>
          </p:txBody>
        </p:sp>
        <p:sp>
          <p:nvSpPr>
            <p:cNvPr id="62" name="TextBox 61"/>
            <p:cNvSpPr txBox="1"/>
            <p:nvPr/>
          </p:nvSpPr>
          <p:spPr>
            <a:xfrm>
              <a:off x="6639718" y="4089593"/>
              <a:ext cx="416822" cy="261610"/>
            </a:xfrm>
            <a:prstGeom prst="rect">
              <a:avLst/>
            </a:prstGeom>
            <a:noFill/>
            <a:ln>
              <a:noFill/>
            </a:ln>
          </p:spPr>
          <p:txBody>
            <a:bodyPr wrap="square" rtlCol="0">
              <a:spAutoFit/>
            </a:bodyPr>
            <a:lstStyle/>
            <a:p>
              <a:pPr marL="228600" indent="-228600" algn="ctr"/>
              <a:r>
                <a:rPr lang="en-US" sz="1100" b="1" dirty="0" smtClean="0">
                  <a:latin typeface="Tahoma" pitchFamily="34" charset="0"/>
                  <a:ea typeface="Tahoma" pitchFamily="34" charset="0"/>
                  <a:cs typeface="Tahoma" pitchFamily="34" charset="0"/>
                </a:rPr>
                <a:t>X</a:t>
              </a:r>
              <a:endParaRPr lang="en-US" sz="1100" b="1" dirty="0" smtClean="0">
                <a:latin typeface="Times New Roman" pitchFamily="18" charset="0"/>
                <a:cs typeface="Times New Roman" pitchFamily="18" charset="0"/>
              </a:endParaRPr>
            </a:p>
          </p:txBody>
        </p:sp>
        <p:sp>
          <p:nvSpPr>
            <p:cNvPr id="63" name="TextBox 62"/>
            <p:cNvSpPr txBox="1"/>
            <p:nvPr/>
          </p:nvSpPr>
          <p:spPr>
            <a:xfrm>
              <a:off x="6937085" y="4089593"/>
              <a:ext cx="416822" cy="261610"/>
            </a:xfrm>
            <a:prstGeom prst="rect">
              <a:avLst/>
            </a:prstGeom>
            <a:noFill/>
            <a:ln>
              <a:noFill/>
            </a:ln>
          </p:spPr>
          <p:txBody>
            <a:bodyPr wrap="square" rtlCol="0">
              <a:spAutoFit/>
            </a:bodyPr>
            <a:lstStyle/>
            <a:p>
              <a:pPr marL="228600" indent="-228600" algn="ctr"/>
              <a:r>
                <a:rPr lang="en-US" sz="1100" b="1" dirty="0" smtClean="0">
                  <a:latin typeface="Tahoma" pitchFamily="34" charset="0"/>
                  <a:ea typeface="Tahoma" pitchFamily="34" charset="0"/>
                  <a:cs typeface="Tahoma" pitchFamily="34" charset="0"/>
                </a:rPr>
                <a:t>X</a:t>
              </a:r>
              <a:endParaRPr lang="en-US" sz="1100" b="1" dirty="0" smtClean="0">
                <a:latin typeface="Times New Roman" pitchFamily="18" charset="0"/>
                <a:cs typeface="Times New Roman" pitchFamily="18" charset="0"/>
              </a:endParaRPr>
            </a:p>
          </p:txBody>
        </p:sp>
        <p:sp>
          <p:nvSpPr>
            <p:cNvPr id="64" name="TextBox 63"/>
            <p:cNvSpPr txBox="1"/>
            <p:nvPr/>
          </p:nvSpPr>
          <p:spPr>
            <a:xfrm>
              <a:off x="7160109" y="4089593"/>
              <a:ext cx="416822" cy="261610"/>
            </a:xfrm>
            <a:prstGeom prst="rect">
              <a:avLst/>
            </a:prstGeom>
            <a:noFill/>
            <a:ln>
              <a:noFill/>
            </a:ln>
          </p:spPr>
          <p:txBody>
            <a:bodyPr wrap="square" rtlCol="0">
              <a:spAutoFit/>
            </a:bodyPr>
            <a:lstStyle/>
            <a:p>
              <a:pPr marL="228600" indent="-228600" algn="ctr"/>
              <a:r>
                <a:rPr lang="en-US" sz="1100" b="1" dirty="0" smtClean="0">
                  <a:latin typeface="Tahoma" pitchFamily="34" charset="0"/>
                  <a:ea typeface="Tahoma" pitchFamily="34" charset="0"/>
                  <a:cs typeface="Tahoma" pitchFamily="34" charset="0"/>
                </a:rPr>
                <a:t>X</a:t>
              </a:r>
              <a:endParaRPr lang="en-US" sz="1100" b="1" dirty="0" smtClean="0">
                <a:latin typeface="Times New Roman" pitchFamily="18" charset="0"/>
                <a:cs typeface="Times New Roman" pitchFamily="18" charset="0"/>
              </a:endParaRPr>
            </a:p>
          </p:txBody>
        </p:sp>
        <p:sp>
          <p:nvSpPr>
            <p:cNvPr id="67" name="TextBox 66"/>
            <p:cNvSpPr txBox="1"/>
            <p:nvPr/>
          </p:nvSpPr>
          <p:spPr>
            <a:xfrm>
              <a:off x="4806534" y="3911877"/>
              <a:ext cx="354299" cy="253916"/>
            </a:xfrm>
            <a:prstGeom prst="rect">
              <a:avLst/>
            </a:prstGeom>
            <a:noFill/>
            <a:ln>
              <a:noFill/>
            </a:ln>
          </p:spPr>
          <p:txBody>
            <a:bodyPr wrap="square" rtlCol="0">
              <a:spAutoFit/>
            </a:bodyPr>
            <a:lstStyle/>
            <a:p>
              <a:pPr marL="228600" indent="-228600" algn="ctr"/>
              <a:r>
                <a:rPr lang="en-US" sz="1050" b="1" dirty="0" smtClean="0">
                  <a:latin typeface="Tahoma" pitchFamily="34" charset="0"/>
                  <a:ea typeface="Tahoma" pitchFamily="34" charset="0"/>
                  <a:cs typeface="Tahoma" pitchFamily="34" charset="0"/>
                </a:rPr>
                <a:t>X</a:t>
              </a:r>
              <a:endParaRPr lang="en-US" sz="1050" b="1" dirty="0" smtClean="0">
                <a:latin typeface="Times New Roman" pitchFamily="18" charset="0"/>
                <a:cs typeface="Times New Roman" pitchFamily="18" charset="0"/>
              </a:endParaRPr>
            </a:p>
          </p:txBody>
        </p:sp>
        <p:sp>
          <p:nvSpPr>
            <p:cNvPr id="68" name="TextBox 67"/>
            <p:cNvSpPr txBox="1"/>
            <p:nvPr/>
          </p:nvSpPr>
          <p:spPr>
            <a:xfrm>
              <a:off x="5059295" y="3911877"/>
              <a:ext cx="354299" cy="253916"/>
            </a:xfrm>
            <a:prstGeom prst="rect">
              <a:avLst/>
            </a:prstGeom>
            <a:noFill/>
            <a:ln>
              <a:noFill/>
            </a:ln>
          </p:spPr>
          <p:txBody>
            <a:bodyPr wrap="square" rtlCol="0">
              <a:spAutoFit/>
            </a:bodyPr>
            <a:lstStyle/>
            <a:p>
              <a:pPr marL="228600" indent="-228600" algn="ctr"/>
              <a:r>
                <a:rPr lang="en-US" sz="1050" b="1" dirty="0" smtClean="0">
                  <a:latin typeface="Tahoma" pitchFamily="34" charset="0"/>
                  <a:ea typeface="Tahoma" pitchFamily="34" charset="0"/>
                  <a:cs typeface="Tahoma" pitchFamily="34" charset="0"/>
                </a:rPr>
                <a:t>X</a:t>
              </a:r>
              <a:endParaRPr lang="en-US" sz="1050" b="1" dirty="0" smtClean="0">
                <a:latin typeface="Times New Roman" pitchFamily="18" charset="0"/>
                <a:cs typeface="Times New Roman" pitchFamily="18" charset="0"/>
              </a:endParaRPr>
            </a:p>
          </p:txBody>
        </p:sp>
        <p:sp>
          <p:nvSpPr>
            <p:cNvPr id="69" name="TextBox 68"/>
            <p:cNvSpPr txBox="1"/>
            <p:nvPr/>
          </p:nvSpPr>
          <p:spPr>
            <a:xfrm>
              <a:off x="5312056" y="3911877"/>
              <a:ext cx="354299" cy="253916"/>
            </a:xfrm>
            <a:prstGeom prst="rect">
              <a:avLst/>
            </a:prstGeom>
            <a:noFill/>
            <a:ln>
              <a:noFill/>
            </a:ln>
          </p:spPr>
          <p:txBody>
            <a:bodyPr wrap="square" rtlCol="0">
              <a:spAutoFit/>
            </a:bodyPr>
            <a:lstStyle/>
            <a:p>
              <a:pPr marL="228600" indent="-228600" algn="ctr"/>
              <a:r>
                <a:rPr lang="en-US" sz="1050" b="1" dirty="0" smtClean="0">
                  <a:latin typeface="Tahoma" pitchFamily="34" charset="0"/>
                  <a:ea typeface="Tahoma" pitchFamily="34" charset="0"/>
                  <a:cs typeface="Tahoma" pitchFamily="34" charset="0"/>
                </a:rPr>
                <a:t>X</a:t>
              </a:r>
              <a:endParaRPr lang="en-US" sz="1050" b="1" dirty="0" smtClean="0">
                <a:latin typeface="Times New Roman" pitchFamily="18" charset="0"/>
                <a:cs typeface="Times New Roman" pitchFamily="18" charset="0"/>
              </a:endParaRPr>
            </a:p>
          </p:txBody>
        </p:sp>
        <p:sp>
          <p:nvSpPr>
            <p:cNvPr id="70" name="TextBox 69"/>
            <p:cNvSpPr txBox="1"/>
            <p:nvPr/>
          </p:nvSpPr>
          <p:spPr>
            <a:xfrm>
              <a:off x="5564817" y="3911877"/>
              <a:ext cx="354299" cy="253916"/>
            </a:xfrm>
            <a:prstGeom prst="rect">
              <a:avLst/>
            </a:prstGeom>
            <a:noFill/>
            <a:ln>
              <a:noFill/>
            </a:ln>
          </p:spPr>
          <p:txBody>
            <a:bodyPr wrap="square" rtlCol="0">
              <a:spAutoFit/>
            </a:bodyPr>
            <a:lstStyle/>
            <a:p>
              <a:pPr marL="228600" indent="-228600" algn="ctr"/>
              <a:r>
                <a:rPr lang="en-US" sz="1050" b="1" dirty="0" smtClean="0">
                  <a:latin typeface="Tahoma" pitchFamily="34" charset="0"/>
                  <a:ea typeface="Tahoma" pitchFamily="34" charset="0"/>
                  <a:cs typeface="Tahoma" pitchFamily="34" charset="0"/>
                </a:rPr>
                <a:t>X</a:t>
              </a:r>
              <a:endParaRPr lang="en-US" sz="1050" b="1" dirty="0" smtClean="0">
                <a:latin typeface="Times New Roman" pitchFamily="18" charset="0"/>
                <a:cs typeface="Times New Roman" pitchFamily="18" charset="0"/>
              </a:endParaRPr>
            </a:p>
          </p:txBody>
        </p:sp>
        <p:sp>
          <p:nvSpPr>
            <p:cNvPr id="71" name="TextBox 70"/>
            <p:cNvSpPr txBox="1"/>
            <p:nvPr/>
          </p:nvSpPr>
          <p:spPr>
            <a:xfrm>
              <a:off x="5817578" y="3911877"/>
              <a:ext cx="354299" cy="253916"/>
            </a:xfrm>
            <a:prstGeom prst="rect">
              <a:avLst/>
            </a:prstGeom>
            <a:noFill/>
            <a:ln>
              <a:noFill/>
            </a:ln>
          </p:spPr>
          <p:txBody>
            <a:bodyPr wrap="square" rtlCol="0">
              <a:spAutoFit/>
            </a:bodyPr>
            <a:lstStyle/>
            <a:p>
              <a:pPr marL="228600" indent="-228600" algn="ctr"/>
              <a:r>
                <a:rPr lang="en-US" sz="1050" b="1" dirty="0" smtClean="0">
                  <a:latin typeface="Tahoma" pitchFamily="34" charset="0"/>
                  <a:ea typeface="Tahoma" pitchFamily="34" charset="0"/>
                  <a:cs typeface="Tahoma" pitchFamily="34" charset="0"/>
                </a:rPr>
                <a:t>X</a:t>
              </a:r>
              <a:endParaRPr lang="en-US" sz="1050" b="1" dirty="0" smtClean="0">
                <a:latin typeface="Times New Roman" pitchFamily="18" charset="0"/>
                <a:cs typeface="Times New Roman" pitchFamily="18" charset="0"/>
              </a:endParaRPr>
            </a:p>
          </p:txBody>
        </p:sp>
        <p:sp>
          <p:nvSpPr>
            <p:cNvPr id="72" name="TextBox 71"/>
            <p:cNvSpPr txBox="1"/>
            <p:nvPr/>
          </p:nvSpPr>
          <p:spPr>
            <a:xfrm>
              <a:off x="6070339" y="3911877"/>
              <a:ext cx="354299" cy="253916"/>
            </a:xfrm>
            <a:prstGeom prst="rect">
              <a:avLst/>
            </a:prstGeom>
            <a:noFill/>
            <a:ln>
              <a:noFill/>
            </a:ln>
          </p:spPr>
          <p:txBody>
            <a:bodyPr wrap="square" rtlCol="0">
              <a:spAutoFit/>
            </a:bodyPr>
            <a:lstStyle/>
            <a:p>
              <a:pPr marL="228600" indent="-228600" algn="ctr"/>
              <a:r>
                <a:rPr lang="en-US" sz="1050" b="1" dirty="0" smtClean="0">
                  <a:latin typeface="Tahoma" pitchFamily="34" charset="0"/>
                  <a:ea typeface="Tahoma" pitchFamily="34" charset="0"/>
                  <a:cs typeface="Tahoma" pitchFamily="34" charset="0"/>
                </a:rPr>
                <a:t>X</a:t>
              </a:r>
              <a:endParaRPr lang="en-US" sz="1050" b="1" dirty="0" smtClean="0">
                <a:latin typeface="Times New Roman" pitchFamily="18" charset="0"/>
                <a:cs typeface="Times New Roman" pitchFamily="18" charset="0"/>
              </a:endParaRPr>
            </a:p>
          </p:txBody>
        </p:sp>
        <p:sp>
          <p:nvSpPr>
            <p:cNvPr id="73" name="TextBox 72"/>
            <p:cNvSpPr txBox="1"/>
            <p:nvPr/>
          </p:nvSpPr>
          <p:spPr>
            <a:xfrm>
              <a:off x="6323100" y="3911877"/>
              <a:ext cx="354299" cy="253916"/>
            </a:xfrm>
            <a:prstGeom prst="rect">
              <a:avLst/>
            </a:prstGeom>
            <a:noFill/>
            <a:ln>
              <a:noFill/>
            </a:ln>
          </p:spPr>
          <p:txBody>
            <a:bodyPr wrap="square" rtlCol="0">
              <a:spAutoFit/>
            </a:bodyPr>
            <a:lstStyle/>
            <a:p>
              <a:pPr marL="228600" indent="-228600" algn="ctr"/>
              <a:r>
                <a:rPr lang="en-US" sz="1050" b="1" dirty="0" smtClean="0">
                  <a:latin typeface="Tahoma" pitchFamily="34" charset="0"/>
                  <a:ea typeface="Tahoma" pitchFamily="34" charset="0"/>
                  <a:cs typeface="Tahoma" pitchFamily="34" charset="0"/>
                </a:rPr>
                <a:t>X</a:t>
              </a:r>
              <a:endParaRPr lang="en-US" sz="1050" b="1" dirty="0" smtClean="0">
                <a:latin typeface="Times New Roman" pitchFamily="18" charset="0"/>
                <a:cs typeface="Times New Roman" pitchFamily="18" charset="0"/>
              </a:endParaRPr>
            </a:p>
          </p:txBody>
        </p:sp>
        <p:sp>
          <p:nvSpPr>
            <p:cNvPr id="74" name="TextBox 73"/>
            <p:cNvSpPr txBox="1"/>
            <p:nvPr/>
          </p:nvSpPr>
          <p:spPr>
            <a:xfrm>
              <a:off x="6575861" y="3911877"/>
              <a:ext cx="354299" cy="253916"/>
            </a:xfrm>
            <a:prstGeom prst="rect">
              <a:avLst/>
            </a:prstGeom>
            <a:noFill/>
            <a:ln>
              <a:noFill/>
            </a:ln>
          </p:spPr>
          <p:txBody>
            <a:bodyPr wrap="square" rtlCol="0">
              <a:spAutoFit/>
            </a:bodyPr>
            <a:lstStyle/>
            <a:p>
              <a:pPr marL="228600" indent="-228600" algn="ctr"/>
              <a:r>
                <a:rPr lang="en-US" sz="1050" b="1" dirty="0" smtClean="0">
                  <a:latin typeface="Tahoma" pitchFamily="34" charset="0"/>
                  <a:ea typeface="Tahoma" pitchFamily="34" charset="0"/>
                  <a:cs typeface="Tahoma" pitchFamily="34" charset="0"/>
                </a:rPr>
                <a:t>X</a:t>
              </a:r>
              <a:endParaRPr lang="en-US" sz="1050" b="1" dirty="0" smtClean="0">
                <a:latin typeface="Times New Roman" pitchFamily="18" charset="0"/>
                <a:cs typeface="Times New Roman" pitchFamily="18" charset="0"/>
              </a:endParaRPr>
            </a:p>
          </p:txBody>
        </p:sp>
        <p:sp>
          <p:nvSpPr>
            <p:cNvPr id="75" name="TextBox 74"/>
            <p:cNvSpPr txBox="1"/>
            <p:nvPr/>
          </p:nvSpPr>
          <p:spPr>
            <a:xfrm>
              <a:off x="6765432" y="3911877"/>
              <a:ext cx="354299" cy="253916"/>
            </a:xfrm>
            <a:prstGeom prst="rect">
              <a:avLst/>
            </a:prstGeom>
            <a:noFill/>
            <a:ln>
              <a:noFill/>
            </a:ln>
          </p:spPr>
          <p:txBody>
            <a:bodyPr wrap="square" rtlCol="0">
              <a:spAutoFit/>
            </a:bodyPr>
            <a:lstStyle/>
            <a:p>
              <a:pPr marL="228600" indent="-228600" algn="ctr"/>
              <a:r>
                <a:rPr lang="en-US" sz="1050" b="1" dirty="0" smtClean="0">
                  <a:latin typeface="Tahoma" pitchFamily="34" charset="0"/>
                  <a:ea typeface="Tahoma" pitchFamily="34" charset="0"/>
                  <a:cs typeface="Tahoma" pitchFamily="34" charset="0"/>
                </a:rPr>
                <a:t>X</a:t>
              </a:r>
              <a:endParaRPr lang="en-US" sz="1050" b="1" dirty="0" smtClean="0">
                <a:latin typeface="Times New Roman" pitchFamily="18" charset="0"/>
                <a:cs typeface="Times New Roman" pitchFamily="18" charset="0"/>
              </a:endParaRPr>
            </a:p>
          </p:txBody>
        </p:sp>
        <p:sp>
          <p:nvSpPr>
            <p:cNvPr id="78" name="TextBox 77"/>
            <p:cNvSpPr txBox="1"/>
            <p:nvPr/>
          </p:nvSpPr>
          <p:spPr>
            <a:xfrm>
              <a:off x="4773875" y="3767172"/>
              <a:ext cx="312617" cy="246221"/>
            </a:xfrm>
            <a:prstGeom prst="rect">
              <a:avLst/>
            </a:prstGeom>
            <a:noFill/>
            <a:ln>
              <a:noFill/>
            </a:ln>
          </p:spPr>
          <p:txBody>
            <a:bodyPr wrap="square" rtlCol="0">
              <a:spAutoFit/>
            </a:bodyPr>
            <a:lstStyle/>
            <a:p>
              <a:pPr marL="228600" indent="-228600" algn="ctr"/>
              <a:r>
                <a:rPr lang="en-US" sz="1000" b="1" dirty="0" smtClean="0">
                  <a:latin typeface="Tahoma" pitchFamily="34" charset="0"/>
                  <a:ea typeface="Tahoma" pitchFamily="34" charset="0"/>
                  <a:cs typeface="Tahoma" pitchFamily="34" charset="0"/>
                </a:rPr>
                <a:t>X</a:t>
              </a:r>
              <a:endParaRPr lang="en-US" sz="1000" b="1" dirty="0" smtClean="0">
                <a:latin typeface="Times New Roman" pitchFamily="18" charset="0"/>
                <a:cs typeface="Times New Roman" pitchFamily="18" charset="0"/>
              </a:endParaRPr>
            </a:p>
          </p:txBody>
        </p:sp>
        <p:sp>
          <p:nvSpPr>
            <p:cNvPr id="79" name="TextBox 78"/>
            <p:cNvSpPr txBox="1"/>
            <p:nvPr/>
          </p:nvSpPr>
          <p:spPr>
            <a:xfrm>
              <a:off x="4996900" y="3767172"/>
              <a:ext cx="312617" cy="246221"/>
            </a:xfrm>
            <a:prstGeom prst="rect">
              <a:avLst/>
            </a:prstGeom>
            <a:noFill/>
            <a:ln>
              <a:noFill/>
            </a:ln>
          </p:spPr>
          <p:txBody>
            <a:bodyPr wrap="square" rtlCol="0">
              <a:spAutoFit/>
            </a:bodyPr>
            <a:lstStyle/>
            <a:p>
              <a:pPr marL="228600" indent="-228600" algn="ctr"/>
              <a:r>
                <a:rPr lang="en-US" sz="1000" b="1" dirty="0" smtClean="0">
                  <a:latin typeface="Tahoma" pitchFamily="34" charset="0"/>
                  <a:ea typeface="Tahoma" pitchFamily="34" charset="0"/>
                  <a:cs typeface="Tahoma" pitchFamily="34" charset="0"/>
                </a:rPr>
                <a:t>X</a:t>
              </a:r>
              <a:endParaRPr lang="en-US" sz="1000" b="1" dirty="0" smtClean="0">
                <a:latin typeface="Times New Roman" pitchFamily="18" charset="0"/>
                <a:cs typeface="Times New Roman" pitchFamily="18" charset="0"/>
              </a:endParaRPr>
            </a:p>
          </p:txBody>
        </p:sp>
        <p:sp>
          <p:nvSpPr>
            <p:cNvPr id="80" name="TextBox 79"/>
            <p:cNvSpPr txBox="1"/>
            <p:nvPr/>
          </p:nvSpPr>
          <p:spPr>
            <a:xfrm>
              <a:off x="5219924" y="3767172"/>
              <a:ext cx="312617" cy="246221"/>
            </a:xfrm>
            <a:prstGeom prst="rect">
              <a:avLst/>
            </a:prstGeom>
            <a:noFill/>
            <a:ln>
              <a:noFill/>
            </a:ln>
          </p:spPr>
          <p:txBody>
            <a:bodyPr wrap="square" rtlCol="0">
              <a:spAutoFit/>
            </a:bodyPr>
            <a:lstStyle/>
            <a:p>
              <a:pPr marL="228600" indent="-228600" algn="ctr"/>
              <a:r>
                <a:rPr lang="en-US" sz="1000" b="1" dirty="0" smtClean="0">
                  <a:latin typeface="Tahoma" pitchFamily="34" charset="0"/>
                  <a:ea typeface="Tahoma" pitchFamily="34" charset="0"/>
                  <a:cs typeface="Tahoma" pitchFamily="34" charset="0"/>
                </a:rPr>
                <a:t>X</a:t>
              </a:r>
              <a:endParaRPr lang="en-US" sz="1000" b="1" dirty="0" smtClean="0">
                <a:latin typeface="Times New Roman" pitchFamily="18" charset="0"/>
                <a:cs typeface="Times New Roman" pitchFamily="18" charset="0"/>
              </a:endParaRPr>
            </a:p>
          </p:txBody>
        </p:sp>
        <p:sp>
          <p:nvSpPr>
            <p:cNvPr id="81" name="TextBox 80"/>
            <p:cNvSpPr txBox="1"/>
            <p:nvPr/>
          </p:nvSpPr>
          <p:spPr>
            <a:xfrm>
              <a:off x="5442948" y="3767172"/>
              <a:ext cx="312617" cy="246221"/>
            </a:xfrm>
            <a:prstGeom prst="rect">
              <a:avLst/>
            </a:prstGeom>
            <a:noFill/>
            <a:ln>
              <a:noFill/>
            </a:ln>
          </p:spPr>
          <p:txBody>
            <a:bodyPr wrap="square" rtlCol="0">
              <a:spAutoFit/>
            </a:bodyPr>
            <a:lstStyle/>
            <a:p>
              <a:pPr marL="228600" indent="-228600" algn="ctr"/>
              <a:r>
                <a:rPr lang="en-US" sz="1000" b="1" dirty="0" smtClean="0">
                  <a:latin typeface="Tahoma" pitchFamily="34" charset="0"/>
                  <a:ea typeface="Tahoma" pitchFamily="34" charset="0"/>
                  <a:cs typeface="Tahoma" pitchFamily="34" charset="0"/>
                </a:rPr>
                <a:t>X</a:t>
              </a:r>
              <a:endParaRPr lang="en-US" sz="1000" b="1" dirty="0" smtClean="0">
                <a:latin typeface="Times New Roman" pitchFamily="18" charset="0"/>
                <a:cs typeface="Times New Roman" pitchFamily="18" charset="0"/>
              </a:endParaRPr>
            </a:p>
          </p:txBody>
        </p:sp>
        <p:sp>
          <p:nvSpPr>
            <p:cNvPr id="82" name="TextBox 81"/>
            <p:cNvSpPr txBox="1"/>
            <p:nvPr/>
          </p:nvSpPr>
          <p:spPr>
            <a:xfrm>
              <a:off x="5665973" y="3767172"/>
              <a:ext cx="312617" cy="246221"/>
            </a:xfrm>
            <a:prstGeom prst="rect">
              <a:avLst/>
            </a:prstGeom>
            <a:noFill/>
            <a:ln>
              <a:noFill/>
            </a:ln>
          </p:spPr>
          <p:txBody>
            <a:bodyPr wrap="square" rtlCol="0">
              <a:spAutoFit/>
            </a:bodyPr>
            <a:lstStyle/>
            <a:p>
              <a:pPr marL="228600" indent="-228600" algn="ctr"/>
              <a:r>
                <a:rPr lang="en-US" sz="1000" b="1" dirty="0" smtClean="0">
                  <a:latin typeface="Tahoma" pitchFamily="34" charset="0"/>
                  <a:ea typeface="Tahoma" pitchFamily="34" charset="0"/>
                  <a:cs typeface="Tahoma" pitchFamily="34" charset="0"/>
                </a:rPr>
                <a:t>X</a:t>
              </a:r>
              <a:endParaRPr lang="en-US" sz="1000" b="1" dirty="0" smtClean="0">
                <a:latin typeface="Times New Roman" pitchFamily="18" charset="0"/>
                <a:cs typeface="Times New Roman" pitchFamily="18" charset="0"/>
              </a:endParaRPr>
            </a:p>
          </p:txBody>
        </p:sp>
        <p:sp>
          <p:nvSpPr>
            <p:cNvPr id="83" name="TextBox 82"/>
            <p:cNvSpPr txBox="1"/>
            <p:nvPr/>
          </p:nvSpPr>
          <p:spPr>
            <a:xfrm>
              <a:off x="5888997" y="3767172"/>
              <a:ext cx="312617" cy="246221"/>
            </a:xfrm>
            <a:prstGeom prst="rect">
              <a:avLst/>
            </a:prstGeom>
            <a:noFill/>
            <a:ln>
              <a:noFill/>
            </a:ln>
          </p:spPr>
          <p:txBody>
            <a:bodyPr wrap="square" rtlCol="0">
              <a:spAutoFit/>
            </a:bodyPr>
            <a:lstStyle/>
            <a:p>
              <a:pPr marL="228600" indent="-228600" algn="ctr"/>
              <a:r>
                <a:rPr lang="en-US" sz="1000" b="1" dirty="0" smtClean="0">
                  <a:latin typeface="Tahoma" pitchFamily="34" charset="0"/>
                  <a:ea typeface="Tahoma" pitchFamily="34" charset="0"/>
                  <a:cs typeface="Tahoma" pitchFamily="34" charset="0"/>
                </a:rPr>
                <a:t>X</a:t>
              </a:r>
              <a:endParaRPr lang="en-US" sz="1000" b="1" dirty="0" smtClean="0">
                <a:latin typeface="Times New Roman" pitchFamily="18" charset="0"/>
                <a:cs typeface="Times New Roman" pitchFamily="18" charset="0"/>
              </a:endParaRPr>
            </a:p>
          </p:txBody>
        </p:sp>
        <p:sp>
          <p:nvSpPr>
            <p:cNvPr id="84" name="TextBox 83"/>
            <p:cNvSpPr txBox="1"/>
            <p:nvPr/>
          </p:nvSpPr>
          <p:spPr>
            <a:xfrm>
              <a:off x="6112021" y="3767172"/>
              <a:ext cx="312617" cy="246221"/>
            </a:xfrm>
            <a:prstGeom prst="rect">
              <a:avLst/>
            </a:prstGeom>
            <a:noFill/>
            <a:ln>
              <a:noFill/>
            </a:ln>
          </p:spPr>
          <p:txBody>
            <a:bodyPr wrap="square" rtlCol="0">
              <a:spAutoFit/>
            </a:bodyPr>
            <a:lstStyle/>
            <a:p>
              <a:pPr marL="228600" indent="-228600" algn="ctr"/>
              <a:r>
                <a:rPr lang="en-US" sz="1000" b="1" dirty="0" smtClean="0">
                  <a:latin typeface="Tahoma" pitchFamily="34" charset="0"/>
                  <a:ea typeface="Tahoma" pitchFamily="34" charset="0"/>
                  <a:cs typeface="Tahoma" pitchFamily="34" charset="0"/>
                </a:rPr>
                <a:t>X</a:t>
              </a:r>
              <a:endParaRPr lang="en-US" sz="1000" b="1" dirty="0" smtClean="0">
                <a:latin typeface="Times New Roman" pitchFamily="18" charset="0"/>
                <a:cs typeface="Times New Roman" pitchFamily="18" charset="0"/>
              </a:endParaRPr>
            </a:p>
          </p:txBody>
        </p:sp>
        <p:sp>
          <p:nvSpPr>
            <p:cNvPr id="85" name="TextBox 84"/>
            <p:cNvSpPr txBox="1"/>
            <p:nvPr/>
          </p:nvSpPr>
          <p:spPr>
            <a:xfrm>
              <a:off x="6335046" y="3767172"/>
              <a:ext cx="312617" cy="246221"/>
            </a:xfrm>
            <a:prstGeom prst="rect">
              <a:avLst/>
            </a:prstGeom>
            <a:noFill/>
            <a:ln>
              <a:noFill/>
            </a:ln>
          </p:spPr>
          <p:txBody>
            <a:bodyPr wrap="square" rtlCol="0">
              <a:spAutoFit/>
            </a:bodyPr>
            <a:lstStyle/>
            <a:p>
              <a:pPr marL="228600" indent="-228600" algn="ctr"/>
              <a:r>
                <a:rPr lang="en-US" sz="1000" b="1" dirty="0" smtClean="0">
                  <a:latin typeface="Tahoma" pitchFamily="34" charset="0"/>
                  <a:ea typeface="Tahoma" pitchFamily="34" charset="0"/>
                  <a:cs typeface="Tahoma" pitchFamily="34" charset="0"/>
                </a:rPr>
                <a:t>X</a:t>
              </a:r>
              <a:endParaRPr lang="en-US" sz="1000" b="1" dirty="0" smtClean="0">
                <a:latin typeface="Times New Roman" pitchFamily="18" charset="0"/>
                <a:cs typeface="Times New Roman" pitchFamily="18" charset="0"/>
              </a:endParaRPr>
            </a:p>
          </p:txBody>
        </p:sp>
        <p:sp>
          <p:nvSpPr>
            <p:cNvPr id="86" name="TextBox 85"/>
            <p:cNvSpPr txBox="1"/>
            <p:nvPr/>
          </p:nvSpPr>
          <p:spPr>
            <a:xfrm>
              <a:off x="6502314" y="3767172"/>
              <a:ext cx="312617" cy="246221"/>
            </a:xfrm>
            <a:prstGeom prst="rect">
              <a:avLst/>
            </a:prstGeom>
            <a:noFill/>
            <a:ln>
              <a:noFill/>
            </a:ln>
          </p:spPr>
          <p:txBody>
            <a:bodyPr wrap="square" rtlCol="0">
              <a:spAutoFit/>
            </a:bodyPr>
            <a:lstStyle/>
            <a:p>
              <a:pPr marL="228600" indent="-228600" algn="ctr"/>
              <a:r>
                <a:rPr lang="en-US" sz="1000" b="1" dirty="0" smtClean="0">
                  <a:latin typeface="Tahoma" pitchFamily="34" charset="0"/>
                  <a:ea typeface="Tahoma" pitchFamily="34" charset="0"/>
                  <a:cs typeface="Tahoma" pitchFamily="34" charset="0"/>
                </a:rPr>
                <a:t>X</a:t>
              </a:r>
              <a:endParaRPr lang="en-US" sz="1000" b="1" dirty="0" smtClean="0">
                <a:latin typeface="Times New Roman" pitchFamily="18" charset="0"/>
                <a:cs typeface="Times New Roman" pitchFamily="18" charset="0"/>
              </a:endParaRPr>
            </a:p>
          </p:txBody>
        </p:sp>
        <p:sp>
          <p:nvSpPr>
            <p:cNvPr id="89" name="TextBox 88"/>
            <p:cNvSpPr txBox="1"/>
            <p:nvPr/>
          </p:nvSpPr>
          <p:spPr>
            <a:xfrm>
              <a:off x="4760741" y="3672149"/>
              <a:ext cx="295853" cy="284922"/>
            </a:xfrm>
            <a:prstGeom prst="rect">
              <a:avLst/>
            </a:prstGeom>
            <a:noFill/>
            <a:ln>
              <a:noFill/>
            </a:ln>
          </p:spPr>
          <p:txBody>
            <a:bodyPr wrap="square" rtlCol="0">
              <a:spAutoFit/>
            </a:bodyPr>
            <a:lstStyle/>
            <a:p>
              <a:pPr marL="228600" indent="-228600" algn="ctr"/>
              <a:r>
                <a:rPr lang="en-US" sz="800" b="1" dirty="0" smtClean="0">
                  <a:latin typeface="Tahoma" pitchFamily="34" charset="0"/>
                  <a:ea typeface="Tahoma" pitchFamily="34" charset="0"/>
                  <a:cs typeface="Tahoma" pitchFamily="34" charset="0"/>
                </a:rPr>
                <a:t>X</a:t>
              </a:r>
              <a:endParaRPr lang="en-US" sz="800" b="1" dirty="0" smtClean="0">
                <a:latin typeface="Times New Roman" pitchFamily="18" charset="0"/>
                <a:cs typeface="Times New Roman" pitchFamily="18" charset="0"/>
              </a:endParaRPr>
            </a:p>
          </p:txBody>
        </p:sp>
        <p:sp>
          <p:nvSpPr>
            <p:cNvPr id="90" name="TextBox 89"/>
            <p:cNvSpPr txBox="1"/>
            <p:nvPr/>
          </p:nvSpPr>
          <p:spPr>
            <a:xfrm>
              <a:off x="4971807" y="3672149"/>
              <a:ext cx="295853" cy="284922"/>
            </a:xfrm>
            <a:prstGeom prst="rect">
              <a:avLst/>
            </a:prstGeom>
            <a:noFill/>
            <a:ln>
              <a:noFill/>
            </a:ln>
          </p:spPr>
          <p:txBody>
            <a:bodyPr wrap="square" rtlCol="0">
              <a:spAutoFit/>
            </a:bodyPr>
            <a:lstStyle/>
            <a:p>
              <a:pPr marL="228600" indent="-228600" algn="ctr"/>
              <a:r>
                <a:rPr lang="en-US" sz="800" b="1" dirty="0" smtClean="0">
                  <a:latin typeface="Tahoma" pitchFamily="34" charset="0"/>
                  <a:ea typeface="Tahoma" pitchFamily="34" charset="0"/>
                  <a:cs typeface="Tahoma" pitchFamily="34" charset="0"/>
                </a:rPr>
                <a:t>X</a:t>
              </a:r>
              <a:endParaRPr lang="en-US" sz="800" b="1" dirty="0" smtClean="0">
                <a:latin typeface="Times New Roman" pitchFamily="18" charset="0"/>
                <a:cs typeface="Times New Roman" pitchFamily="18" charset="0"/>
              </a:endParaRPr>
            </a:p>
          </p:txBody>
        </p:sp>
        <p:sp>
          <p:nvSpPr>
            <p:cNvPr id="91" name="TextBox 90"/>
            <p:cNvSpPr txBox="1"/>
            <p:nvPr/>
          </p:nvSpPr>
          <p:spPr>
            <a:xfrm>
              <a:off x="5182872" y="3672149"/>
              <a:ext cx="295853" cy="284922"/>
            </a:xfrm>
            <a:prstGeom prst="rect">
              <a:avLst/>
            </a:prstGeom>
            <a:noFill/>
            <a:ln>
              <a:noFill/>
            </a:ln>
          </p:spPr>
          <p:txBody>
            <a:bodyPr wrap="square" rtlCol="0">
              <a:spAutoFit/>
            </a:bodyPr>
            <a:lstStyle/>
            <a:p>
              <a:pPr marL="228600" indent="-228600" algn="ctr"/>
              <a:r>
                <a:rPr lang="en-US" sz="800" b="1" dirty="0" smtClean="0">
                  <a:latin typeface="Tahoma" pitchFamily="34" charset="0"/>
                  <a:ea typeface="Tahoma" pitchFamily="34" charset="0"/>
                  <a:cs typeface="Tahoma" pitchFamily="34" charset="0"/>
                </a:rPr>
                <a:t>X</a:t>
              </a:r>
              <a:endParaRPr lang="en-US" sz="800" b="1" dirty="0" smtClean="0">
                <a:latin typeface="Times New Roman" pitchFamily="18" charset="0"/>
                <a:cs typeface="Times New Roman" pitchFamily="18" charset="0"/>
              </a:endParaRPr>
            </a:p>
          </p:txBody>
        </p:sp>
        <p:sp>
          <p:nvSpPr>
            <p:cNvPr id="92" name="TextBox 91"/>
            <p:cNvSpPr txBox="1"/>
            <p:nvPr/>
          </p:nvSpPr>
          <p:spPr>
            <a:xfrm>
              <a:off x="5393937" y="3672149"/>
              <a:ext cx="295853" cy="284922"/>
            </a:xfrm>
            <a:prstGeom prst="rect">
              <a:avLst/>
            </a:prstGeom>
            <a:noFill/>
            <a:ln>
              <a:noFill/>
            </a:ln>
          </p:spPr>
          <p:txBody>
            <a:bodyPr wrap="square" rtlCol="0">
              <a:spAutoFit/>
            </a:bodyPr>
            <a:lstStyle/>
            <a:p>
              <a:pPr marL="228600" indent="-228600" algn="ctr"/>
              <a:r>
                <a:rPr lang="en-US" sz="800" b="1" dirty="0" smtClean="0">
                  <a:latin typeface="Tahoma" pitchFamily="34" charset="0"/>
                  <a:ea typeface="Tahoma" pitchFamily="34" charset="0"/>
                  <a:cs typeface="Tahoma" pitchFamily="34" charset="0"/>
                </a:rPr>
                <a:t>X</a:t>
              </a:r>
              <a:endParaRPr lang="en-US" sz="800" b="1" dirty="0" smtClean="0">
                <a:latin typeface="Times New Roman" pitchFamily="18" charset="0"/>
                <a:cs typeface="Times New Roman" pitchFamily="18" charset="0"/>
              </a:endParaRPr>
            </a:p>
          </p:txBody>
        </p:sp>
        <p:sp>
          <p:nvSpPr>
            <p:cNvPr id="93" name="TextBox 92"/>
            <p:cNvSpPr txBox="1"/>
            <p:nvPr/>
          </p:nvSpPr>
          <p:spPr>
            <a:xfrm>
              <a:off x="5605002" y="3672149"/>
              <a:ext cx="295853" cy="284922"/>
            </a:xfrm>
            <a:prstGeom prst="rect">
              <a:avLst/>
            </a:prstGeom>
            <a:noFill/>
            <a:ln>
              <a:noFill/>
            </a:ln>
          </p:spPr>
          <p:txBody>
            <a:bodyPr wrap="square" rtlCol="0">
              <a:spAutoFit/>
            </a:bodyPr>
            <a:lstStyle/>
            <a:p>
              <a:pPr marL="228600" indent="-228600" algn="ctr"/>
              <a:r>
                <a:rPr lang="en-US" sz="800" b="1" dirty="0" smtClean="0">
                  <a:latin typeface="Tahoma" pitchFamily="34" charset="0"/>
                  <a:ea typeface="Tahoma" pitchFamily="34" charset="0"/>
                  <a:cs typeface="Tahoma" pitchFamily="34" charset="0"/>
                </a:rPr>
                <a:t>X</a:t>
              </a:r>
              <a:endParaRPr lang="en-US" sz="800" b="1" dirty="0" smtClean="0">
                <a:latin typeface="Times New Roman" pitchFamily="18" charset="0"/>
                <a:cs typeface="Times New Roman" pitchFamily="18" charset="0"/>
              </a:endParaRPr>
            </a:p>
          </p:txBody>
        </p:sp>
        <p:sp>
          <p:nvSpPr>
            <p:cNvPr id="94" name="TextBox 93"/>
            <p:cNvSpPr txBox="1"/>
            <p:nvPr/>
          </p:nvSpPr>
          <p:spPr>
            <a:xfrm>
              <a:off x="5816067" y="3672149"/>
              <a:ext cx="295853" cy="284922"/>
            </a:xfrm>
            <a:prstGeom prst="rect">
              <a:avLst/>
            </a:prstGeom>
            <a:noFill/>
            <a:ln>
              <a:noFill/>
            </a:ln>
          </p:spPr>
          <p:txBody>
            <a:bodyPr wrap="square" rtlCol="0">
              <a:spAutoFit/>
            </a:bodyPr>
            <a:lstStyle/>
            <a:p>
              <a:pPr marL="228600" indent="-228600" algn="ctr"/>
              <a:r>
                <a:rPr lang="en-US" sz="800" b="1" dirty="0" smtClean="0">
                  <a:latin typeface="Tahoma" pitchFamily="34" charset="0"/>
                  <a:ea typeface="Tahoma" pitchFamily="34" charset="0"/>
                  <a:cs typeface="Tahoma" pitchFamily="34" charset="0"/>
                </a:rPr>
                <a:t>X</a:t>
              </a:r>
              <a:endParaRPr lang="en-US" sz="800" b="1" dirty="0" smtClean="0">
                <a:latin typeface="Times New Roman" pitchFamily="18" charset="0"/>
                <a:cs typeface="Times New Roman" pitchFamily="18" charset="0"/>
              </a:endParaRPr>
            </a:p>
          </p:txBody>
        </p:sp>
        <p:sp>
          <p:nvSpPr>
            <p:cNvPr id="95" name="TextBox 94"/>
            <p:cNvSpPr txBox="1"/>
            <p:nvPr/>
          </p:nvSpPr>
          <p:spPr>
            <a:xfrm>
              <a:off x="6027131" y="3672149"/>
              <a:ext cx="295853" cy="284922"/>
            </a:xfrm>
            <a:prstGeom prst="rect">
              <a:avLst/>
            </a:prstGeom>
            <a:noFill/>
            <a:ln>
              <a:noFill/>
            </a:ln>
          </p:spPr>
          <p:txBody>
            <a:bodyPr wrap="square" rtlCol="0">
              <a:spAutoFit/>
            </a:bodyPr>
            <a:lstStyle/>
            <a:p>
              <a:pPr marL="228600" indent="-228600" algn="ctr"/>
              <a:r>
                <a:rPr lang="en-US" sz="800" b="1" dirty="0" smtClean="0">
                  <a:latin typeface="Tahoma" pitchFamily="34" charset="0"/>
                  <a:ea typeface="Tahoma" pitchFamily="34" charset="0"/>
                  <a:cs typeface="Tahoma" pitchFamily="34" charset="0"/>
                </a:rPr>
                <a:t>X</a:t>
              </a:r>
              <a:endParaRPr lang="en-US" sz="800" b="1" dirty="0" smtClean="0">
                <a:latin typeface="Times New Roman" pitchFamily="18" charset="0"/>
                <a:cs typeface="Times New Roman" pitchFamily="18" charset="0"/>
              </a:endParaRPr>
            </a:p>
          </p:txBody>
        </p:sp>
        <p:sp>
          <p:nvSpPr>
            <p:cNvPr id="96" name="TextBox 95"/>
            <p:cNvSpPr txBox="1"/>
            <p:nvPr/>
          </p:nvSpPr>
          <p:spPr>
            <a:xfrm>
              <a:off x="6238197" y="3672149"/>
              <a:ext cx="295853" cy="284922"/>
            </a:xfrm>
            <a:prstGeom prst="rect">
              <a:avLst/>
            </a:prstGeom>
            <a:noFill/>
            <a:ln>
              <a:noFill/>
            </a:ln>
          </p:spPr>
          <p:txBody>
            <a:bodyPr wrap="square" rtlCol="0">
              <a:spAutoFit/>
            </a:bodyPr>
            <a:lstStyle/>
            <a:p>
              <a:pPr marL="228600" indent="-228600" algn="ctr"/>
              <a:r>
                <a:rPr lang="en-US" sz="800" b="1" dirty="0" smtClean="0">
                  <a:latin typeface="Tahoma" pitchFamily="34" charset="0"/>
                  <a:ea typeface="Tahoma" pitchFamily="34" charset="0"/>
                  <a:cs typeface="Tahoma" pitchFamily="34" charset="0"/>
                </a:rPr>
                <a:t>X</a:t>
              </a:r>
              <a:endParaRPr lang="en-US" sz="800" b="1" dirty="0" smtClean="0">
                <a:latin typeface="Times New Roman" pitchFamily="18" charset="0"/>
                <a:cs typeface="Times New Roman" pitchFamily="18" charset="0"/>
              </a:endParaRPr>
            </a:p>
          </p:txBody>
        </p:sp>
        <p:sp>
          <p:nvSpPr>
            <p:cNvPr id="97" name="TextBox 96"/>
            <p:cNvSpPr txBox="1"/>
            <p:nvPr/>
          </p:nvSpPr>
          <p:spPr>
            <a:xfrm>
              <a:off x="6396496" y="3672149"/>
              <a:ext cx="295853" cy="284922"/>
            </a:xfrm>
            <a:prstGeom prst="rect">
              <a:avLst/>
            </a:prstGeom>
            <a:noFill/>
            <a:ln>
              <a:noFill/>
            </a:ln>
          </p:spPr>
          <p:txBody>
            <a:bodyPr wrap="square" rtlCol="0">
              <a:spAutoFit/>
            </a:bodyPr>
            <a:lstStyle/>
            <a:p>
              <a:pPr marL="228600" indent="-228600" algn="ctr"/>
              <a:r>
                <a:rPr lang="en-US" sz="800" b="1" dirty="0" smtClean="0">
                  <a:latin typeface="Tahoma" pitchFamily="34" charset="0"/>
                  <a:ea typeface="Tahoma" pitchFamily="34" charset="0"/>
                  <a:cs typeface="Tahoma" pitchFamily="34" charset="0"/>
                </a:rPr>
                <a:t>X</a:t>
              </a:r>
              <a:endParaRPr lang="en-US" sz="800" b="1" dirty="0" smtClean="0">
                <a:latin typeface="Times New Roman" pitchFamily="18" charset="0"/>
                <a:cs typeface="Times New Roman" pitchFamily="18" charset="0"/>
              </a:endParaRPr>
            </a:p>
          </p:txBody>
        </p:sp>
        <p:cxnSp>
          <p:nvCxnSpPr>
            <p:cNvPr id="116" name="Straight Connector 115"/>
            <p:cNvCxnSpPr/>
            <p:nvPr/>
          </p:nvCxnSpPr>
          <p:spPr>
            <a:xfrm>
              <a:off x="6358184" y="3720513"/>
              <a:ext cx="685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3136366" y="3697181"/>
            <a:ext cx="482824" cy="707886"/>
          </a:xfrm>
          <a:prstGeom prst="rect">
            <a:avLst/>
          </a:prstGeom>
          <a:noFill/>
        </p:spPr>
        <p:txBody>
          <a:bodyPr wrap="none" rtlCol="0">
            <a:spAutoFit/>
          </a:bodyPr>
          <a:lstStyle/>
          <a:p>
            <a:r>
              <a:rPr lang="en-US" sz="4000" dirty="0" smtClean="0">
                <a:latin typeface="Tahoma" panose="020B0604030504040204" pitchFamily="34" charset="0"/>
                <a:ea typeface="Tahoma" panose="020B0604030504040204" pitchFamily="34" charset="0"/>
                <a:cs typeface="Tahoma" panose="020B0604030504040204" pitchFamily="34" charset="0"/>
              </a:rPr>
              <a:t>X</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2496554" y="4477544"/>
            <a:ext cx="482824" cy="707886"/>
          </a:xfrm>
          <a:prstGeom prst="rect">
            <a:avLst/>
          </a:prstGeom>
          <a:noFill/>
        </p:spPr>
        <p:txBody>
          <a:bodyPr wrap="none" rtlCol="0">
            <a:spAutoFit/>
          </a:bodyPr>
          <a:lstStyle/>
          <a:p>
            <a:r>
              <a:rPr lang="en-US" sz="4000" dirty="0" smtClean="0">
                <a:latin typeface="Tahoma" panose="020B0604030504040204" pitchFamily="34" charset="0"/>
                <a:ea typeface="Tahoma" panose="020B0604030504040204" pitchFamily="34" charset="0"/>
                <a:cs typeface="Tahoma" panose="020B0604030504040204" pitchFamily="34" charset="0"/>
              </a:rPr>
              <a:t>X</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98" name="TextBox 97"/>
          <p:cNvSpPr txBox="1"/>
          <p:nvPr/>
        </p:nvSpPr>
        <p:spPr>
          <a:xfrm>
            <a:off x="6156434" y="4507358"/>
            <a:ext cx="482824" cy="707886"/>
          </a:xfrm>
          <a:prstGeom prst="rect">
            <a:avLst/>
          </a:prstGeom>
          <a:noFill/>
        </p:spPr>
        <p:txBody>
          <a:bodyPr wrap="none" rtlCol="0">
            <a:spAutoFit/>
          </a:bodyPr>
          <a:lstStyle/>
          <a:p>
            <a:r>
              <a:rPr lang="en-US" sz="4000" dirty="0" smtClean="0">
                <a:latin typeface="Tahoma" panose="020B0604030504040204" pitchFamily="34" charset="0"/>
                <a:ea typeface="Tahoma" panose="020B0604030504040204" pitchFamily="34" charset="0"/>
                <a:cs typeface="Tahoma" panose="020B0604030504040204" pitchFamily="34" charset="0"/>
              </a:rPr>
              <a:t>X</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100" name="TextBox 99"/>
          <p:cNvSpPr txBox="1"/>
          <p:nvPr/>
        </p:nvSpPr>
        <p:spPr>
          <a:xfrm>
            <a:off x="7359369" y="3690564"/>
            <a:ext cx="482824" cy="707886"/>
          </a:xfrm>
          <a:prstGeom prst="rect">
            <a:avLst/>
          </a:prstGeom>
          <a:noFill/>
        </p:spPr>
        <p:txBody>
          <a:bodyPr wrap="none" rtlCol="0">
            <a:spAutoFit/>
          </a:bodyPr>
          <a:lstStyle/>
          <a:p>
            <a:r>
              <a:rPr lang="en-US" sz="4000" dirty="0" smtClean="0">
                <a:latin typeface="Tahoma" panose="020B0604030504040204" pitchFamily="34" charset="0"/>
                <a:ea typeface="Tahoma" panose="020B0604030504040204" pitchFamily="34" charset="0"/>
                <a:cs typeface="Tahoma" panose="020B0604030504040204" pitchFamily="34" charset="0"/>
              </a:rPr>
              <a:t>X</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102" name="TextBox 101"/>
          <p:cNvSpPr txBox="1"/>
          <p:nvPr/>
        </p:nvSpPr>
        <p:spPr>
          <a:xfrm>
            <a:off x="990600" y="3711714"/>
            <a:ext cx="482824" cy="707886"/>
          </a:xfrm>
          <a:prstGeom prst="rect">
            <a:avLst/>
          </a:prstGeom>
          <a:noFill/>
        </p:spPr>
        <p:txBody>
          <a:bodyPr wrap="none" rtlCol="0">
            <a:spAutoFit/>
          </a:bodyPr>
          <a:lstStyle/>
          <a:p>
            <a:r>
              <a:rPr lang="en-US" sz="4000" dirty="0" smtClean="0">
                <a:latin typeface="Tahoma" panose="020B0604030504040204" pitchFamily="34" charset="0"/>
                <a:ea typeface="Tahoma" panose="020B0604030504040204" pitchFamily="34" charset="0"/>
                <a:cs typeface="Tahoma" panose="020B0604030504040204" pitchFamily="34" charset="0"/>
              </a:rPr>
              <a:t>X</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105" name="TextBox 104"/>
          <p:cNvSpPr txBox="1"/>
          <p:nvPr/>
        </p:nvSpPr>
        <p:spPr>
          <a:xfrm>
            <a:off x="2861827" y="3165895"/>
            <a:ext cx="393056" cy="523220"/>
          </a:xfrm>
          <a:prstGeom prst="rect">
            <a:avLst/>
          </a:prstGeom>
          <a:noFill/>
        </p:spPr>
        <p:txBody>
          <a:bodyPr wrap="none" rtlCol="0">
            <a:sp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X</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2" name="TextBox 111"/>
          <p:cNvSpPr txBox="1"/>
          <p:nvPr/>
        </p:nvSpPr>
        <p:spPr>
          <a:xfrm>
            <a:off x="3748604" y="3176150"/>
            <a:ext cx="393056" cy="523220"/>
          </a:xfrm>
          <a:prstGeom prst="rect">
            <a:avLst/>
          </a:prstGeom>
          <a:noFill/>
        </p:spPr>
        <p:txBody>
          <a:bodyPr wrap="none" rtlCol="0">
            <a:sp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X</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3" name="TextBox 112"/>
          <p:cNvSpPr txBox="1"/>
          <p:nvPr/>
        </p:nvSpPr>
        <p:spPr>
          <a:xfrm>
            <a:off x="5007136" y="3194437"/>
            <a:ext cx="393056" cy="523220"/>
          </a:xfrm>
          <a:prstGeom prst="rect">
            <a:avLst/>
          </a:prstGeom>
          <a:noFill/>
        </p:spPr>
        <p:txBody>
          <a:bodyPr wrap="none" rtlCol="0">
            <a:sp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X</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5" name="TextBox 114"/>
          <p:cNvSpPr txBox="1"/>
          <p:nvPr/>
        </p:nvSpPr>
        <p:spPr>
          <a:xfrm>
            <a:off x="5950354" y="3195669"/>
            <a:ext cx="393056" cy="523220"/>
          </a:xfrm>
          <a:prstGeom prst="rect">
            <a:avLst/>
          </a:prstGeom>
          <a:noFill/>
        </p:spPr>
        <p:txBody>
          <a:bodyPr wrap="none" rtlCol="0">
            <a:sp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X</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7" name="TextBox 116"/>
          <p:cNvSpPr txBox="1"/>
          <p:nvPr/>
        </p:nvSpPr>
        <p:spPr>
          <a:xfrm>
            <a:off x="3894122" y="3086803"/>
            <a:ext cx="333746" cy="400110"/>
          </a:xfrm>
          <a:prstGeom prst="rect">
            <a:avLst/>
          </a:prstGeom>
          <a:noFill/>
        </p:spPr>
        <p:txBody>
          <a:bodyPr wrap="none" rtlCol="0">
            <a:spAutoFit/>
          </a:bodyPr>
          <a:lstStyle/>
          <a:p>
            <a:r>
              <a:rPr lang="en-US" sz="2000" dirty="0" smtClean="0">
                <a:latin typeface="Tahoma" panose="020B0604030504040204" pitchFamily="34" charset="0"/>
                <a:ea typeface="Tahoma" panose="020B0604030504040204" pitchFamily="34" charset="0"/>
                <a:cs typeface="Tahoma" panose="020B0604030504040204" pitchFamily="34" charset="0"/>
              </a:rPr>
              <a:t>X</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18" name="TextBox 117"/>
          <p:cNvSpPr txBox="1"/>
          <p:nvPr/>
        </p:nvSpPr>
        <p:spPr>
          <a:xfrm>
            <a:off x="4924054" y="3105090"/>
            <a:ext cx="333746" cy="400110"/>
          </a:xfrm>
          <a:prstGeom prst="rect">
            <a:avLst/>
          </a:prstGeom>
          <a:noFill/>
        </p:spPr>
        <p:txBody>
          <a:bodyPr wrap="none" rtlCol="0">
            <a:spAutoFit/>
          </a:bodyPr>
          <a:lstStyle/>
          <a:p>
            <a:r>
              <a:rPr lang="en-US" sz="2000" dirty="0" smtClean="0">
                <a:latin typeface="Tahoma" panose="020B0604030504040204" pitchFamily="34" charset="0"/>
                <a:ea typeface="Tahoma" panose="020B0604030504040204" pitchFamily="34" charset="0"/>
                <a:cs typeface="Tahoma" panose="020B0604030504040204" pitchFamily="34" charset="0"/>
              </a:rPr>
              <a:t>X</a:t>
            </a:r>
            <a:endParaRPr lang="en-US" sz="2000" dirty="0">
              <a:latin typeface="Tahoma" panose="020B0604030504040204" pitchFamily="34" charset="0"/>
              <a:ea typeface="Tahoma" panose="020B0604030504040204" pitchFamily="34" charset="0"/>
              <a:cs typeface="Tahoma" panose="020B0604030504040204" pitchFamily="34" charset="0"/>
            </a:endParaRPr>
          </a:p>
        </p:txBody>
      </p:sp>
      <p:cxnSp>
        <p:nvCxnSpPr>
          <p:cNvPr id="124" name="Straight Arrow Connector 123"/>
          <p:cNvCxnSpPr>
            <a:stCxn id="127" idx="2"/>
            <a:endCxn id="58" idx="3"/>
          </p:cNvCxnSpPr>
          <p:nvPr/>
        </p:nvCxnSpPr>
        <p:spPr>
          <a:xfrm flipH="1">
            <a:off x="5867077" y="3353318"/>
            <a:ext cx="1878583" cy="86708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27" name="Picture 1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5881" y="2072491"/>
            <a:ext cx="1319557" cy="1280827"/>
          </a:xfrm>
          <a:prstGeom prst="rect">
            <a:avLst/>
          </a:prstGeom>
          <a:ln>
            <a:solidFill>
              <a:schemeClr val="tx1"/>
            </a:solidFill>
          </a:ln>
        </p:spPr>
      </p:pic>
    </p:spTree>
    <p:extLst>
      <p:ext uri="{BB962C8B-B14F-4D97-AF65-F5344CB8AC3E}">
        <p14:creationId xmlns:p14="http://schemas.microsoft.com/office/powerpoint/2010/main" val="219809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ttelle-Monterey_PRESENTATION TEMPLATE_May2014">
  <a:themeElements>
    <a:clrScheme name="AECOM">
      <a:dk1>
        <a:srgbClr val="000000"/>
      </a:dk1>
      <a:lt1>
        <a:sysClr val="window" lastClr="FFFFFF"/>
      </a:lt1>
      <a:dk2>
        <a:srgbClr val="000000"/>
      </a:dk2>
      <a:lt2>
        <a:srgbClr val="FFFFFF"/>
      </a:lt2>
      <a:accent1>
        <a:srgbClr val="63C1DF"/>
      </a:accent1>
      <a:accent2>
        <a:srgbClr val="7DDC1E"/>
      </a:accent2>
      <a:accent3>
        <a:srgbClr val="FC9F1A"/>
      </a:accent3>
      <a:accent4>
        <a:srgbClr val="9C0880"/>
      </a:accent4>
      <a:accent5>
        <a:srgbClr val="988F86"/>
      </a:accent5>
      <a:accent6>
        <a:srgbClr val="000000"/>
      </a:accent6>
      <a:hlink>
        <a:srgbClr val="63C1DF"/>
      </a:hlink>
      <a:folHlink>
        <a:srgbClr val="988F8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000" dirty="0"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ITRC-EPA Region 7 - 112403">
  <a:themeElements>
    <a:clrScheme name="ITRC-EPA Region 7 - 112403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ITRC-EPA Region 7 - 1124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TRC-EPA Region 7 - 1124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TRC-EPA Region 7 - 1124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TRC-EPA Region 7 - 1124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TRC-EPA Region 7 - 1124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TRC-EPA Region 7 - 1124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TRC-EPA Region 7 - 1124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TRC-EPA Region 7 - 112403">
  <a:themeElements>
    <a:clrScheme name="ITRC-EPA Region 7 - 112403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ITRC-EPA Region 7 - 1124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TRC-EPA Region 7 - 1124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TRC-EPA Region 7 - 1124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TRC-EPA Region 7 - 1124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TRC-EPA Region 7 - 1124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TRC-EPA Region 7 - 1124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TRC-EPA Region 7 - 1124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9473</TotalTime>
  <Words>7821</Words>
  <Application>Microsoft Office PowerPoint</Application>
  <PresentationFormat>On-screen Show (4:3)</PresentationFormat>
  <Paragraphs>1372</Paragraphs>
  <Slides>107</Slides>
  <Notes>46</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107</vt:i4>
      </vt:variant>
    </vt:vector>
  </HeadingPairs>
  <TitlesOfParts>
    <vt:vector size="123" baseType="lpstr">
      <vt:lpstr>Arial Unicode MS</vt:lpstr>
      <vt:lpstr>Bodoni MT Black</vt:lpstr>
      <vt:lpstr>MS Gothic</vt:lpstr>
      <vt:lpstr>ＭＳ Ｐゴシック</vt:lpstr>
      <vt:lpstr>Arial</vt:lpstr>
      <vt:lpstr>Calibri</vt:lpstr>
      <vt:lpstr>Cambria</vt:lpstr>
      <vt:lpstr>Marlett</vt:lpstr>
      <vt:lpstr>Tahoma</vt:lpstr>
      <vt:lpstr>Times New Roman</vt:lpstr>
      <vt:lpstr>Wingdings</vt:lpstr>
      <vt:lpstr>Wingdings 3</vt:lpstr>
      <vt:lpstr>Office Theme</vt:lpstr>
      <vt:lpstr>Battelle-Monterey_PRESENTATION TEMPLATE_May2014</vt:lpstr>
      <vt:lpstr>ITRC-EPA Region 7 - 112403</vt:lpstr>
      <vt:lpstr>1_ITRC-EPA Region 7 - 112403</vt:lpstr>
      <vt:lpstr>Small-Scale Variability of Discrete Soil Sample Data Part 2: Implications for Environmental Investigations</vt:lpstr>
      <vt:lpstr>PowerPoint Presentation</vt:lpstr>
      <vt:lpstr>PowerPoint Presentation</vt:lpstr>
      <vt:lpstr>PowerPoint Presentation</vt:lpstr>
      <vt:lpstr>PowerPoint Presentation</vt:lpstr>
      <vt:lpstr>Small-Scale Variability of Discrete Soil Sample Data Part 1: Field Investigation of Discrete Sample Variability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Former Pesticide Mixing Area Discreet Sample Data (&gt;100 *samples)</vt:lpstr>
      <vt:lpstr>PowerPoint Presentation</vt:lpstr>
      <vt:lpstr>Why DUs (and ISM) are Important (Discrete Sample Data)</vt:lpstr>
      <vt:lpstr>Why DUs (and ISM) are Important (ISM Sample Data)</vt:lpstr>
      <vt:lpstr>Why DUs (and ISM) are Important (ISM Sample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Former Pesticide Mixing Area - Arsenic</vt:lpstr>
      <vt:lpstr>Realistic Screening Level Data Resolution</vt:lpstr>
      <vt:lpstr>Same Confusion at Depth…</vt:lpstr>
      <vt:lpstr>Fooled Again by Heterogeneity…</vt:lpstr>
      <vt:lpstr>PowerPoint Presentation</vt:lpstr>
      <vt:lpstr>1st Red Flag: Risk-Based Screening Levels Do Not Apply to Individual Discrete Samples</vt:lpstr>
      <vt:lpstr>PowerPoint Presentation</vt:lpstr>
      <vt:lpstr>Risk Assessment vs Field Mapping</vt:lpstr>
      <vt:lpstr>PowerPoint Presentation</vt:lpstr>
      <vt:lpstr>PowerPoint Presentation</vt:lpstr>
      <vt:lpstr>Decision Units (DUs) – Nothing New</vt:lpstr>
      <vt:lpstr>PowerPoint Presentation</vt:lpstr>
      <vt:lpstr>PowerPoint Presentation</vt:lpstr>
      <vt:lpstr>The Search for BIG “Hot Spots”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Solution: Sampling Theory -Decision Units &amp; Multi Increment Samples-</vt:lpstr>
      <vt:lpstr>PowerPoint Presentation</vt:lpstr>
      <vt:lpstr>PowerPoint Presentation</vt:lpstr>
      <vt:lpstr>Sampling Theory Explained With Salad</vt:lpstr>
      <vt:lpstr>Step 1: Define Objectives and Designate Decision Units</vt:lpstr>
      <vt:lpstr>PowerPoint Presentation</vt:lpstr>
      <vt:lpstr>Sampling Theory - Collect a BIG Sample (in order to capture and represent random, small-scale variability)</vt:lpstr>
      <vt:lpstr>Step 3: Laboratory Processing and Subsampling -Repeat Method Used in Field-</vt:lpstr>
      <vt:lpstr>Step 4. REPEAT Two More Times and Compare Data to Test Precision (“Triplicates”)</vt:lpstr>
      <vt:lpstr>Increase Resolution of Data as Needed</vt:lpstr>
      <vt:lpstr>Sampling Theory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Brewer</dc:creator>
  <cp:lastModifiedBy>Roger Brewer</cp:lastModifiedBy>
  <cp:revision>1200</cp:revision>
  <cp:lastPrinted>2015-10-19T22:46:38Z</cp:lastPrinted>
  <dcterms:created xsi:type="dcterms:W3CDTF">2014-09-01T18:56:09Z</dcterms:created>
  <dcterms:modified xsi:type="dcterms:W3CDTF">2017-08-11T20:56:12Z</dcterms:modified>
</cp:coreProperties>
</file>