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3" r:id="rId1"/>
  </p:sldMasterIdLst>
  <p:notesMasterIdLst>
    <p:notesMasterId r:id="rId15"/>
  </p:notesMasterIdLst>
  <p:sldIdLst>
    <p:sldId id="257" r:id="rId2"/>
    <p:sldId id="26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9" r:id="rId11"/>
    <p:sldId id="270" r:id="rId12"/>
    <p:sldId id="268" r:id="rId13"/>
    <p:sldId id="260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9953"/>
    <a:srgbClr val="125230"/>
    <a:srgbClr val="C0DAB4"/>
    <a:srgbClr val="3C5D2E"/>
    <a:srgbClr val="5E3A04"/>
    <a:srgbClr val="569ABD"/>
    <a:srgbClr val="679044"/>
    <a:srgbClr val="F9ADCE"/>
    <a:srgbClr val="86B870"/>
    <a:srgbClr val="FCD8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63A4CF6-8F17-4A46-82AB-B26875F0C71A}" v="8" dt="2026-05-27T18:54:26.85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6247" autoAdjust="0"/>
  </p:normalViewPr>
  <p:slideViewPr>
    <p:cSldViewPr snapToGrid="0">
      <p:cViewPr>
        <p:scale>
          <a:sx n="100" d="100"/>
          <a:sy n="100" d="100"/>
        </p:scale>
        <p:origin x="990" y="318"/>
      </p:cViewPr>
      <p:guideLst/>
    </p:cSldViewPr>
  </p:slideViewPr>
  <p:notesTextViewPr>
    <p:cViewPr>
      <p:scale>
        <a:sx n="232" d="100"/>
        <a:sy n="232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lofin, Raiza" userId="7c872284-1d37-4039-8681-280fc0f88947" providerId="ADAL" clId="{E7C83C1F-87C3-4B8F-BF7B-6A615994F76F}"/>
    <pc:docChg chg="undo custSel addSld delSld modSld sldOrd">
      <pc:chgData name="Dalofin, Raiza" userId="7c872284-1d37-4039-8681-280fc0f88947" providerId="ADAL" clId="{E7C83C1F-87C3-4B8F-BF7B-6A615994F76F}" dt="2026-05-27T18:54:26.858" v="389"/>
      <pc:docMkLst>
        <pc:docMk/>
      </pc:docMkLst>
      <pc:sldChg chg="addSp delSp modSp mod delAnim modAnim">
        <pc:chgData name="Dalofin, Raiza" userId="7c872284-1d37-4039-8681-280fc0f88947" providerId="ADAL" clId="{E7C83C1F-87C3-4B8F-BF7B-6A615994F76F}" dt="2026-05-27T18:53:30.664" v="373" actId="1076"/>
        <pc:sldMkLst>
          <pc:docMk/>
          <pc:sldMk cId="1202543020" sldId="269"/>
        </pc:sldMkLst>
        <pc:picChg chg="mod">
          <ac:chgData name="Dalofin, Raiza" userId="7c872284-1d37-4039-8681-280fc0f88947" providerId="ADAL" clId="{E7C83C1F-87C3-4B8F-BF7B-6A615994F76F}" dt="2026-05-27T18:52:07.928" v="363" actId="1076"/>
          <ac:picMkLst>
            <pc:docMk/>
            <pc:sldMk cId="1202543020" sldId="269"/>
            <ac:picMk id="8" creationId="{9172D79F-2879-70AE-62F0-6B96E32262DD}"/>
          </ac:picMkLst>
        </pc:picChg>
        <pc:picChg chg="add mod">
          <ac:chgData name="Dalofin, Raiza" userId="7c872284-1d37-4039-8681-280fc0f88947" providerId="ADAL" clId="{E7C83C1F-87C3-4B8F-BF7B-6A615994F76F}" dt="2026-05-27T18:53:30.664" v="373" actId="1076"/>
          <ac:picMkLst>
            <pc:docMk/>
            <pc:sldMk cId="1202543020" sldId="269"/>
            <ac:picMk id="9" creationId="{6B9ADEAB-8F99-0010-7746-1B2241544740}"/>
          </ac:picMkLst>
        </pc:picChg>
        <pc:picChg chg="del">
          <ac:chgData name="Dalofin, Raiza" userId="7c872284-1d37-4039-8681-280fc0f88947" providerId="ADAL" clId="{E7C83C1F-87C3-4B8F-BF7B-6A615994F76F}" dt="2026-05-27T18:45:31.969" v="308" actId="478"/>
          <ac:picMkLst>
            <pc:docMk/>
            <pc:sldMk cId="1202543020" sldId="269"/>
            <ac:picMk id="10" creationId="{2153F752-67A6-8774-618D-66FC47CF0DF0}"/>
          </ac:picMkLst>
        </pc:picChg>
        <pc:picChg chg="del">
          <ac:chgData name="Dalofin, Raiza" userId="7c872284-1d37-4039-8681-280fc0f88947" providerId="ADAL" clId="{E7C83C1F-87C3-4B8F-BF7B-6A615994F76F}" dt="2026-05-27T18:45:30.075" v="307" actId="478"/>
          <ac:picMkLst>
            <pc:docMk/>
            <pc:sldMk cId="1202543020" sldId="269"/>
            <ac:picMk id="12" creationId="{A844768E-7F68-B179-6370-1F314E490E3D}"/>
          </ac:picMkLst>
        </pc:picChg>
        <pc:picChg chg="add mod">
          <ac:chgData name="Dalofin, Raiza" userId="7c872284-1d37-4039-8681-280fc0f88947" providerId="ADAL" clId="{E7C83C1F-87C3-4B8F-BF7B-6A615994F76F}" dt="2026-05-27T18:53:26.898" v="372" actId="1076"/>
          <ac:picMkLst>
            <pc:docMk/>
            <pc:sldMk cId="1202543020" sldId="269"/>
            <ac:picMk id="13" creationId="{1BC40045-8077-B489-44A0-45497E297181}"/>
          </ac:picMkLst>
        </pc:picChg>
        <pc:picChg chg="del">
          <ac:chgData name="Dalofin, Raiza" userId="7c872284-1d37-4039-8681-280fc0f88947" providerId="ADAL" clId="{E7C83C1F-87C3-4B8F-BF7B-6A615994F76F}" dt="2026-05-27T18:45:28.808" v="306" actId="478"/>
          <ac:picMkLst>
            <pc:docMk/>
            <pc:sldMk cId="1202543020" sldId="269"/>
            <ac:picMk id="14" creationId="{6F2EA5C3-0C8F-9A11-74FC-E949EB1C03C2}"/>
          </ac:picMkLst>
        </pc:picChg>
        <pc:picChg chg="del">
          <ac:chgData name="Dalofin, Raiza" userId="7c872284-1d37-4039-8681-280fc0f88947" providerId="ADAL" clId="{E7C83C1F-87C3-4B8F-BF7B-6A615994F76F}" dt="2026-05-27T18:45:32.935" v="310" actId="478"/>
          <ac:picMkLst>
            <pc:docMk/>
            <pc:sldMk cId="1202543020" sldId="269"/>
            <ac:picMk id="16" creationId="{9319B256-9547-66B2-41C2-CFCC90E1EF87}"/>
          </ac:picMkLst>
        </pc:picChg>
        <pc:picChg chg="add mod">
          <ac:chgData name="Dalofin, Raiza" userId="7c872284-1d37-4039-8681-280fc0f88947" providerId="ADAL" clId="{E7C83C1F-87C3-4B8F-BF7B-6A615994F76F}" dt="2026-05-27T18:53:24.758" v="371" actId="1076"/>
          <ac:picMkLst>
            <pc:docMk/>
            <pc:sldMk cId="1202543020" sldId="269"/>
            <ac:picMk id="17" creationId="{41035121-B9CD-7A4B-D980-CEBFC23B21A0}"/>
          </ac:picMkLst>
        </pc:picChg>
        <pc:picChg chg="del">
          <ac:chgData name="Dalofin, Raiza" userId="7c872284-1d37-4039-8681-280fc0f88947" providerId="ADAL" clId="{E7C83C1F-87C3-4B8F-BF7B-6A615994F76F}" dt="2026-05-27T18:45:32.565" v="309" actId="478"/>
          <ac:picMkLst>
            <pc:docMk/>
            <pc:sldMk cId="1202543020" sldId="269"/>
            <ac:picMk id="18" creationId="{D8036BB5-5085-2D86-E922-9536462A19CE}"/>
          </ac:picMkLst>
        </pc:picChg>
        <pc:picChg chg="add del mod">
          <ac:chgData name="Dalofin, Raiza" userId="7c872284-1d37-4039-8681-280fc0f88947" providerId="ADAL" clId="{E7C83C1F-87C3-4B8F-BF7B-6A615994F76F}" dt="2026-05-27T18:53:21.171" v="370" actId="478"/>
          <ac:picMkLst>
            <pc:docMk/>
            <pc:sldMk cId="1202543020" sldId="269"/>
            <ac:picMk id="20" creationId="{F3B862BC-D92A-7BC5-FF4C-A2851D52600B}"/>
          </ac:picMkLst>
        </pc:picChg>
        <pc:picChg chg="add del mod">
          <ac:chgData name="Dalofin, Raiza" userId="7c872284-1d37-4039-8681-280fc0f88947" providerId="ADAL" clId="{E7C83C1F-87C3-4B8F-BF7B-6A615994F76F}" dt="2026-05-27T18:53:20.518" v="369" actId="478"/>
          <ac:picMkLst>
            <pc:docMk/>
            <pc:sldMk cId="1202543020" sldId="269"/>
            <ac:picMk id="22" creationId="{70021A99-5980-0F41-0E30-4118911F081F}"/>
          </ac:picMkLst>
        </pc:picChg>
        <pc:picChg chg="add del mod">
          <ac:chgData name="Dalofin, Raiza" userId="7c872284-1d37-4039-8681-280fc0f88947" providerId="ADAL" clId="{E7C83C1F-87C3-4B8F-BF7B-6A615994F76F}" dt="2026-05-27T18:48:52.847" v="317" actId="478"/>
          <ac:picMkLst>
            <pc:docMk/>
            <pc:sldMk cId="1202543020" sldId="269"/>
            <ac:picMk id="23" creationId="{85AA59A8-48DE-5164-0450-EB6CDEB7446F}"/>
          </ac:picMkLst>
        </pc:picChg>
      </pc:sldChg>
      <pc:sldChg chg="addSp delSp modSp mod delAnim modAnim">
        <pc:chgData name="Dalofin, Raiza" userId="7c872284-1d37-4039-8681-280fc0f88947" providerId="ADAL" clId="{E7C83C1F-87C3-4B8F-BF7B-6A615994F76F}" dt="2026-05-27T18:54:26.858" v="389"/>
        <pc:sldMkLst>
          <pc:docMk/>
          <pc:sldMk cId="1350507694" sldId="270"/>
        </pc:sldMkLst>
        <pc:picChg chg="add mod">
          <ac:chgData name="Dalofin, Raiza" userId="7c872284-1d37-4039-8681-280fc0f88947" providerId="ADAL" clId="{E7C83C1F-87C3-4B8F-BF7B-6A615994F76F}" dt="2026-05-27T18:53:58.766" v="381" actId="1076"/>
          <ac:picMkLst>
            <pc:docMk/>
            <pc:sldMk cId="1350507694" sldId="270"/>
            <ac:picMk id="8" creationId="{DAE579A1-2107-7064-38A9-6174C0242FCD}"/>
          </ac:picMkLst>
        </pc:picChg>
        <pc:picChg chg="del">
          <ac:chgData name="Dalofin, Raiza" userId="7c872284-1d37-4039-8681-280fc0f88947" providerId="ADAL" clId="{E7C83C1F-87C3-4B8F-BF7B-6A615994F76F}" dt="2026-05-27T18:53:45.711" v="377" actId="478"/>
          <ac:picMkLst>
            <pc:docMk/>
            <pc:sldMk cId="1350507694" sldId="270"/>
            <ac:picMk id="9" creationId="{A9CEDB1A-6919-D6EA-FB6C-741AEA6F8E80}"/>
          </ac:picMkLst>
        </pc:picChg>
        <pc:picChg chg="add mod">
          <ac:chgData name="Dalofin, Raiza" userId="7c872284-1d37-4039-8681-280fc0f88947" providerId="ADAL" clId="{E7C83C1F-87C3-4B8F-BF7B-6A615994F76F}" dt="2026-05-27T18:54:18.373" v="387" actId="1076"/>
          <ac:picMkLst>
            <pc:docMk/>
            <pc:sldMk cId="1350507694" sldId="270"/>
            <ac:picMk id="11" creationId="{D81B13BE-5722-2A0D-B65A-FD048B5D8439}"/>
          </ac:picMkLst>
        </pc:picChg>
        <pc:picChg chg="del">
          <ac:chgData name="Dalofin, Raiza" userId="7c872284-1d37-4039-8681-280fc0f88947" providerId="ADAL" clId="{E7C83C1F-87C3-4B8F-BF7B-6A615994F76F}" dt="2026-05-27T18:54:00.944" v="382" actId="478"/>
          <ac:picMkLst>
            <pc:docMk/>
            <pc:sldMk cId="1350507694" sldId="270"/>
            <ac:picMk id="13" creationId="{4D7C4316-F44C-7255-AA19-9E5690B6E18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E4E410-8C37-4B41-ADC1-98EB11631419}" type="datetimeFigureOut">
              <a:rPr lang="en-US" smtClean="0"/>
              <a:t>5/27/2026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01CEE7-B9E5-45A4-86B3-7CF38C3523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824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solidFill>
                  <a:schemeClr val="bg1"/>
                </a:solidFill>
                <a:ea typeface="Verdana" panose="020B0604030504040204" pitchFamily="34" charset="0"/>
              </a:rPr>
              <a:t>Administrative</a:t>
            </a:r>
            <a:r>
              <a:rPr lang="en-US" sz="2400" dirty="0">
                <a:solidFill>
                  <a:schemeClr val="bg1"/>
                </a:solidFill>
                <a:ea typeface="Verdana" panose="020B0604030504040204" pitchFamily="34" charset="0"/>
              </a:rPr>
              <a:t>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ea typeface="Verdana" panose="020B0604030504040204" pitchFamily="34" charset="0"/>
              </a:rPr>
              <a:t>Enrollment site ID, time period of screening assessment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solidFill>
                  <a:schemeClr val="bg1"/>
                </a:solidFill>
                <a:ea typeface="Verdana" panose="020B0604030504040204" pitchFamily="34" charset="0"/>
              </a:rPr>
              <a:t>Demographics</a:t>
            </a:r>
            <a:r>
              <a:rPr lang="en-US" sz="2400" dirty="0">
                <a:solidFill>
                  <a:schemeClr val="bg1"/>
                </a:solidFill>
                <a:ea typeface="Verdana" panose="020B0604030504040204" pitchFamily="34" charset="0"/>
              </a:rPr>
              <a:t>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ea typeface="Verdana" panose="020B0604030504040204" pitchFamily="34" charset="0"/>
              </a:rPr>
              <a:t>Month/Year of birth, primary language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solidFill>
                  <a:schemeClr val="bg1"/>
                </a:solidFill>
                <a:ea typeface="Verdana" panose="020B0604030504040204" pitchFamily="34" charset="0"/>
              </a:rPr>
              <a:t>Health History and Medication Use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ea typeface="Verdana" panose="020B0604030504040204" pitchFamily="34" charset="0"/>
              </a:rPr>
              <a:t>History of high cholesterol and other conditions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solidFill>
                  <a:schemeClr val="bg1"/>
                </a:solidFill>
                <a:ea typeface="Verdana" panose="020B0604030504040204" pitchFamily="34" charset="0"/>
              </a:rPr>
              <a:t>Behavioral</a:t>
            </a:r>
            <a:r>
              <a:rPr lang="en-US" sz="2400" dirty="0">
                <a:solidFill>
                  <a:schemeClr val="bg1"/>
                </a:solidFill>
                <a:ea typeface="Verdana" panose="020B0604030504040204" pitchFamily="34" charset="0"/>
              </a:rPr>
              <a:t>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ea typeface="Verdana" panose="020B0604030504040204" pitchFamily="34" charset="0"/>
              </a:rPr>
              <a:t>Measuring blood pressure, nutrition, other health behaviors </a:t>
            </a:r>
          </a:p>
          <a:p>
            <a:pPr lvl="1"/>
            <a:endParaRPr lang="en-US" sz="2400" dirty="0">
              <a:solidFill>
                <a:schemeClr val="bg1"/>
              </a:solidFill>
              <a:ea typeface="Verdana" panose="020B060403050404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solidFill>
                  <a:schemeClr val="bg1"/>
                </a:solidFill>
                <a:ea typeface="Verdana" panose="020B0604030504040204" pitchFamily="34" charset="0"/>
              </a:rPr>
              <a:t>Clinical Value MDE Specifications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ea typeface="Verdana" panose="020B0604030504040204" pitchFamily="34" charset="0"/>
              </a:rPr>
              <a:t>Height, weight, blood pressure, cholesterol, A1C percentage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solidFill>
                  <a:schemeClr val="bg1"/>
                </a:solidFill>
                <a:ea typeface="Verdana" panose="020B0604030504040204" pitchFamily="34" charset="0"/>
              </a:rPr>
              <a:t>Risk Reduction Counseling MDE specifications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ea typeface="Verdana" panose="020B0604030504040204" pitchFamily="34" charset="0"/>
              </a:rPr>
              <a:t>Completion date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solidFill>
                  <a:schemeClr val="bg1"/>
                </a:solidFill>
                <a:ea typeface="Verdana" panose="020B0604030504040204" pitchFamily="34" charset="0"/>
              </a:rPr>
              <a:t>Healthy Behavior Support MDE specifications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ea typeface="Verdana" panose="020B0604030504040204" pitchFamily="34" charset="0"/>
              </a:rPr>
              <a:t>Lifestyle program/health coaching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solidFill>
                  <a:schemeClr val="bg1"/>
                </a:solidFill>
                <a:ea typeface="Verdana" panose="020B0604030504040204" pitchFamily="34" charset="0"/>
              </a:rPr>
              <a:t>Social Determinants of Health MDE specifications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ea typeface="Verdana" panose="020B0604030504040204" pitchFamily="34" charset="0"/>
              </a:rPr>
              <a:t>Internet access, transportation, nutrition, etc.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01CEE7-B9E5-45A4-86B3-7CF38C35238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228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01CEE7-B9E5-45A4-86B3-7CF38C35238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134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0">
                      <a:schemeClr val="tx1"/>
                    </a:gs>
                    <a:gs pos="68000">
                      <a:srgbClr val="F1F1F1"/>
                    </a:gs>
                    <a:gs pos="100000">
                      <a:schemeClr val="bg1">
                        <a:lumMod val="11000"/>
                        <a:lumOff val="89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defRPr>
            </a:lvl1pPr>
          </a:lstStyle>
          <a:p>
            <a:pPr lvl="0" algn="r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</a:lstStyle>
          <a:p>
            <a:pPr marL="0" lvl="0" indent="0" algn="r">
              <a:buNone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E619F-97AE-4443-BA18-D286612956ED}" type="datetimeFigureOut">
              <a:rPr lang="en-US" smtClean="0"/>
              <a:t>5/27/2026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E5FB-DBBD-4C93-9D9B-60D71A7C9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503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E619F-97AE-4443-BA18-D286612956ED}" type="datetimeFigureOut">
              <a:rPr lang="en-US" smtClean="0"/>
              <a:t>5/27/2026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E5FB-DBBD-4C93-9D9B-60D71A7C9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091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E619F-97AE-4443-BA18-D286612956ED}" type="datetimeFigureOut">
              <a:rPr lang="en-US" smtClean="0"/>
              <a:t>5/27/2026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E5FB-DBBD-4C93-9D9B-60D71A7C9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5627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E619F-97AE-4443-BA18-D286612956ED}" type="datetimeFigureOut">
              <a:rPr lang="en-US" smtClean="0"/>
              <a:t>5/27/2026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E5FB-DBBD-4C93-9D9B-60D71A7C915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631783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E619F-97AE-4443-BA18-D286612956ED}" type="datetimeFigureOut">
              <a:rPr lang="en-US" smtClean="0"/>
              <a:t>5/27/2026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E5FB-DBBD-4C93-9D9B-60D71A7C9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0222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E619F-97AE-4443-BA18-D286612956ED}" type="datetimeFigureOut">
              <a:rPr lang="en-US" smtClean="0"/>
              <a:t>5/27/2026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E5FB-DBBD-4C93-9D9B-60D71A7C9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1417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E619F-97AE-4443-BA18-D286612956ED}" type="datetimeFigureOut">
              <a:rPr lang="en-US" smtClean="0"/>
              <a:t>5/27/2026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E5FB-DBBD-4C93-9D9B-60D71A7C9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740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E619F-97AE-4443-BA18-D286612956ED}" type="datetimeFigureOut">
              <a:rPr lang="en-US" smtClean="0"/>
              <a:t>5/27/2026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E5FB-DBBD-4C93-9D9B-60D71A7C9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15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E619F-97AE-4443-BA18-D286612956ED}" type="datetimeFigureOut">
              <a:rPr lang="en-US" smtClean="0"/>
              <a:t>5/27/2026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E5FB-DBBD-4C93-9D9B-60D71A7C9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097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E619F-97AE-4443-BA18-D286612956ED}" type="datetimeFigureOut">
              <a:rPr lang="en-US" smtClean="0"/>
              <a:t>5/27/2026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E5FB-DBBD-4C93-9D9B-60D71A7C9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21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32000"/>
                        <a:lumOff val="68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E619F-97AE-4443-BA18-D286612956ED}" type="datetimeFigureOut">
              <a:rPr lang="en-US" smtClean="0"/>
              <a:t>5/27/2026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E5FB-DBBD-4C93-9D9B-60D71A7C9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29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E619F-97AE-4443-BA18-D286612956ED}" type="datetimeFigureOut">
              <a:rPr lang="en-US" smtClean="0"/>
              <a:t>5/27/2026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E5FB-DBBD-4C93-9D9B-60D71A7C9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203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E619F-97AE-4443-BA18-D286612956ED}" type="datetimeFigureOut">
              <a:rPr lang="en-US" smtClean="0"/>
              <a:t>5/27/2026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E5FB-DBBD-4C93-9D9B-60D71A7C9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718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E619F-97AE-4443-BA18-D286612956ED}" type="datetimeFigureOut">
              <a:rPr lang="en-US" smtClean="0"/>
              <a:t>5/27/2026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E5FB-DBBD-4C93-9D9B-60D71A7C9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775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E619F-97AE-4443-BA18-D286612956ED}" type="datetimeFigureOut">
              <a:rPr lang="en-US" smtClean="0"/>
              <a:t>5/27/2026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E5FB-DBBD-4C93-9D9B-60D71A7C9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005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E619F-97AE-4443-BA18-D286612956ED}" type="datetimeFigureOut">
              <a:rPr lang="en-US" smtClean="0"/>
              <a:t>5/27/2026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E5FB-DBBD-4C93-9D9B-60D71A7C9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651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E619F-97AE-4443-BA18-D286612956ED}" type="datetimeFigureOut">
              <a:rPr lang="en-US" smtClean="0"/>
              <a:t>5/27/2026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E5FB-DBBD-4C93-9D9B-60D71A7C9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364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9DFE619F-97AE-4443-BA18-D286612956ED}" type="datetimeFigureOut">
              <a:rPr lang="en-US" smtClean="0"/>
              <a:t>5/27/2026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8134E5FB-DBBD-4C93-9D9B-60D71A7C9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4579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  <p:sldLayoutId id="2147483904" r:id="rId11"/>
    <p:sldLayoutId id="2147483905" r:id="rId12"/>
    <p:sldLayoutId id="2147483906" r:id="rId13"/>
    <p:sldLayoutId id="2147483907" r:id="rId14"/>
    <p:sldLayoutId id="2147483908" r:id="rId15"/>
    <p:sldLayoutId id="2147483909" r:id="rId16"/>
    <p:sldLayoutId id="2147483910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3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#_bookmark0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4.png"/><Relationship Id="rId7" Type="http://schemas.openxmlformats.org/officeDocument/2006/relationships/image" Target="../media/image9.svg"/><Relationship Id="rId12" Type="http://schemas.openxmlformats.org/officeDocument/2006/relationships/image" Target="../media/image1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1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4.png"/><Relationship Id="rId7" Type="http://schemas.openxmlformats.org/officeDocument/2006/relationships/image" Target="../media/image17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svg"/><Relationship Id="rId5" Type="http://schemas.openxmlformats.org/officeDocument/2006/relationships/image" Target="../media/image15.sv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svg"/><Relationship Id="rId5" Type="http://schemas.openxmlformats.org/officeDocument/2006/relationships/image" Target="../media/image19.sv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svg"/><Relationship Id="rId5" Type="http://schemas.openxmlformats.org/officeDocument/2006/relationships/image" Target="../media/image21.jp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">
              <a:schemeClr val="accent1">
                <a:lumMod val="5000"/>
                <a:lumOff val="95000"/>
              </a:schemeClr>
            </a:gs>
            <a:gs pos="44000">
              <a:schemeClr val="accent1">
                <a:lumMod val="45000"/>
                <a:lumOff val="55000"/>
              </a:schemeClr>
            </a:gs>
            <a:gs pos="79000">
              <a:srgbClr val="86B870"/>
            </a:gs>
            <a:gs pos="100000">
              <a:srgbClr val="3C5D2E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A picture containing arrow">
            <a:extLst>
              <a:ext uri="{FF2B5EF4-FFF2-40B4-BE49-F238E27FC236}">
                <a16:creationId xmlns:a16="http://schemas.microsoft.com/office/drawing/2014/main" id="{488D39E5-EA11-5AC1-CF36-92AA850152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199" y="540519"/>
            <a:ext cx="11005602" cy="577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3">
            <a:extLst>
              <a:ext uri="{FF2B5EF4-FFF2-40B4-BE49-F238E27FC236}">
                <a16:creationId xmlns:a16="http://schemas.microsoft.com/office/drawing/2014/main" id="{2B568D8B-DDF9-AF32-C05C-C1357E42FB52}"/>
              </a:ext>
            </a:extLst>
          </p:cNvPr>
          <p:cNvSpPr txBox="1"/>
          <p:nvPr/>
        </p:nvSpPr>
        <p:spPr>
          <a:xfrm>
            <a:off x="499055" y="6317481"/>
            <a:ext cx="2638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latin typeface="Lucida Bright" panose="02040602050505020304" pitchFamily="18" charset="0"/>
              </a:rPr>
              <a:t>CDC-RFA-DP-23-0003</a:t>
            </a:r>
          </a:p>
        </p:txBody>
      </p:sp>
    </p:spTree>
    <p:extLst>
      <p:ext uri="{BB962C8B-B14F-4D97-AF65-F5344CB8AC3E}">
        <p14:creationId xmlns:p14="http://schemas.microsoft.com/office/powerpoint/2010/main" val="3310500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">
              <a:schemeClr val="accent1">
                <a:lumMod val="5000"/>
                <a:lumOff val="95000"/>
              </a:schemeClr>
            </a:gs>
            <a:gs pos="25000">
              <a:schemeClr val="accent1">
                <a:lumMod val="45000"/>
                <a:lumOff val="55000"/>
              </a:schemeClr>
            </a:gs>
            <a:gs pos="79000">
              <a:srgbClr val="86B870"/>
            </a:gs>
            <a:gs pos="100000">
              <a:srgbClr val="3C5D2E"/>
            </a:gs>
          </a:gsLst>
          <a:lin ang="13500000" scaled="1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BE70847-57F9-F1D4-3350-C1CCBC82AF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02BC9-73C9-23E5-25AD-100758FD0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814" y="364959"/>
            <a:ext cx="10965873" cy="1325563"/>
          </a:xfrm>
        </p:spPr>
        <p:txBody>
          <a:bodyPr>
            <a:noAutofit/>
          </a:bodyPr>
          <a:lstStyle/>
          <a:p>
            <a:r>
              <a:rPr lang="en-US" sz="4000" dirty="0">
                <a:latin typeface="Lucida Bright" panose="02040602050505020304" pitchFamily="18" charset="0"/>
              </a:rPr>
              <a:t>Reporting Requirements </a:t>
            </a:r>
          </a:p>
        </p:txBody>
      </p:sp>
      <p:pic>
        <p:nvPicPr>
          <p:cNvPr id="5" name="Content Placeholder 4" descr="A picture containing invertebrate&#10;&#10;AI-generated content may be incorrect.">
            <a:extLst>
              <a:ext uri="{FF2B5EF4-FFF2-40B4-BE49-F238E27FC236}">
                <a16:creationId xmlns:a16="http://schemas.microsoft.com/office/drawing/2014/main" id="{BB246E4B-C271-B3FE-99F7-708F708C34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alphaModFix am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988" y="3429000"/>
            <a:ext cx="3429000" cy="3429000"/>
          </a:xfr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1212B15-0996-F24C-3671-7E8857E41EC4}"/>
              </a:ext>
            </a:extLst>
          </p:cNvPr>
          <p:cNvCxnSpPr>
            <a:cxnSpLocks/>
          </p:cNvCxnSpPr>
          <p:nvPr/>
        </p:nvCxnSpPr>
        <p:spPr>
          <a:xfrm>
            <a:off x="0" y="1381843"/>
            <a:ext cx="10774392" cy="0"/>
          </a:xfrm>
          <a:prstGeom prst="line">
            <a:avLst/>
          </a:prstGeom>
          <a:ln w="38100">
            <a:solidFill>
              <a:srgbClr val="3C5D2E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062" name="Picture 14" descr="Hawaii Health Matters">
            <a:extLst>
              <a:ext uri="{FF2B5EF4-FFF2-40B4-BE49-F238E27FC236}">
                <a16:creationId xmlns:a16="http://schemas.microsoft.com/office/drawing/2014/main" id="{3E0AD67F-8DF9-0EE6-B18E-D1E15DABDF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0" y="5911089"/>
            <a:ext cx="872229" cy="869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BCD76623-3264-331F-E393-D34819B6D63A}"/>
              </a:ext>
            </a:extLst>
          </p:cNvPr>
          <p:cNvSpPr txBox="1">
            <a:spLocks/>
          </p:cNvSpPr>
          <p:nvPr/>
        </p:nvSpPr>
        <p:spPr>
          <a:xfrm>
            <a:off x="613064" y="1381844"/>
            <a:ext cx="4286740" cy="6626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1. Patient Consent Form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20E3ADB-E392-7A0E-E77F-F6A265FDA57C}"/>
              </a:ext>
            </a:extLst>
          </p:cNvPr>
          <p:cNvSpPr txBox="1">
            <a:spLocks/>
          </p:cNvSpPr>
          <p:nvPr/>
        </p:nvSpPr>
        <p:spPr>
          <a:xfrm>
            <a:off x="6096000" y="1359214"/>
            <a:ext cx="4286740" cy="6626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2. Patient Intake Form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172D79F-2879-70AE-62F0-6B96E32262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7844" y="2044460"/>
            <a:ext cx="3697560" cy="44097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B9ADEAB-8F99-0010-7746-1B224154474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105" y="1937258"/>
            <a:ext cx="2950284" cy="382637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BC40045-8077-B489-44A0-45497E2971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980" y="2268566"/>
            <a:ext cx="3005286" cy="388042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1035121-B9CD-7A4B-D980-CEBFC23B21A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7847" y="2577244"/>
            <a:ext cx="3005286" cy="3877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543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">
              <a:schemeClr val="accent1">
                <a:lumMod val="5000"/>
                <a:lumOff val="95000"/>
              </a:schemeClr>
            </a:gs>
            <a:gs pos="25000">
              <a:schemeClr val="accent1">
                <a:lumMod val="45000"/>
                <a:lumOff val="55000"/>
              </a:schemeClr>
            </a:gs>
            <a:gs pos="79000">
              <a:srgbClr val="86B870"/>
            </a:gs>
            <a:gs pos="100000">
              <a:srgbClr val="3C5D2E"/>
            </a:gs>
          </a:gsLst>
          <a:lin ang="13500000" scaled="1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1EFDE29-5549-E77D-DEA4-0C27110912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F8417-E122-4999-A589-CCE4385C7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814" y="364959"/>
            <a:ext cx="10965873" cy="1325563"/>
          </a:xfrm>
        </p:spPr>
        <p:txBody>
          <a:bodyPr>
            <a:noAutofit/>
          </a:bodyPr>
          <a:lstStyle/>
          <a:p>
            <a:r>
              <a:rPr lang="en-US" sz="4000" dirty="0">
                <a:latin typeface="Lucida Bright" panose="02040602050505020304" pitchFamily="18" charset="0"/>
              </a:rPr>
              <a:t>Reporting Requirements </a:t>
            </a:r>
          </a:p>
        </p:txBody>
      </p:sp>
      <p:pic>
        <p:nvPicPr>
          <p:cNvPr id="5" name="Content Placeholder 4" descr="A picture containing invertebrate&#10;&#10;AI-generated content may be incorrect.">
            <a:extLst>
              <a:ext uri="{FF2B5EF4-FFF2-40B4-BE49-F238E27FC236}">
                <a16:creationId xmlns:a16="http://schemas.microsoft.com/office/drawing/2014/main" id="{6C94831F-1F51-4943-FC52-8655CF8578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 am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988" y="3429000"/>
            <a:ext cx="3429000" cy="3429000"/>
          </a:xfrm>
        </p:spPr>
      </p:pic>
      <p:pic>
        <p:nvPicPr>
          <p:cNvPr id="2058" name="Picture 10" descr="Logo&#10;&#10;Description automatically generated">
            <a:extLst>
              <a:ext uri="{FF2B5EF4-FFF2-40B4-BE49-F238E27FC236}">
                <a16:creationId xmlns:a16="http://schemas.microsoft.com/office/drawing/2014/main" id="{CAA34111-05FA-3854-E73C-60E6003F5A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7636" y="5951069"/>
            <a:ext cx="1019893" cy="829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F68D6F8-95FE-D511-9559-38F47A823FA6}"/>
              </a:ext>
            </a:extLst>
          </p:cNvPr>
          <p:cNvCxnSpPr>
            <a:cxnSpLocks/>
          </p:cNvCxnSpPr>
          <p:nvPr/>
        </p:nvCxnSpPr>
        <p:spPr>
          <a:xfrm>
            <a:off x="0" y="1381843"/>
            <a:ext cx="10774392" cy="0"/>
          </a:xfrm>
          <a:prstGeom prst="line">
            <a:avLst/>
          </a:prstGeom>
          <a:ln w="38100">
            <a:solidFill>
              <a:srgbClr val="3C5D2E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062" name="Picture 14" descr="Hawaii Health Matters">
            <a:extLst>
              <a:ext uri="{FF2B5EF4-FFF2-40B4-BE49-F238E27FC236}">
                <a16:creationId xmlns:a16="http://schemas.microsoft.com/office/drawing/2014/main" id="{9D61BCB8-F30D-E8CF-FCBB-E59191C5E4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0" y="5911089"/>
            <a:ext cx="872229" cy="869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CCD79216-0051-50CF-1A8B-BA808C7EB332}"/>
              </a:ext>
            </a:extLst>
          </p:cNvPr>
          <p:cNvSpPr txBox="1">
            <a:spLocks/>
          </p:cNvSpPr>
          <p:nvPr/>
        </p:nvSpPr>
        <p:spPr>
          <a:xfrm>
            <a:off x="613064" y="1381844"/>
            <a:ext cx="4286740" cy="6626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3. Patient Clinical Data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635F2DF-27D6-B4E7-72F6-D7E613D2DDF4}"/>
              </a:ext>
            </a:extLst>
          </p:cNvPr>
          <p:cNvSpPr txBox="1">
            <a:spLocks/>
          </p:cNvSpPr>
          <p:nvPr/>
        </p:nvSpPr>
        <p:spPr>
          <a:xfrm>
            <a:off x="6095999" y="1359214"/>
            <a:ext cx="5647687" cy="6626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4. Health Coaching/Risk Reduction Form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AE579A1-2107-7064-38A9-6174C0242F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34" y="2008723"/>
            <a:ext cx="3449220" cy="445363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81B13BE-5722-2A0D-B65A-FD048B5D84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563" y="2008722"/>
            <a:ext cx="3455976" cy="4453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507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">
              <a:schemeClr val="accent1">
                <a:lumMod val="5000"/>
                <a:lumOff val="95000"/>
              </a:schemeClr>
            </a:gs>
            <a:gs pos="25000">
              <a:schemeClr val="accent1">
                <a:lumMod val="45000"/>
                <a:lumOff val="55000"/>
              </a:schemeClr>
            </a:gs>
            <a:gs pos="79000">
              <a:srgbClr val="86B870"/>
            </a:gs>
            <a:gs pos="100000">
              <a:srgbClr val="3C5D2E"/>
            </a:gs>
          </a:gsLst>
          <a:lin ang="13500000" scaled="1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E3C091F-B0F9-B5F7-38F4-EE22A1B87E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CCA9A-56BE-E784-A46E-7277D95A5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965873" cy="1325563"/>
          </a:xfrm>
        </p:spPr>
        <p:txBody>
          <a:bodyPr>
            <a:noAutofit/>
          </a:bodyPr>
          <a:lstStyle/>
          <a:p>
            <a:r>
              <a:rPr lang="en-US" sz="4000" dirty="0">
                <a:latin typeface="Lucida Bright" panose="02040602050505020304" pitchFamily="18" charset="0"/>
              </a:rPr>
              <a:t>WISEWOMAN Reimbursement Rates</a:t>
            </a:r>
          </a:p>
        </p:txBody>
      </p:sp>
      <p:pic>
        <p:nvPicPr>
          <p:cNvPr id="5" name="Content Placeholder 4" descr="A picture containing invertebrate&#10;&#10;AI-generated content may be incorrect.">
            <a:extLst>
              <a:ext uri="{FF2B5EF4-FFF2-40B4-BE49-F238E27FC236}">
                <a16:creationId xmlns:a16="http://schemas.microsoft.com/office/drawing/2014/main" id="{FF6674C0-1F18-F97E-03A0-488939D2EF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alphaModFix am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988" y="3429000"/>
            <a:ext cx="3429000" cy="3429000"/>
          </a:xfrm>
        </p:spPr>
      </p:pic>
      <p:pic>
        <p:nvPicPr>
          <p:cNvPr id="2058" name="Picture 10" descr="Logo&#10;&#10;Description automatically generated">
            <a:extLst>
              <a:ext uri="{FF2B5EF4-FFF2-40B4-BE49-F238E27FC236}">
                <a16:creationId xmlns:a16="http://schemas.microsoft.com/office/drawing/2014/main" id="{1ECD6E33-7E6D-A2E7-E724-F4CFC9ABC5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7636" y="5951069"/>
            <a:ext cx="1019893" cy="829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8F1CAAE-EB95-630B-D7DC-CED3DCDA67C1}"/>
              </a:ext>
            </a:extLst>
          </p:cNvPr>
          <p:cNvCxnSpPr>
            <a:cxnSpLocks/>
          </p:cNvCxnSpPr>
          <p:nvPr/>
        </p:nvCxnSpPr>
        <p:spPr>
          <a:xfrm>
            <a:off x="0" y="1381843"/>
            <a:ext cx="10774392" cy="0"/>
          </a:xfrm>
          <a:prstGeom prst="line">
            <a:avLst/>
          </a:prstGeom>
          <a:ln w="38100">
            <a:solidFill>
              <a:srgbClr val="3C5D2E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062" name="Picture 14" descr="Hawaii Health Matters">
            <a:extLst>
              <a:ext uri="{FF2B5EF4-FFF2-40B4-BE49-F238E27FC236}">
                <a16:creationId xmlns:a16="http://schemas.microsoft.com/office/drawing/2014/main" id="{FAD5FE89-152D-026E-1638-5229F54735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0" y="5911089"/>
            <a:ext cx="872229" cy="869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B5FA611-AD6C-C9C4-54E7-778C80BFE2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8562607"/>
              </p:ext>
            </p:extLst>
          </p:nvPr>
        </p:nvGraphicFramePr>
        <p:xfrm>
          <a:off x="6123044" y="1557614"/>
          <a:ext cx="5925185" cy="231330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826135">
                  <a:extLst>
                    <a:ext uri="{9D8B030D-6E8A-4147-A177-3AD203B41FA5}">
                      <a16:colId xmlns:a16="http://schemas.microsoft.com/office/drawing/2014/main" val="527394952"/>
                    </a:ext>
                  </a:extLst>
                </a:gridCol>
                <a:gridCol w="4381500">
                  <a:extLst>
                    <a:ext uri="{9D8B030D-6E8A-4147-A177-3AD203B41FA5}">
                      <a16:colId xmlns:a16="http://schemas.microsoft.com/office/drawing/2014/main" val="937801838"/>
                    </a:ext>
                  </a:extLst>
                </a:gridCol>
                <a:gridCol w="717550">
                  <a:extLst>
                    <a:ext uri="{9D8B030D-6E8A-4147-A177-3AD203B41FA5}">
                      <a16:colId xmlns:a16="http://schemas.microsoft.com/office/drawing/2014/main" val="2182867392"/>
                    </a:ext>
                  </a:extLst>
                </a:gridCol>
              </a:tblGrid>
              <a:tr h="355600">
                <a:tc>
                  <a:txBody>
                    <a:bodyPr/>
                    <a:lstStyle/>
                    <a:p>
                      <a:pPr marL="224790" marR="0">
                        <a:lnSpc>
                          <a:spcPts val="1400"/>
                        </a:lnSpc>
                        <a:buNone/>
                      </a:pPr>
                      <a:r>
                        <a:rPr lang="en-US" sz="1150" spc="-10" dirty="0">
                          <a:effectLst/>
                        </a:rPr>
                        <a:t>Billing</a:t>
                      </a:r>
                      <a:endParaRPr lang="en-US" sz="1100" dirty="0">
                        <a:effectLst/>
                      </a:endParaRPr>
                    </a:p>
                    <a:p>
                      <a:pPr marL="257175" marR="0">
                        <a:lnSpc>
                          <a:spcPts val="1305"/>
                        </a:lnSpc>
                        <a:buNone/>
                      </a:pPr>
                      <a:r>
                        <a:rPr lang="en-US" sz="1150" spc="-20" dirty="0">
                          <a:effectLst/>
                        </a:rPr>
                        <a:t>Code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875" marR="0" algn="ctr">
                        <a:spcBef>
                          <a:spcPts val="690"/>
                        </a:spcBef>
                        <a:buNone/>
                      </a:pPr>
                      <a:r>
                        <a:rPr lang="en-US" sz="1150" dirty="0">
                          <a:effectLst/>
                        </a:rPr>
                        <a:t>Billing</a:t>
                      </a:r>
                      <a:r>
                        <a:rPr lang="en-US" sz="1150" spc="-15" dirty="0">
                          <a:effectLst/>
                        </a:rPr>
                        <a:t> </a:t>
                      </a:r>
                      <a:r>
                        <a:rPr lang="en-US" sz="1150" dirty="0">
                          <a:effectLst/>
                        </a:rPr>
                        <a:t>Code</a:t>
                      </a:r>
                      <a:r>
                        <a:rPr lang="en-US" sz="1150" spc="-15" dirty="0">
                          <a:effectLst/>
                        </a:rPr>
                        <a:t> </a:t>
                      </a:r>
                      <a:r>
                        <a:rPr lang="en-US" sz="1150" spc="-10" dirty="0">
                          <a:effectLst/>
                        </a:rPr>
                        <a:t>Description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8280" marR="0">
                        <a:lnSpc>
                          <a:spcPts val="1400"/>
                        </a:lnSpc>
                        <a:buNone/>
                      </a:pPr>
                      <a:r>
                        <a:rPr lang="en-US" sz="1150" spc="-20">
                          <a:effectLst/>
                        </a:rPr>
                        <a:t>2025</a:t>
                      </a:r>
                      <a:endParaRPr lang="en-US" sz="1100">
                        <a:effectLst/>
                      </a:endParaRPr>
                    </a:p>
                    <a:p>
                      <a:pPr marL="218440" marR="0">
                        <a:lnSpc>
                          <a:spcPts val="1305"/>
                        </a:lnSpc>
                        <a:buNone/>
                      </a:pPr>
                      <a:r>
                        <a:rPr lang="en-US" sz="1150" spc="-20">
                          <a:effectLst/>
                        </a:rPr>
                        <a:t>Rate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4859734"/>
                  </a:ext>
                </a:extLst>
              </a:tr>
              <a:tr h="177165">
                <a:tc gridSpan="3">
                  <a:txBody>
                    <a:bodyPr/>
                    <a:lstStyle/>
                    <a:p>
                      <a:pPr marL="17145" marR="0" algn="ctr">
                        <a:lnSpc>
                          <a:spcPts val="1300"/>
                        </a:lnSpc>
                        <a:buNone/>
                      </a:pPr>
                      <a:r>
                        <a:rPr lang="en-US" sz="1150" dirty="0">
                          <a:effectLst/>
                        </a:rPr>
                        <a:t>Lab </a:t>
                      </a:r>
                      <a:r>
                        <a:rPr lang="en-US" sz="1150" spc="-10" dirty="0">
                          <a:effectLst/>
                        </a:rPr>
                        <a:t>Services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4774855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marL="67945" marR="0">
                        <a:lnSpc>
                          <a:spcPts val="1305"/>
                        </a:lnSpc>
                        <a:spcBef>
                          <a:spcPts val="5"/>
                        </a:spcBef>
                        <a:buNone/>
                      </a:pPr>
                      <a:r>
                        <a:rPr lang="en-US" sz="1150" spc="-20" dirty="0">
                          <a:effectLst/>
                        </a:rPr>
                        <a:t>36415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6040" marR="0">
                        <a:lnSpc>
                          <a:spcPts val="1305"/>
                        </a:lnSpc>
                        <a:spcBef>
                          <a:spcPts val="5"/>
                        </a:spcBef>
                        <a:buNone/>
                      </a:pPr>
                      <a:r>
                        <a:rPr lang="en-US" sz="1150" b="0" dirty="0">
                          <a:solidFill>
                            <a:schemeClr val="bg1"/>
                          </a:solidFill>
                          <a:effectLst/>
                        </a:rPr>
                        <a:t>Collection</a:t>
                      </a:r>
                      <a:r>
                        <a:rPr lang="en-US" sz="1150" b="0" spc="-45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150" b="0" dirty="0">
                          <a:solidFill>
                            <a:schemeClr val="bg1"/>
                          </a:solidFill>
                          <a:effectLst/>
                        </a:rPr>
                        <a:t>of</a:t>
                      </a:r>
                      <a:r>
                        <a:rPr lang="en-US" sz="1150" b="0" spc="-25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150" b="0" dirty="0">
                          <a:solidFill>
                            <a:schemeClr val="bg1"/>
                          </a:solidFill>
                          <a:effectLst/>
                        </a:rPr>
                        <a:t>venous</a:t>
                      </a:r>
                      <a:r>
                        <a:rPr lang="en-US" sz="1150" b="0" spc="-2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150" b="0" dirty="0">
                          <a:solidFill>
                            <a:schemeClr val="bg1"/>
                          </a:solidFill>
                          <a:effectLst/>
                        </a:rPr>
                        <a:t>blood</a:t>
                      </a:r>
                      <a:r>
                        <a:rPr lang="en-US" sz="1150" b="0" spc="-35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150" b="0" dirty="0">
                          <a:solidFill>
                            <a:schemeClr val="bg1"/>
                          </a:solidFill>
                          <a:effectLst/>
                        </a:rPr>
                        <a:t>by</a:t>
                      </a:r>
                      <a:r>
                        <a:rPr lang="en-US" sz="1150" b="0" spc="-3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150" b="0" spc="-10" dirty="0">
                          <a:solidFill>
                            <a:schemeClr val="bg1"/>
                          </a:solidFill>
                          <a:effectLst/>
                        </a:rPr>
                        <a:t>venipuncture</a:t>
                      </a:r>
                      <a:endParaRPr lang="en-US" sz="11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DA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48895" algn="r">
                        <a:lnSpc>
                          <a:spcPts val="1305"/>
                        </a:lnSpc>
                        <a:spcBef>
                          <a:spcPts val="5"/>
                        </a:spcBef>
                        <a:buNone/>
                      </a:pPr>
                      <a:r>
                        <a:rPr lang="en-US" sz="1150" spc="-10">
                          <a:effectLst/>
                        </a:rPr>
                        <a:t>$3.00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9833086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67945" marR="0">
                        <a:lnSpc>
                          <a:spcPts val="1300"/>
                        </a:lnSpc>
                        <a:buNone/>
                      </a:pPr>
                      <a:r>
                        <a:rPr lang="en-US" sz="1150" spc="-20" dirty="0">
                          <a:effectLst/>
                        </a:rPr>
                        <a:t>80048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6040" marR="0">
                        <a:lnSpc>
                          <a:spcPts val="1300"/>
                        </a:lnSpc>
                        <a:buNone/>
                      </a:pPr>
                      <a:r>
                        <a:rPr lang="en-US" sz="1150" b="0" dirty="0">
                          <a:solidFill>
                            <a:schemeClr val="bg1"/>
                          </a:solidFill>
                          <a:effectLst/>
                        </a:rPr>
                        <a:t>Blood</a:t>
                      </a:r>
                      <a:r>
                        <a:rPr lang="en-US" sz="1150" b="0" spc="-45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150" b="0" dirty="0">
                          <a:solidFill>
                            <a:schemeClr val="bg1"/>
                          </a:solidFill>
                          <a:effectLst/>
                        </a:rPr>
                        <a:t>Test,</a:t>
                      </a:r>
                      <a:r>
                        <a:rPr lang="en-US" sz="1150" b="0" spc="-4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150" b="0" dirty="0">
                          <a:solidFill>
                            <a:schemeClr val="bg1"/>
                          </a:solidFill>
                          <a:effectLst/>
                        </a:rPr>
                        <a:t>Basic</a:t>
                      </a:r>
                      <a:r>
                        <a:rPr lang="en-US" sz="1150" b="0" spc="-35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150" b="0" dirty="0">
                          <a:solidFill>
                            <a:schemeClr val="bg1"/>
                          </a:solidFill>
                          <a:effectLst/>
                        </a:rPr>
                        <a:t>group</a:t>
                      </a:r>
                      <a:r>
                        <a:rPr lang="en-US" sz="1150" b="0" spc="-45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150" b="0" dirty="0">
                          <a:solidFill>
                            <a:schemeClr val="bg1"/>
                          </a:solidFill>
                          <a:effectLst/>
                        </a:rPr>
                        <a:t>of</a:t>
                      </a:r>
                      <a:r>
                        <a:rPr lang="en-US" sz="1150" b="0" spc="-5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150" b="0" dirty="0">
                          <a:solidFill>
                            <a:schemeClr val="bg1"/>
                          </a:solidFill>
                          <a:effectLst/>
                        </a:rPr>
                        <a:t>blood</a:t>
                      </a:r>
                      <a:r>
                        <a:rPr lang="en-US" sz="1150" b="0" spc="-45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150" b="0" dirty="0">
                          <a:solidFill>
                            <a:schemeClr val="bg1"/>
                          </a:solidFill>
                          <a:effectLst/>
                        </a:rPr>
                        <a:t>chemicals</a:t>
                      </a:r>
                      <a:r>
                        <a:rPr lang="en-US" sz="1150" b="0" spc="-45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150" b="0" dirty="0">
                          <a:solidFill>
                            <a:schemeClr val="bg1"/>
                          </a:solidFill>
                          <a:effectLst/>
                        </a:rPr>
                        <a:t>(calcium,</a:t>
                      </a:r>
                      <a:r>
                        <a:rPr lang="en-US" sz="1150" b="0" spc="-45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150" b="0" spc="-10" dirty="0">
                          <a:solidFill>
                            <a:schemeClr val="bg1"/>
                          </a:solidFill>
                          <a:effectLst/>
                        </a:rPr>
                        <a:t>total)</a:t>
                      </a:r>
                      <a:endParaRPr lang="en-US" sz="11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DA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48895" algn="r">
                        <a:lnSpc>
                          <a:spcPts val="1300"/>
                        </a:lnSpc>
                        <a:buNone/>
                      </a:pPr>
                      <a:r>
                        <a:rPr lang="en-US" sz="1150" spc="-10">
                          <a:effectLst/>
                        </a:rPr>
                        <a:t>$11.70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8265763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67945" marR="0">
                        <a:lnSpc>
                          <a:spcPts val="1300"/>
                        </a:lnSpc>
                        <a:buNone/>
                      </a:pPr>
                      <a:r>
                        <a:rPr lang="en-US" sz="1150" spc="-20" dirty="0">
                          <a:effectLst/>
                        </a:rPr>
                        <a:t>80061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6040" marR="0">
                        <a:lnSpc>
                          <a:spcPts val="1300"/>
                        </a:lnSpc>
                        <a:buNone/>
                      </a:pPr>
                      <a:r>
                        <a:rPr lang="en-US" sz="1150" b="0" dirty="0">
                          <a:solidFill>
                            <a:schemeClr val="bg1"/>
                          </a:solidFill>
                          <a:effectLst/>
                        </a:rPr>
                        <a:t>Blood</a:t>
                      </a:r>
                      <a:r>
                        <a:rPr lang="en-US" sz="1150" b="0" spc="-45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150" b="0" dirty="0">
                          <a:solidFill>
                            <a:schemeClr val="bg1"/>
                          </a:solidFill>
                          <a:effectLst/>
                        </a:rPr>
                        <a:t>test,</a:t>
                      </a:r>
                      <a:r>
                        <a:rPr lang="en-US" sz="1150" b="0" spc="-4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150" b="0" dirty="0">
                          <a:solidFill>
                            <a:schemeClr val="bg1"/>
                          </a:solidFill>
                          <a:effectLst/>
                        </a:rPr>
                        <a:t>Lipids</a:t>
                      </a:r>
                      <a:r>
                        <a:rPr lang="en-US" sz="1150" b="0" spc="-3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150" b="0" dirty="0">
                          <a:solidFill>
                            <a:schemeClr val="bg1"/>
                          </a:solidFill>
                          <a:effectLst/>
                        </a:rPr>
                        <a:t>(Cholesterol</a:t>
                      </a:r>
                      <a:r>
                        <a:rPr lang="en-US" sz="1150" b="0" spc="-4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150" b="0" dirty="0">
                          <a:solidFill>
                            <a:schemeClr val="bg1"/>
                          </a:solidFill>
                          <a:effectLst/>
                        </a:rPr>
                        <a:t>and</a:t>
                      </a:r>
                      <a:r>
                        <a:rPr lang="en-US" sz="1150" b="0" spc="-4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150" b="0" spc="-10" dirty="0">
                          <a:solidFill>
                            <a:schemeClr val="bg1"/>
                          </a:solidFill>
                          <a:effectLst/>
                        </a:rPr>
                        <a:t>triglycerides)</a:t>
                      </a:r>
                      <a:endParaRPr lang="en-US" sz="11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DA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48895" algn="r">
                        <a:lnSpc>
                          <a:spcPts val="1300"/>
                        </a:lnSpc>
                        <a:buNone/>
                      </a:pPr>
                      <a:r>
                        <a:rPr lang="en-US" sz="1150" spc="-10">
                          <a:effectLst/>
                        </a:rPr>
                        <a:t>$18.51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8108632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67945" marR="0">
                        <a:lnSpc>
                          <a:spcPts val="1300"/>
                        </a:lnSpc>
                        <a:buNone/>
                      </a:pPr>
                      <a:r>
                        <a:rPr lang="en-US" sz="1150" spc="-20">
                          <a:effectLst/>
                        </a:rPr>
                        <a:t>82465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6040" marR="0">
                        <a:lnSpc>
                          <a:spcPts val="1300"/>
                        </a:lnSpc>
                        <a:buNone/>
                      </a:pPr>
                      <a:r>
                        <a:rPr lang="en-US" sz="1150" b="0" dirty="0">
                          <a:solidFill>
                            <a:schemeClr val="bg1"/>
                          </a:solidFill>
                          <a:effectLst/>
                        </a:rPr>
                        <a:t>Cholesterol,</a:t>
                      </a:r>
                      <a:r>
                        <a:rPr lang="en-US" sz="1150" b="0" spc="-35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150" b="0" dirty="0">
                          <a:solidFill>
                            <a:schemeClr val="bg1"/>
                          </a:solidFill>
                          <a:effectLst/>
                        </a:rPr>
                        <a:t>Serum</a:t>
                      </a:r>
                      <a:r>
                        <a:rPr lang="en-US" sz="1150" b="0" spc="-35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150" b="0" dirty="0">
                          <a:solidFill>
                            <a:schemeClr val="bg1"/>
                          </a:solidFill>
                          <a:effectLst/>
                        </a:rPr>
                        <a:t>or</a:t>
                      </a:r>
                      <a:r>
                        <a:rPr lang="en-US" sz="1150" b="0" spc="-4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150" b="0" dirty="0">
                          <a:solidFill>
                            <a:schemeClr val="bg1"/>
                          </a:solidFill>
                          <a:effectLst/>
                        </a:rPr>
                        <a:t>whole</a:t>
                      </a:r>
                      <a:r>
                        <a:rPr lang="en-US" sz="1150" b="0" spc="-25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150" b="0" dirty="0">
                          <a:solidFill>
                            <a:schemeClr val="bg1"/>
                          </a:solidFill>
                          <a:effectLst/>
                        </a:rPr>
                        <a:t>blood,</a:t>
                      </a:r>
                      <a:r>
                        <a:rPr lang="en-US" sz="1150" b="0" spc="-3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150" b="0" spc="-20" dirty="0">
                          <a:solidFill>
                            <a:schemeClr val="bg1"/>
                          </a:solidFill>
                          <a:effectLst/>
                        </a:rPr>
                        <a:t>Total</a:t>
                      </a:r>
                      <a:endParaRPr lang="en-US" sz="11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DA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48895" algn="r">
                        <a:lnSpc>
                          <a:spcPts val="1300"/>
                        </a:lnSpc>
                        <a:buNone/>
                      </a:pPr>
                      <a:r>
                        <a:rPr lang="en-US" sz="1150" spc="-10">
                          <a:effectLst/>
                        </a:rPr>
                        <a:t>$6.02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9112501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marL="67945" marR="0">
                        <a:lnSpc>
                          <a:spcPts val="1305"/>
                        </a:lnSpc>
                        <a:spcBef>
                          <a:spcPts val="5"/>
                        </a:spcBef>
                        <a:buNone/>
                      </a:pPr>
                      <a:r>
                        <a:rPr lang="en-US" sz="1150" spc="-20">
                          <a:effectLst/>
                        </a:rPr>
                        <a:t>82947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6040" marR="0">
                        <a:lnSpc>
                          <a:spcPts val="1305"/>
                        </a:lnSpc>
                        <a:spcBef>
                          <a:spcPts val="5"/>
                        </a:spcBef>
                        <a:buNone/>
                      </a:pPr>
                      <a:r>
                        <a:rPr lang="en-US" sz="1150" b="0" dirty="0">
                          <a:solidFill>
                            <a:schemeClr val="bg1"/>
                          </a:solidFill>
                          <a:effectLst/>
                        </a:rPr>
                        <a:t>Glucose</a:t>
                      </a:r>
                      <a:r>
                        <a:rPr lang="en-US" sz="1150" b="0" spc="-5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150" b="0" dirty="0">
                          <a:solidFill>
                            <a:schemeClr val="bg1"/>
                          </a:solidFill>
                          <a:effectLst/>
                        </a:rPr>
                        <a:t>;</a:t>
                      </a:r>
                      <a:r>
                        <a:rPr lang="en-US" sz="1150" b="0" spc="-55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150" b="0" dirty="0">
                          <a:solidFill>
                            <a:schemeClr val="bg1"/>
                          </a:solidFill>
                          <a:effectLst/>
                        </a:rPr>
                        <a:t>Quantitative,</a:t>
                      </a:r>
                      <a:r>
                        <a:rPr lang="en-US" sz="1150" b="0" spc="-5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150" b="0" dirty="0">
                          <a:solidFill>
                            <a:schemeClr val="bg1"/>
                          </a:solidFill>
                          <a:effectLst/>
                        </a:rPr>
                        <a:t>Blood</a:t>
                      </a:r>
                      <a:r>
                        <a:rPr lang="en-US" sz="1150" b="0" spc="-55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150" b="0" dirty="0">
                          <a:solidFill>
                            <a:schemeClr val="bg1"/>
                          </a:solidFill>
                          <a:effectLst/>
                        </a:rPr>
                        <a:t>(Except</a:t>
                      </a:r>
                      <a:r>
                        <a:rPr lang="en-US" sz="1150" b="0" spc="-5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150" b="0" dirty="0">
                          <a:solidFill>
                            <a:schemeClr val="bg1"/>
                          </a:solidFill>
                          <a:effectLst/>
                        </a:rPr>
                        <a:t>reagent</a:t>
                      </a:r>
                      <a:r>
                        <a:rPr lang="en-US" sz="1150" b="0" spc="-5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150" b="0" spc="-10" dirty="0">
                          <a:solidFill>
                            <a:schemeClr val="bg1"/>
                          </a:solidFill>
                          <a:effectLst/>
                        </a:rPr>
                        <a:t>strip)</a:t>
                      </a:r>
                      <a:endParaRPr lang="en-US" sz="11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DA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48895" algn="r">
                        <a:lnSpc>
                          <a:spcPts val="1305"/>
                        </a:lnSpc>
                        <a:spcBef>
                          <a:spcPts val="5"/>
                        </a:spcBef>
                        <a:buNone/>
                      </a:pPr>
                      <a:r>
                        <a:rPr lang="en-US" sz="1150" spc="-10">
                          <a:effectLst/>
                        </a:rPr>
                        <a:t>$5.42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2789589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67945" marR="0">
                        <a:lnSpc>
                          <a:spcPts val="1300"/>
                        </a:lnSpc>
                        <a:buNone/>
                      </a:pPr>
                      <a:r>
                        <a:rPr lang="en-US" sz="1150" spc="-20" dirty="0">
                          <a:effectLst/>
                        </a:rPr>
                        <a:t>82948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6040" marR="0">
                        <a:lnSpc>
                          <a:spcPts val="1300"/>
                        </a:lnSpc>
                        <a:buNone/>
                      </a:pPr>
                      <a:r>
                        <a:rPr lang="en-US" sz="1150" b="0" dirty="0">
                          <a:solidFill>
                            <a:schemeClr val="bg1"/>
                          </a:solidFill>
                          <a:effectLst/>
                        </a:rPr>
                        <a:t>Glucose;</a:t>
                      </a:r>
                      <a:r>
                        <a:rPr lang="en-US" sz="1150" b="0" spc="-4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150" b="0" dirty="0">
                          <a:solidFill>
                            <a:schemeClr val="bg1"/>
                          </a:solidFill>
                          <a:effectLst/>
                        </a:rPr>
                        <a:t>Blood,</a:t>
                      </a:r>
                      <a:r>
                        <a:rPr lang="en-US" sz="1150" b="0" spc="-4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150" b="0" dirty="0">
                          <a:solidFill>
                            <a:schemeClr val="bg1"/>
                          </a:solidFill>
                          <a:effectLst/>
                        </a:rPr>
                        <a:t>Reagent</a:t>
                      </a:r>
                      <a:r>
                        <a:rPr lang="en-US" sz="1150" b="0" spc="-4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150" b="0" spc="-10" dirty="0">
                          <a:solidFill>
                            <a:schemeClr val="bg1"/>
                          </a:solidFill>
                          <a:effectLst/>
                        </a:rPr>
                        <a:t>strip</a:t>
                      </a:r>
                      <a:endParaRPr lang="en-US" sz="11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DA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48895" algn="r">
                        <a:lnSpc>
                          <a:spcPts val="1300"/>
                        </a:lnSpc>
                        <a:buNone/>
                      </a:pPr>
                      <a:r>
                        <a:rPr lang="en-US" sz="1150" spc="-10">
                          <a:effectLst/>
                        </a:rPr>
                        <a:t>$4.37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2812259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67945" marR="0">
                        <a:lnSpc>
                          <a:spcPts val="1300"/>
                        </a:lnSpc>
                        <a:buNone/>
                      </a:pPr>
                      <a:r>
                        <a:rPr lang="en-US" sz="1150" spc="-20">
                          <a:effectLst/>
                        </a:rPr>
                        <a:t>82951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6040" marR="0">
                        <a:lnSpc>
                          <a:spcPts val="1300"/>
                        </a:lnSpc>
                        <a:buNone/>
                      </a:pPr>
                      <a:r>
                        <a:rPr lang="en-US" sz="1150" b="0" dirty="0">
                          <a:solidFill>
                            <a:schemeClr val="bg1"/>
                          </a:solidFill>
                          <a:effectLst/>
                        </a:rPr>
                        <a:t>Blood</a:t>
                      </a:r>
                      <a:r>
                        <a:rPr lang="en-US" sz="1150" b="0" spc="-45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150" b="0" dirty="0">
                          <a:solidFill>
                            <a:schemeClr val="bg1"/>
                          </a:solidFill>
                          <a:effectLst/>
                        </a:rPr>
                        <a:t>glucose</a:t>
                      </a:r>
                      <a:r>
                        <a:rPr lang="en-US" sz="1150" b="0" spc="-3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150" b="0" dirty="0">
                          <a:solidFill>
                            <a:schemeClr val="bg1"/>
                          </a:solidFill>
                          <a:effectLst/>
                        </a:rPr>
                        <a:t>(sugar)</a:t>
                      </a:r>
                      <a:r>
                        <a:rPr lang="en-US" sz="1150" b="0" spc="-35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150" b="0" dirty="0">
                          <a:solidFill>
                            <a:schemeClr val="bg1"/>
                          </a:solidFill>
                          <a:effectLst/>
                        </a:rPr>
                        <a:t>tolerance</a:t>
                      </a:r>
                      <a:r>
                        <a:rPr lang="en-US" sz="1150" b="0" spc="-3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150" b="0" dirty="0">
                          <a:solidFill>
                            <a:schemeClr val="bg1"/>
                          </a:solidFill>
                          <a:effectLst/>
                        </a:rPr>
                        <a:t>test,</a:t>
                      </a:r>
                      <a:r>
                        <a:rPr lang="en-US" sz="1150" b="0" spc="-35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150" b="0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r>
                        <a:rPr lang="en-US" sz="1150" b="0" spc="-4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150" b="0" spc="-10" dirty="0">
                          <a:solidFill>
                            <a:schemeClr val="bg1"/>
                          </a:solidFill>
                          <a:effectLst/>
                        </a:rPr>
                        <a:t>specimens</a:t>
                      </a:r>
                      <a:endParaRPr lang="en-US" sz="11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DA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48895" algn="r">
                        <a:lnSpc>
                          <a:spcPts val="1300"/>
                        </a:lnSpc>
                        <a:buNone/>
                      </a:pPr>
                      <a:r>
                        <a:rPr lang="en-US" sz="1150" spc="-10">
                          <a:effectLst/>
                        </a:rPr>
                        <a:t>$17.80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191143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67945" marR="0">
                        <a:lnSpc>
                          <a:spcPts val="1300"/>
                        </a:lnSpc>
                        <a:buNone/>
                      </a:pPr>
                      <a:r>
                        <a:rPr lang="en-US" sz="1150" spc="-20">
                          <a:effectLst/>
                        </a:rPr>
                        <a:t>83036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6040" marR="0">
                        <a:lnSpc>
                          <a:spcPts val="1300"/>
                        </a:lnSpc>
                        <a:buNone/>
                      </a:pPr>
                      <a:r>
                        <a:rPr lang="en-US" sz="1150" b="0" spc="-10" dirty="0">
                          <a:solidFill>
                            <a:schemeClr val="bg1"/>
                          </a:solidFill>
                          <a:effectLst/>
                        </a:rPr>
                        <a:t>Hemoglobin;</a:t>
                      </a:r>
                      <a:r>
                        <a:rPr lang="en-US" sz="1150" b="0" spc="45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150" b="0" spc="-10" dirty="0">
                          <a:solidFill>
                            <a:schemeClr val="bg1"/>
                          </a:solidFill>
                          <a:effectLst/>
                        </a:rPr>
                        <a:t>Glycosylated</a:t>
                      </a:r>
                      <a:r>
                        <a:rPr lang="en-US" sz="1150" b="0" spc="25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150" b="0" spc="-20" dirty="0">
                          <a:solidFill>
                            <a:schemeClr val="bg1"/>
                          </a:solidFill>
                          <a:effectLst/>
                        </a:rPr>
                        <a:t>(A1C)</a:t>
                      </a:r>
                      <a:endParaRPr lang="en-US" sz="11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DA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48895" algn="r">
                        <a:lnSpc>
                          <a:spcPts val="1300"/>
                        </a:lnSpc>
                        <a:buNone/>
                      </a:pPr>
                      <a:r>
                        <a:rPr lang="en-US" sz="1150" spc="-10">
                          <a:effectLst/>
                        </a:rPr>
                        <a:t>$13.42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3674608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67945" marR="0">
                        <a:spcBef>
                          <a:spcPts val="705"/>
                        </a:spcBef>
                        <a:buNone/>
                      </a:pPr>
                      <a:r>
                        <a:rPr lang="en-US" sz="1150" spc="-20">
                          <a:effectLst/>
                        </a:rPr>
                        <a:t>83718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6040" marR="0">
                        <a:lnSpc>
                          <a:spcPts val="1400"/>
                        </a:lnSpc>
                        <a:buNone/>
                      </a:pPr>
                      <a:r>
                        <a:rPr lang="en-US" sz="1150" b="0" dirty="0">
                          <a:solidFill>
                            <a:schemeClr val="bg1"/>
                          </a:solidFill>
                          <a:effectLst/>
                        </a:rPr>
                        <a:t>Lipoprotein,</a:t>
                      </a:r>
                      <a:r>
                        <a:rPr lang="en-US" sz="1150" b="0" spc="-5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150" b="0" dirty="0">
                          <a:solidFill>
                            <a:schemeClr val="bg1"/>
                          </a:solidFill>
                          <a:effectLst/>
                        </a:rPr>
                        <a:t>Direct</a:t>
                      </a:r>
                      <a:r>
                        <a:rPr lang="en-US" sz="1150" b="0" spc="-6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150" b="0" dirty="0">
                          <a:solidFill>
                            <a:schemeClr val="bg1"/>
                          </a:solidFill>
                          <a:effectLst/>
                        </a:rPr>
                        <a:t>measurement;</a:t>
                      </a:r>
                      <a:r>
                        <a:rPr lang="en-US" sz="1150" b="0" spc="-45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150" b="0" dirty="0">
                          <a:solidFill>
                            <a:schemeClr val="bg1"/>
                          </a:solidFill>
                          <a:effectLst/>
                        </a:rPr>
                        <a:t>High</a:t>
                      </a:r>
                      <a:r>
                        <a:rPr lang="en-US" sz="1150" b="0" spc="-5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150" b="0" dirty="0">
                          <a:solidFill>
                            <a:schemeClr val="bg1"/>
                          </a:solidFill>
                          <a:effectLst/>
                        </a:rPr>
                        <a:t>density</a:t>
                      </a:r>
                      <a:r>
                        <a:rPr lang="en-US" sz="1150" b="0" spc="-65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150" b="0" dirty="0">
                          <a:solidFill>
                            <a:schemeClr val="bg1"/>
                          </a:solidFill>
                          <a:effectLst/>
                        </a:rPr>
                        <a:t>cholesterol</a:t>
                      </a:r>
                      <a:r>
                        <a:rPr lang="en-US" sz="1150" b="0" spc="-45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150" b="0" spc="-20" dirty="0">
                          <a:solidFill>
                            <a:schemeClr val="bg1"/>
                          </a:solidFill>
                          <a:effectLst/>
                        </a:rPr>
                        <a:t>(HDL</a:t>
                      </a:r>
                      <a:endParaRPr lang="en-US" sz="1100" b="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66040" marR="0">
                        <a:lnSpc>
                          <a:spcPts val="1305"/>
                        </a:lnSpc>
                        <a:buNone/>
                      </a:pPr>
                      <a:r>
                        <a:rPr lang="en-US" sz="1150" b="0" spc="-10" dirty="0">
                          <a:solidFill>
                            <a:schemeClr val="bg1"/>
                          </a:solidFill>
                          <a:effectLst/>
                        </a:rPr>
                        <a:t>Cholesterol)</a:t>
                      </a:r>
                      <a:endParaRPr lang="en-US" sz="11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DA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48895" algn="r">
                        <a:spcBef>
                          <a:spcPts val="705"/>
                        </a:spcBef>
                        <a:buNone/>
                      </a:pPr>
                      <a:r>
                        <a:rPr lang="en-US" sz="1150" spc="-10" dirty="0">
                          <a:effectLst/>
                        </a:rPr>
                        <a:t>$11.31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6335092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601928C-A718-FAAA-8744-815F1097ED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1347459"/>
              </p:ext>
            </p:extLst>
          </p:nvPr>
        </p:nvGraphicFramePr>
        <p:xfrm>
          <a:off x="714717" y="1437767"/>
          <a:ext cx="4989228" cy="542023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695637">
                  <a:extLst>
                    <a:ext uri="{9D8B030D-6E8A-4147-A177-3AD203B41FA5}">
                      <a16:colId xmlns:a16="http://schemas.microsoft.com/office/drawing/2014/main" val="3770582725"/>
                    </a:ext>
                  </a:extLst>
                </a:gridCol>
                <a:gridCol w="3689387">
                  <a:extLst>
                    <a:ext uri="{9D8B030D-6E8A-4147-A177-3AD203B41FA5}">
                      <a16:colId xmlns:a16="http://schemas.microsoft.com/office/drawing/2014/main" val="350459576"/>
                    </a:ext>
                  </a:extLst>
                </a:gridCol>
                <a:gridCol w="604204">
                  <a:extLst>
                    <a:ext uri="{9D8B030D-6E8A-4147-A177-3AD203B41FA5}">
                      <a16:colId xmlns:a16="http://schemas.microsoft.com/office/drawing/2014/main" val="430837844"/>
                    </a:ext>
                  </a:extLst>
                </a:gridCol>
              </a:tblGrid>
              <a:tr h="150784">
                <a:tc gridSpan="3">
                  <a:txBody>
                    <a:bodyPr/>
                    <a:lstStyle/>
                    <a:p>
                      <a:pPr marL="17145" marR="1905" algn="ctr">
                        <a:lnSpc>
                          <a:spcPts val="1305"/>
                        </a:lnSpc>
                        <a:spcBef>
                          <a:spcPts val="5"/>
                        </a:spcBef>
                        <a:buNone/>
                      </a:pPr>
                      <a:r>
                        <a:rPr lang="en-US" sz="1000" dirty="0">
                          <a:effectLst/>
                        </a:rPr>
                        <a:t>WISEWOMAN</a:t>
                      </a:r>
                      <a:r>
                        <a:rPr lang="en-US" sz="1000" spc="-25" dirty="0">
                          <a:effectLst/>
                        </a:rPr>
                        <a:t> </a:t>
                      </a:r>
                      <a:r>
                        <a:rPr lang="en-US" sz="1000" spc="-10" dirty="0">
                          <a:effectLst/>
                        </a:rPr>
                        <a:t>Services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2227007"/>
                  </a:ext>
                </a:extLst>
              </a:tr>
              <a:tr h="299428">
                <a:tc>
                  <a:txBody>
                    <a:bodyPr/>
                    <a:lstStyle/>
                    <a:p>
                      <a:pPr marL="67945" marR="0">
                        <a:spcBef>
                          <a:spcPts val="700"/>
                        </a:spcBef>
                        <a:buNone/>
                      </a:pPr>
                      <a:r>
                        <a:rPr lang="en-US" sz="1000" spc="-20" dirty="0">
                          <a:effectLst/>
                        </a:rPr>
                        <a:t>0403T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6040" marR="0">
                        <a:lnSpc>
                          <a:spcPts val="1400"/>
                        </a:lnSpc>
                        <a:buNone/>
                      </a:pPr>
                      <a:r>
                        <a:rPr lang="en-US" sz="1000" b="0" dirty="0">
                          <a:solidFill>
                            <a:schemeClr val="bg1"/>
                          </a:solidFill>
                          <a:effectLst/>
                        </a:rPr>
                        <a:t>Health</a:t>
                      </a:r>
                      <a:r>
                        <a:rPr lang="en-US" sz="1000" b="0" spc="-5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000" b="0" dirty="0">
                          <a:solidFill>
                            <a:schemeClr val="bg1"/>
                          </a:solidFill>
                          <a:effectLst/>
                        </a:rPr>
                        <a:t>and</a:t>
                      </a:r>
                      <a:r>
                        <a:rPr lang="en-US" sz="1000" b="0" spc="-5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000" b="0" dirty="0">
                          <a:solidFill>
                            <a:schemeClr val="bg1"/>
                          </a:solidFill>
                          <a:effectLst/>
                        </a:rPr>
                        <a:t>behavior</a:t>
                      </a:r>
                      <a:r>
                        <a:rPr lang="en-US" sz="1000" b="0" spc="-45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000" b="0" dirty="0">
                          <a:solidFill>
                            <a:schemeClr val="bg1"/>
                          </a:solidFill>
                          <a:effectLst/>
                        </a:rPr>
                        <a:t>intervention</a:t>
                      </a:r>
                      <a:r>
                        <a:rPr lang="en-US" sz="1000" b="0" spc="-5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000" b="0" dirty="0">
                          <a:solidFill>
                            <a:schemeClr val="bg1"/>
                          </a:solidFill>
                          <a:effectLst/>
                        </a:rPr>
                        <a:t>for</a:t>
                      </a:r>
                      <a:r>
                        <a:rPr lang="en-US" sz="1000" b="0" spc="-5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000" b="0" dirty="0">
                          <a:solidFill>
                            <a:schemeClr val="bg1"/>
                          </a:solidFill>
                          <a:effectLst/>
                        </a:rPr>
                        <a:t>prevention</a:t>
                      </a:r>
                      <a:r>
                        <a:rPr lang="en-US" sz="1000" b="0" spc="-45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000" b="0" dirty="0">
                          <a:solidFill>
                            <a:schemeClr val="bg1"/>
                          </a:solidFill>
                          <a:effectLst/>
                        </a:rPr>
                        <a:t>of</a:t>
                      </a:r>
                      <a:r>
                        <a:rPr lang="en-US" sz="1000" b="0" spc="-6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000" b="0" dirty="0">
                          <a:solidFill>
                            <a:schemeClr val="bg1"/>
                          </a:solidFill>
                          <a:effectLst/>
                        </a:rPr>
                        <a:t>diabetes</a:t>
                      </a:r>
                      <a:r>
                        <a:rPr lang="en-US" sz="1000" b="0" spc="-4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000" b="0" spc="-10" dirty="0">
                          <a:solidFill>
                            <a:schemeClr val="bg1"/>
                          </a:solidFill>
                          <a:effectLst/>
                        </a:rPr>
                        <a:t>(DPP),</a:t>
                      </a:r>
                      <a:endParaRPr lang="en-US" sz="900" b="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66040" marR="0">
                        <a:lnSpc>
                          <a:spcPts val="1305"/>
                        </a:lnSpc>
                        <a:buNone/>
                      </a:pPr>
                      <a:r>
                        <a:rPr lang="en-US" sz="1000" b="0" dirty="0">
                          <a:solidFill>
                            <a:schemeClr val="bg1"/>
                          </a:solidFill>
                          <a:effectLst/>
                        </a:rPr>
                        <a:t>minimum</a:t>
                      </a:r>
                      <a:r>
                        <a:rPr lang="en-US" sz="1000" b="0" spc="-2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000" b="0" dirty="0">
                          <a:solidFill>
                            <a:schemeClr val="bg1"/>
                          </a:solidFill>
                          <a:effectLst/>
                        </a:rPr>
                        <a:t>60</a:t>
                      </a:r>
                      <a:r>
                        <a:rPr lang="en-US" sz="1000" b="0" spc="-2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000" b="0" spc="-10" dirty="0">
                          <a:solidFill>
                            <a:schemeClr val="bg1"/>
                          </a:solidFill>
                          <a:effectLst/>
                        </a:rPr>
                        <a:t>minutes</a:t>
                      </a:r>
                      <a:endParaRPr lang="en-US" sz="9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DA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48895" algn="r">
                        <a:spcBef>
                          <a:spcPts val="700"/>
                        </a:spcBef>
                        <a:buNone/>
                      </a:pPr>
                      <a:r>
                        <a:rPr lang="en-US" sz="1000" spc="-10">
                          <a:effectLst/>
                        </a:rPr>
                        <a:t>$25.00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0664343"/>
                  </a:ext>
                </a:extLst>
              </a:tr>
              <a:tr h="299963">
                <a:tc>
                  <a:txBody>
                    <a:bodyPr/>
                    <a:lstStyle/>
                    <a:p>
                      <a:pPr marL="67945" marR="0">
                        <a:spcBef>
                          <a:spcPts val="705"/>
                        </a:spcBef>
                        <a:buNone/>
                      </a:pPr>
                      <a:r>
                        <a:rPr lang="en-US" sz="1000" spc="-20" dirty="0">
                          <a:effectLst/>
                        </a:rPr>
                        <a:t>G9886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6040" marR="0">
                        <a:lnSpc>
                          <a:spcPts val="1400"/>
                        </a:lnSpc>
                        <a:buNone/>
                      </a:pPr>
                      <a:r>
                        <a:rPr lang="en-US" sz="1000" b="0" dirty="0">
                          <a:solidFill>
                            <a:schemeClr val="bg1"/>
                          </a:solidFill>
                          <a:effectLst/>
                        </a:rPr>
                        <a:t>Behavioral</a:t>
                      </a:r>
                      <a:r>
                        <a:rPr lang="en-US" sz="1000" b="0" spc="-65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000" b="0" dirty="0">
                          <a:solidFill>
                            <a:schemeClr val="bg1"/>
                          </a:solidFill>
                          <a:effectLst/>
                        </a:rPr>
                        <a:t>counseling</a:t>
                      </a:r>
                      <a:r>
                        <a:rPr lang="en-US" sz="1000" b="0" spc="-65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000" b="0" dirty="0">
                          <a:solidFill>
                            <a:schemeClr val="bg1"/>
                          </a:solidFill>
                          <a:effectLst/>
                        </a:rPr>
                        <a:t>for</a:t>
                      </a:r>
                      <a:r>
                        <a:rPr lang="en-US" sz="1000" b="0" spc="-65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000" b="0" dirty="0">
                          <a:solidFill>
                            <a:schemeClr val="bg1"/>
                          </a:solidFill>
                          <a:effectLst/>
                        </a:rPr>
                        <a:t>diabetes</a:t>
                      </a:r>
                      <a:r>
                        <a:rPr lang="en-US" sz="1000" b="0" spc="-6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000" b="0" dirty="0">
                          <a:solidFill>
                            <a:schemeClr val="bg1"/>
                          </a:solidFill>
                          <a:effectLst/>
                        </a:rPr>
                        <a:t>prevention,</a:t>
                      </a:r>
                      <a:r>
                        <a:rPr lang="en-US" sz="1000" b="0" spc="-6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000" b="0" dirty="0">
                          <a:solidFill>
                            <a:schemeClr val="bg1"/>
                          </a:solidFill>
                          <a:effectLst/>
                        </a:rPr>
                        <a:t>in-person,</a:t>
                      </a:r>
                      <a:r>
                        <a:rPr lang="en-US" sz="1000" b="0" spc="-6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000" b="0" dirty="0">
                          <a:solidFill>
                            <a:schemeClr val="bg1"/>
                          </a:solidFill>
                          <a:effectLst/>
                        </a:rPr>
                        <a:t>group,</a:t>
                      </a:r>
                      <a:r>
                        <a:rPr lang="en-US" sz="1000" b="0" spc="-6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000" b="0" spc="-25" dirty="0">
                          <a:solidFill>
                            <a:schemeClr val="bg1"/>
                          </a:solidFill>
                          <a:effectLst/>
                        </a:rPr>
                        <a:t>60</a:t>
                      </a:r>
                      <a:endParaRPr lang="en-US" sz="900" b="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66040" marR="0">
                        <a:lnSpc>
                          <a:spcPts val="1305"/>
                        </a:lnSpc>
                        <a:buNone/>
                      </a:pPr>
                      <a:r>
                        <a:rPr lang="en-US" sz="1000" b="0" spc="-10" dirty="0">
                          <a:solidFill>
                            <a:schemeClr val="bg1"/>
                          </a:solidFill>
                          <a:effectLst/>
                        </a:rPr>
                        <a:t>minutes</a:t>
                      </a:r>
                      <a:endParaRPr lang="en-US" sz="9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DA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48895" algn="r">
                        <a:spcBef>
                          <a:spcPts val="705"/>
                        </a:spcBef>
                        <a:buNone/>
                      </a:pPr>
                      <a:r>
                        <a:rPr lang="en-US" sz="1000" spc="-10">
                          <a:effectLst/>
                        </a:rPr>
                        <a:t>$26.00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47386767"/>
                  </a:ext>
                </a:extLst>
              </a:tr>
              <a:tr h="299963">
                <a:tc>
                  <a:txBody>
                    <a:bodyPr/>
                    <a:lstStyle/>
                    <a:p>
                      <a:pPr marL="67945" marR="0">
                        <a:spcBef>
                          <a:spcPts val="705"/>
                        </a:spcBef>
                        <a:buNone/>
                      </a:pPr>
                      <a:r>
                        <a:rPr lang="en-US" sz="1000" spc="-20">
                          <a:effectLst/>
                        </a:rPr>
                        <a:t>G9887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6040" marR="0">
                        <a:lnSpc>
                          <a:spcPts val="1400"/>
                        </a:lnSpc>
                        <a:buNone/>
                      </a:pPr>
                      <a:r>
                        <a:rPr lang="en-US" sz="1000" b="0" dirty="0">
                          <a:solidFill>
                            <a:schemeClr val="bg1"/>
                          </a:solidFill>
                          <a:effectLst/>
                        </a:rPr>
                        <a:t>Behavioral</a:t>
                      </a:r>
                      <a:r>
                        <a:rPr lang="en-US" sz="1000" b="0" spc="-65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000" b="0" dirty="0">
                          <a:solidFill>
                            <a:schemeClr val="bg1"/>
                          </a:solidFill>
                          <a:effectLst/>
                        </a:rPr>
                        <a:t>counseling</a:t>
                      </a:r>
                      <a:r>
                        <a:rPr lang="en-US" sz="1000" b="0" spc="-65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000" b="0" dirty="0">
                          <a:solidFill>
                            <a:schemeClr val="bg1"/>
                          </a:solidFill>
                          <a:effectLst/>
                        </a:rPr>
                        <a:t>for</a:t>
                      </a:r>
                      <a:r>
                        <a:rPr lang="en-US" sz="1000" b="0" spc="-65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000" b="0" dirty="0">
                          <a:solidFill>
                            <a:schemeClr val="bg1"/>
                          </a:solidFill>
                          <a:effectLst/>
                        </a:rPr>
                        <a:t>diabetes</a:t>
                      </a:r>
                      <a:r>
                        <a:rPr lang="en-US" sz="1000" b="0" spc="-55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000" b="0" dirty="0">
                          <a:solidFill>
                            <a:schemeClr val="bg1"/>
                          </a:solidFill>
                          <a:effectLst/>
                        </a:rPr>
                        <a:t>prevention,</a:t>
                      </a:r>
                      <a:r>
                        <a:rPr lang="en-US" sz="1000" b="0" spc="-6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000" b="0" dirty="0">
                          <a:solidFill>
                            <a:schemeClr val="bg1"/>
                          </a:solidFill>
                          <a:effectLst/>
                        </a:rPr>
                        <a:t>distance</a:t>
                      </a:r>
                      <a:r>
                        <a:rPr lang="en-US" sz="1000" b="0" spc="-55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000" b="0" dirty="0">
                          <a:solidFill>
                            <a:schemeClr val="bg1"/>
                          </a:solidFill>
                          <a:effectLst/>
                        </a:rPr>
                        <a:t>learning,</a:t>
                      </a:r>
                      <a:r>
                        <a:rPr lang="en-US" sz="1000" b="0" spc="-6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000" b="0" spc="-25" dirty="0">
                          <a:solidFill>
                            <a:schemeClr val="bg1"/>
                          </a:solidFill>
                          <a:effectLst/>
                        </a:rPr>
                        <a:t>60</a:t>
                      </a:r>
                      <a:endParaRPr lang="en-US" sz="900" b="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66040" marR="0">
                        <a:lnSpc>
                          <a:spcPts val="1305"/>
                        </a:lnSpc>
                        <a:buNone/>
                      </a:pPr>
                      <a:r>
                        <a:rPr lang="en-US" sz="1000" b="0" spc="-10" dirty="0">
                          <a:solidFill>
                            <a:schemeClr val="bg1"/>
                          </a:solidFill>
                          <a:effectLst/>
                        </a:rPr>
                        <a:t>minutes</a:t>
                      </a:r>
                      <a:endParaRPr lang="en-US" sz="9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DA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48895" algn="r">
                        <a:spcBef>
                          <a:spcPts val="705"/>
                        </a:spcBef>
                        <a:buNone/>
                      </a:pPr>
                      <a:r>
                        <a:rPr lang="en-US" sz="1000" spc="-10">
                          <a:effectLst/>
                        </a:rPr>
                        <a:t>$26.00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0125156"/>
                  </a:ext>
                </a:extLst>
              </a:tr>
              <a:tr h="149714">
                <a:tc>
                  <a:txBody>
                    <a:bodyPr/>
                    <a:lstStyle/>
                    <a:p>
                      <a:pPr marL="67945" marR="0">
                        <a:lnSpc>
                          <a:spcPts val="1300"/>
                        </a:lnSpc>
                        <a:buNone/>
                      </a:pPr>
                      <a:r>
                        <a:rPr lang="en-US" sz="1000" spc="-20" dirty="0">
                          <a:effectLst/>
                        </a:rPr>
                        <a:t>G9888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6040" marR="0">
                        <a:lnSpc>
                          <a:spcPts val="1300"/>
                        </a:lnSpc>
                        <a:buNone/>
                      </a:pPr>
                      <a:r>
                        <a:rPr lang="en-US" sz="1000" b="0">
                          <a:solidFill>
                            <a:schemeClr val="bg1"/>
                          </a:solidFill>
                          <a:effectLst/>
                        </a:rPr>
                        <a:t>Maintenance</a:t>
                      </a:r>
                      <a:r>
                        <a:rPr lang="en-US" sz="1000" b="0" spc="-35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000" b="0">
                          <a:solidFill>
                            <a:schemeClr val="bg1"/>
                          </a:solidFill>
                          <a:effectLst/>
                        </a:rPr>
                        <a:t>5%</a:t>
                      </a:r>
                      <a:r>
                        <a:rPr lang="en-US" sz="1000" b="0" spc="-3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000" b="0">
                          <a:solidFill>
                            <a:schemeClr val="bg1"/>
                          </a:solidFill>
                          <a:effectLst/>
                        </a:rPr>
                        <a:t>WL</a:t>
                      </a:r>
                      <a:r>
                        <a:rPr lang="en-US" sz="1000" b="0" spc="-3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000" b="0">
                          <a:solidFill>
                            <a:schemeClr val="bg1"/>
                          </a:solidFill>
                          <a:effectLst/>
                        </a:rPr>
                        <a:t>from</a:t>
                      </a:r>
                      <a:r>
                        <a:rPr lang="en-US" sz="1000" b="0" spc="-3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000" b="0">
                          <a:solidFill>
                            <a:schemeClr val="bg1"/>
                          </a:solidFill>
                          <a:effectLst/>
                        </a:rPr>
                        <a:t>baseline</a:t>
                      </a:r>
                      <a:r>
                        <a:rPr lang="en-US" sz="1000" b="0" spc="-2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000" b="0">
                          <a:solidFill>
                            <a:schemeClr val="bg1"/>
                          </a:solidFill>
                          <a:effectLst/>
                        </a:rPr>
                        <a:t>in</a:t>
                      </a:r>
                      <a:r>
                        <a:rPr lang="en-US" sz="1000" b="0" spc="-35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000" b="0">
                          <a:solidFill>
                            <a:schemeClr val="bg1"/>
                          </a:solidFill>
                          <a:effectLst/>
                        </a:rPr>
                        <a:t>months</a:t>
                      </a:r>
                      <a:r>
                        <a:rPr lang="en-US" sz="1000" b="0" spc="-2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000" b="0">
                          <a:solidFill>
                            <a:schemeClr val="bg1"/>
                          </a:solidFill>
                          <a:effectLst/>
                        </a:rPr>
                        <a:t>7-</a:t>
                      </a:r>
                      <a:r>
                        <a:rPr lang="en-US" sz="1000" b="0" spc="-25">
                          <a:solidFill>
                            <a:schemeClr val="bg1"/>
                          </a:solidFill>
                          <a:effectLst/>
                        </a:rPr>
                        <a:t>12</a:t>
                      </a:r>
                      <a:endParaRPr lang="en-US" sz="900" b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DA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48895" algn="r">
                        <a:lnSpc>
                          <a:spcPts val="1300"/>
                        </a:lnSpc>
                        <a:buNone/>
                      </a:pPr>
                      <a:r>
                        <a:rPr lang="en-US" sz="1000" spc="-10">
                          <a:effectLst/>
                        </a:rPr>
                        <a:t>$8.00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3019178"/>
                  </a:ext>
                </a:extLst>
              </a:tr>
              <a:tr h="301033">
                <a:tc>
                  <a:txBody>
                    <a:bodyPr/>
                    <a:lstStyle/>
                    <a:p>
                      <a:pPr marL="67945" marR="0">
                        <a:spcBef>
                          <a:spcPts val="705"/>
                        </a:spcBef>
                        <a:buNone/>
                      </a:pPr>
                      <a:r>
                        <a:rPr lang="en-US" sz="1000" spc="-20" dirty="0">
                          <a:effectLst/>
                        </a:rPr>
                        <a:t>BPSM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6040" marR="0">
                        <a:lnSpc>
                          <a:spcPts val="1400"/>
                        </a:lnSpc>
                        <a:buNone/>
                      </a:pPr>
                      <a:r>
                        <a:rPr lang="en-US" sz="1000" b="0" dirty="0">
                          <a:solidFill>
                            <a:schemeClr val="bg1"/>
                          </a:solidFill>
                          <a:effectLst/>
                        </a:rPr>
                        <a:t>BPSM</a:t>
                      </a:r>
                      <a:r>
                        <a:rPr lang="en-US" sz="1000" b="0" spc="-5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000" b="0" dirty="0">
                          <a:solidFill>
                            <a:schemeClr val="bg1"/>
                          </a:solidFill>
                          <a:effectLst/>
                        </a:rPr>
                        <a:t>Program</a:t>
                      </a:r>
                      <a:r>
                        <a:rPr lang="en-US" sz="1000" b="0" spc="-45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000" b="0" dirty="0">
                          <a:solidFill>
                            <a:schemeClr val="bg1"/>
                          </a:solidFill>
                          <a:effectLst/>
                        </a:rPr>
                        <a:t>–</a:t>
                      </a:r>
                      <a:r>
                        <a:rPr lang="en-US" sz="1000" b="0" spc="-55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000" b="0" dirty="0">
                          <a:solidFill>
                            <a:schemeClr val="bg1"/>
                          </a:solidFill>
                          <a:effectLst/>
                        </a:rPr>
                        <a:t>Monthly</a:t>
                      </a:r>
                      <a:r>
                        <a:rPr lang="en-US" sz="1000" b="0" spc="-5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000" b="0" dirty="0">
                          <a:solidFill>
                            <a:schemeClr val="bg1"/>
                          </a:solidFill>
                          <a:effectLst/>
                        </a:rPr>
                        <a:t>reimbursement</a:t>
                      </a:r>
                      <a:r>
                        <a:rPr lang="en-US" sz="1000" b="0" spc="-5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000" b="0" dirty="0">
                          <a:solidFill>
                            <a:schemeClr val="bg1"/>
                          </a:solidFill>
                          <a:effectLst/>
                        </a:rPr>
                        <a:t>for</a:t>
                      </a:r>
                      <a:r>
                        <a:rPr lang="en-US" sz="1000" b="0" spc="-5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000" b="0" dirty="0">
                          <a:solidFill>
                            <a:schemeClr val="bg1"/>
                          </a:solidFill>
                          <a:effectLst/>
                        </a:rPr>
                        <a:t>CDC-approved</a:t>
                      </a:r>
                      <a:r>
                        <a:rPr lang="en-US" sz="1000" b="0" spc="-5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000" b="0" dirty="0">
                          <a:solidFill>
                            <a:schemeClr val="bg1"/>
                          </a:solidFill>
                          <a:effectLst/>
                        </a:rPr>
                        <a:t>4-month BPSM program. Course provider reimbursement.</a:t>
                      </a:r>
                      <a:endParaRPr lang="en-US" sz="9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DA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48895" algn="r">
                        <a:spcBef>
                          <a:spcPts val="705"/>
                        </a:spcBef>
                        <a:buNone/>
                      </a:pPr>
                      <a:r>
                        <a:rPr lang="en-US" sz="1000" spc="-10">
                          <a:effectLst/>
                        </a:rPr>
                        <a:t>$50.00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95538437"/>
                  </a:ext>
                </a:extLst>
              </a:tr>
              <a:tr h="149714">
                <a:tc>
                  <a:txBody>
                    <a:bodyPr/>
                    <a:lstStyle/>
                    <a:p>
                      <a:pPr marL="67945" marR="0">
                        <a:lnSpc>
                          <a:spcPts val="1300"/>
                        </a:lnSpc>
                        <a:buNone/>
                      </a:pPr>
                      <a:r>
                        <a:rPr lang="en-US" sz="1000" spc="-20">
                          <a:effectLst/>
                        </a:rPr>
                        <a:t>HC001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6040" marR="0">
                        <a:lnSpc>
                          <a:spcPts val="1300"/>
                        </a:lnSpc>
                        <a:buNone/>
                      </a:pPr>
                      <a:r>
                        <a:rPr lang="en-US" sz="1000" b="0">
                          <a:solidFill>
                            <a:schemeClr val="bg1"/>
                          </a:solidFill>
                          <a:effectLst/>
                        </a:rPr>
                        <a:t>Health</a:t>
                      </a:r>
                      <a:r>
                        <a:rPr lang="en-US" sz="1000" b="0" spc="-4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000" b="0">
                          <a:solidFill>
                            <a:schemeClr val="bg1"/>
                          </a:solidFill>
                          <a:effectLst/>
                        </a:rPr>
                        <a:t>coaching</a:t>
                      </a:r>
                      <a:r>
                        <a:rPr lang="en-US" sz="1000" b="0" spc="-2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000" b="0">
                          <a:solidFill>
                            <a:schemeClr val="bg1"/>
                          </a:solidFill>
                          <a:effectLst/>
                        </a:rPr>
                        <a:t>–</a:t>
                      </a:r>
                      <a:r>
                        <a:rPr lang="en-US" sz="1000" b="0" spc="-2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000" b="0">
                          <a:solidFill>
                            <a:schemeClr val="bg1"/>
                          </a:solidFill>
                          <a:effectLst/>
                        </a:rPr>
                        <a:t>Reimbursement</a:t>
                      </a:r>
                      <a:r>
                        <a:rPr lang="en-US" sz="1000" b="0" spc="-3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000" b="0">
                          <a:solidFill>
                            <a:schemeClr val="bg1"/>
                          </a:solidFill>
                          <a:effectLst/>
                        </a:rPr>
                        <a:t>per</a:t>
                      </a:r>
                      <a:r>
                        <a:rPr lang="en-US" sz="1000" b="0" spc="-3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000" b="0">
                          <a:solidFill>
                            <a:schemeClr val="bg1"/>
                          </a:solidFill>
                          <a:effectLst/>
                        </a:rPr>
                        <a:t>session</a:t>
                      </a:r>
                      <a:r>
                        <a:rPr lang="en-US" sz="1000" b="0" spc="-25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000" b="0">
                          <a:solidFill>
                            <a:schemeClr val="bg1"/>
                          </a:solidFill>
                          <a:effectLst/>
                        </a:rPr>
                        <a:t>(3</a:t>
                      </a:r>
                      <a:r>
                        <a:rPr lang="en-US" sz="1000" b="0" spc="-3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000" b="0">
                          <a:solidFill>
                            <a:schemeClr val="bg1"/>
                          </a:solidFill>
                          <a:effectLst/>
                        </a:rPr>
                        <a:t>sessions,</a:t>
                      </a:r>
                      <a:r>
                        <a:rPr lang="en-US" sz="1000" b="0" spc="-3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000" b="0">
                          <a:solidFill>
                            <a:schemeClr val="bg1"/>
                          </a:solidFill>
                          <a:effectLst/>
                        </a:rPr>
                        <a:t>20</a:t>
                      </a:r>
                      <a:r>
                        <a:rPr lang="en-US" sz="1000" b="0" spc="-25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000" b="0" spc="-10">
                          <a:solidFill>
                            <a:schemeClr val="bg1"/>
                          </a:solidFill>
                          <a:effectLst/>
                        </a:rPr>
                        <a:t>minutes)</a:t>
                      </a:r>
                      <a:endParaRPr lang="en-US" sz="900" b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DA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48895" algn="r">
                        <a:lnSpc>
                          <a:spcPts val="1300"/>
                        </a:lnSpc>
                        <a:buNone/>
                      </a:pPr>
                      <a:r>
                        <a:rPr lang="en-US" sz="1000" spc="-10">
                          <a:effectLst/>
                        </a:rPr>
                        <a:t>$33.00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64325932"/>
                  </a:ext>
                </a:extLst>
              </a:tr>
              <a:tr h="149714">
                <a:tc>
                  <a:txBody>
                    <a:bodyPr/>
                    <a:lstStyle/>
                    <a:p>
                      <a:pPr marL="67945" marR="0">
                        <a:lnSpc>
                          <a:spcPts val="1300"/>
                        </a:lnSpc>
                        <a:buNone/>
                      </a:pPr>
                      <a:r>
                        <a:rPr lang="en-US" sz="1000" spc="-10" dirty="0">
                          <a:effectLst/>
                        </a:rPr>
                        <a:t>RISKRC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6040" marR="0">
                        <a:lnSpc>
                          <a:spcPts val="1300"/>
                        </a:lnSpc>
                        <a:buNone/>
                      </a:pPr>
                      <a:r>
                        <a:rPr lang="en-US" sz="1000" b="0" dirty="0">
                          <a:solidFill>
                            <a:schemeClr val="bg1"/>
                          </a:solidFill>
                          <a:effectLst/>
                        </a:rPr>
                        <a:t>Risk</a:t>
                      </a:r>
                      <a:r>
                        <a:rPr lang="en-US" sz="1000" b="0" spc="-4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000" b="0" dirty="0">
                          <a:solidFill>
                            <a:schemeClr val="bg1"/>
                          </a:solidFill>
                          <a:effectLst/>
                        </a:rPr>
                        <a:t>Reduction</a:t>
                      </a:r>
                      <a:r>
                        <a:rPr lang="en-US" sz="1000" b="0" spc="-5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000" b="0" spc="-10" dirty="0">
                          <a:solidFill>
                            <a:schemeClr val="bg1"/>
                          </a:solidFill>
                          <a:effectLst/>
                        </a:rPr>
                        <a:t>Counseling</a:t>
                      </a:r>
                      <a:endParaRPr lang="en-US" sz="9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DA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48895" algn="r">
                        <a:lnSpc>
                          <a:spcPts val="1300"/>
                        </a:lnSpc>
                        <a:buNone/>
                      </a:pPr>
                      <a:r>
                        <a:rPr lang="en-US" sz="1000" spc="-10">
                          <a:effectLst/>
                        </a:rPr>
                        <a:t>$50.00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17859862"/>
                  </a:ext>
                </a:extLst>
              </a:tr>
              <a:tr h="450212">
                <a:tc>
                  <a:txBody>
                    <a:bodyPr/>
                    <a:lstStyle/>
                    <a:p>
                      <a:pPr marL="0" marR="0">
                        <a:spcBef>
                          <a:spcPts val="75"/>
                        </a:spcBef>
                        <a:buNone/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</a:endParaRPr>
                    </a:p>
                    <a:p>
                      <a:pPr marL="67945" marR="0">
                        <a:buNone/>
                      </a:pPr>
                      <a:r>
                        <a:rPr lang="en-US" sz="1000" spc="-20" dirty="0">
                          <a:effectLst/>
                        </a:rPr>
                        <a:t>SCRNB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6040" marR="69850">
                        <a:buNone/>
                      </a:pPr>
                      <a:r>
                        <a:rPr lang="en-US" sz="1000" b="0" dirty="0">
                          <a:solidFill>
                            <a:schemeClr val="bg1"/>
                          </a:solidFill>
                          <a:effectLst/>
                        </a:rPr>
                        <a:t>Screening Bundle – includes program enrollment form, consent form, provider-driven</a:t>
                      </a:r>
                      <a:r>
                        <a:rPr lang="en-US" sz="1000" b="0" spc="-5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000" b="0" dirty="0">
                          <a:solidFill>
                            <a:schemeClr val="bg1"/>
                          </a:solidFill>
                          <a:effectLst/>
                        </a:rPr>
                        <a:t>baseline</a:t>
                      </a:r>
                      <a:r>
                        <a:rPr lang="en-US" sz="1000" b="0" spc="-45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000" b="0" dirty="0">
                          <a:solidFill>
                            <a:schemeClr val="bg1"/>
                          </a:solidFill>
                          <a:effectLst/>
                        </a:rPr>
                        <a:t>screening</a:t>
                      </a:r>
                      <a:r>
                        <a:rPr lang="en-US" sz="1000" b="0" spc="-45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000" b="0" dirty="0">
                          <a:solidFill>
                            <a:schemeClr val="bg1"/>
                          </a:solidFill>
                          <a:effectLst/>
                        </a:rPr>
                        <a:t>form,</a:t>
                      </a:r>
                      <a:r>
                        <a:rPr lang="en-US" sz="1000" b="0" spc="-45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000" b="0" dirty="0">
                          <a:solidFill>
                            <a:schemeClr val="bg1"/>
                          </a:solidFill>
                          <a:effectLst/>
                        </a:rPr>
                        <a:t>and</a:t>
                      </a:r>
                      <a:r>
                        <a:rPr lang="en-US" sz="1000" b="0" spc="-5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000" b="0" dirty="0">
                          <a:solidFill>
                            <a:schemeClr val="bg1"/>
                          </a:solidFill>
                          <a:effectLst/>
                        </a:rPr>
                        <a:t>initial</a:t>
                      </a:r>
                      <a:r>
                        <a:rPr lang="en-US" sz="1000" b="0" spc="-55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000" b="0" dirty="0">
                          <a:solidFill>
                            <a:schemeClr val="bg1"/>
                          </a:solidFill>
                          <a:effectLst/>
                        </a:rPr>
                        <a:t>biometric</a:t>
                      </a:r>
                      <a:r>
                        <a:rPr lang="en-US" sz="1000" b="0" spc="-45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000" b="0" dirty="0">
                          <a:solidFill>
                            <a:schemeClr val="bg1"/>
                          </a:solidFill>
                          <a:effectLst/>
                        </a:rPr>
                        <a:t>screening</a:t>
                      </a:r>
                      <a:endParaRPr lang="en-US" sz="900" b="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66040" marR="0">
                        <a:lnSpc>
                          <a:spcPts val="1305"/>
                        </a:lnSpc>
                        <a:buNone/>
                      </a:pPr>
                      <a:r>
                        <a:rPr lang="en-US" sz="1000" b="0" dirty="0">
                          <a:solidFill>
                            <a:schemeClr val="bg1"/>
                          </a:solidFill>
                          <a:effectLst/>
                        </a:rPr>
                        <a:t>data.</a:t>
                      </a:r>
                      <a:r>
                        <a:rPr lang="en-US" sz="1000" b="0" spc="-35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000" b="0" dirty="0">
                          <a:solidFill>
                            <a:schemeClr val="bg1"/>
                          </a:solidFill>
                          <a:effectLst/>
                        </a:rPr>
                        <a:t>Clinic</a:t>
                      </a:r>
                      <a:r>
                        <a:rPr lang="en-US" sz="1000" b="0" spc="-3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000" b="0" spc="-10" dirty="0">
                          <a:solidFill>
                            <a:schemeClr val="bg1"/>
                          </a:solidFill>
                          <a:effectLst/>
                        </a:rPr>
                        <a:t>reimbursement.</a:t>
                      </a:r>
                      <a:endParaRPr lang="en-US" sz="9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DA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75"/>
                        </a:spcBef>
                        <a:buNone/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</a:endParaRPr>
                    </a:p>
                    <a:p>
                      <a:pPr marL="0" marR="48895" algn="r">
                        <a:buNone/>
                      </a:pPr>
                      <a:r>
                        <a:rPr lang="en-US" sz="1000" spc="-10" dirty="0">
                          <a:effectLst/>
                        </a:rPr>
                        <a:t>$25.00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48318710"/>
                  </a:ext>
                </a:extLst>
              </a:tr>
              <a:tr h="750175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</a:endParaRPr>
                    </a:p>
                    <a:p>
                      <a:pPr marL="0" marR="0">
                        <a:spcBef>
                          <a:spcPts val="155"/>
                        </a:spcBef>
                        <a:buNone/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</a:endParaRPr>
                    </a:p>
                    <a:p>
                      <a:pPr marL="67945" marR="0">
                        <a:spcBef>
                          <a:spcPts val="5"/>
                        </a:spcBef>
                        <a:buNone/>
                      </a:pPr>
                      <a:r>
                        <a:rPr lang="en-US" sz="1000" spc="-10" dirty="0">
                          <a:effectLst/>
                        </a:rPr>
                        <a:t>PARTLWW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6040" marR="106680">
                        <a:buNone/>
                      </a:pPr>
                      <a:r>
                        <a:rPr lang="en-US" sz="1000" b="0" dirty="0">
                          <a:solidFill>
                            <a:schemeClr val="bg1"/>
                          </a:solidFill>
                          <a:effectLst/>
                        </a:rPr>
                        <a:t>WISEWOMAN</a:t>
                      </a:r>
                      <a:r>
                        <a:rPr lang="en-US" sz="1000" b="0" spc="-4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000" b="0" dirty="0">
                          <a:solidFill>
                            <a:schemeClr val="bg1"/>
                          </a:solidFill>
                          <a:effectLst/>
                        </a:rPr>
                        <a:t>partial</a:t>
                      </a:r>
                      <a:r>
                        <a:rPr lang="en-US" sz="1000" b="0" spc="-4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000" b="0" dirty="0">
                          <a:solidFill>
                            <a:schemeClr val="bg1"/>
                          </a:solidFill>
                          <a:effectLst/>
                        </a:rPr>
                        <a:t>completion</a:t>
                      </a:r>
                      <a:r>
                        <a:rPr lang="en-US" sz="1000" b="0" spc="-45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000" b="0" dirty="0">
                          <a:solidFill>
                            <a:schemeClr val="bg1"/>
                          </a:solidFill>
                          <a:effectLst/>
                        </a:rPr>
                        <a:t>bundle</a:t>
                      </a:r>
                      <a:r>
                        <a:rPr lang="en-US" sz="1000" b="0" spc="-35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000" b="0" dirty="0">
                          <a:solidFill>
                            <a:schemeClr val="bg1"/>
                          </a:solidFill>
                          <a:effectLst/>
                        </a:rPr>
                        <a:t>–</a:t>
                      </a:r>
                      <a:r>
                        <a:rPr lang="en-US" sz="1000" b="0" spc="-35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000" b="0" dirty="0">
                          <a:solidFill>
                            <a:schemeClr val="bg1"/>
                          </a:solidFill>
                          <a:effectLst/>
                        </a:rPr>
                        <a:t>Clinic</a:t>
                      </a:r>
                      <a:r>
                        <a:rPr lang="en-US" sz="1000" b="0" spc="-35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000" b="0" dirty="0">
                          <a:solidFill>
                            <a:schemeClr val="bg1"/>
                          </a:solidFill>
                          <a:effectLst/>
                        </a:rPr>
                        <a:t>(Attended</a:t>
                      </a:r>
                      <a:r>
                        <a:rPr lang="en-US" sz="1000" b="0" spc="-45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000" b="0" dirty="0">
                          <a:solidFill>
                            <a:schemeClr val="bg1"/>
                          </a:solidFill>
                          <a:effectLst/>
                        </a:rPr>
                        <a:t>a</a:t>
                      </a:r>
                      <a:r>
                        <a:rPr lang="en-US" sz="1000" b="0" spc="-4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000" b="0" dirty="0">
                          <a:solidFill>
                            <a:schemeClr val="bg1"/>
                          </a:solidFill>
                          <a:effectLst/>
                        </a:rPr>
                        <a:t>minimum of at least two sessions, but client did not complete the minimum # of sessions-</a:t>
                      </a:r>
                      <a:r>
                        <a:rPr lang="en-US" sz="1000" b="0" spc="-1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000" b="0" dirty="0">
                          <a:solidFill>
                            <a:schemeClr val="bg1"/>
                          </a:solidFill>
                          <a:effectLst/>
                        </a:rPr>
                        <a:t>Includes documentation</a:t>
                      </a:r>
                      <a:r>
                        <a:rPr lang="en-US" sz="1000" b="0" spc="-1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000" b="0" dirty="0">
                          <a:solidFill>
                            <a:schemeClr val="bg1"/>
                          </a:solidFill>
                          <a:effectLst/>
                        </a:rPr>
                        <a:t>of</a:t>
                      </a:r>
                      <a:r>
                        <a:rPr lang="en-US" sz="1000" b="0" spc="-5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000" b="0" dirty="0">
                          <a:solidFill>
                            <a:schemeClr val="bg1"/>
                          </a:solidFill>
                          <a:effectLst/>
                        </a:rPr>
                        <a:t>participation</a:t>
                      </a:r>
                      <a:r>
                        <a:rPr lang="en-US" sz="1000" b="0" spc="-1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000" b="0" dirty="0">
                          <a:solidFill>
                            <a:schemeClr val="bg1"/>
                          </a:solidFill>
                          <a:effectLst/>
                        </a:rPr>
                        <a:t>and</a:t>
                      </a:r>
                      <a:r>
                        <a:rPr lang="en-US" sz="1000" b="0" spc="-1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000" b="0" dirty="0">
                          <a:solidFill>
                            <a:schemeClr val="bg1"/>
                          </a:solidFill>
                          <a:effectLst/>
                        </a:rPr>
                        <a:t>follow-up</a:t>
                      </a:r>
                      <a:r>
                        <a:rPr lang="en-US" sz="1000" b="0" spc="-1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000" b="0" dirty="0">
                          <a:solidFill>
                            <a:schemeClr val="bg1"/>
                          </a:solidFill>
                          <a:effectLst/>
                        </a:rPr>
                        <a:t>oﬃce</a:t>
                      </a:r>
                      <a:endParaRPr lang="en-US" sz="900" b="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66040" marR="408305" indent="-635">
                        <a:lnSpc>
                          <a:spcPts val="1400"/>
                        </a:lnSpc>
                        <a:buNone/>
                      </a:pPr>
                      <a:r>
                        <a:rPr lang="en-US" sz="1000" b="0" dirty="0">
                          <a:solidFill>
                            <a:schemeClr val="bg1"/>
                          </a:solidFill>
                          <a:effectLst/>
                        </a:rPr>
                        <a:t>visit.</a:t>
                      </a:r>
                      <a:r>
                        <a:rPr lang="en-US" sz="1000" b="0" spc="-65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000" b="0" dirty="0">
                          <a:solidFill>
                            <a:schemeClr val="bg1"/>
                          </a:solidFill>
                          <a:effectLst/>
                        </a:rPr>
                        <a:t>Provider</a:t>
                      </a:r>
                      <a:r>
                        <a:rPr lang="en-US" sz="1000" b="0" spc="-65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000" b="0" dirty="0">
                          <a:solidFill>
                            <a:schemeClr val="bg1"/>
                          </a:solidFill>
                          <a:effectLst/>
                        </a:rPr>
                        <a:t>reimbursement.</a:t>
                      </a:r>
                      <a:r>
                        <a:rPr lang="en-US" sz="1000" b="0" spc="-65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000" b="0" dirty="0">
                          <a:solidFill>
                            <a:schemeClr val="bg1"/>
                          </a:solidFill>
                          <a:effectLst/>
                        </a:rPr>
                        <a:t>Applies</a:t>
                      </a:r>
                      <a:r>
                        <a:rPr lang="en-US" sz="1000" b="0" spc="-65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000" b="0" dirty="0">
                          <a:solidFill>
                            <a:schemeClr val="bg1"/>
                          </a:solidFill>
                          <a:effectLst/>
                        </a:rPr>
                        <a:t>only</a:t>
                      </a:r>
                      <a:r>
                        <a:rPr lang="en-US" sz="1000" b="0" spc="-65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000" b="0" dirty="0">
                          <a:solidFill>
                            <a:schemeClr val="bg1"/>
                          </a:solidFill>
                          <a:effectLst/>
                        </a:rPr>
                        <a:t>to</a:t>
                      </a:r>
                      <a:r>
                        <a:rPr lang="en-US" sz="1000" b="0" spc="-55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000" b="0" dirty="0">
                          <a:solidFill>
                            <a:schemeClr val="bg1"/>
                          </a:solidFill>
                          <a:effectLst/>
                        </a:rPr>
                        <a:t>CDC-approved</a:t>
                      </a:r>
                      <a:r>
                        <a:rPr lang="en-US" sz="1000" b="0" spc="-65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000" b="0" dirty="0">
                          <a:solidFill>
                            <a:schemeClr val="bg1"/>
                          </a:solidFill>
                          <a:effectLst/>
                        </a:rPr>
                        <a:t>DPP, YMCA/CDC-approved</a:t>
                      </a:r>
                      <a:r>
                        <a:rPr lang="en-US" sz="1000" b="0" spc="-6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000" b="0" dirty="0">
                          <a:solidFill>
                            <a:schemeClr val="bg1"/>
                          </a:solidFill>
                          <a:effectLst/>
                        </a:rPr>
                        <a:t>BPSM,</a:t>
                      </a:r>
                      <a:r>
                        <a:rPr lang="en-US" sz="1000" b="0" spc="-5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000" b="0" dirty="0">
                          <a:solidFill>
                            <a:schemeClr val="bg1"/>
                          </a:solidFill>
                          <a:effectLst/>
                        </a:rPr>
                        <a:t>and</a:t>
                      </a:r>
                      <a:r>
                        <a:rPr lang="en-US" sz="1000" b="0" spc="-5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000" b="0" dirty="0">
                          <a:solidFill>
                            <a:schemeClr val="bg1"/>
                          </a:solidFill>
                          <a:effectLst/>
                        </a:rPr>
                        <a:t>CDC-approved</a:t>
                      </a:r>
                      <a:r>
                        <a:rPr lang="en-US" sz="1000" b="0" spc="-5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000" b="0" dirty="0">
                          <a:solidFill>
                            <a:schemeClr val="bg1"/>
                          </a:solidFill>
                          <a:effectLst/>
                        </a:rPr>
                        <a:t>Health</a:t>
                      </a:r>
                      <a:r>
                        <a:rPr lang="en-US" sz="1000" b="0" spc="-45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000" b="0" spc="-10" dirty="0">
                          <a:solidFill>
                            <a:schemeClr val="bg1"/>
                          </a:solidFill>
                          <a:effectLst/>
                        </a:rPr>
                        <a:t>Coaching.</a:t>
                      </a:r>
                      <a:endParaRPr lang="en-US" sz="9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DA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900">
                        <a:effectLst/>
                      </a:endParaRPr>
                    </a:p>
                    <a:p>
                      <a:pPr marL="0" marR="0">
                        <a:spcBef>
                          <a:spcPts val="155"/>
                        </a:spcBef>
                        <a:buNone/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900">
                        <a:effectLst/>
                      </a:endParaRPr>
                    </a:p>
                    <a:p>
                      <a:pPr marL="0" marR="48895" algn="r">
                        <a:spcBef>
                          <a:spcPts val="5"/>
                        </a:spcBef>
                        <a:buNone/>
                      </a:pPr>
                      <a:r>
                        <a:rPr lang="en-US" sz="1000" spc="-10">
                          <a:effectLst/>
                        </a:rPr>
                        <a:t>$150.00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2657217"/>
                  </a:ext>
                </a:extLst>
              </a:tr>
              <a:tr h="1350636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</a:endParaRPr>
                    </a:p>
                    <a:p>
                      <a:pPr marL="0" marR="0">
                        <a:buNone/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</a:endParaRPr>
                    </a:p>
                    <a:p>
                      <a:pPr marL="0" marR="0">
                        <a:buNone/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</a:endParaRPr>
                    </a:p>
                    <a:p>
                      <a:pPr marL="0" marR="0">
                        <a:spcBef>
                          <a:spcPts val="320"/>
                        </a:spcBef>
                        <a:buNone/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</a:endParaRPr>
                    </a:p>
                    <a:p>
                      <a:pPr marL="67945" marR="0">
                        <a:buNone/>
                      </a:pPr>
                      <a:r>
                        <a:rPr lang="en-US" sz="1000" spc="-10" dirty="0">
                          <a:effectLst/>
                        </a:rPr>
                        <a:t>COMPLWW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5405" marR="69850">
                        <a:buNone/>
                      </a:pPr>
                      <a:r>
                        <a:rPr lang="en-US" sz="1000" b="0" dirty="0">
                          <a:solidFill>
                            <a:schemeClr val="bg1"/>
                          </a:solidFill>
                          <a:effectLst/>
                        </a:rPr>
                        <a:t>WISEWOMAN completion bundle – Clinic – Includes tracking attendance</a:t>
                      </a:r>
                      <a:r>
                        <a:rPr lang="en-US" sz="1000" b="0" spc="-25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000" b="0" dirty="0">
                          <a:solidFill>
                            <a:schemeClr val="bg1"/>
                          </a:solidFill>
                          <a:effectLst/>
                        </a:rPr>
                        <a:t>&amp;</a:t>
                      </a:r>
                      <a:r>
                        <a:rPr lang="en-US" sz="1000" b="0" spc="-3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000" b="0" dirty="0">
                          <a:solidFill>
                            <a:schemeClr val="bg1"/>
                          </a:solidFill>
                          <a:effectLst/>
                        </a:rPr>
                        <a:t>client</a:t>
                      </a:r>
                      <a:r>
                        <a:rPr lang="en-US" sz="1000" b="0" spc="-25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000" b="0" dirty="0">
                          <a:solidFill>
                            <a:schemeClr val="bg1"/>
                          </a:solidFill>
                          <a:effectLst/>
                        </a:rPr>
                        <a:t>completion</a:t>
                      </a:r>
                      <a:r>
                        <a:rPr lang="en-US" sz="1000" b="0" spc="-3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000" b="0" dirty="0">
                          <a:solidFill>
                            <a:schemeClr val="bg1"/>
                          </a:solidFill>
                          <a:effectLst/>
                        </a:rPr>
                        <a:t>of</a:t>
                      </a:r>
                      <a:r>
                        <a:rPr lang="en-US" sz="1000" b="0" spc="-25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000" b="0" dirty="0">
                          <a:solidFill>
                            <a:schemeClr val="bg1"/>
                          </a:solidFill>
                          <a:effectLst/>
                        </a:rPr>
                        <a:t>CDC-approved</a:t>
                      </a:r>
                      <a:r>
                        <a:rPr lang="en-US" sz="1000" b="0" spc="-3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000" b="0" dirty="0">
                          <a:solidFill>
                            <a:schemeClr val="bg1"/>
                          </a:solidFill>
                          <a:effectLst/>
                        </a:rPr>
                        <a:t>DPP</a:t>
                      </a:r>
                      <a:r>
                        <a:rPr lang="en-US" sz="1000" b="0" spc="-25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000" b="0" dirty="0">
                          <a:solidFill>
                            <a:schemeClr val="bg1"/>
                          </a:solidFill>
                          <a:effectLst/>
                        </a:rPr>
                        <a:t>(min.</a:t>
                      </a:r>
                      <a:r>
                        <a:rPr lang="en-US" sz="1000" b="0" spc="-25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000" b="0" dirty="0">
                          <a:solidFill>
                            <a:schemeClr val="bg1"/>
                          </a:solidFill>
                          <a:effectLst/>
                        </a:rPr>
                        <a:t>9</a:t>
                      </a:r>
                      <a:r>
                        <a:rPr lang="en-US" sz="1000" b="0" spc="-3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000" b="0" dirty="0">
                          <a:solidFill>
                            <a:schemeClr val="bg1"/>
                          </a:solidFill>
                          <a:effectLst/>
                        </a:rPr>
                        <a:t>sessions) and/or</a:t>
                      </a:r>
                      <a:r>
                        <a:rPr lang="en-US" sz="1000" b="0" spc="-45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000" b="0" dirty="0">
                          <a:solidFill>
                            <a:schemeClr val="bg1"/>
                          </a:solidFill>
                          <a:effectLst/>
                        </a:rPr>
                        <a:t>YMCA/CDC-approved</a:t>
                      </a:r>
                      <a:r>
                        <a:rPr lang="en-US" sz="1000" b="0" spc="-45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000" b="0" dirty="0">
                          <a:solidFill>
                            <a:schemeClr val="bg1"/>
                          </a:solidFill>
                          <a:effectLst/>
                        </a:rPr>
                        <a:t>BPSM</a:t>
                      </a:r>
                      <a:r>
                        <a:rPr lang="en-US" sz="1000" b="0" spc="-4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000" b="0" dirty="0">
                          <a:solidFill>
                            <a:schemeClr val="bg1"/>
                          </a:solidFill>
                          <a:effectLst/>
                        </a:rPr>
                        <a:t>program</a:t>
                      </a:r>
                      <a:r>
                        <a:rPr lang="en-US" sz="1000" b="0" spc="-45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000" b="0" dirty="0">
                          <a:solidFill>
                            <a:schemeClr val="bg1"/>
                          </a:solidFill>
                          <a:effectLst/>
                        </a:rPr>
                        <a:t>(min.</a:t>
                      </a:r>
                      <a:r>
                        <a:rPr lang="en-US" sz="1000" b="0" spc="-4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000" b="0" dirty="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r>
                        <a:rPr lang="en-US" sz="1000" b="0" spc="-45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000" b="0" dirty="0">
                          <a:solidFill>
                            <a:schemeClr val="bg1"/>
                          </a:solidFill>
                          <a:effectLst/>
                        </a:rPr>
                        <a:t>nutrition</a:t>
                      </a:r>
                      <a:r>
                        <a:rPr lang="en-US" sz="1000" b="0" spc="-45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000" b="0" dirty="0">
                          <a:solidFill>
                            <a:schemeClr val="bg1"/>
                          </a:solidFill>
                          <a:effectLst/>
                        </a:rPr>
                        <a:t>classes/8 sessions with program staﬀ/8 self BP readings) and/or CDC approved Health Coaching (min. 3 sessions), and documentation to follow-up oﬃce</a:t>
                      </a:r>
                      <a:r>
                        <a:rPr lang="en-US" sz="1000" b="0" spc="-1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000" b="0" dirty="0">
                          <a:solidFill>
                            <a:schemeClr val="bg1"/>
                          </a:solidFill>
                          <a:effectLst/>
                        </a:rPr>
                        <a:t>visit</a:t>
                      </a:r>
                      <a:r>
                        <a:rPr lang="en-US" sz="1000" b="0" spc="-25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000" b="0" dirty="0">
                          <a:solidFill>
                            <a:schemeClr val="bg1"/>
                          </a:solidFill>
                          <a:effectLst/>
                        </a:rPr>
                        <a:t>4-6</a:t>
                      </a:r>
                      <a:r>
                        <a:rPr lang="en-US" sz="1000" b="0" spc="-2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000" b="0" dirty="0">
                          <a:solidFill>
                            <a:schemeClr val="bg1"/>
                          </a:solidFill>
                          <a:effectLst/>
                        </a:rPr>
                        <a:t>weeks</a:t>
                      </a:r>
                      <a:r>
                        <a:rPr lang="en-US" sz="1000" b="0" spc="-2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000" b="0" dirty="0">
                          <a:solidFill>
                            <a:schemeClr val="bg1"/>
                          </a:solidFill>
                          <a:effectLst/>
                        </a:rPr>
                        <a:t>after</a:t>
                      </a:r>
                      <a:r>
                        <a:rPr lang="en-US" sz="1000" b="0" spc="-2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000" b="0" dirty="0">
                          <a:solidFill>
                            <a:schemeClr val="bg1"/>
                          </a:solidFill>
                          <a:effectLst/>
                        </a:rPr>
                        <a:t>HBSS</a:t>
                      </a:r>
                      <a:r>
                        <a:rPr lang="en-US" sz="1000" b="0" spc="-15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000" b="0" dirty="0">
                          <a:solidFill>
                            <a:schemeClr val="bg1"/>
                          </a:solidFill>
                          <a:effectLst/>
                        </a:rPr>
                        <a:t>completion.</a:t>
                      </a:r>
                      <a:r>
                        <a:rPr lang="en-US" sz="1000" b="0" spc="-15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000" b="0" dirty="0">
                          <a:solidFill>
                            <a:schemeClr val="bg1"/>
                          </a:solidFill>
                          <a:effectLst/>
                        </a:rPr>
                        <a:t>Provider</a:t>
                      </a:r>
                      <a:r>
                        <a:rPr lang="en-US" sz="1000" b="0" spc="-2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000" b="0" dirty="0">
                          <a:solidFill>
                            <a:schemeClr val="bg1"/>
                          </a:solidFill>
                          <a:effectLst/>
                        </a:rPr>
                        <a:t>Reimbursement. Cannot be charged in addition to WISEWOMAN partial completion bundle. Applies only to CDC-approved DPP, YMCA/CDC-approved</a:t>
                      </a:r>
                      <a:endParaRPr lang="en-US" sz="900" b="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66040" marR="0">
                        <a:lnSpc>
                          <a:spcPts val="1305"/>
                        </a:lnSpc>
                        <a:buNone/>
                      </a:pPr>
                      <a:r>
                        <a:rPr lang="en-US" sz="1000" b="0" dirty="0">
                          <a:solidFill>
                            <a:schemeClr val="bg1"/>
                          </a:solidFill>
                          <a:effectLst/>
                        </a:rPr>
                        <a:t>BPSM,</a:t>
                      </a:r>
                      <a:r>
                        <a:rPr lang="en-US" sz="1000" b="0" spc="-35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000" b="0" dirty="0">
                          <a:solidFill>
                            <a:schemeClr val="bg1"/>
                          </a:solidFill>
                          <a:effectLst/>
                        </a:rPr>
                        <a:t>and</a:t>
                      </a:r>
                      <a:r>
                        <a:rPr lang="en-US" sz="1000" b="0" spc="-35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000" b="0" dirty="0">
                          <a:solidFill>
                            <a:schemeClr val="bg1"/>
                          </a:solidFill>
                          <a:effectLst/>
                        </a:rPr>
                        <a:t>CDC-approved</a:t>
                      </a:r>
                      <a:r>
                        <a:rPr lang="en-US" sz="1000" b="0" spc="-2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000" b="0" dirty="0">
                          <a:solidFill>
                            <a:schemeClr val="bg1"/>
                          </a:solidFill>
                          <a:effectLst/>
                        </a:rPr>
                        <a:t>Health</a:t>
                      </a:r>
                      <a:r>
                        <a:rPr lang="en-US" sz="1000" b="0" spc="-35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000" b="0" spc="-10" dirty="0">
                          <a:solidFill>
                            <a:schemeClr val="bg1"/>
                          </a:solidFill>
                          <a:effectLst/>
                        </a:rPr>
                        <a:t>Coaching.</a:t>
                      </a:r>
                      <a:endParaRPr lang="en-US" sz="9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DA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</a:endParaRPr>
                    </a:p>
                    <a:p>
                      <a:pPr marL="0" marR="0">
                        <a:buNone/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</a:endParaRPr>
                    </a:p>
                    <a:p>
                      <a:pPr marL="0" marR="0">
                        <a:buNone/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</a:endParaRPr>
                    </a:p>
                    <a:p>
                      <a:pPr marL="0" marR="0">
                        <a:spcBef>
                          <a:spcPts val="320"/>
                        </a:spcBef>
                        <a:buNone/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</a:endParaRPr>
                    </a:p>
                    <a:p>
                      <a:pPr marL="0" marR="48895" algn="r">
                        <a:buNone/>
                      </a:pPr>
                      <a:r>
                        <a:rPr lang="en-US" sz="1000" spc="-10" dirty="0">
                          <a:effectLst/>
                        </a:rPr>
                        <a:t>$300.00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89217376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98C9003-5B83-0407-10A1-04D62CF3BB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7003136"/>
              </p:ext>
            </p:extLst>
          </p:nvPr>
        </p:nvGraphicFramePr>
        <p:xfrm>
          <a:off x="6123043" y="3877227"/>
          <a:ext cx="5925185" cy="159893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826135">
                  <a:extLst>
                    <a:ext uri="{9D8B030D-6E8A-4147-A177-3AD203B41FA5}">
                      <a16:colId xmlns:a16="http://schemas.microsoft.com/office/drawing/2014/main" val="778548476"/>
                    </a:ext>
                  </a:extLst>
                </a:gridCol>
                <a:gridCol w="4381500">
                  <a:extLst>
                    <a:ext uri="{9D8B030D-6E8A-4147-A177-3AD203B41FA5}">
                      <a16:colId xmlns:a16="http://schemas.microsoft.com/office/drawing/2014/main" val="2402190447"/>
                    </a:ext>
                  </a:extLst>
                </a:gridCol>
                <a:gridCol w="717550">
                  <a:extLst>
                    <a:ext uri="{9D8B030D-6E8A-4147-A177-3AD203B41FA5}">
                      <a16:colId xmlns:a16="http://schemas.microsoft.com/office/drawing/2014/main" val="3786428230"/>
                    </a:ext>
                  </a:extLst>
                </a:gridCol>
              </a:tblGrid>
              <a:tr h="176530">
                <a:tc gridSpan="3">
                  <a:txBody>
                    <a:bodyPr/>
                    <a:lstStyle/>
                    <a:p>
                      <a:pPr marL="17145" marR="1270" algn="ctr">
                        <a:lnSpc>
                          <a:spcPts val="1290"/>
                        </a:lnSpc>
                        <a:buNone/>
                      </a:pPr>
                      <a:r>
                        <a:rPr lang="en-US" sz="1150" dirty="0">
                          <a:effectLst/>
                        </a:rPr>
                        <a:t>Oﬃce</a:t>
                      </a:r>
                      <a:r>
                        <a:rPr lang="en-US" sz="1150" spc="-10" dirty="0">
                          <a:effectLst/>
                        </a:rPr>
                        <a:t> Visits</a:t>
                      </a:r>
                      <a:r>
                        <a:rPr lang="en-US" sz="1150" u="none" strike="noStrike" spc="-10" baseline="30000" dirty="0">
                          <a:effectLst/>
                          <a:hlinkClick r:id="rId6" action="ppaction://hlinkfile"/>
                        </a:rPr>
                        <a:t>*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030276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67945" marR="0">
                        <a:lnSpc>
                          <a:spcPts val="1300"/>
                        </a:lnSpc>
                        <a:buNone/>
                      </a:pPr>
                      <a:r>
                        <a:rPr lang="en-US" sz="1150" spc="-20">
                          <a:effectLst/>
                        </a:rPr>
                        <a:t>99203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5565" marR="0">
                        <a:lnSpc>
                          <a:spcPts val="1300"/>
                        </a:lnSpc>
                        <a:buNone/>
                      </a:pPr>
                      <a:r>
                        <a:rPr lang="en-US" sz="1150" b="0" dirty="0">
                          <a:solidFill>
                            <a:schemeClr val="bg1"/>
                          </a:solidFill>
                          <a:effectLst/>
                        </a:rPr>
                        <a:t>New</a:t>
                      </a:r>
                      <a:r>
                        <a:rPr lang="en-US" sz="1150" b="0" spc="-25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150" b="0" dirty="0">
                          <a:solidFill>
                            <a:schemeClr val="bg1"/>
                          </a:solidFill>
                          <a:effectLst/>
                        </a:rPr>
                        <a:t>patient</a:t>
                      </a:r>
                      <a:r>
                        <a:rPr lang="en-US" sz="1150" b="0" spc="-45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150" b="0" dirty="0">
                          <a:solidFill>
                            <a:schemeClr val="bg1"/>
                          </a:solidFill>
                          <a:effectLst/>
                        </a:rPr>
                        <a:t>oﬃce</a:t>
                      </a:r>
                      <a:r>
                        <a:rPr lang="en-US" sz="1150" b="0" spc="-35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150" b="0" dirty="0">
                          <a:solidFill>
                            <a:schemeClr val="bg1"/>
                          </a:solidFill>
                          <a:effectLst/>
                        </a:rPr>
                        <a:t>or</a:t>
                      </a:r>
                      <a:r>
                        <a:rPr lang="en-US" sz="1150" b="0" spc="-35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150" b="0" dirty="0">
                          <a:solidFill>
                            <a:schemeClr val="bg1"/>
                          </a:solidFill>
                          <a:effectLst/>
                        </a:rPr>
                        <a:t>other</a:t>
                      </a:r>
                      <a:r>
                        <a:rPr lang="en-US" sz="1150" b="0" spc="-3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150" b="0" dirty="0">
                          <a:solidFill>
                            <a:schemeClr val="bg1"/>
                          </a:solidFill>
                          <a:effectLst/>
                        </a:rPr>
                        <a:t>outpatient</a:t>
                      </a:r>
                      <a:r>
                        <a:rPr lang="en-US" sz="1150" b="0" spc="-3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150" b="0" dirty="0">
                          <a:solidFill>
                            <a:schemeClr val="bg1"/>
                          </a:solidFill>
                          <a:effectLst/>
                        </a:rPr>
                        <a:t>visit,</a:t>
                      </a:r>
                      <a:r>
                        <a:rPr lang="en-US" sz="1150" b="0" spc="-3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150" b="0" dirty="0">
                          <a:solidFill>
                            <a:schemeClr val="bg1"/>
                          </a:solidFill>
                          <a:effectLst/>
                        </a:rPr>
                        <a:t>30-44</a:t>
                      </a:r>
                      <a:r>
                        <a:rPr lang="en-US" sz="1150" b="0" spc="-3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150" b="0" spc="-10" dirty="0">
                          <a:solidFill>
                            <a:schemeClr val="bg1"/>
                          </a:solidFill>
                          <a:effectLst/>
                        </a:rPr>
                        <a:t>minutes</a:t>
                      </a:r>
                      <a:endParaRPr lang="en-US" sz="11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DAB4"/>
                    </a:solidFill>
                  </a:tcPr>
                </a:tc>
                <a:tc>
                  <a:txBody>
                    <a:bodyPr/>
                    <a:lstStyle/>
                    <a:p>
                      <a:pPr marL="125730" marR="0" algn="ctr">
                        <a:lnSpc>
                          <a:spcPts val="1300"/>
                        </a:lnSpc>
                        <a:buNone/>
                      </a:pPr>
                      <a:r>
                        <a:rPr lang="en-US" sz="1150" spc="-10">
                          <a:effectLst/>
                        </a:rPr>
                        <a:t>$115.15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61150814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marL="67945" marR="0">
                        <a:lnSpc>
                          <a:spcPts val="1305"/>
                        </a:lnSpc>
                        <a:spcBef>
                          <a:spcPts val="5"/>
                        </a:spcBef>
                        <a:buNone/>
                      </a:pPr>
                      <a:r>
                        <a:rPr lang="en-US" sz="1150" spc="-20">
                          <a:effectLst/>
                        </a:rPr>
                        <a:t>99204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5565" marR="0">
                        <a:lnSpc>
                          <a:spcPts val="1305"/>
                        </a:lnSpc>
                        <a:spcBef>
                          <a:spcPts val="5"/>
                        </a:spcBef>
                        <a:buNone/>
                      </a:pPr>
                      <a:r>
                        <a:rPr lang="en-US" sz="1150" b="0" dirty="0">
                          <a:solidFill>
                            <a:schemeClr val="bg1"/>
                          </a:solidFill>
                          <a:effectLst/>
                        </a:rPr>
                        <a:t>New</a:t>
                      </a:r>
                      <a:r>
                        <a:rPr lang="en-US" sz="1150" b="0" spc="-25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150" b="0" dirty="0">
                          <a:solidFill>
                            <a:schemeClr val="bg1"/>
                          </a:solidFill>
                          <a:effectLst/>
                        </a:rPr>
                        <a:t>patient</a:t>
                      </a:r>
                      <a:r>
                        <a:rPr lang="en-US" sz="1150" b="0" spc="-4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150" b="0" dirty="0">
                          <a:solidFill>
                            <a:schemeClr val="bg1"/>
                          </a:solidFill>
                          <a:effectLst/>
                        </a:rPr>
                        <a:t>oﬃce</a:t>
                      </a:r>
                      <a:r>
                        <a:rPr lang="en-US" sz="1150" b="0" spc="-35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150" b="0" dirty="0">
                          <a:solidFill>
                            <a:schemeClr val="bg1"/>
                          </a:solidFill>
                          <a:effectLst/>
                        </a:rPr>
                        <a:t>or</a:t>
                      </a:r>
                      <a:r>
                        <a:rPr lang="en-US" sz="1150" b="0" spc="-35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150" b="0" dirty="0">
                          <a:solidFill>
                            <a:schemeClr val="bg1"/>
                          </a:solidFill>
                          <a:effectLst/>
                        </a:rPr>
                        <a:t>other</a:t>
                      </a:r>
                      <a:r>
                        <a:rPr lang="en-US" sz="1150" b="0" spc="-3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150" b="0" dirty="0">
                          <a:solidFill>
                            <a:schemeClr val="bg1"/>
                          </a:solidFill>
                          <a:effectLst/>
                        </a:rPr>
                        <a:t>outpatient</a:t>
                      </a:r>
                      <a:r>
                        <a:rPr lang="en-US" sz="1150" b="0" spc="-3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150" b="0" dirty="0">
                          <a:solidFill>
                            <a:schemeClr val="bg1"/>
                          </a:solidFill>
                          <a:effectLst/>
                        </a:rPr>
                        <a:t>visit,</a:t>
                      </a:r>
                      <a:r>
                        <a:rPr lang="en-US" sz="1150" b="0" spc="-3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150" b="0" dirty="0">
                          <a:solidFill>
                            <a:schemeClr val="bg1"/>
                          </a:solidFill>
                          <a:effectLst/>
                        </a:rPr>
                        <a:t>45-59</a:t>
                      </a:r>
                      <a:r>
                        <a:rPr lang="en-US" sz="1150" b="0" spc="-3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150" b="0" spc="-10" dirty="0">
                          <a:solidFill>
                            <a:schemeClr val="bg1"/>
                          </a:solidFill>
                          <a:effectLst/>
                        </a:rPr>
                        <a:t>minutes</a:t>
                      </a:r>
                      <a:endParaRPr lang="en-US" sz="11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DAB4"/>
                    </a:solidFill>
                  </a:tcPr>
                </a:tc>
                <a:tc>
                  <a:txBody>
                    <a:bodyPr/>
                    <a:lstStyle/>
                    <a:p>
                      <a:pPr marL="125730" marR="0" algn="ctr">
                        <a:lnSpc>
                          <a:spcPts val="1305"/>
                        </a:lnSpc>
                        <a:spcBef>
                          <a:spcPts val="5"/>
                        </a:spcBef>
                        <a:buNone/>
                      </a:pPr>
                      <a:r>
                        <a:rPr lang="en-US" sz="1150" spc="-10">
                          <a:effectLst/>
                        </a:rPr>
                        <a:t>$171.56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93569818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67945" marR="0">
                        <a:lnSpc>
                          <a:spcPts val="1305"/>
                        </a:lnSpc>
                        <a:buNone/>
                      </a:pPr>
                      <a:r>
                        <a:rPr lang="en-US" sz="1150" spc="-20">
                          <a:effectLst/>
                        </a:rPr>
                        <a:t>99205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5565" marR="0">
                        <a:lnSpc>
                          <a:spcPts val="1305"/>
                        </a:lnSpc>
                        <a:buNone/>
                      </a:pPr>
                      <a:r>
                        <a:rPr lang="en-US" sz="1150" b="0" dirty="0">
                          <a:solidFill>
                            <a:schemeClr val="bg1"/>
                          </a:solidFill>
                          <a:effectLst/>
                        </a:rPr>
                        <a:t>New</a:t>
                      </a:r>
                      <a:r>
                        <a:rPr lang="en-US" sz="1150" b="0" spc="-25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150" b="0" dirty="0">
                          <a:solidFill>
                            <a:schemeClr val="bg1"/>
                          </a:solidFill>
                          <a:effectLst/>
                        </a:rPr>
                        <a:t>patient</a:t>
                      </a:r>
                      <a:r>
                        <a:rPr lang="en-US" sz="1150" b="0" spc="-4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150" b="0" dirty="0">
                          <a:solidFill>
                            <a:schemeClr val="bg1"/>
                          </a:solidFill>
                          <a:effectLst/>
                        </a:rPr>
                        <a:t>oﬃce</a:t>
                      </a:r>
                      <a:r>
                        <a:rPr lang="en-US" sz="1150" b="0" spc="-35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150" b="0" dirty="0">
                          <a:solidFill>
                            <a:schemeClr val="bg1"/>
                          </a:solidFill>
                          <a:effectLst/>
                        </a:rPr>
                        <a:t>or</a:t>
                      </a:r>
                      <a:r>
                        <a:rPr lang="en-US" sz="1150" b="0" spc="-35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150" b="0" dirty="0">
                          <a:solidFill>
                            <a:schemeClr val="bg1"/>
                          </a:solidFill>
                          <a:effectLst/>
                        </a:rPr>
                        <a:t>other</a:t>
                      </a:r>
                      <a:r>
                        <a:rPr lang="en-US" sz="1150" b="0" spc="-3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150" b="0" dirty="0">
                          <a:solidFill>
                            <a:schemeClr val="bg1"/>
                          </a:solidFill>
                          <a:effectLst/>
                        </a:rPr>
                        <a:t>outpatient</a:t>
                      </a:r>
                      <a:r>
                        <a:rPr lang="en-US" sz="1150" b="0" spc="-3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150" b="0" dirty="0">
                          <a:solidFill>
                            <a:schemeClr val="bg1"/>
                          </a:solidFill>
                          <a:effectLst/>
                        </a:rPr>
                        <a:t>visit,</a:t>
                      </a:r>
                      <a:r>
                        <a:rPr lang="en-US" sz="1150" b="0" spc="-3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150" b="0" dirty="0">
                          <a:solidFill>
                            <a:schemeClr val="bg1"/>
                          </a:solidFill>
                          <a:effectLst/>
                        </a:rPr>
                        <a:t>60-74</a:t>
                      </a:r>
                      <a:r>
                        <a:rPr lang="en-US" sz="1150" b="0" spc="-3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150" b="0" spc="-10" dirty="0">
                          <a:solidFill>
                            <a:schemeClr val="bg1"/>
                          </a:solidFill>
                          <a:effectLst/>
                        </a:rPr>
                        <a:t>minutes</a:t>
                      </a:r>
                      <a:endParaRPr lang="en-US" sz="11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DAB4"/>
                    </a:solidFill>
                  </a:tcPr>
                </a:tc>
                <a:tc>
                  <a:txBody>
                    <a:bodyPr/>
                    <a:lstStyle/>
                    <a:p>
                      <a:pPr marL="125730" marR="0" algn="ctr">
                        <a:lnSpc>
                          <a:spcPts val="1305"/>
                        </a:lnSpc>
                        <a:buNone/>
                      </a:pPr>
                      <a:r>
                        <a:rPr lang="en-US" sz="1150" spc="-10">
                          <a:effectLst/>
                        </a:rPr>
                        <a:t>$225.65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23362091"/>
                  </a:ext>
                </a:extLst>
              </a:tr>
              <a:tr h="356235">
                <a:tc>
                  <a:txBody>
                    <a:bodyPr/>
                    <a:lstStyle/>
                    <a:p>
                      <a:pPr marL="67945" marR="0">
                        <a:spcBef>
                          <a:spcPts val="690"/>
                        </a:spcBef>
                        <a:buNone/>
                      </a:pPr>
                      <a:r>
                        <a:rPr lang="en-US" sz="1150" spc="-20">
                          <a:effectLst/>
                        </a:rPr>
                        <a:t>99211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5565" marR="0">
                        <a:lnSpc>
                          <a:spcPts val="1400"/>
                        </a:lnSpc>
                        <a:buNone/>
                      </a:pPr>
                      <a:r>
                        <a:rPr lang="en-US" sz="1150" b="0" dirty="0">
                          <a:solidFill>
                            <a:schemeClr val="bg1"/>
                          </a:solidFill>
                          <a:effectLst/>
                        </a:rPr>
                        <a:t>Oﬃce</a:t>
                      </a:r>
                      <a:r>
                        <a:rPr lang="en-US" sz="1150" b="0" spc="-45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150" b="0" dirty="0">
                          <a:solidFill>
                            <a:schemeClr val="bg1"/>
                          </a:solidFill>
                          <a:effectLst/>
                        </a:rPr>
                        <a:t>or</a:t>
                      </a:r>
                      <a:r>
                        <a:rPr lang="en-US" sz="1150" b="0" spc="-35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150" b="0" dirty="0">
                          <a:solidFill>
                            <a:schemeClr val="bg1"/>
                          </a:solidFill>
                          <a:effectLst/>
                        </a:rPr>
                        <a:t>other</a:t>
                      </a:r>
                      <a:r>
                        <a:rPr lang="en-US" sz="1150" b="0" spc="-35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150" b="0" dirty="0">
                          <a:solidFill>
                            <a:schemeClr val="bg1"/>
                          </a:solidFill>
                          <a:effectLst/>
                        </a:rPr>
                        <a:t>outpatient</a:t>
                      </a:r>
                      <a:r>
                        <a:rPr lang="en-US" sz="1150" b="0" spc="-45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150" b="0" dirty="0">
                          <a:solidFill>
                            <a:schemeClr val="bg1"/>
                          </a:solidFill>
                          <a:effectLst/>
                        </a:rPr>
                        <a:t>visit</a:t>
                      </a:r>
                      <a:r>
                        <a:rPr lang="en-US" sz="1150" b="0" spc="-35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150" b="0" dirty="0">
                          <a:solidFill>
                            <a:schemeClr val="bg1"/>
                          </a:solidFill>
                          <a:effectLst/>
                        </a:rPr>
                        <a:t>for</a:t>
                      </a:r>
                      <a:r>
                        <a:rPr lang="en-US" sz="1150" b="0" spc="-35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150" b="0" dirty="0">
                          <a:solidFill>
                            <a:schemeClr val="bg1"/>
                          </a:solidFill>
                          <a:effectLst/>
                        </a:rPr>
                        <a:t>the</a:t>
                      </a:r>
                      <a:r>
                        <a:rPr lang="en-US" sz="1150" b="0" spc="-25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150" b="0" dirty="0">
                          <a:solidFill>
                            <a:schemeClr val="bg1"/>
                          </a:solidFill>
                          <a:effectLst/>
                        </a:rPr>
                        <a:t>evaluation</a:t>
                      </a:r>
                      <a:r>
                        <a:rPr lang="en-US" sz="1150" b="0" spc="-4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150" b="0" dirty="0">
                          <a:solidFill>
                            <a:schemeClr val="bg1"/>
                          </a:solidFill>
                          <a:effectLst/>
                        </a:rPr>
                        <a:t>and</a:t>
                      </a:r>
                      <a:r>
                        <a:rPr lang="en-US" sz="1150" b="0" spc="-35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150" b="0" dirty="0">
                          <a:solidFill>
                            <a:schemeClr val="bg1"/>
                          </a:solidFill>
                          <a:effectLst/>
                        </a:rPr>
                        <a:t>management</a:t>
                      </a:r>
                      <a:r>
                        <a:rPr lang="en-US" sz="1150" b="0" spc="-3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150" b="0" spc="-25" dirty="0">
                          <a:solidFill>
                            <a:schemeClr val="bg1"/>
                          </a:solidFill>
                          <a:effectLst/>
                        </a:rPr>
                        <a:t>of</a:t>
                      </a:r>
                      <a:endParaRPr lang="en-US" sz="1100" b="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75565" marR="0">
                        <a:lnSpc>
                          <a:spcPts val="1305"/>
                        </a:lnSpc>
                        <a:buNone/>
                      </a:pPr>
                      <a:r>
                        <a:rPr lang="en-US" sz="1150" b="0" dirty="0">
                          <a:solidFill>
                            <a:schemeClr val="bg1"/>
                          </a:solidFill>
                          <a:effectLst/>
                        </a:rPr>
                        <a:t>an</a:t>
                      </a:r>
                      <a:r>
                        <a:rPr lang="en-US" sz="1150" b="0" spc="-35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150" b="0" dirty="0">
                          <a:solidFill>
                            <a:schemeClr val="bg1"/>
                          </a:solidFill>
                          <a:effectLst/>
                        </a:rPr>
                        <a:t>established</a:t>
                      </a:r>
                      <a:r>
                        <a:rPr lang="en-US" sz="1150" b="0" spc="-35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150" b="0" spc="-10" dirty="0">
                          <a:solidFill>
                            <a:schemeClr val="bg1"/>
                          </a:solidFill>
                          <a:effectLst/>
                        </a:rPr>
                        <a:t>patient.</a:t>
                      </a:r>
                      <a:endParaRPr lang="en-US" sz="11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DAB4"/>
                    </a:solidFill>
                  </a:tcPr>
                </a:tc>
                <a:tc>
                  <a:txBody>
                    <a:bodyPr/>
                    <a:lstStyle/>
                    <a:p>
                      <a:pPr marL="200660" marR="0" algn="ctr">
                        <a:spcBef>
                          <a:spcPts val="690"/>
                        </a:spcBef>
                        <a:buNone/>
                      </a:pPr>
                      <a:r>
                        <a:rPr lang="en-US" sz="1150" spc="-10" dirty="0">
                          <a:effectLst/>
                        </a:rPr>
                        <a:t>$25.27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07703802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67945" marR="0">
                        <a:lnSpc>
                          <a:spcPts val="1305"/>
                        </a:lnSpc>
                        <a:buNone/>
                      </a:pPr>
                      <a:r>
                        <a:rPr lang="en-US" sz="1150" spc="-20">
                          <a:effectLst/>
                        </a:rPr>
                        <a:t>99213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5565" marR="0">
                        <a:lnSpc>
                          <a:spcPts val="1305"/>
                        </a:lnSpc>
                        <a:buNone/>
                      </a:pPr>
                      <a:r>
                        <a:rPr lang="en-US" sz="1150" b="0" dirty="0">
                          <a:solidFill>
                            <a:schemeClr val="bg1"/>
                          </a:solidFill>
                          <a:effectLst/>
                        </a:rPr>
                        <a:t>Established</a:t>
                      </a:r>
                      <a:r>
                        <a:rPr lang="en-US" sz="1150" b="0" spc="-4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150" b="0" dirty="0">
                          <a:solidFill>
                            <a:schemeClr val="bg1"/>
                          </a:solidFill>
                          <a:effectLst/>
                        </a:rPr>
                        <a:t>patient</a:t>
                      </a:r>
                      <a:r>
                        <a:rPr lang="en-US" sz="1150" b="0" spc="-3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150" b="0" dirty="0">
                          <a:solidFill>
                            <a:schemeClr val="bg1"/>
                          </a:solidFill>
                          <a:effectLst/>
                        </a:rPr>
                        <a:t>oﬃce</a:t>
                      </a:r>
                      <a:r>
                        <a:rPr lang="en-US" sz="1150" b="0" spc="-5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150" b="0" dirty="0">
                          <a:solidFill>
                            <a:schemeClr val="bg1"/>
                          </a:solidFill>
                          <a:effectLst/>
                        </a:rPr>
                        <a:t>or</a:t>
                      </a:r>
                      <a:r>
                        <a:rPr lang="en-US" sz="1150" b="0" spc="-4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150" b="0" dirty="0">
                          <a:solidFill>
                            <a:schemeClr val="bg1"/>
                          </a:solidFill>
                          <a:effectLst/>
                        </a:rPr>
                        <a:t>other</a:t>
                      </a:r>
                      <a:r>
                        <a:rPr lang="en-US" sz="1150" b="0" spc="-35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150" b="0" dirty="0">
                          <a:solidFill>
                            <a:schemeClr val="bg1"/>
                          </a:solidFill>
                          <a:effectLst/>
                        </a:rPr>
                        <a:t>outpatient</a:t>
                      </a:r>
                      <a:r>
                        <a:rPr lang="en-US" sz="1150" b="0" spc="-35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150" b="0" dirty="0">
                          <a:solidFill>
                            <a:schemeClr val="bg1"/>
                          </a:solidFill>
                          <a:effectLst/>
                        </a:rPr>
                        <a:t>visit,</a:t>
                      </a:r>
                      <a:r>
                        <a:rPr lang="en-US" sz="1150" b="0" spc="-4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150" b="0" dirty="0">
                          <a:solidFill>
                            <a:schemeClr val="bg1"/>
                          </a:solidFill>
                          <a:effectLst/>
                        </a:rPr>
                        <a:t>20-29</a:t>
                      </a:r>
                      <a:r>
                        <a:rPr lang="en-US" sz="1150" b="0" spc="-35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150" b="0" spc="-10" dirty="0">
                          <a:solidFill>
                            <a:schemeClr val="bg1"/>
                          </a:solidFill>
                          <a:effectLst/>
                        </a:rPr>
                        <a:t>minutes</a:t>
                      </a:r>
                      <a:endParaRPr lang="en-US" sz="11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DAB4"/>
                    </a:solidFill>
                  </a:tcPr>
                </a:tc>
                <a:tc>
                  <a:txBody>
                    <a:bodyPr/>
                    <a:lstStyle/>
                    <a:p>
                      <a:pPr marL="200660" marR="0" algn="ctr">
                        <a:lnSpc>
                          <a:spcPts val="1305"/>
                        </a:lnSpc>
                        <a:buNone/>
                      </a:pPr>
                      <a:r>
                        <a:rPr lang="en-US" sz="1150" spc="-10">
                          <a:effectLst/>
                        </a:rPr>
                        <a:t>$94.44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18611339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67945" marR="0">
                        <a:lnSpc>
                          <a:spcPts val="1305"/>
                        </a:lnSpc>
                        <a:buNone/>
                      </a:pPr>
                      <a:r>
                        <a:rPr lang="en-US" sz="1150" spc="-20">
                          <a:effectLst/>
                        </a:rPr>
                        <a:t>99214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5565" marR="0">
                        <a:lnSpc>
                          <a:spcPts val="1305"/>
                        </a:lnSpc>
                        <a:buNone/>
                      </a:pPr>
                      <a:r>
                        <a:rPr lang="en-US" sz="1150" b="0" dirty="0">
                          <a:solidFill>
                            <a:schemeClr val="bg1"/>
                          </a:solidFill>
                          <a:effectLst/>
                        </a:rPr>
                        <a:t>Established</a:t>
                      </a:r>
                      <a:r>
                        <a:rPr lang="en-US" sz="1150" b="0" spc="-4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150" b="0" dirty="0">
                          <a:solidFill>
                            <a:schemeClr val="bg1"/>
                          </a:solidFill>
                          <a:effectLst/>
                        </a:rPr>
                        <a:t>patient</a:t>
                      </a:r>
                      <a:r>
                        <a:rPr lang="en-US" sz="1150" b="0" spc="-3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150" b="0" dirty="0">
                          <a:solidFill>
                            <a:schemeClr val="bg1"/>
                          </a:solidFill>
                          <a:effectLst/>
                        </a:rPr>
                        <a:t>oﬃce</a:t>
                      </a:r>
                      <a:r>
                        <a:rPr lang="en-US" sz="1150" b="0" spc="-5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150" b="0" dirty="0">
                          <a:solidFill>
                            <a:schemeClr val="bg1"/>
                          </a:solidFill>
                          <a:effectLst/>
                        </a:rPr>
                        <a:t>or</a:t>
                      </a:r>
                      <a:r>
                        <a:rPr lang="en-US" sz="1150" b="0" spc="-4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150" b="0" dirty="0">
                          <a:solidFill>
                            <a:schemeClr val="bg1"/>
                          </a:solidFill>
                          <a:effectLst/>
                        </a:rPr>
                        <a:t>other</a:t>
                      </a:r>
                      <a:r>
                        <a:rPr lang="en-US" sz="1150" b="0" spc="-35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150" b="0" dirty="0">
                          <a:solidFill>
                            <a:schemeClr val="bg1"/>
                          </a:solidFill>
                          <a:effectLst/>
                        </a:rPr>
                        <a:t>outpatient</a:t>
                      </a:r>
                      <a:r>
                        <a:rPr lang="en-US" sz="1150" b="0" spc="-35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150" b="0" dirty="0">
                          <a:solidFill>
                            <a:schemeClr val="bg1"/>
                          </a:solidFill>
                          <a:effectLst/>
                        </a:rPr>
                        <a:t>visit,</a:t>
                      </a:r>
                      <a:r>
                        <a:rPr lang="en-US" sz="1150" b="0" spc="-4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150" b="0" dirty="0">
                          <a:solidFill>
                            <a:schemeClr val="bg1"/>
                          </a:solidFill>
                          <a:effectLst/>
                        </a:rPr>
                        <a:t>30-39</a:t>
                      </a:r>
                      <a:r>
                        <a:rPr lang="en-US" sz="1150" b="0" spc="-35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150" b="0" spc="-10" dirty="0">
                          <a:solidFill>
                            <a:schemeClr val="bg1"/>
                          </a:solidFill>
                          <a:effectLst/>
                        </a:rPr>
                        <a:t>minutes</a:t>
                      </a:r>
                      <a:endParaRPr lang="en-US" sz="11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DAB4"/>
                    </a:solidFill>
                  </a:tcPr>
                </a:tc>
                <a:tc>
                  <a:txBody>
                    <a:bodyPr/>
                    <a:lstStyle/>
                    <a:p>
                      <a:pPr marL="125730" marR="0" algn="ctr">
                        <a:lnSpc>
                          <a:spcPts val="1305"/>
                        </a:lnSpc>
                        <a:buNone/>
                      </a:pPr>
                      <a:r>
                        <a:rPr lang="en-US" sz="1150" spc="-10" dirty="0">
                          <a:effectLst/>
                        </a:rPr>
                        <a:t>$132.79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85646514"/>
                  </a:ext>
                </a:extLst>
              </a:tr>
              <a:tr h="175895">
                <a:tc>
                  <a:txBody>
                    <a:bodyPr/>
                    <a:lstStyle/>
                    <a:p>
                      <a:pPr marL="67945" marR="0">
                        <a:lnSpc>
                          <a:spcPts val="1290"/>
                        </a:lnSpc>
                        <a:buNone/>
                      </a:pPr>
                      <a:r>
                        <a:rPr lang="en-US" sz="1150" spc="-20">
                          <a:effectLst/>
                        </a:rPr>
                        <a:t>G9012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5565" marR="0">
                        <a:lnSpc>
                          <a:spcPts val="1290"/>
                        </a:lnSpc>
                        <a:buNone/>
                      </a:pPr>
                      <a:r>
                        <a:rPr lang="en-US" sz="1150" b="0" dirty="0">
                          <a:solidFill>
                            <a:schemeClr val="bg1"/>
                          </a:solidFill>
                          <a:effectLst/>
                        </a:rPr>
                        <a:t>Other</a:t>
                      </a:r>
                      <a:r>
                        <a:rPr lang="en-US" sz="1150" b="0" spc="-25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150" b="0" dirty="0">
                          <a:solidFill>
                            <a:schemeClr val="bg1"/>
                          </a:solidFill>
                          <a:effectLst/>
                        </a:rPr>
                        <a:t>speciﬁed</a:t>
                      </a:r>
                      <a:r>
                        <a:rPr lang="en-US" sz="1150" b="0" spc="-2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150" b="0" dirty="0">
                          <a:solidFill>
                            <a:schemeClr val="bg1"/>
                          </a:solidFill>
                          <a:effectLst/>
                        </a:rPr>
                        <a:t>case</a:t>
                      </a:r>
                      <a:r>
                        <a:rPr lang="en-US" sz="1150" b="0" spc="-25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150" b="0" spc="-10" dirty="0">
                          <a:solidFill>
                            <a:schemeClr val="bg1"/>
                          </a:solidFill>
                          <a:effectLst/>
                        </a:rPr>
                        <a:t>management</a:t>
                      </a:r>
                      <a:endParaRPr lang="en-US" sz="11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DAB4"/>
                    </a:solidFill>
                  </a:tcPr>
                </a:tc>
                <a:tc>
                  <a:txBody>
                    <a:bodyPr/>
                    <a:lstStyle/>
                    <a:p>
                      <a:pPr marL="200660" marR="0" algn="ctr">
                        <a:lnSpc>
                          <a:spcPts val="1290"/>
                        </a:lnSpc>
                        <a:buNone/>
                      </a:pPr>
                      <a:r>
                        <a:rPr lang="en-US" sz="1150" spc="-10" dirty="0">
                          <a:effectLst/>
                        </a:rPr>
                        <a:t>$60.00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923654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6603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">
              <a:schemeClr val="accent1">
                <a:lumMod val="5000"/>
                <a:lumOff val="95000"/>
              </a:schemeClr>
            </a:gs>
            <a:gs pos="44000">
              <a:schemeClr val="accent1">
                <a:lumMod val="45000"/>
                <a:lumOff val="55000"/>
              </a:schemeClr>
            </a:gs>
            <a:gs pos="79000">
              <a:srgbClr val="86B870"/>
            </a:gs>
            <a:gs pos="100000">
              <a:srgbClr val="3C5D2E"/>
            </a:gs>
          </a:gsLst>
          <a:lin ang="13500000" scaled="1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B75E746-751D-B095-E177-492553C303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C2CC5-9E2B-F980-B3AB-BDBD912C4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965873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Lucida Bright" panose="02040602050505020304" pitchFamily="18" charset="0"/>
              </a:rPr>
              <a:t>Mahalo! </a:t>
            </a:r>
          </a:p>
        </p:txBody>
      </p:sp>
      <p:pic>
        <p:nvPicPr>
          <p:cNvPr id="5" name="Content Placeholder 4" descr="A picture containing invertebrate&#10;&#10;AI-generated content may be incorrect.">
            <a:extLst>
              <a:ext uri="{FF2B5EF4-FFF2-40B4-BE49-F238E27FC236}">
                <a16:creationId xmlns:a16="http://schemas.microsoft.com/office/drawing/2014/main" id="{0B53EAF2-77DC-3A44-D69A-902737370D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 am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988" y="3429000"/>
            <a:ext cx="3429000" cy="3429000"/>
          </a:xfrm>
        </p:spPr>
      </p:pic>
      <p:pic>
        <p:nvPicPr>
          <p:cNvPr id="2052" name="Picture 4" descr="A Fatty Heart Is Unhealthy Even if You're Lean | Engoo Daily News">
            <a:extLst>
              <a:ext uri="{FF2B5EF4-FFF2-40B4-BE49-F238E27FC236}">
                <a16:creationId xmlns:a16="http://schemas.microsoft.com/office/drawing/2014/main" id="{257DDDFC-E230-7C53-9520-BA88029233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1791145"/>
            <a:ext cx="4171880" cy="3184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Logo&#10;&#10;Description automatically generated">
            <a:extLst>
              <a:ext uri="{FF2B5EF4-FFF2-40B4-BE49-F238E27FC236}">
                <a16:creationId xmlns:a16="http://schemas.microsoft.com/office/drawing/2014/main" id="{054C9E98-E059-53A9-2F59-BBD05EE826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7636" y="5951069"/>
            <a:ext cx="1019893" cy="829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74DEC71-098B-E69B-3A4C-64EC8D3666B5}"/>
              </a:ext>
            </a:extLst>
          </p:cNvPr>
          <p:cNvCxnSpPr>
            <a:cxnSpLocks/>
          </p:cNvCxnSpPr>
          <p:nvPr/>
        </p:nvCxnSpPr>
        <p:spPr>
          <a:xfrm>
            <a:off x="0" y="1381843"/>
            <a:ext cx="10774392" cy="0"/>
          </a:xfrm>
          <a:prstGeom prst="line">
            <a:avLst/>
          </a:prstGeom>
          <a:ln w="38100">
            <a:solidFill>
              <a:srgbClr val="3C5D2E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31C73C76-D581-AFFA-A163-B784E5D23B77}"/>
              </a:ext>
            </a:extLst>
          </p:cNvPr>
          <p:cNvSpPr txBox="1"/>
          <p:nvPr/>
        </p:nvSpPr>
        <p:spPr>
          <a:xfrm>
            <a:off x="5219701" y="1791145"/>
            <a:ext cx="6896100" cy="1947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bg1"/>
                </a:solidFill>
                <a:latin typeface="Lucida Bright" panose="02040602050505020304" pitchFamily="18" charset="0"/>
                <a:ea typeface="Verdana" panose="020B0604030504040204" pitchFamily="34" charset="0"/>
              </a:rPr>
              <a:t>Raiza Dalofin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bg1"/>
                </a:solidFill>
                <a:latin typeface="Lucida Bright" panose="02040602050505020304" pitchFamily="18" charset="0"/>
                <a:ea typeface="Verdana" panose="020B0604030504040204" pitchFamily="34" charset="0"/>
              </a:rPr>
              <a:t>WISEWOMAN Program Specialist 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bg1"/>
                </a:solidFill>
                <a:latin typeface="Lucida Bright" panose="02040602050505020304" pitchFamily="18" charset="0"/>
                <a:ea typeface="Verdana" panose="020B0604030504040204" pitchFamily="34" charset="0"/>
              </a:rPr>
              <a:t>Email: raiza.dalofin@doh.hawaii.gov </a:t>
            </a:r>
          </a:p>
        </p:txBody>
      </p:sp>
      <p:pic>
        <p:nvPicPr>
          <p:cNvPr id="2062" name="Picture 14" descr="Hawaii Health Matters">
            <a:extLst>
              <a:ext uri="{FF2B5EF4-FFF2-40B4-BE49-F238E27FC236}">
                <a16:creationId xmlns:a16="http://schemas.microsoft.com/office/drawing/2014/main" id="{BC8DE527-F440-76FF-CE73-876273DF4D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0" y="5911089"/>
            <a:ext cx="872229" cy="869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4210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">
              <a:schemeClr val="accent1">
                <a:lumMod val="5000"/>
                <a:lumOff val="95000"/>
              </a:schemeClr>
            </a:gs>
            <a:gs pos="44000">
              <a:schemeClr val="accent1">
                <a:lumMod val="45000"/>
                <a:lumOff val="55000"/>
              </a:schemeClr>
            </a:gs>
            <a:gs pos="79000">
              <a:srgbClr val="86B870"/>
            </a:gs>
            <a:gs pos="100000">
              <a:srgbClr val="3C5D2E"/>
            </a:gs>
          </a:gsLst>
          <a:lin ang="13500000" scaled="1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22CBA58-C985-E30F-AC01-BF072C0114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A2173-3061-ECDB-E666-BA2546869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965873" cy="1325563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Lucida Bright" panose="02040602050505020304" pitchFamily="18" charset="0"/>
              </a:rPr>
              <a:t>What is the WISEWOMAN Program? </a:t>
            </a:r>
          </a:p>
        </p:txBody>
      </p:sp>
      <p:pic>
        <p:nvPicPr>
          <p:cNvPr id="5" name="Content Placeholder 4" descr="A picture containing invertebrate&#10;&#10;AI-generated content may be incorrect.">
            <a:extLst>
              <a:ext uri="{FF2B5EF4-FFF2-40B4-BE49-F238E27FC236}">
                <a16:creationId xmlns:a16="http://schemas.microsoft.com/office/drawing/2014/main" id="{F5CAE357-FEAB-8D68-447A-6FE7C805D1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 am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988" y="3429000"/>
            <a:ext cx="3429000" cy="3429000"/>
          </a:xfrm>
        </p:spPr>
      </p:pic>
      <p:pic>
        <p:nvPicPr>
          <p:cNvPr id="2058" name="Picture 10" descr="Logo&#10;&#10;Description automatically generated">
            <a:extLst>
              <a:ext uri="{FF2B5EF4-FFF2-40B4-BE49-F238E27FC236}">
                <a16:creationId xmlns:a16="http://schemas.microsoft.com/office/drawing/2014/main" id="{7532F0A5-C73A-3726-1EF4-1F54A33E3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7636" y="5951069"/>
            <a:ext cx="1019893" cy="829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3C12C6F-94D7-E493-B3C7-442967F905FE}"/>
              </a:ext>
            </a:extLst>
          </p:cNvPr>
          <p:cNvCxnSpPr>
            <a:cxnSpLocks/>
          </p:cNvCxnSpPr>
          <p:nvPr/>
        </p:nvCxnSpPr>
        <p:spPr>
          <a:xfrm>
            <a:off x="0" y="1381843"/>
            <a:ext cx="10774392" cy="0"/>
          </a:xfrm>
          <a:prstGeom prst="line">
            <a:avLst/>
          </a:prstGeom>
          <a:ln w="38100">
            <a:solidFill>
              <a:srgbClr val="3C5D2E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D8F3F2B-4787-3217-CE23-2AAF66B9E4E7}"/>
              </a:ext>
            </a:extLst>
          </p:cNvPr>
          <p:cNvSpPr txBox="1"/>
          <p:nvPr/>
        </p:nvSpPr>
        <p:spPr>
          <a:xfrm>
            <a:off x="1004454" y="1690688"/>
            <a:ext cx="470939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Verdana" panose="020B0604030504040204" pitchFamily="34" charset="0"/>
                <a:ea typeface="Verdana" panose="020B0604030504040204" pitchFamily="34" charset="0"/>
              </a:rPr>
              <a:t>Goal of the program is to help women understand and reduce their risk for heart disease 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062" name="Picture 14" descr="Hawaii Health Matters">
            <a:extLst>
              <a:ext uri="{FF2B5EF4-FFF2-40B4-BE49-F238E27FC236}">
                <a16:creationId xmlns:a16="http://schemas.microsoft.com/office/drawing/2014/main" id="{9885B448-5CD9-2106-BB1D-4A98ED0367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0" y="5911089"/>
            <a:ext cx="872229" cy="869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A38368F9-5EDD-F4FA-30D7-D790E18789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136" y="1625110"/>
            <a:ext cx="3754066" cy="485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1614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">
              <a:schemeClr val="accent1">
                <a:lumMod val="5000"/>
                <a:lumOff val="95000"/>
              </a:schemeClr>
            </a:gs>
            <a:gs pos="26000">
              <a:schemeClr val="accent1">
                <a:lumMod val="45000"/>
                <a:lumOff val="55000"/>
              </a:schemeClr>
            </a:gs>
            <a:gs pos="79000">
              <a:srgbClr val="86B870"/>
            </a:gs>
            <a:gs pos="100000">
              <a:srgbClr val="3C5D2E"/>
            </a:gs>
          </a:gsLst>
          <a:lin ang="13500000" scaled="1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E4FBB5-EC2C-8225-68E1-F3C1022C5F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36B8A-F90D-0E32-23F8-F4DC50513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965873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Lucida Bright" panose="02040602050505020304" pitchFamily="18" charset="0"/>
              </a:rPr>
              <a:t>Priority Population</a:t>
            </a:r>
          </a:p>
        </p:txBody>
      </p:sp>
      <p:pic>
        <p:nvPicPr>
          <p:cNvPr id="5" name="Content Placeholder 4" descr="A picture containing invertebrate&#10;&#10;AI-generated content may be incorrect.">
            <a:extLst>
              <a:ext uri="{FF2B5EF4-FFF2-40B4-BE49-F238E27FC236}">
                <a16:creationId xmlns:a16="http://schemas.microsoft.com/office/drawing/2014/main" id="{51045F28-F5D8-3B5C-2FF8-8A0DBBE543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 am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988" y="3429000"/>
            <a:ext cx="3429000" cy="3429000"/>
          </a:xfrm>
        </p:spPr>
      </p:pic>
      <p:pic>
        <p:nvPicPr>
          <p:cNvPr id="2058" name="Picture 10" descr="Logo&#10;&#10;Description automatically generated">
            <a:extLst>
              <a:ext uri="{FF2B5EF4-FFF2-40B4-BE49-F238E27FC236}">
                <a16:creationId xmlns:a16="http://schemas.microsoft.com/office/drawing/2014/main" id="{5A340599-011E-32F9-2092-D13109C696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7636" y="5951069"/>
            <a:ext cx="1019893" cy="829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03C50BF-EA28-67B6-5F20-418039D3C5AB}"/>
              </a:ext>
            </a:extLst>
          </p:cNvPr>
          <p:cNvCxnSpPr>
            <a:cxnSpLocks/>
          </p:cNvCxnSpPr>
          <p:nvPr/>
        </p:nvCxnSpPr>
        <p:spPr>
          <a:xfrm>
            <a:off x="0" y="1381843"/>
            <a:ext cx="10774392" cy="0"/>
          </a:xfrm>
          <a:prstGeom prst="line">
            <a:avLst/>
          </a:prstGeom>
          <a:ln w="38100">
            <a:solidFill>
              <a:srgbClr val="3C5D2E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BA9BAE03-40BC-797E-77C7-CF3DAD89FC83}"/>
              </a:ext>
            </a:extLst>
          </p:cNvPr>
          <p:cNvSpPr txBox="1"/>
          <p:nvPr/>
        </p:nvSpPr>
        <p:spPr>
          <a:xfrm>
            <a:off x="1004453" y="1690688"/>
            <a:ext cx="976993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</a:rPr>
              <a:t>Women enrolled in BCCCP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</a:rPr>
              <a:t>Patient navigation participants are eligible for WISEWOMAN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</a:rPr>
              <a:t>Women 35 – 64 years old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</a:rPr>
              <a:t>Uninsured or Underinsured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</a:rPr>
              <a:t>Low Income  </a:t>
            </a:r>
          </a:p>
        </p:txBody>
      </p:sp>
      <p:pic>
        <p:nvPicPr>
          <p:cNvPr id="2062" name="Picture 14" descr="Hawaii Health Matters">
            <a:extLst>
              <a:ext uri="{FF2B5EF4-FFF2-40B4-BE49-F238E27FC236}">
                <a16:creationId xmlns:a16="http://schemas.microsoft.com/office/drawing/2014/main" id="{BD431066-47DD-454A-BE22-7D06D2C06F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0" y="5911089"/>
            <a:ext cx="872229" cy="869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9893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">
              <a:schemeClr val="accent1">
                <a:lumMod val="5000"/>
                <a:lumOff val="95000"/>
              </a:schemeClr>
            </a:gs>
            <a:gs pos="25000">
              <a:schemeClr val="accent1">
                <a:lumMod val="45000"/>
                <a:lumOff val="55000"/>
              </a:schemeClr>
            </a:gs>
            <a:gs pos="79000">
              <a:srgbClr val="86B870"/>
            </a:gs>
            <a:gs pos="100000">
              <a:srgbClr val="3C5D2E"/>
            </a:gs>
          </a:gsLst>
          <a:lin ang="13500000" scaled="1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1B519C0-8C78-169C-7D63-EC2423A88F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42F00-90DD-A9E7-D1C8-5E284C519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965873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Lucida Bright" panose="02040602050505020304" pitchFamily="18" charset="0"/>
              </a:rPr>
              <a:t>WISEWOMAN Program Purpose</a:t>
            </a:r>
          </a:p>
        </p:txBody>
      </p:sp>
      <p:pic>
        <p:nvPicPr>
          <p:cNvPr id="5" name="Content Placeholder 4" descr="A picture containing invertebrate&#10;&#10;AI-generated content may be incorrect.">
            <a:extLst>
              <a:ext uri="{FF2B5EF4-FFF2-40B4-BE49-F238E27FC236}">
                <a16:creationId xmlns:a16="http://schemas.microsoft.com/office/drawing/2014/main" id="{49EEB195-352C-313D-E3EA-99FD138CE7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 am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988" y="3429000"/>
            <a:ext cx="3429000" cy="3429000"/>
          </a:xfrm>
        </p:spPr>
      </p:pic>
      <p:pic>
        <p:nvPicPr>
          <p:cNvPr id="2058" name="Picture 10" descr="Logo&#10;&#10;Description automatically generated">
            <a:extLst>
              <a:ext uri="{FF2B5EF4-FFF2-40B4-BE49-F238E27FC236}">
                <a16:creationId xmlns:a16="http://schemas.microsoft.com/office/drawing/2014/main" id="{9EE66772-BFF6-A244-1AB7-31A5193A2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7636" y="5951069"/>
            <a:ext cx="1019893" cy="829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F280AD8-3817-1EFB-0AEE-CC2AAD621FC2}"/>
              </a:ext>
            </a:extLst>
          </p:cNvPr>
          <p:cNvCxnSpPr>
            <a:cxnSpLocks/>
          </p:cNvCxnSpPr>
          <p:nvPr/>
        </p:nvCxnSpPr>
        <p:spPr>
          <a:xfrm>
            <a:off x="0" y="1381843"/>
            <a:ext cx="10774392" cy="0"/>
          </a:xfrm>
          <a:prstGeom prst="line">
            <a:avLst/>
          </a:prstGeom>
          <a:ln w="38100">
            <a:solidFill>
              <a:srgbClr val="3C5D2E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59BEAA2C-C42A-E26E-48F4-4B24D249A644}"/>
              </a:ext>
            </a:extLst>
          </p:cNvPr>
          <p:cNvSpPr txBox="1"/>
          <p:nvPr/>
        </p:nvSpPr>
        <p:spPr>
          <a:xfrm>
            <a:off x="1035717" y="2732414"/>
            <a:ext cx="2677533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Improve cardiovascular health with a focus on </a:t>
            </a:r>
          </a:p>
          <a:p>
            <a:r>
              <a:rPr lang="en-US" sz="2200" b="1" dirty="0"/>
              <a:t>advancing health equity</a:t>
            </a:r>
            <a:r>
              <a:rPr lang="en-US" sz="2200" dirty="0"/>
              <a:t>.</a:t>
            </a:r>
            <a:endParaRPr lang="en-US" sz="2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062" name="Picture 14" descr="Hawaii Health Matters">
            <a:extLst>
              <a:ext uri="{FF2B5EF4-FFF2-40B4-BE49-F238E27FC236}">
                <a16:creationId xmlns:a16="http://schemas.microsoft.com/office/drawing/2014/main" id="{E601B48C-0A4C-9F51-3CC9-3CC8B44E93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0" y="5911089"/>
            <a:ext cx="872229" cy="869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: Diagonal Corners Rounded 7">
            <a:extLst>
              <a:ext uri="{FF2B5EF4-FFF2-40B4-BE49-F238E27FC236}">
                <a16:creationId xmlns:a16="http://schemas.microsoft.com/office/drawing/2014/main" id="{F7B3CB2E-D86C-665D-A965-65CCAC4C5E98}"/>
              </a:ext>
            </a:extLst>
          </p:cNvPr>
          <p:cNvSpPr/>
          <p:nvPr/>
        </p:nvSpPr>
        <p:spPr>
          <a:xfrm>
            <a:off x="1166252" y="1698872"/>
            <a:ext cx="2249743" cy="1024959"/>
          </a:xfrm>
          <a:prstGeom prst="round2DiagRect">
            <a:avLst/>
          </a:prstGeom>
          <a:solidFill>
            <a:srgbClr val="3C5D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Lucida Bright" panose="02040602050505020304" pitchFamily="18" charset="0"/>
              </a:rPr>
              <a:t>Health Equity</a:t>
            </a:r>
          </a:p>
        </p:txBody>
      </p:sp>
      <p:sp>
        <p:nvSpPr>
          <p:cNvPr id="9" name="Rectangle: Diagonal Corners Rounded 8">
            <a:extLst>
              <a:ext uri="{FF2B5EF4-FFF2-40B4-BE49-F238E27FC236}">
                <a16:creationId xmlns:a16="http://schemas.microsoft.com/office/drawing/2014/main" id="{81E2A8E1-E7A9-E6A3-A695-57EA101E4C78}"/>
              </a:ext>
            </a:extLst>
          </p:cNvPr>
          <p:cNvSpPr/>
          <p:nvPr/>
        </p:nvSpPr>
        <p:spPr>
          <a:xfrm>
            <a:off x="4262324" y="1717843"/>
            <a:ext cx="2249743" cy="1024959"/>
          </a:xfrm>
          <a:prstGeom prst="round2DiagRect">
            <a:avLst/>
          </a:prstGeom>
          <a:solidFill>
            <a:srgbClr val="3C5D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Lucida Bright" panose="02040602050505020304" pitchFamily="18" charset="0"/>
              </a:rPr>
              <a:t>Social Needs</a:t>
            </a:r>
          </a:p>
        </p:txBody>
      </p:sp>
      <p:sp>
        <p:nvSpPr>
          <p:cNvPr id="10" name="Rectangle: Diagonal Corners Rounded 9">
            <a:extLst>
              <a:ext uri="{FF2B5EF4-FFF2-40B4-BE49-F238E27FC236}">
                <a16:creationId xmlns:a16="http://schemas.microsoft.com/office/drawing/2014/main" id="{4861D49E-38F0-4915-D4B2-10A63B8FADE8}"/>
              </a:ext>
            </a:extLst>
          </p:cNvPr>
          <p:cNvSpPr/>
          <p:nvPr/>
        </p:nvSpPr>
        <p:spPr>
          <a:xfrm>
            <a:off x="7817893" y="1719195"/>
            <a:ext cx="2249743" cy="1022254"/>
          </a:xfrm>
          <a:prstGeom prst="round2DiagRect">
            <a:avLst/>
          </a:prstGeom>
          <a:solidFill>
            <a:srgbClr val="3C5D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Lucida Bright" panose="02040602050505020304" pitchFamily="18" charset="0"/>
              </a:rPr>
              <a:t>CVD Assessment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2BB577-AF10-824F-E6E4-5373C432D072}"/>
              </a:ext>
            </a:extLst>
          </p:cNvPr>
          <p:cNvSpPr txBox="1"/>
          <p:nvPr/>
        </p:nvSpPr>
        <p:spPr>
          <a:xfrm>
            <a:off x="4178157" y="2707406"/>
            <a:ext cx="287738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Help program </a:t>
            </a:r>
          </a:p>
          <a:p>
            <a:r>
              <a:rPr lang="en-US" sz="2200" dirty="0"/>
              <a:t>participants achieve the best health</a:t>
            </a:r>
          </a:p>
          <a:p>
            <a:r>
              <a:rPr lang="en-US" sz="2200" dirty="0"/>
              <a:t>possible by </a:t>
            </a:r>
            <a:r>
              <a:rPr lang="en-US" sz="2200" b="1" dirty="0"/>
              <a:t>addressing social determinants of health</a:t>
            </a:r>
            <a:r>
              <a:rPr lang="en-US" sz="2200" dirty="0"/>
              <a:t> and the effects of unfair opportunity structures.</a:t>
            </a:r>
            <a:endParaRPr lang="en-US" sz="2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EBB9848-88C7-7C9C-7F83-1F2052D2EF8E}"/>
              </a:ext>
            </a:extLst>
          </p:cNvPr>
          <p:cNvSpPr txBox="1"/>
          <p:nvPr/>
        </p:nvSpPr>
        <p:spPr>
          <a:xfrm>
            <a:off x="7594340" y="2685391"/>
            <a:ext cx="309378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Provide </a:t>
            </a:r>
            <a:r>
              <a:rPr lang="en-US" sz="2000" b="1" dirty="0"/>
              <a:t>CVD assessments,</a:t>
            </a:r>
          </a:p>
          <a:p>
            <a:r>
              <a:rPr lang="en-US" sz="2000" dirty="0"/>
              <a:t> </a:t>
            </a:r>
            <a:r>
              <a:rPr lang="en-US" sz="2000" b="1" dirty="0"/>
              <a:t>referrals for treatment and social needs, and support for lifestyle change </a:t>
            </a:r>
            <a:r>
              <a:rPr lang="en-US" sz="2000" dirty="0"/>
              <a:t>among</a:t>
            </a:r>
          </a:p>
          <a:p>
            <a:r>
              <a:rPr lang="en-US" sz="2000" dirty="0"/>
              <a:t>participants who are eligible for Hawaii Breast and Cervical Cancer Control Program (HBCCCP) services. ​</a:t>
            </a:r>
          </a:p>
        </p:txBody>
      </p:sp>
    </p:spTree>
    <p:extLst>
      <p:ext uri="{BB962C8B-B14F-4D97-AF65-F5344CB8AC3E}">
        <p14:creationId xmlns:p14="http://schemas.microsoft.com/office/powerpoint/2010/main" val="3204661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">
              <a:schemeClr val="accent1">
                <a:lumMod val="5000"/>
                <a:lumOff val="95000"/>
              </a:schemeClr>
            </a:gs>
            <a:gs pos="25000">
              <a:schemeClr val="accent1">
                <a:lumMod val="45000"/>
                <a:lumOff val="55000"/>
              </a:schemeClr>
            </a:gs>
            <a:gs pos="79000">
              <a:srgbClr val="86B870"/>
            </a:gs>
            <a:gs pos="100000">
              <a:srgbClr val="3C5D2E"/>
            </a:gs>
          </a:gsLst>
          <a:lin ang="13500000" scaled="1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813D971-A292-9F6D-A50E-B2D055308F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Arrow: Right 48">
            <a:extLst>
              <a:ext uri="{FF2B5EF4-FFF2-40B4-BE49-F238E27FC236}">
                <a16:creationId xmlns:a16="http://schemas.microsoft.com/office/drawing/2014/main" id="{E4177790-AA6A-7D5C-0E74-EE2C5261F164}"/>
              </a:ext>
            </a:extLst>
          </p:cNvPr>
          <p:cNvSpPr>
            <a:spLocks/>
          </p:cNvSpPr>
          <p:nvPr/>
        </p:nvSpPr>
        <p:spPr>
          <a:xfrm>
            <a:off x="8130994" y="2570601"/>
            <a:ext cx="652462" cy="771077"/>
          </a:xfrm>
          <a:prstGeom prst="rightArrow">
            <a:avLst>
              <a:gd name="adj1" fmla="val 32706"/>
              <a:gd name="adj2" fmla="val 50000"/>
            </a:avLst>
          </a:prstGeom>
          <a:solidFill>
            <a:srgbClr val="F9ADC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Arrow: Right 47">
            <a:extLst>
              <a:ext uri="{FF2B5EF4-FFF2-40B4-BE49-F238E27FC236}">
                <a16:creationId xmlns:a16="http://schemas.microsoft.com/office/drawing/2014/main" id="{D7B4D45C-9F13-4D10-1807-28ABD2E66F9A}"/>
              </a:ext>
            </a:extLst>
          </p:cNvPr>
          <p:cNvSpPr>
            <a:spLocks/>
          </p:cNvSpPr>
          <p:nvPr/>
        </p:nvSpPr>
        <p:spPr>
          <a:xfrm>
            <a:off x="8130994" y="3457987"/>
            <a:ext cx="652462" cy="771077"/>
          </a:xfrm>
          <a:prstGeom prst="rightArrow">
            <a:avLst>
              <a:gd name="adj1" fmla="val 32706"/>
              <a:gd name="adj2" fmla="val 50000"/>
            </a:avLst>
          </a:prstGeom>
          <a:solidFill>
            <a:srgbClr val="67904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EC2985-D170-E8D9-A6C1-EC6A01B5F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965873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Lucida Bright" panose="02040602050505020304" pitchFamily="18" charset="0"/>
              </a:rPr>
              <a:t>Office Visit Policy </a:t>
            </a:r>
          </a:p>
        </p:txBody>
      </p:sp>
      <p:pic>
        <p:nvPicPr>
          <p:cNvPr id="5" name="Content Placeholder 4" descr="A picture containing invertebrate&#10;&#10;AI-generated content may be incorrect.">
            <a:extLst>
              <a:ext uri="{FF2B5EF4-FFF2-40B4-BE49-F238E27FC236}">
                <a16:creationId xmlns:a16="http://schemas.microsoft.com/office/drawing/2014/main" id="{AEB0F4E2-97CD-554A-916F-23877567DA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 am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988" y="3429000"/>
            <a:ext cx="3429000" cy="3429000"/>
          </a:xfrm>
        </p:spPr>
      </p:pic>
      <p:pic>
        <p:nvPicPr>
          <p:cNvPr id="2058" name="Picture 10" descr="Logo&#10;&#10;Description automatically generated">
            <a:extLst>
              <a:ext uri="{FF2B5EF4-FFF2-40B4-BE49-F238E27FC236}">
                <a16:creationId xmlns:a16="http://schemas.microsoft.com/office/drawing/2014/main" id="{89BAC5B9-BC93-415B-131F-2DEC555DAA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7636" y="5951069"/>
            <a:ext cx="1019893" cy="829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A104ADC-80B9-9A70-A4B1-BA3F5D1D0741}"/>
              </a:ext>
            </a:extLst>
          </p:cNvPr>
          <p:cNvCxnSpPr>
            <a:cxnSpLocks/>
          </p:cNvCxnSpPr>
          <p:nvPr/>
        </p:nvCxnSpPr>
        <p:spPr>
          <a:xfrm>
            <a:off x="0" y="1381843"/>
            <a:ext cx="10774392" cy="0"/>
          </a:xfrm>
          <a:prstGeom prst="line">
            <a:avLst/>
          </a:prstGeom>
          <a:ln w="38100">
            <a:solidFill>
              <a:srgbClr val="3C5D2E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062" name="Picture 14" descr="Hawaii Health Matters">
            <a:extLst>
              <a:ext uri="{FF2B5EF4-FFF2-40B4-BE49-F238E27FC236}">
                <a16:creationId xmlns:a16="http://schemas.microsoft.com/office/drawing/2014/main" id="{431F1DC2-EBC5-9121-7AFF-791582F487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0" y="5911089"/>
            <a:ext cx="872229" cy="869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53" name="Group 2052">
            <a:extLst>
              <a:ext uri="{FF2B5EF4-FFF2-40B4-BE49-F238E27FC236}">
                <a16:creationId xmlns:a16="http://schemas.microsoft.com/office/drawing/2014/main" id="{2CEBF025-1FC5-97E0-A700-0F705A13C4FC}"/>
              </a:ext>
            </a:extLst>
          </p:cNvPr>
          <p:cNvGrpSpPr/>
          <p:nvPr/>
        </p:nvGrpSpPr>
        <p:grpSpPr>
          <a:xfrm>
            <a:off x="332075" y="2179782"/>
            <a:ext cx="2241406" cy="2323207"/>
            <a:chOff x="332075" y="2179782"/>
            <a:chExt cx="2241406" cy="2323207"/>
          </a:xfrm>
        </p:grpSpPr>
        <p:sp>
          <p:nvSpPr>
            <p:cNvPr id="3" name="Callout: Right Arrow 2">
              <a:extLst>
                <a:ext uri="{FF2B5EF4-FFF2-40B4-BE49-F238E27FC236}">
                  <a16:creationId xmlns:a16="http://schemas.microsoft.com/office/drawing/2014/main" id="{E34A1274-3559-F214-7EB7-B700CB65269C}"/>
                </a:ext>
              </a:extLst>
            </p:cNvPr>
            <p:cNvSpPr/>
            <p:nvPr/>
          </p:nvSpPr>
          <p:spPr>
            <a:xfrm>
              <a:off x="396815" y="2179782"/>
              <a:ext cx="2176666" cy="2323207"/>
            </a:xfrm>
            <a:prstGeom prst="rightArrowCallout">
              <a:avLst>
                <a:gd name="adj1" fmla="val 15811"/>
                <a:gd name="adj2" fmla="val 18115"/>
                <a:gd name="adj3" fmla="val 17326"/>
                <a:gd name="adj4" fmla="val 77306"/>
              </a:avLst>
            </a:prstGeom>
            <a:solidFill>
              <a:srgbClr val="569AB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3584A61-D0BA-2E98-2126-BF45CF82A5A8}"/>
                </a:ext>
              </a:extLst>
            </p:cNvPr>
            <p:cNvSpPr txBox="1"/>
            <p:nvPr/>
          </p:nvSpPr>
          <p:spPr>
            <a:xfrm>
              <a:off x="332075" y="3691722"/>
              <a:ext cx="1755343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Participants aged </a:t>
              </a:r>
            </a:p>
            <a:p>
              <a:pPr algn="ctr"/>
              <a:r>
                <a:rPr lang="en-US" sz="1400"/>
                <a:t>21-64 </a:t>
              </a:r>
              <a:r>
                <a:rPr lang="en-US" sz="1400" dirty="0"/>
                <a:t>who are eligible for HBCCCP </a:t>
              </a:r>
              <a:endParaRPr lang="en-US" sz="14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pic>
          <p:nvPicPr>
            <p:cNvPr id="13" name="Graphic 12" descr="Group of women with solid fill">
              <a:extLst>
                <a:ext uri="{FF2B5EF4-FFF2-40B4-BE49-F238E27FC236}">
                  <a16:creationId xmlns:a16="http://schemas.microsoft.com/office/drawing/2014/main" id="{426245E2-0798-EFB4-C7B1-5EF12B316086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47385" y="2257066"/>
              <a:ext cx="1500478" cy="1500478"/>
            </a:xfrm>
            <a:prstGeom prst="rect">
              <a:avLst/>
            </a:prstGeom>
          </p:spPr>
        </p:pic>
      </p:grpSp>
      <p:grpSp>
        <p:nvGrpSpPr>
          <p:cNvPr id="2093" name="Group 2092">
            <a:extLst>
              <a:ext uri="{FF2B5EF4-FFF2-40B4-BE49-F238E27FC236}">
                <a16:creationId xmlns:a16="http://schemas.microsoft.com/office/drawing/2014/main" id="{13FA525A-0F6B-A65B-B544-6E8F491C5E22}"/>
              </a:ext>
            </a:extLst>
          </p:cNvPr>
          <p:cNvGrpSpPr/>
          <p:nvPr/>
        </p:nvGrpSpPr>
        <p:grpSpPr>
          <a:xfrm>
            <a:off x="5782664" y="1922122"/>
            <a:ext cx="2580483" cy="2293181"/>
            <a:chOff x="5782664" y="1922122"/>
            <a:chExt cx="2580483" cy="2293181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DB62443D-EEF5-E7B2-61AA-F56C75EDAD06}"/>
                </a:ext>
              </a:extLst>
            </p:cNvPr>
            <p:cNvSpPr>
              <a:spLocks/>
            </p:cNvSpPr>
            <p:nvPr/>
          </p:nvSpPr>
          <p:spPr>
            <a:xfrm>
              <a:off x="5819176" y="2467466"/>
              <a:ext cx="2467097" cy="1747837"/>
            </a:xfrm>
            <a:prstGeom prst="rect">
              <a:avLst/>
            </a:prstGeom>
            <a:solidFill>
              <a:srgbClr val="67904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" name="Picture 10" descr="Logo&#10;&#10;Description automatically generated">
              <a:extLst>
                <a:ext uri="{FF2B5EF4-FFF2-40B4-BE49-F238E27FC236}">
                  <a16:creationId xmlns:a16="http://schemas.microsoft.com/office/drawing/2014/main" id="{C9964177-174B-76B9-966F-14E5340C89D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869"/>
            <a:stretch/>
          </p:blipFill>
          <p:spPr bwMode="auto">
            <a:xfrm>
              <a:off x="6472690" y="1922122"/>
              <a:ext cx="1062434" cy="6923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159C9DD-9CDF-4A05-C2E3-FAA77E2707D2}"/>
                </a:ext>
              </a:extLst>
            </p:cNvPr>
            <p:cNvSpPr txBox="1">
              <a:spLocks/>
            </p:cNvSpPr>
            <p:nvPr/>
          </p:nvSpPr>
          <p:spPr>
            <a:xfrm>
              <a:off x="5782664" y="2588971"/>
              <a:ext cx="25804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ea typeface="Verdana" panose="020B0604030504040204" pitchFamily="34" charset="0"/>
                </a:rPr>
                <a:t>ENROLL IN WISEWOMAN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FAA86CE1-72EA-748E-9973-817159C63EB8}"/>
                </a:ext>
              </a:extLst>
            </p:cNvPr>
            <p:cNvSpPr>
              <a:spLocks/>
            </p:cNvSpPr>
            <p:nvPr/>
          </p:nvSpPr>
          <p:spPr>
            <a:xfrm>
              <a:off x="5903392" y="2955047"/>
              <a:ext cx="2283017" cy="1169432"/>
            </a:xfrm>
            <a:prstGeom prst="rect">
              <a:avLst/>
            </a:prstGeom>
            <a:solidFill>
              <a:srgbClr val="C0DAB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5" name="Graphic 34" descr="Beaker with solid fill">
              <a:extLst>
                <a:ext uri="{FF2B5EF4-FFF2-40B4-BE49-F238E27FC236}">
                  <a16:creationId xmlns:a16="http://schemas.microsoft.com/office/drawing/2014/main" id="{7841F96A-282D-00BA-AF6B-07ACB75D0B49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951832" y="2993779"/>
              <a:ext cx="512240" cy="512240"/>
            </a:xfrm>
            <a:prstGeom prst="rect">
              <a:avLst/>
            </a:prstGeom>
          </p:spPr>
        </p:pic>
        <p:pic>
          <p:nvPicPr>
            <p:cNvPr id="37" name="Graphic 36" descr="Influencer with solid fill">
              <a:extLst>
                <a:ext uri="{FF2B5EF4-FFF2-40B4-BE49-F238E27FC236}">
                  <a16:creationId xmlns:a16="http://schemas.microsoft.com/office/drawing/2014/main" id="{07F175FD-DCA3-EA6B-FC8D-9C74D7825CD5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591146" y="3017084"/>
              <a:ext cx="512241" cy="512241"/>
            </a:xfrm>
            <a:prstGeom prst="rect">
              <a:avLst/>
            </a:prstGeom>
          </p:spPr>
        </p:pic>
        <p:pic>
          <p:nvPicPr>
            <p:cNvPr id="39" name="Graphic 38" descr="No smoking with solid fill">
              <a:extLst>
                <a:ext uri="{FF2B5EF4-FFF2-40B4-BE49-F238E27FC236}">
                  <a16:creationId xmlns:a16="http://schemas.microsoft.com/office/drawing/2014/main" id="{D2DEE454-56AE-47F7-746B-D957A97C2BCE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7114539" y="3002024"/>
              <a:ext cx="577219" cy="577219"/>
            </a:xfrm>
            <a:prstGeom prst="rect">
              <a:avLst/>
            </a:prstGeom>
          </p:spPr>
        </p:pic>
        <p:pic>
          <p:nvPicPr>
            <p:cNvPr id="41" name="Graphic 40" descr="Fruit bowl with solid fill">
              <a:extLst>
                <a:ext uri="{FF2B5EF4-FFF2-40B4-BE49-F238E27FC236}">
                  <a16:creationId xmlns:a16="http://schemas.microsoft.com/office/drawing/2014/main" id="{2391F5F2-6D1A-B2DC-75DF-8962DA2B0EBE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674190" y="2981961"/>
              <a:ext cx="473016" cy="473016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810AF926-093D-105A-D1E2-5636D0088B48}"/>
                </a:ext>
              </a:extLst>
            </p:cNvPr>
            <p:cNvSpPr txBox="1">
              <a:spLocks/>
            </p:cNvSpPr>
            <p:nvPr/>
          </p:nvSpPr>
          <p:spPr>
            <a:xfrm>
              <a:off x="5819693" y="3477723"/>
              <a:ext cx="82093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bg1"/>
                  </a:solidFill>
                </a:rPr>
                <a:t>Labs: HbA1C, lipids, glucose, cholesterol</a:t>
              </a:r>
              <a:endParaRPr lang="en-US" sz="9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F39E77A1-672C-40C1-4CD5-BA0A20C7475D}"/>
                </a:ext>
              </a:extLst>
            </p:cNvPr>
            <p:cNvSpPr txBox="1">
              <a:spLocks/>
            </p:cNvSpPr>
            <p:nvPr/>
          </p:nvSpPr>
          <p:spPr>
            <a:xfrm>
              <a:off x="6452075" y="3478298"/>
              <a:ext cx="751149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bg1"/>
                  </a:solidFill>
                </a:rPr>
                <a:t>Social Needs Assessment </a:t>
              </a:r>
              <a:endParaRPr lang="en-US" sz="9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F655ED2-F0B2-DCFB-7A1B-8891B2B4AC37}"/>
                </a:ext>
              </a:extLst>
            </p:cNvPr>
            <p:cNvSpPr txBox="1">
              <a:spLocks/>
            </p:cNvSpPr>
            <p:nvPr/>
          </p:nvSpPr>
          <p:spPr>
            <a:xfrm>
              <a:off x="7037941" y="3480321"/>
              <a:ext cx="751149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bg1"/>
                  </a:solidFill>
                </a:rPr>
                <a:t>Risk Reduction Counseling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7C34D2A3-F3E3-B4CC-D7B2-380DC9D71EA5}"/>
                </a:ext>
              </a:extLst>
            </p:cNvPr>
            <p:cNvSpPr txBox="1">
              <a:spLocks/>
            </p:cNvSpPr>
            <p:nvPr/>
          </p:nvSpPr>
          <p:spPr>
            <a:xfrm>
              <a:off x="7535124" y="3459414"/>
              <a:ext cx="75114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bg1"/>
                  </a:solidFill>
                </a:rPr>
                <a:t>Healthy Behavior Support Services</a:t>
              </a:r>
            </a:p>
          </p:txBody>
        </p:sp>
      </p:grpSp>
      <p:grpSp>
        <p:nvGrpSpPr>
          <p:cNvPr id="2096" name="Group 2095">
            <a:extLst>
              <a:ext uri="{FF2B5EF4-FFF2-40B4-BE49-F238E27FC236}">
                <a16:creationId xmlns:a16="http://schemas.microsoft.com/office/drawing/2014/main" id="{61C7E96B-0530-A457-162A-047E08D4AB2B}"/>
              </a:ext>
            </a:extLst>
          </p:cNvPr>
          <p:cNvGrpSpPr/>
          <p:nvPr/>
        </p:nvGrpSpPr>
        <p:grpSpPr>
          <a:xfrm>
            <a:off x="8847183" y="3383945"/>
            <a:ext cx="3120525" cy="680214"/>
            <a:chOff x="8847183" y="3383945"/>
            <a:chExt cx="3120525" cy="680214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2C469884-45DF-A25D-060A-DDC2FC872BDF}"/>
                </a:ext>
              </a:extLst>
            </p:cNvPr>
            <p:cNvSpPr>
              <a:spLocks/>
            </p:cNvSpPr>
            <p:nvPr/>
          </p:nvSpPr>
          <p:spPr>
            <a:xfrm>
              <a:off x="8943554" y="3639410"/>
              <a:ext cx="2916371" cy="424749"/>
            </a:xfrm>
            <a:prstGeom prst="rect">
              <a:avLst/>
            </a:prstGeom>
            <a:solidFill>
              <a:srgbClr val="67904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5CEA4631-6CBF-CE53-1BD9-D71740948C07}"/>
                </a:ext>
              </a:extLst>
            </p:cNvPr>
            <p:cNvSpPr txBox="1">
              <a:spLocks/>
            </p:cNvSpPr>
            <p:nvPr/>
          </p:nvSpPr>
          <p:spPr>
            <a:xfrm>
              <a:off x="8847183" y="3674248"/>
              <a:ext cx="31205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latin typeface="+mj-lt"/>
                  <a:ea typeface="Verdana" panose="020B0604030504040204" pitchFamily="34" charset="0"/>
                </a:rPr>
                <a:t>Any follow-up for WISEWOMAN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C782A4C2-5A1C-6D8F-5145-CFCC16992806}"/>
                </a:ext>
              </a:extLst>
            </p:cNvPr>
            <p:cNvSpPr txBox="1">
              <a:spLocks/>
            </p:cNvSpPr>
            <p:nvPr/>
          </p:nvSpPr>
          <p:spPr>
            <a:xfrm>
              <a:off x="8882143" y="3383945"/>
              <a:ext cx="299409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+mj-lt"/>
                  <a:ea typeface="Verdana" panose="020B0604030504040204" pitchFamily="34" charset="0"/>
                </a:rPr>
                <a:t>HBCCCP Participants at risk for CVD</a:t>
              </a:r>
            </a:p>
          </p:txBody>
        </p:sp>
      </p:grpSp>
      <p:grpSp>
        <p:nvGrpSpPr>
          <p:cNvPr id="2095" name="Group 2094">
            <a:extLst>
              <a:ext uri="{FF2B5EF4-FFF2-40B4-BE49-F238E27FC236}">
                <a16:creationId xmlns:a16="http://schemas.microsoft.com/office/drawing/2014/main" id="{BF26B435-017F-17CB-0161-ACFE2543AF60}"/>
              </a:ext>
            </a:extLst>
          </p:cNvPr>
          <p:cNvGrpSpPr/>
          <p:nvPr/>
        </p:nvGrpSpPr>
        <p:grpSpPr>
          <a:xfrm>
            <a:off x="8814545" y="2513643"/>
            <a:ext cx="3120525" cy="680692"/>
            <a:chOff x="8814545" y="2513643"/>
            <a:chExt cx="3120525" cy="680692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D7B88401-3224-269B-1747-B2EFC9119852}"/>
                </a:ext>
              </a:extLst>
            </p:cNvPr>
            <p:cNvSpPr>
              <a:spLocks/>
            </p:cNvSpPr>
            <p:nvPr/>
          </p:nvSpPr>
          <p:spPr>
            <a:xfrm>
              <a:off x="8943554" y="2769586"/>
              <a:ext cx="2916371" cy="424749"/>
            </a:xfrm>
            <a:prstGeom prst="rect">
              <a:avLst/>
            </a:prstGeom>
            <a:solidFill>
              <a:srgbClr val="F9ADC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FD1D8CA3-4F37-679D-2BF5-A76D4CACF768}"/>
                </a:ext>
              </a:extLst>
            </p:cNvPr>
            <p:cNvSpPr txBox="1">
              <a:spLocks/>
            </p:cNvSpPr>
            <p:nvPr/>
          </p:nvSpPr>
          <p:spPr>
            <a:xfrm>
              <a:off x="8814545" y="2812683"/>
              <a:ext cx="31205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latin typeface="+mj-lt"/>
                  <a:ea typeface="Verdana" panose="020B0604030504040204" pitchFamily="34" charset="0"/>
                </a:rPr>
                <a:t>Any follow-up for HBCCCP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10BFD18D-723E-046E-7C97-361522E052F6}"/>
                </a:ext>
              </a:extLst>
            </p:cNvPr>
            <p:cNvSpPr txBox="1">
              <a:spLocks/>
            </p:cNvSpPr>
            <p:nvPr/>
          </p:nvSpPr>
          <p:spPr>
            <a:xfrm>
              <a:off x="8939787" y="2513643"/>
              <a:ext cx="299409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+mj-lt"/>
                  <a:ea typeface="Verdana" panose="020B0604030504040204" pitchFamily="34" charset="0"/>
                </a:rPr>
                <a:t>All HBCCCP Participants </a:t>
              </a:r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DE688DC1-EC4F-2C02-29AA-F8340BBE75D1}"/>
              </a:ext>
            </a:extLst>
          </p:cNvPr>
          <p:cNvSpPr txBox="1"/>
          <p:nvPr/>
        </p:nvSpPr>
        <p:spPr>
          <a:xfrm>
            <a:off x="2147803" y="5158063"/>
            <a:ext cx="6998751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Integrated Office Visit: BCCCP and WISEWOMAN provider sites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WISEWOMAN funds must be payor of last resort </a:t>
            </a:r>
          </a:p>
          <a:p>
            <a:pPr algn="ctr"/>
            <a:r>
              <a:rPr lang="en-US" sz="1400" dirty="0"/>
              <a:t> </a:t>
            </a:r>
            <a:endParaRPr lang="en-US" sz="1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2099" name="Group 2098">
            <a:extLst>
              <a:ext uri="{FF2B5EF4-FFF2-40B4-BE49-F238E27FC236}">
                <a16:creationId xmlns:a16="http://schemas.microsoft.com/office/drawing/2014/main" id="{E10DB52B-6A37-5452-F74D-B04389EC3929}"/>
              </a:ext>
            </a:extLst>
          </p:cNvPr>
          <p:cNvGrpSpPr/>
          <p:nvPr/>
        </p:nvGrpSpPr>
        <p:grpSpPr>
          <a:xfrm>
            <a:off x="2817961" y="4603301"/>
            <a:ext cx="2522389" cy="276999"/>
            <a:chOff x="2817961" y="4603301"/>
            <a:chExt cx="2522389" cy="276999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6639E162-5715-3630-D651-EF72A3F9275F}"/>
                </a:ext>
              </a:extLst>
            </p:cNvPr>
            <p:cNvSpPr/>
            <p:nvPr/>
          </p:nvSpPr>
          <p:spPr>
            <a:xfrm>
              <a:off x="2817961" y="4617757"/>
              <a:ext cx="244416" cy="234010"/>
            </a:xfrm>
            <a:prstGeom prst="rect">
              <a:avLst/>
            </a:prstGeom>
            <a:solidFill>
              <a:srgbClr val="F9ADC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5BC79759-F9A3-A942-6519-514C67B26B6D}"/>
                </a:ext>
              </a:extLst>
            </p:cNvPr>
            <p:cNvSpPr txBox="1"/>
            <p:nvPr/>
          </p:nvSpPr>
          <p:spPr>
            <a:xfrm>
              <a:off x="2989263" y="4603301"/>
              <a:ext cx="23510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HBCCCP funds for reimbursement </a:t>
              </a:r>
              <a:endParaRPr lang="en-US" sz="12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grpSp>
        <p:nvGrpSpPr>
          <p:cNvPr id="2100" name="Group 2099">
            <a:extLst>
              <a:ext uri="{FF2B5EF4-FFF2-40B4-BE49-F238E27FC236}">
                <a16:creationId xmlns:a16="http://schemas.microsoft.com/office/drawing/2014/main" id="{D1CEAD07-7D61-6AB4-2AA5-4F11C3FEEF74}"/>
              </a:ext>
            </a:extLst>
          </p:cNvPr>
          <p:cNvGrpSpPr/>
          <p:nvPr/>
        </p:nvGrpSpPr>
        <p:grpSpPr>
          <a:xfrm>
            <a:off x="5817078" y="4603301"/>
            <a:ext cx="2955037" cy="276999"/>
            <a:chOff x="5817078" y="4603301"/>
            <a:chExt cx="2955037" cy="276999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790F2FB7-4287-0B27-F17F-369E3CB6652A}"/>
                </a:ext>
              </a:extLst>
            </p:cNvPr>
            <p:cNvSpPr/>
            <p:nvPr/>
          </p:nvSpPr>
          <p:spPr>
            <a:xfrm>
              <a:off x="5817078" y="4614560"/>
              <a:ext cx="244416" cy="234010"/>
            </a:xfrm>
            <a:prstGeom prst="rect">
              <a:avLst/>
            </a:prstGeom>
            <a:solidFill>
              <a:srgbClr val="67904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E69729AA-8632-6357-4A2C-26F4E3375553}"/>
                </a:ext>
              </a:extLst>
            </p:cNvPr>
            <p:cNvSpPr txBox="1"/>
            <p:nvPr/>
          </p:nvSpPr>
          <p:spPr>
            <a:xfrm>
              <a:off x="6034180" y="4603301"/>
              <a:ext cx="27379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WISEWOMAN funds for reimbursement </a:t>
              </a:r>
              <a:endParaRPr lang="en-US" sz="12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grpSp>
        <p:nvGrpSpPr>
          <p:cNvPr id="2092" name="Group 2091">
            <a:extLst>
              <a:ext uri="{FF2B5EF4-FFF2-40B4-BE49-F238E27FC236}">
                <a16:creationId xmlns:a16="http://schemas.microsoft.com/office/drawing/2014/main" id="{7FE90EDF-033E-59B7-655C-B030FFD852BE}"/>
              </a:ext>
            </a:extLst>
          </p:cNvPr>
          <p:cNvGrpSpPr/>
          <p:nvPr/>
        </p:nvGrpSpPr>
        <p:grpSpPr>
          <a:xfrm>
            <a:off x="2817961" y="1617659"/>
            <a:ext cx="2901351" cy="2885330"/>
            <a:chOff x="2817961" y="1617659"/>
            <a:chExt cx="2901351" cy="2885330"/>
          </a:xfrm>
        </p:grpSpPr>
        <p:sp>
          <p:nvSpPr>
            <p:cNvPr id="4" name="Callout: Right Arrow 3">
              <a:extLst>
                <a:ext uri="{FF2B5EF4-FFF2-40B4-BE49-F238E27FC236}">
                  <a16:creationId xmlns:a16="http://schemas.microsoft.com/office/drawing/2014/main" id="{B980285F-37F5-2F24-542A-4FEB1B55C65E}"/>
                </a:ext>
              </a:extLst>
            </p:cNvPr>
            <p:cNvSpPr/>
            <p:nvPr/>
          </p:nvSpPr>
          <p:spPr>
            <a:xfrm>
              <a:off x="2817961" y="2179782"/>
              <a:ext cx="2901351" cy="2323207"/>
            </a:xfrm>
            <a:prstGeom prst="rightArrowCallout">
              <a:avLst>
                <a:gd name="adj1" fmla="val 13110"/>
                <a:gd name="adj2" fmla="val 18115"/>
                <a:gd name="adj3" fmla="val 17326"/>
                <a:gd name="adj4" fmla="val 82668"/>
              </a:avLst>
            </a:prstGeom>
            <a:solidFill>
              <a:srgbClr val="F9ADC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84DA7DB-BFF4-A474-1F7A-0399555CA152}"/>
                </a:ext>
              </a:extLst>
            </p:cNvPr>
            <p:cNvSpPr txBox="1">
              <a:spLocks/>
            </p:cNvSpPr>
            <p:nvPr/>
          </p:nvSpPr>
          <p:spPr>
            <a:xfrm>
              <a:off x="2881312" y="2262824"/>
              <a:ext cx="228039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/>
                <a:t>INTEGRATED OFFICE VISIT </a:t>
              </a:r>
              <a:endParaRPr lang="en-US" sz="1400" b="1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8" name="Callout: Down Arrow 7">
              <a:extLst>
                <a:ext uri="{FF2B5EF4-FFF2-40B4-BE49-F238E27FC236}">
                  <a16:creationId xmlns:a16="http://schemas.microsoft.com/office/drawing/2014/main" id="{D8D4A5DB-EA88-8B94-ACFC-B42B28704D3C}"/>
                </a:ext>
              </a:extLst>
            </p:cNvPr>
            <p:cNvSpPr>
              <a:spLocks/>
            </p:cNvSpPr>
            <p:nvPr/>
          </p:nvSpPr>
          <p:spPr>
            <a:xfrm>
              <a:off x="2881313" y="2534864"/>
              <a:ext cx="2280399" cy="1367211"/>
            </a:xfrm>
            <a:prstGeom prst="downArrowCallout">
              <a:avLst>
                <a:gd name="adj1" fmla="val 21695"/>
                <a:gd name="adj2" fmla="val 20042"/>
                <a:gd name="adj3" fmla="val 17397"/>
                <a:gd name="adj4" fmla="val 77760"/>
              </a:avLst>
            </a:prstGeom>
            <a:solidFill>
              <a:srgbClr val="FCD8E7"/>
            </a:solidFill>
            <a:ln>
              <a:solidFill>
                <a:srgbClr val="F9ADC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60" name="Graphic 16" descr="Heart with pulse with solid fill">
              <a:extLst>
                <a:ext uri="{FF2B5EF4-FFF2-40B4-BE49-F238E27FC236}">
                  <a16:creationId xmlns:a16="http://schemas.microsoft.com/office/drawing/2014/main" id="{B7DCC3E3-E80E-088B-72E3-09A0CCFF4E64}"/>
                </a:ext>
              </a:extLst>
            </p:cNvPr>
            <p:cNvSpPr/>
            <p:nvPr/>
          </p:nvSpPr>
          <p:spPr>
            <a:xfrm>
              <a:off x="3525930" y="2657060"/>
              <a:ext cx="366741" cy="369332"/>
            </a:xfrm>
            <a:custGeom>
              <a:avLst/>
              <a:gdLst>
                <a:gd name="connsiteX0" fmla="*/ 180499 w 358362"/>
                <a:gd name="connsiteY0" fmla="*/ 338759 h 339919"/>
                <a:gd name="connsiteX1" fmla="*/ 246597 w 358362"/>
                <a:gd name="connsiteY1" fmla="*/ 280152 h 339919"/>
                <a:gd name="connsiteX2" fmla="*/ 326409 w 358362"/>
                <a:gd name="connsiteY2" fmla="*/ 183828 h 339919"/>
                <a:gd name="connsiteX3" fmla="*/ 353787 w 358362"/>
                <a:gd name="connsiteY3" fmla="*/ 65454 h 339919"/>
                <a:gd name="connsiteX4" fmla="*/ 275557 w 358362"/>
                <a:gd name="connsiteY4" fmla="*/ 359 h 339919"/>
                <a:gd name="connsiteX5" fmla="*/ 179022 w 358362"/>
                <a:gd name="connsiteY5" fmla="*/ 70835 h 339919"/>
                <a:gd name="connsiteX6" fmla="*/ 93618 w 358362"/>
                <a:gd name="connsiteY6" fmla="*/ 148 h 339919"/>
                <a:gd name="connsiteX7" fmla="*/ 8794 w 358362"/>
                <a:gd name="connsiteY7" fmla="*/ 54588 h 339919"/>
                <a:gd name="connsiteX8" fmla="*/ 25568 w 358362"/>
                <a:gd name="connsiteY8" fmla="*/ 173700 h 339919"/>
                <a:gd name="connsiteX9" fmla="*/ 104379 w 358362"/>
                <a:gd name="connsiteY9" fmla="*/ 273084 h 339919"/>
                <a:gd name="connsiteX10" fmla="*/ 179022 w 358362"/>
                <a:gd name="connsiteY10" fmla="*/ 339920 h 339919"/>
                <a:gd name="connsiteX11" fmla="*/ 94620 w 358362"/>
                <a:gd name="connsiteY11" fmla="*/ 159404 h 339919"/>
                <a:gd name="connsiteX12" fmla="*/ 110445 w 358362"/>
                <a:gd name="connsiteY12" fmla="*/ 111928 h 339919"/>
                <a:gd name="connsiteX13" fmla="*/ 119835 w 358362"/>
                <a:gd name="connsiteY13" fmla="*/ 83706 h 339919"/>
                <a:gd name="connsiteX14" fmla="*/ 136135 w 358362"/>
                <a:gd name="connsiteY14" fmla="*/ 70782 h 339919"/>
                <a:gd name="connsiteX15" fmla="*/ 143679 w 358362"/>
                <a:gd name="connsiteY15" fmla="*/ 85236 h 339919"/>
                <a:gd name="connsiteX16" fmla="*/ 148057 w 358362"/>
                <a:gd name="connsiteY16" fmla="*/ 108605 h 339919"/>
                <a:gd name="connsiteX17" fmla="*/ 160717 w 358362"/>
                <a:gd name="connsiteY17" fmla="*/ 176127 h 339919"/>
                <a:gd name="connsiteX18" fmla="*/ 169105 w 358362"/>
                <a:gd name="connsiteY18" fmla="*/ 220965 h 339919"/>
                <a:gd name="connsiteX19" fmla="*/ 199701 w 358362"/>
                <a:gd name="connsiteY19" fmla="*/ 140045 h 339919"/>
                <a:gd name="connsiteX20" fmla="*/ 206453 w 358362"/>
                <a:gd name="connsiteY20" fmla="*/ 122215 h 339919"/>
                <a:gd name="connsiteX21" fmla="*/ 217003 w 358362"/>
                <a:gd name="connsiteY21" fmla="*/ 111084 h 339919"/>
                <a:gd name="connsiteX22" fmla="*/ 229716 w 358362"/>
                <a:gd name="connsiteY22" fmla="*/ 123745 h 339919"/>
                <a:gd name="connsiteX23" fmla="*/ 236205 w 358362"/>
                <a:gd name="connsiteY23" fmla="*/ 146006 h 339919"/>
                <a:gd name="connsiteX24" fmla="*/ 249076 w 358362"/>
                <a:gd name="connsiteY24" fmla="*/ 190264 h 339919"/>
                <a:gd name="connsiteX25" fmla="*/ 261789 w 358362"/>
                <a:gd name="connsiteY25" fmla="*/ 176285 h 339919"/>
                <a:gd name="connsiteX26" fmla="*/ 275452 w 358362"/>
                <a:gd name="connsiteY26" fmla="*/ 161620 h 339919"/>
                <a:gd name="connsiteX27" fmla="*/ 296552 w 358362"/>
                <a:gd name="connsiteY27" fmla="*/ 159615 h 339919"/>
                <a:gd name="connsiteX28" fmla="*/ 316176 w 358362"/>
                <a:gd name="connsiteY28" fmla="*/ 159615 h 339919"/>
                <a:gd name="connsiteX29" fmla="*/ 303252 w 358362"/>
                <a:gd name="connsiteY29" fmla="*/ 180716 h 339919"/>
                <a:gd name="connsiteX30" fmla="*/ 286107 w 358362"/>
                <a:gd name="connsiteY30" fmla="*/ 180716 h 339919"/>
                <a:gd name="connsiteX31" fmla="*/ 252188 w 358362"/>
                <a:gd name="connsiteY31" fmla="*/ 218064 h 339919"/>
                <a:gd name="connsiteX32" fmla="*/ 237327 w 358362"/>
                <a:gd name="connsiteY32" fmla="*/ 219384 h 339919"/>
                <a:gd name="connsiteX33" fmla="*/ 235097 w 358362"/>
                <a:gd name="connsiteY33" fmla="*/ 216798 h 339919"/>
                <a:gd name="connsiteX34" fmla="*/ 232618 w 358362"/>
                <a:gd name="connsiteY34" fmla="*/ 209624 h 339919"/>
                <a:gd name="connsiteX35" fmla="*/ 223808 w 358362"/>
                <a:gd name="connsiteY35" fmla="*/ 179503 h 339919"/>
                <a:gd name="connsiteX36" fmla="*/ 216634 w 358362"/>
                <a:gd name="connsiteY36" fmla="*/ 154815 h 339919"/>
                <a:gd name="connsiteX37" fmla="*/ 176385 w 358362"/>
                <a:gd name="connsiteY37" fmla="*/ 261215 h 339919"/>
                <a:gd name="connsiteX38" fmla="*/ 171584 w 358362"/>
                <a:gd name="connsiteY38" fmla="*/ 268494 h 339919"/>
                <a:gd name="connsiteX39" fmla="*/ 156915 w 358362"/>
                <a:gd name="connsiteY39" fmla="*/ 265772 h 339919"/>
                <a:gd name="connsiteX40" fmla="*/ 155231 w 358362"/>
                <a:gd name="connsiteY40" fmla="*/ 261689 h 339919"/>
                <a:gd name="connsiteX41" fmla="*/ 152435 w 358362"/>
                <a:gd name="connsiteY41" fmla="*/ 246919 h 339919"/>
                <a:gd name="connsiteX42" fmla="*/ 139089 w 358362"/>
                <a:gd name="connsiteY42" fmla="*/ 175705 h 339919"/>
                <a:gd name="connsiteX43" fmla="*/ 129119 w 358362"/>
                <a:gd name="connsiteY43" fmla="*/ 122479 h 339919"/>
                <a:gd name="connsiteX44" fmla="*/ 114243 w 358362"/>
                <a:gd name="connsiteY44" fmla="*/ 167159 h 339919"/>
                <a:gd name="connsiteX45" fmla="*/ 101636 w 358362"/>
                <a:gd name="connsiteY45" fmla="*/ 180716 h 339919"/>
                <a:gd name="connsiteX46" fmla="*/ 78373 w 358362"/>
                <a:gd name="connsiteY46" fmla="*/ 180716 h 339919"/>
                <a:gd name="connsiteX47" fmla="*/ 54634 w 358362"/>
                <a:gd name="connsiteY47" fmla="*/ 180716 h 339919"/>
                <a:gd name="connsiteX48" fmla="*/ 41710 w 358362"/>
                <a:gd name="connsiteY48" fmla="*/ 159615 h 339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358362" h="339919">
                  <a:moveTo>
                    <a:pt x="180499" y="338759"/>
                  </a:moveTo>
                  <a:cubicBezTo>
                    <a:pt x="203630" y="320498"/>
                    <a:pt x="225698" y="300931"/>
                    <a:pt x="246597" y="280152"/>
                  </a:cubicBezTo>
                  <a:cubicBezTo>
                    <a:pt x="276891" y="251290"/>
                    <a:pt x="303680" y="218959"/>
                    <a:pt x="326409" y="183828"/>
                  </a:cubicBezTo>
                  <a:cubicBezTo>
                    <a:pt x="347510" y="149856"/>
                    <a:pt x="367661" y="105756"/>
                    <a:pt x="353787" y="65454"/>
                  </a:cubicBezTo>
                  <a:cubicBezTo>
                    <a:pt x="342551" y="32115"/>
                    <a:pt x="311375" y="3788"/>
                    <a:pt x="275557" y="359"/>
                  </a:cubicBezTo>
                  <a:cubicBezTo>
                    <a:pt x="230296" y="-4125"/>
                    <a:pt x="197538" y="34173"/>
                    <a:pt x="179022" y="70835"/>
                  </a:cubicBezTo>
                  <a:cubicBezTo>
                    <a:pt x="162089" y="37285"/>
                    <a:pt x="134078" y="2680"/>
                    <a:pt x="93618" y="148"/>
                  </a:cubicBezTo>
                  <a:cubicBezTo>
                    <a:pt x="57694" y="-2067"/>
                    <a:pt x="24250" y="23200"/>
                    <a:pt x="8794" y="54588"/>
                  </a:cubicBezTo>
                  <a:cubicBezTo>
                    <a:pt x="-10566" y="93993"/>
                    <a:pt x="5206" y="138304"/>
                    <a:pt x="25568" y="173700"/>
                  </a:cubicBezTo>
                  <a:cubicBezTo>
                    <a:pt x="46669" y="210626"/>
                    <a:pt x="74733" y="243068"/>
                    <a:pt x="104379" y="273084"/>
                  </a:cubicBezTo>
                  <a:cubicBezTo>
                    <a:pt x="127749" y="296994"/>
                    <a:pt x="152686" y="319322"/>
                    <a:pt x="179022" y="339920"/>
                  </a:cubicBezTo>
                  <a:close/>
                  <a:moveTo>
                    <a:pt x="94620" y="159404"/>
                  </a:moveTo>
                  <a:lnTo>
                    <a:pt x="110445" y="111928"/>
                  </a:lnTo>
                  <a:lnTo>
                    <a:pt x="119835" y="83706"/>
                  </a:lnTo>
                  <a:cubicBezTo>
                    <a:pt x="122262" y="76374"/>
                    <a:pt x="126007" y="66562"/>
                    <a:pt x="136135" y="70782"/>
                  </a:cubicBezTo>
                  <a:cubicBezTo>
                    <a:pt x="142254" y="73367"/>
                    <a:pt x="142624" y="79697"/>
                    <a:pt x="143679" y="85236"/>
                  </a:cubicBezTo>
                  <a:lnTo>
                    <a:pt x="148057" y="108605"/>
                  </a:lnTo>
                  <a:lnTo>
                    <a:pt x="160717" y="176127"/>
                  </a:lnTo>
                  <a:lnTo>
                    <a:pt x="169105" y="220965"/>
                  </a:lnTo>
                  <a:lnTo>
                    <a:pt x="199701" y="140045"/>
                  </a:lnTo>
                  <a:lnTo>
                    <a:pt x="206453" y="122215"/>
                  </a:lnTo>
                  <a:cubicBezTo>
                    <a:pt x="208405" y="116940"/>
                    <a:pt x="210409" y="111664"/>
                    <a:pt x="217003" y="111084"/>
                  </a:cubicBezTo>
                  <a:cubicBezTo>
                    <a:pt x="225391" y="110240"/>
                    <a:pt x="227870" y="117414"/>
                    <a:pt x="229716" y="123745"/>
                  </a:cubicBezTo>
                  <a:lnTo>
                    <a:pt x="236205" y="146006"/>
                  </a:lnTo>
                  <a:lnTo>
                    <a:pt x="249076" y="190264"/>
                  </a:lnTo>
                  <a:lnTo>
                    <a:pt x="261789" y="176285"/>
                  </a:lnTo>
                  <a:cubicBezTo>
                    <a:pt x="265856" y="170964"/>
                    <a:pt x="270431" y="166052"/>
                    <a:pt x="275452" y="161620"/>
                  </a:cubicBezTo>
                  <a:cubicBezTo>
                    <a:pt x="280727" y="157927"/>
                    <a:pt x="290486" y="159615"/>
                    <a:pt x="296552" y="159615"/>
                  </a:cubicBezTo>
                  <a:lnTo>
                    <a:pt x="316176" y="159615"/>
                  </a:lnTo>
                  <a:cubicBezTo>
                    <a:pt x="312272" y="166631"/>
                    <a:pt x="307946" y="173700"/>
                    <a:pt x="303252" y="180716"/>
                  </a:cubicBezTo>
                  <a:lnTo>
                    <a:pt x="286107" y="180716"/>
                  </a:lnTo>
                  <a:cubicBezTo>
                    <a:pt x="274871" y="193113"/>
                    <a:pt x="264110" y="206300"/>
                    <a:pt x="252188" y="218064"/>
                  </a:cubicBezTo>
                  <a:cubicBezTo>
                    <a:pt x="248449" y="222533"/>
                    <a:pt x="241795" y="223124"/>
                    <a:pt x="237327" y="219384"/>
                  </a:cubicBezTo>
                  <a:cubicBezTo>
                    <a:pt x="236448" y="218649"/>
                    <a:pt x="235695" y="217775"/>
                    <a:pt x="235097" y="216798"/>
                  </a:cubicBezTo>
                  <a:cubicBezTo>
                    <a:pt x="233951" y="214529"/>
                    <a:pt x="233117" y="212116"/>
                    <a:pt x="232618" y="209624"/>
                  </a:cubicBezTo>
                  <a:lnTo>
                    <a:pt x="223808" y="179503"/>
                  </a:lnTo>
                  <a:lnTo>
                    <a:pt x="216634" y="154815"/>
                  </a:lnTo>
                  <a:cubicBezTo>
                    <a:pt x="203182" y="190317"/>
                    <a:pt x="190258" y="225871"/>
                    <a:pt x="176385" y="261215"/>
                  </a:cubicBezTo>
                  <a:cubicBezTo>
                    <a:pt x="175609" y="264094"/>
                    <a:pt x="173925" y="266647"/>
                    <a:pt x="171584" y="268494"/>
                  </a:cubicBezTo>
                  <a:cubicBezTo>
                    <a:pt x="166781" y="271793"/>
                    <a:pt x="160214" y="270574"/>
                    <a:pt x="156915" y="265772"/>
                  </a:cubicBezTo>
                  <a:cubicBezTo>
                    <a:pt x="156072" y="264545"/>
                    <a:pt x="155498" y="263154"/>
                    <a:pt x="155231" y="261689"/>
                  </a:cubicBezTo>
                  <a:cubicBezTo>
                    <a:pt x="154018" y="256836"/>
                    <a:pt x="153385" y="251772"/>
                    <a:pt x="152435" y="246919"/>
                  </a:cubicBezTo>
                  <a:lnTo>
                    <a:pt x="139089" y="175705"/>
                  </a:lnTo>
                  <a:lnTo>
                    <a:pt x="129119" y="122479"/>
                  </a:lnTo>
                  <a:lnTo>
                    <a:pt x="114243" y="167159"/>
                  </a:lnTo>
                  <a:cubicBezTo>
                    <a:pt x="111975" y="173806"/>
                    <a:pt x="110182" y="180294"/>
                    <a:pt x="101636" y="180716"/>
                  </a:cubicBezTo>
                  <a:cubicBezTo>
                    <a:pt x="93881" y="181085"/>
                    <a:pt x="86074" y="180716"/>
                    <a:pt x="78373" y="180716"/>
                  </a:cubicBezTo>
                  <a:lnTo>
                    <a:pt x="54634" y="180716"/>
                  </a:lnTo>
                  <a:cubicBezTo>
                    <a:pt x="49992" y="173700"/>
                    <a:pt x="45614" y="166631"/>
                    <a:pt x="41710" y="159615"/>
                  </a:cubicBezTo>
                  <a:close/>
                </a:path>
              </a:pathLst>
            </a:custGeom>
            <a:solidFill>
              <a:schemeClr val="bg1"/>
            </a:solidFill>
            <a:ln w="52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74" name="Graphic 20" descr="Test tubes with solid fill">
              <a:extLst>
                <a:ext uri="{FF2B5EF4-FFF2-40B4-BE49-F238E27FC236}">
                  <a16:creationId xmlns:a16="http://schemas.microsoft.com/office/drawing/2014/main" id="{AE9B40DE-F630-1E70-2B9A-1DA9B262427A}"/>
                </a:ext>
              </a:extLst>
            </p:cNvPr>
            <p:cNvSpPr/>
            <p:nvPr/>
          </p:nvSpPr>
          <p:spPr>
            <a:xfrm>
              <a:off x="4613275" y="2650766"/>
              <a:ext cx="419100" cy="352461"/>
            </a:xfrm>
            <a:custGeom>
              <a:avLst/>
              <a:gdLst>
                <a:gd name="connsiteX0" fmla="*/ 400050 w 419100"/>
                <a:gd name="connsiteY0" fmla="*/ 323886 h 352461"/>
                <a:gd name="connsiteX1" fmla="*/ 400050 w 419100"/>
                <a:gd name="connsiteY1" fmla="*/ 57186 h 352461"/>
                <a:gd name="connsiteX2" fmla="*/ 381000 w 419100"/>
                <a:gd name="connsiteY2" fmla="*/ 57186 h 352461"/>
                <a:gd name="connsiteX3" fmla="*/ 381000 w 419100"/>
                <a:gd name="connsiteY3" fmla="*/ 100049 h 352461"/>
                <a:gd name="connsiteX4" fmla="*/ 352425 w 419100"/>
                <a:gd name="connsiteY4" fmla="*/ 100049 h 352461"/>
                <a:gd name="connsiteX5" fmla="*/ 352425 w 419100"/>
                <a:gd name="connsiteY5" fmla="*/ 33374 h 352461"/>
                <a:gd name="connsiteX6" fmla="*/ 354806 w 419100"/>
                <a:gd name="connsiteY6" fmla="*/ 18610 h 352461"/>
                <a:gd name="connsiteX7" fmla="*/ 361950 w 419100"/>
                <a:gd name="connsiteY7" fmla="*/ 9085 h 352461"/>
                <a:gd name="connsiteX8" fmla="*/ 352425 w 419100"/>
                <a:gd name="connsiteY8" fmla="*/ 36 h 352461"/>
                <a:gd name="connsiteX9" fmla="*/ 352425 w 419100"/>
                <a:gd name="connsiteY9" fmla="*/ 36 h 352461"/>
                <a:gd name="connsiteX10" fmla="*/ 276701 w 419100"/>
                <a:gd name="connsiteY10" fmla="*/ 36 h 352461"/>
                <a:gd name="connsiteX11" fmla="*/ 266700 w 419100"/>
                <a:gd name="connsiteY11" fmla="*/ 9085 h 352461"/>
                <a:gd name="connsiteX12" fmla="*/ 273844 w 419100"/>
                <a:gd name="connsiteY12" fmla="*/ 18610 h 352461"/>
                <a:gd name="connsiteX13" fmla="*/ 276225 w 419100"/>
                <a:gd name="connsiteY13" fmla="*/ 33374 h 352461"/>
                <a:gd name="connsiteX14" fmla="*/ 276225 w 419100"/>
                <a:gd name="connsiteY14" fmla="*/ 100049 h 352461"/>
                <a:gd name="connsiteX15" fmla="*/ 247650 w 419100"/>
                <a:gd name="connsiteY15" fmla="*/ 100049 h 352461"/>
                <a:gd name="connsiteX16" fmla="*/ 247650 w 419100"/>
                <a:gd name="connsiteY16" fmla="*/ 33374 h 352461"/>
                <a:gd name="connsiteX17" fmla="*/ 250031 w 419100"/>
                <a:gd name="connsiteY17" fmla="*/ 18610 h 352461"/>
                <a:gd name="connsiteX18" fmla="*/ 257175 w 419100"/>
                <a:gd name="connsiteY18" fmla="*/ 9085 h 352461"/>
                <a:gd name="connsiteX19" fmla="*/ 247650 w 419100"/>
                <a:gd name="connsiteY19" fmla="*/ 36 h 352461"/>
                <a:gd name="connsiteX20" fmla="*/ 247650 w 419100"/>
                <a:gd name="connsiteY20" fmla="*/ 36 h 352461"/>
                <a:gd name="connsiteX21" fmla="*/ 171926 w 419100"/>
                <a:gd name="connsiteY21" fmla="*/ 36 h 352461"/>
                <a:gd name="connsiteX22" fmla="*/ 161925 w 419100"/>
                <a:gd name="connsiteY22" fmla="*/ 9085 h 352461"/>
                <a:gd name="connsiteX23" fmla="*/ 169069 w 419100"/>
                <a:gd name="connsiteY23" fmla="*/ 18610 h 352461"/>
                <a:gd name="connsiteX24" fmla="*/ 171450 w 419100"/>
                <a:gd name="connsiteY24" fmla="*/ 33374 h 352461"/>
                <a:gd name="connsiteX25" fmla="*/ 171450 w 419100"/>
                <a:gd name="connsiteY25" fmla="*/ 100049 h 352461"/>
                <a:gd name="connsiteX26" fmla="*/ 142875 w 419100"/>
                <a:gd name="connsiteY26" fmla="*/ 100049 h 352461"/>
                <a:gd name="connsiteX27" fmla="*/ 142875 w 419100"/>
                <a:gd name="connsiteY27" fmla="*/ 33374 h 352461"/>
                <a:gd name="connsiteX28" fmla="*/ 145256 w 419100"/>
                <a:gd name="connsiteY28" fmla="*/ 18610 h 352461"/>
                <a:gd name="connsiteX29" fmla="*/ 152400 w 419100"/>
                <a:gd name="connsiteY29" fmla="*/ 9085 h 352461"/>
                <a:gd name="connsiteX30" fmla="*/ 142875 w 419100"/>
                <a:gd name="connsiteY30" fmla="*/ 36 h 352461"/>
                <a:gd name="connsiteX31" fmla="*/ 142875 w 419100"/>
                <a:gd name="connsiteY31" fmla="*/ 36 h 352461"/>
                <a:gd name="connsiteX32" fmla="*/ 67151 w 419100"/>
                <a:gd name="connsiteY32" fmla="*/ 36 h 352461"/>
                <a:gd name="connsiteX33" fmla="*/ 57150 w 419100"/>
                <a:gd name="connsiteY33" fmla="*/ 9085 h 352461"/>
                <a:gd name="connsiteX34" fmla="*/ 64294 w 419100"/>
                <a:gd name="connsiteY34" fmla="*/ 18610 h 352461"/>
                <a:gd name="connsiteX35" fmla="*/ 66675 w 419100"/>
                <a:gd name="connsiteY35" fmla="*/ 33374 h 352461"/>
                <a:gd name="connsiteX36" fmla="*/ 66675 w 419100"/>
                <a:gd name="connsiteY36" fmla="*/ 100049 h 352461"/>
                <a:gd name="connsiteX37" fmla="*/ 38100 w 419100"/>
                <a:gd name="connsiteY37" fmla="*/ 100049 h 352461"/>
                <a:gd name="connsiteX38" fmla="*/ 38100 w 419100"/>
                <a:gd name="connsiteY38" fmla="*/ 57186 h 352461"/>
                <a:gd name="connsiteX39" fmla="*/ 19050 w 419100"/>
                <a:gd name="connsiteY39" fmla="*/ 57186 h 352461"/>
                <a:gd name="connsiteX40" fmla="*/ 19050 w 419100"/>
                <a:gd name="connsiteY40" fmla="*/ 323886 h 352461"/>
                <a:gd name="connsiteX41" fmla="*/ 0 w 419100"/>
                <a:gd name="connsiteY41" fmla="*/ 323886 h 352461"/>
                <a:gd name="connsiteX42" fmla="*/ 0 w 419100"/>
                <a:gd name="connsiteY42" fmla="*/ 352461 h 352461"/>
                <a:gd name="connsiteX43" fmla="*/ 419100 w 419100"/>
                <a:gd name="connsiteY43" fmla="*/ 352461 h 352461"/>
                <a:gd name="connsiteX44" fmla="*/ 419100 w 419100"/>
                <a:gd name="connsiteY44" fmla="*/ 323886 h 352461"/>
                <a:gd name="connsiteX45" fmla="*/ 400050 w 419100"/>
                <a:gd name="connsiteY45" fmla="*/ 323886 h 352461"/>
                <a:gd name="connsiteX46" fmla="*/ 334804 w 419100"/>
                <a:gd name="connsiteY46" fmla="*/ 19086 h 352461"/>
                <a:gd name="connsiteX47" fmla="*/ 333375 w 419100"/>
                <a:gd name="connsiteY47" fmla="*/ 33374 h 352461"/>
                <a:gd name="connsiteX48" fmla="*/ 333375 w 419100"/>
                <a:gd name="connsiteY48" fmla="*/ 76236 h 352461"/>
                <a:gd name="connsiteX49" fmla="*/ 314325 w 419100"/>
                <a:gd name="connsiteY49" fmla="*/ 71474 h 352461"/>
                <a:gd name="connsiteX50" fmla="*/ 295275 w 419100"/>
                <a:gd name="connsiteY50" fmla="*/ 76236 h 352461"/>
                <a:gd name="connsiteX51" fmla="*/ 295275 w 419100"/>
                <a:gd name="connsiteY51" fmla="*/ 33374 h 352461"/>
                <a:gd name="connsiteX52" fmla="*/ 293846 w 419100"/>
                <a:gd name="connsiteY52" fmla="*/ 19086 h 352461"/>
                <a:gd name="connsiteX53" fmla="*/ 334804 w 419100"/>
                <a:gd name="connsiteY53" fmla="*/ 19086 h 352461"/>
                <a:gd name="connsiteX54" fmla="*/ 230029 w 419100"/>
                <a:gd name="connsiteY54" fmla="*/ 19086 h 352461"/>
                <a:gd name="connsiteX55" fmla="*/ 228600 w 419100"/>
                <a:gd name="connsiteY55" fmla="*/ 33374 h 352461"/>
                <a:gd name="connsiteX56" fmla="*/ 228600 w 419100"/>
                <a:gd name="connsiteY56" fmla="*/ 76236 h 352461"/>
                <a:gd name="connsiteX57" fmla="*/ 209550 w 419100"/>
                <a:gd name="connsiteY57" fmla="*/ 71474 h 352461"/>
                <a:gd name="connsiteX58" fmla="*/ 190500 w 419100"/>
                <a:gd name="connsiteY58" fmla="*/ 76236 h 352461"/>
                <a:gd name="connsiteX59" fmla="*/ 190500 w 419100"/>
                <a:gd name="connsiteY59" fmla="*/ 33374 h 352461"/>
                <a:gd name="connsiteX60" fmla="*/ 189071 w 419100"/>
                <a:gd name="connsiteY60" fmla="*/ 19086 h 352461"/>
                <a:gd name="connsiteX61" fmla="*/ 230029 w 419100"/>
                <a:gd name="connsiteY61" fmla="*/ 19086 h 352461"/>
                <a:gd name="connsiteX62" fmla="*/ 125254 w 419100"/>
                <a:gd name="connsiteY62" fmla="*/ 19086 h 352461"/>
                <a:gd name="connsiteX63" fmla="*/ 123825 w 419100"/>
                <a:gd name="connsiteY63" fmla="*/ 33374 h 352461"/>
                <a:gd name="connsiteX64" fmla="*/ 123825 w 419100"/>
                <a:gd name="connsiteY64" fmla="*/ 76236 h 352461"/>
                <a:gd name="connsiteX65" fmla="*/ 104775 w 419100"/>
                <a:gd name="connsiteY65" fmla="*/ 71474 h 352461"/>
                <a:gd name="connsiteX66" fmla="*/ 85725 w 419100"/>
                <a:gd name="connsiteY66" fmla="*/ 76236 h 352461"/>
                <a:gd name="connsiteX67" fmla="*/ 85725 w 419100"/>
                <a:gd name="connsiteY67" fmla="*/ 33374 h 352461"/>
                <a:gd name="connsiteX68" fmla="*/ 84296 w 419100"/>
                <a:gd name="connsiteY68" fmla="*/ 19086 h 352461"/>
                <a:gd name="connsiteX69" fmla="*/ 125254 w 419100"/>
                <a:gd name="connsiteY69" fmla="*/ 19086 h 352461"/>
                <a:gd name="connsiteX70" fmla="*/ 381000 w 419100"/>
                <a:gd name="connsiteY70" fmla="*/ 323886 h 352461"/>
                <a:gd name="connsiteX71" fmla="*/ 38100 w 419100"/>
                <a:gd name="connsiteY71" fmla="*/ 323886 h 352461"/>
                <a:gd name="connsiteX72" fmla="*/ 38100 w 419100"/>
                <a:gd name="connsiteY72" fmla="*/ 119099 h 352461"/>
                <a:gd name="connsiteX73" fmla="*/ 66675 w 419100"/>
                <a:gd name="connsiteY73" fmla="*/ 119099 h 352461"/>
                <a:gd name="connsiteX74" fmla="*/ 66675 w 419100"/>
                <a:gd name="connsiteY74" fmla="*/ 266736 h 352461"/>
                <a:gd name="connsiteX75" fmla="*/ 104775 w 419100"/>
                <a:gd name="connsiteY75" fmla="*/ 304836 h 352461"/>
                <a:gd name="connsiteX76" fmla="*/ 142875 w 419100"/>
                <a:gd name="connsiteY76" fmla="*/ 266736 h 352461"/>
                <a:gd name="connsiteX77" fmla="*/ 142875 w 419100"/>
                <a:gd name="connsiteY77" fmla="*/ 119099 h 352461"/>
                <a:gd name="connsiteX78" fmla="*/ 171450 w 419100"/>
                <a:gd name="connsiteY78" fmla="*/ 119099 h 352461"/>
                <a:gd name="connsiteX79" fmla="*/ 171450 w 419100"/>
                <a:gd name="connsiteY79" fmla="*/ 266736 h 352461"/>
                <a:gd name="connsiteX80" fmla="*/ 209550 w 419100"/>
                <a:gd name="connsiteY80" fmla="*/ 304836 h 352461"/>
                <a:gd name="connsiteX81" fmla="*/ 247650 w 419100"/>
                <a:gd name="connsiteY81" fmla="*/ 266736 h 352461"/>
                <a:gd name="connsiteX82" fmla="*/ 247650 w 419100"/>
                <a:gd name="connsiteY82" fmla="*/ 119099 h 352461"/>
                <a:gd name="connsiteX83" fmla="*/ 276225 w 419100"/>
                <a:gd name="connsiteY83" fmla="*/ 119099 h 352461"/>
                <a:gd name="connsiteX84" fmla="*/ 276225 w 419100"/>
                <a:gd name="connsiteY84" fmla="*/ 266736 h 352461"/>
                <a:gd name="connsiteX85" fmla="*/ 314325 w 419100"/>
                <a:gd name="connsiteY85" fmla="*/ 304836 h 352461"/>
                <a:gd name="connsiteX86" fmla="*/ 352425 w 419100"/>
                <a:gd name="connsiteY86" fmla="*/ 266736 h 352461"/>
                <a:gd name="connsiteX87" fmla="*/ 352425 w 419100"/>
                <a:gd name="connsiteY87" fmla="*/ 119099 h 352461"/>
                <a:gd name="connsiteX88" fmla="*/ 381000 w 419100"/>
                <a:gd name="connsiteY88" fmla="*/ 119099 h 352461"/>
                <a:gd name="connsiteX89" fmla="*/ 381000 w 419100"/>
                <a:gd name="connsiteY89" fmla="*/ 323886 h 352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419100" h="352461">
                  <a:moveTo>
                    <a:pt x="400050" y="323886"/>
                  </a:moveTo>
                  <a:lnTo>
                    <a:pt x="400050" y="57186"/>
                  </a:lnTo>
                  <a:lnTo>
                    <a:pt x="381000" y="57186"/>
                  </a:lnTo>
                  <a:lnTo>
                    <a:pt x="381000" y="100049"/>
                  </a:lnTo>
                  <a:lnTo>
                    <a:pt x="352425" y="100049"/>
                  </a:lnTo>
                  <a:lnTo>
                    <a:pt x="352425" y="33374"/>
                  </a:lnTo>
                  <a:cubicBezTo>
                    <a:pt x="352425" y="23372"/>
                    <a:pt x="354330" y="19562"/>
                    <a:pt x="354806" y="18610"/>
                  </a:cubicBezTo>
                  <a:cubicBezTo>
                    <a:pt x="359093" y="17657"/>
                    <a:pt x="361950" y="13847"/>
                    <a:pt x="361950" y="9085"/>
                  </a:cubicBezTo>
                  <a:cubicBezTo>
                    <a:pt x="361950" y="3846"/>
                    <a:pt x="357664" y="-440"/>
                    <a:pt x="352425" y="36"/>
                  </a:cubicBezTo>
                  <a:lnTo>
                    <a:pt x="352425" y="36"/>
                  </a:lnTo>
                  <a:lnTo>
                    <a:pt x="276701" y="36"/>
                  </a:lnTo>
                  <a:cubicBezTo>
                    <a:pt x="271463" y="-440"/>
                    <a:pt x="267176" y="3846"/>
                    <a:pt x="266700" y="9085"/>
                  </a:cubicBezTo>
                  <a:cubicBezTo>
                    <a:pt x="266700" y="13371"/>
                    <a:pt x="269558" y="17181"/>
                    <a:pt x="273844" y="18610"/>
                  </a:cubicBezTo>
                  <a:cubicBezTo>
                    <a:pt x="274320" y="19562"/>
                    <a:pt x="276225" y="23372"/>
                    <a:pt x="276225" y="33374"/>
                  </a:cubicBezTo>
                  <a:lnTo>
                    <a:pt x="276225" y="100049"/>
                  </a:lnTo>
                  <a:lnTo>
                    <a:pt x="247650" y="100049"/>
                  </a:lnTo>
                  <a:lnTo>
                    <a:pt x="247650" y="33374"/>
                  </a:lnTo>
                  <a:cubicBezTo>
                    <a:pt x="247650" y="23372"/>
                    <a:pt x="249555" y="19562"/>
                    <a:pt x="250031" y="18610"/>
                  </a:cubicBezTo>
                  <a:cubicBezTo>
                    <a:pt x="254318" y="17657"/>
                    <a:pt x="257175" y="13847"/>
                    <a:pt x="257175" y="9085"/>
                  </a:cubicBezTo>
                  <a:cubicBezTo>
                    <a:pt x="257175" y="3846"/>
                    <a:pt x="252889" y="-440"/>
                    <a:pt x="247650" y="36"/>
                  </a:cubicBezTo>
                  <a:lnTo>
                    <a:pt x="247650" y="36"/>
                  </a:lnTo>
                  <a:lnTo>
                    <a:pt x="171926" y="36"/>
                  </a:lnTo>
                  <a:cubicBezTo>
                    <a:pt x="166688" y="-440"/>
                    <a:pt x="162401" y="3846"/>
                    <a:pt x="161925" y="9085"/>
                  </a:cubicBezTo>
                  <a:cubicBezTo>
                    <a:pt x="161925" y="13371"/>
                    <a:pt x="164783" y="17181"/>
                    <a:pt x="169069" y="18610"/>
                  </a:cubicBezTo>
                  <a:cubicBezTo>
                    <a:pt x="169545" y="19562"/>
                    <a:pt x="171450" y="23372"/>
                    <a:pt x="171450" y="33374"/>
                  </a:cubicBezTo>
                  <a:lnTo>
                    <a:pt x="171450" y="100049"/>
                  </a:lnTo>
                  <a:lnTo>
                    <a:pt x="142875" y="100049"/>
                  </a:lnTo>
                  <a:lnTo>
                    <a:pt x="142875" y="33374"/>
                  </a:lnTo>
                  <a:cubicBezTo>
                    <a:pt x="142875" y="23372"/>
                    <a:pt x="144780" y="19562"/>
                    <a:pt x="145256" y="18610"/>
                  </a:cubicBezTo>
                  <a:cubicBezTo>
                    <a:pt x="149543" y="17657"/>
                    <a:pt x="152400" y="13847"/>
                    <a:pt x="152400" y="9085"/>
                  </a:cubicBezTo>
                  <a:cubicBezTo>
                    <a:pt x="152400" y="3846"/>
                    <a:pt x="148114" y="-440"/>
                    <a:pt x="142875" y="36"/>
                  </a:cubicBezTo>
                  <a:lnTo>
                    <a:pt x="142875" y="36"/>
                  </a:lnTo>
                  <a:lnTo>
                    <a:pt x="67151" y="36"/>
                  </a:lnTo>
                  <a:cubicBezTo>
                    <a:pt x="61913" y="-440"/>
                    <a:pt x="57626" y="3846"/>
                    <a:pt x="57150" y="9085"/>
                  </a:cubicBezTo>
                  <a:cubicBezTo>
                    <a:pt x="57150" y="13371"/>
                    <a:pt x="60008" y="17181"/>
                    <a:pt x="64294" y="18610"/>
                  </a:cubicBezTo>
                  <a:cubicBezTo>
                    <a:pt x="64770" y="19562"/>
                    <a:pt x="66675" y="23372"/>
                    <a:pt x="66675" y="33374"/>
                  </a:cubicBezTo>
                  <a:lnTo>
                    <a:pt x="66675" y="100049"/>
                  </a:lnTo>
                  <a:lnTo>
                    <a:pt x="38100" y="100049"/>
                  </a:lnTo>
                  <a:lnTo>
                    <a:pt x="38100" y="57186"/>
                  </a:lnTo>
                  <a:lnTo>
                    <a:pt x="19050" y="57186"/>
                  </a:lnTo>
                  <a:lnTo>
                    <a:pt x="19050" y="323886"/>
                  </a:lnTo>
                  <a:lnTo>
                    <a:pt x="0" y="323886"/>
                  </a:lnTo>
                  <a:lnTo>
                    <a:pt x="0" y="352461"/>
                  </a:lnTo>
                  <a:lnTo>
                    <a:pt x="419100" y="352461"/>
                  </a:lnTo>
                  <a:lnTo>
                    <a:pt x="419100" y="323886"/>
                  </a:lnTo>
                  <a:lnTo>
                    <a:pt x="400050" y="323886"/>
                  </a:lnTo>
                  <a:close/>
                  <a:moveTo>
                    <a:pt x="334804" y="19086"/>
                  </a:moveTo>
                  <a:cubicBezTo>
                    <a:pt x="333851" y="22896"/>
                    <a:pt x="333375" y="27659"/>
                    <a:pt x="333375" y="33374"/>
                  </a:cubicBezTo>
                  <a:lnTo>
                    <a:pt x="333375" y="76236"/>
                  </a:lnTo>
                  <a:cubicBezTo>
                    <a:pt x="333375" y="76236"/>
                    <a:pt x="323850" y="71474"/>
                    <a:pt x="314325" y="71474"/>
                  </a:cubicBezTo>
                  <a:cubicBezTo>
                    <a:pt x="304800" y="71474"/>
                    <a:pt x="295275" y="76236"/>
                    <a:pt x="295275" y="76236"/>
                  </a:cubicBezTo>
                  <a:lnTo>
                    <a:pt x="295275" y="33374"/>
                  </a:lnTo>
                  <a:cubicBezTo>
                    <a:pt x="295275" y="27659"/>
                    <a:pt x="294799" y="22896"/>
                    <a:pt x="293846" y="19086"/>
                  </a:cubicBezTo>
                  <a:lnTo>
                    <a:pt x="334804" y="19086"/>
                  </a:lnTo>
                  <a:close/>
                  <a:moveTo>
                    <a:pt x="230029" y="19086"/>
                  </a:moveTo>
                  <a:cubicBezTo>
                    <a:pt x="229076" y="22896"/>
                    <a:pt x="228600" y="27659"/>
                    <a:pt x="228600" y="33374"/>
                  </a:cubicBezTo>
                  <a:lnTo>
                    <a:pt x="228600" y="76236"/>
                  </a:lnTo>
                  <a:cubicBezTo>
                    <a:pt x="228600" y="76236"/>
                    <a:pt x="219075" y="71474"/>
                    <a:pt x="209550" y="71474"/>
                  </a:cubicBezTo>
                  <a:cubicBezTo>
                    <a:pt x="200025" y="71474"/>
                    <a:pt x="190500" y="76236"/>
                    <a:pt x="190500" y="76236"/>
                  </a:cubicBezTo>
                  <a:lnTo>
                    <a:pt x="190500" y="33374"/>
                  </a:lnTo>
                  <a:cubicBezTo>
                    <a:pt x="190500" y="27659"/>
                    <a:pt x="190024" y="22896"/>
                    <a:pt x="189071" y="19086"/>
                  </a:cubicBezTo>
                  <a:lnTo>
                    <a:pt x="230029" y="19086"/>
                  </a:lnTo>
                  <a:close/>
                  <a:moveTo>
                    <a:pt x="125254" y="19086"/>
                  </a:moveTo>
                  <a:cubicBezTo>
                    <a:pt x="124301" y="22896"/>
                    <a:pt x="123825" y="27659"/>
                    <a:pt x="123825" y="33374"/>
                  </a:cubicBezTo>
                  <a:lnTo>
                    <a:pt x="123825" y="76236"/>
                  </a:lnTo>
                  <a:cubicBezTo>
                    <a:pt x="123825" y="76236"/>
                    <a:pt x="114300" y="71474"/>
                    <a:pt x="104775" y="71474"/>
                  </a:cubicBezTo>
                  <a:cubicBezTo>
                    <a:pt x="95250" y="71474"/>
                    <a:pt x="85725" y="76236"/>
                    <a:pt x="85725" y="76236"/>
                  </a:cubicBezTo>
                  <a:lnTo>
                    <a:pt x="85725" y="33374"/>
                  </a:lnTo>
                  <a:cubicBezTo>
                    <a:pt x="85725" y="27659"/>
                    <a:pt x="85249" y="22896"/>
                    <a:pt x="84296" y="19086"/>
                  </a:cubicBezTo>
                  <a:lnTo>
                    <a:pt x="125254" y="19086"/>
                  </a:lnTo>
                  <a:close/>
                  <a:moveTo>
                    <a:pt x="381000" y="323886"/>
                  </a:moveTo>
                  <a:lnTo>
                    <a:pt x="38100" y="323886"/>
                  </a:lnTo>
                  <a:lnTo>
                    <a:pt x="38100" y="119099"/>
                  </a:lnTo>
                  <a:lnTo>
                    <a:pt x="66675" y="119099"/>
                  </a:lnTo>
                  <a:lnTo>
                    <a:pt x="66675" y="266736"/>
                  </a:lnTo>
                  <a:cubicBezTo>
                    <a:pt x="66675" y="287691"/>
                    <a:pt x="83820" y="304836"/>
                    <a:pt x="104775" y="304836"/>
                  </a:cubicBezTo>
                  <a:cubicBezTo>
                    <a:pt x="125730" y="304836"/>
                    <a:pt x="142875" y="287691"/>
                    <a:pt x="142875" y="266736"/>
                  </a:cubicBezTo>
                  <a:lnTo>
                    <a:pt x="142875" y="119099"/>
                  </a:lnTo>
                  <a:lnTo>
                    <a:pt x="171450" y="119099"/>
                  </a:lnTo>
                  <a:lnTo>
                    <a:pt x="171450" y="266736"/>
                  </a:lnTo>
                  <a:cubicBezTo>
                    <a:pt x="171450" y="287691"/>
                    <a:pt x="188595" y="304836"/>
                    <a:pt x="209550" y="304836"/>
                  </a:cubicBezTo>
                  <a:cubicBezTo>
                    <a:pt x="230505" y="304836"/>
                    <a:pt x="247650" y="287691"/>
                    <a:pt x="247650" y="266736"/>
                  </a:cubicBezTo>
                  <a:lnTo>
                    <a:pt x="247650" y="119099"/>
                  </a:lnTo>
                  <a:lnTo>
                    <a:pt x="276225" y="119099"/>
                  </a:lnTo>
                  <a:lnTo>
                    <a:pt x="276225" y="266736"/>
                  </a:lnTo>
                  <a:cubicBezTo>
                    <a:pt x="276225" y="287691"/>
                    <a:pt x="293370" y="304836"/>
                    <a:pt x="314325" y="304836"/>
                  </a:cubicBezTo>
                  <a:cubicBezTo>
                    <a:pt x="335280" y="304836"/>
                    <a:pt x="352425" y="287691"/>
                    <a:pt x="352425" y="266736"/>
                  </a:cubicBezTo>
                  <a:lnTo>
                    <a:pt x="352425" y="119099"/>
                  </a:lnTo>
                  <a:lnTo>
                    <a:pt x="381000" y="119099"/>
                  </a:lnTo>
                  <a:lnTo>
                    <a:pt x="381000" y="323886"/>
                  </a:lnTo>
                  <a:close/>
                </a:path>
              </a:pathLst>
            </a:custGeom>
            <a:solidFill>
              <a:srgbClr val="000000"/>
            </a:solidFill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6028DDE-F281-DC81-7731-E4B9ED471706}"/>
                </a:ext>
              </a:extLst>
            </p:cNvPr>
            <p:cNvSpPr txBox="1">
              <a:spLocks/>
            </p:cNvSpPr>
            <p:nvPr/>
          </p:nvSpPr>
          <p:spPr>
            <a:xfrm>
              <a:off x="2842466" y="3080222"/>
              <a:ext cx="657130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>
                  <a:solidFill>
                    <a:srgbClr val="569ABD"/>
                  </a:solidFill>
                  <a:ea typeface="Verdana" panose="020B0604030504040204" pitchFamily="34" charset="0"/>
                </a:rPr>
                <a:t>Height &amp; weight measures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F63E1A7-DFA9-C547-4790-A3C310533088}"/>
                </a:ext>
              </a:extLst>
            </p:cNvPr>
            <p:cNvSpPr txBox="1">
              <a:spLocks/>
            </p:cNvSpPr>
            <p:nvPr/>
          </p:nvSpPr>
          <p:spPr>
            <a:xfrm>
              <a:off x="3376388" y="3088539"/>
              <a:ext cx="6571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>
                  <a:solidFill>
                    <a:srgbClr val="569ABD"/>
                  </a:solidFill>
                  <a:ea typeface="Verdana" panose="020B0604030504040204" pitchFamily="34" charset="0"/>
                </a:rPr>
                <a:t>Blood Pressure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EA6929E-B355-8EC1-0921-121E5C7E8D08}"/>
                </a:ext>
              </a:extLst>
            </p:cNvPr>
            <p:cNvSpPr txBox="1">
              <a:spLocks/>
            </p:cNvSpPr>
            <p:nvPr/>
          </p:nvSpPr>
          <p:spPr>
            <a:xfrm>
              <a:off x="3872638" y="3088539"/>
              <a:ext cx="7652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>
                  <a:solidFill>
                    <a:srgbClr val="569ABD"/>
                  </a:solidFill>
                  <a:ea typeface="Verdana" panose="020B0604030504040204" pitchFamily="34" charset="0"/>
                </a:rPr>
                <a:t>Smoking assessment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E22A511-19F6-0429-C216-79A4C92CF2D1}"/>
                </a:ext>
              </a:extLst>
            </p:cNvPr>
            <p:cNvSpPr txBox="1">
              <a:spLocks/>
            </p:cNvSpPr>
            <p:nvPr/>
          </p:nvSpPr>
          <p:spPr>
            <a:xfrm>
              <a:off x="4494260" y="3080222"/>
              <a:ext cx="657130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>
                  <a:solidFill>
                    <a:srgbClr val="569ABD"/>
                  </a:solidFill>
                  <a:ea typeface="Verdana" panose="020B0604030504040204" pitchFamily="34" charset="0"/>
                </a:rPr>
                <a:t>PAP Test</a:t>
              </a:r>
            </a:p>
            <a:p>
              <a:pPr algn="ctr"/>
              <a:r>
                <a:rPr lang="en-US" sz="900" b="1" dirty="0">
                  <a:solidFill>
                    <a:srgbClr val="569ABD"/>
                  </a:solidFill>
                  <a:ea typeface="Verdana" panose="020B0604030504040204" pitchFamily="34" charset="0"/>
                </a:rPr>
                <a:t>HPV Test</a:t>
              </a:r>
            </a:p>
            <a:p>
              <a:pPr algn="ctr"/>
              <a:r>
                <a:rPr lang="en-US" sz="900" b="1" dirty="0">
                  <a:solidFill>
                    <a:srgbClr val="569ABD"/>
                  </a:solidFill>
                  <a:ea typeface="Verdana" panose="020B0604030504040204" pitchFamily="34" charset="0"/>
                </a:rPr>
                <a:t>CBE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EEEE401B-A740-D67A-5B4B-E8BA864F797B}"/>
                </a:ext>
              </a:extLst>
            </p:cNvPr>
            <p:cNvSpPr>
              <a:spLocks/>
            </p:cNvSpPr>
            <p:nvPr/>
          </p:nvSpPr>
          <p:spPr>
            <a:xfrm>
              <a:off x="2917825" y="3975476"/>
              <a:ext cx="2233565" cy="423836"/>
            </a:xfrm>
            <a:prstGeom prst="rect">
              <a:avLst/>
            </a:prstGeom>
            <a:solidFill>
              <a:srgbClr val="FCD8E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rgbClr val="569ABD"/>
                  </a:solidFill>
                </a:rPr>
                <a:t>IDENTIFY PARTICIPANTS AT RISK FOR CVD</a:t>
              </a:r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6EDD2096-7E9C-A5EA-DD13-3A064AB4BBF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rcRect t="4742" r="1797" b="7105"/>
            <a:stretch/>
          </p:blipFill>
          <p:spPr>
            <a:xfrm>
              <a:off x="3275012" y="1617659"/>
              <a:ext cx="1459263" cy="664625"/>
            </a:xfrm>
            <a:prstGeom prst="rect">
              <a:avLst/>
            </a:prstGeom>
          </p:spPr>
        </p:pic>
        <p:pic>
          <p:nvPicPr>
            <p:cNvPr id="2076" name="Graphic 2075" descr="Weight Gain with solid fill">
              <a:extLst>
                <a:ext uri="{FF2B5EF4-FFF2-40B4-BE49-F238E27FC236}">
                  <a16:creationId xmlns:a16="http://schemas.microsoft.com/office/drawing/2014/main" id="{480AD23B-1F1D-EA4E-8FC2-49BF512DCEAB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2900145" y="2571387"/>
              <a:ext cx="525922" cy="525922"/>
            </a:xfrm>
            <a:prstGeom prst="rect">
              <a:avLst/>
            </a:prstGeom>
          </p:spPr>
        </p:pic>
        <p:pic>
          <p:nvPicPr>
            <p:cNvPr id="2091" name="Graphic 2090" descr="Smoking with solid fill">
              <a:extLst>
                <a:ext uri="{FF2B5EF4-FFF2-40B4-BE49-F238E27FC236}">
                  <a16:creationId xmlns:a16="http://schemas.microsoft.com/office/drawing/2014/main" id="{B6EE0D00-5182-B423-6F72-3C8ED6290616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3982821" y="2534864"/>
              <a:ext cx="540305" cy="5403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07882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48" grpId="0" animBg="1"/>
      <p:bldP spid="5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">
              <a:schemeClr val="accent1">
                <a:lumMod val="5000"/>
                <a:lumOff val="95000"/>
              </a:schemeClr>
            </a:gs>
            <a:gs pos="40000">
              <a:schemeClr val="accent1">
                <a:lumMod val="45000"/>
                <a:lumOff val="55000"/>
              </a:schemeClr>
            </a:gs>
            <a:gs pos="79000">
              <a:srgbClr val="86B870"/>
            </a:gs>
            <a:gs pos="100000">
              <a:srgbClr val="3C5D2E"/>
            </a:gs>
          </a:gsLst>
          <a:lin ang="13500000" scaled="1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1849917-EE80-FF9F-6FFF-EC341B1F3E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2B4BC-FAD5-D6B8-1943-5509D9EBD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965873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Lucida Bright" panose="02040602050505020304" pitchFamily="18" charset="0"/>
              </a:rPr>
              <a:t>Risk Reduction Counseling</a:t>
            </a:r>
          </a:p>
        </p:txBody>
      </p:sp>
      <p:pic>
        <p:nvPicPr>
          <p:cNvPr id="5" name="Content Placeholder 4" descr="A picture containing invertebrate&#10;&#10;AI-generated content may be incorrect.">
            <a:extLst>
              <a:ext uri="{FF2B5EF4-FFF2-40B4-BE49-F238E27FC236}">
                <a16:creationId xmlns:a16="http://schemas.microsoft.com/office/drawing/2014/main" id="{1087214D-9088-A6AD-F719-D48126CFCA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 am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988" y="3429000"/>
            <a:ext cx="3429000" cy="3429000"/>
          </a:xfrm>
        </p:spPr>
      </p:pic>
      <p:pic>
        <p:nvPicPr>
          <p:cNvPr id="2058" name="Picture 10" descr="Logo&#10;&#10;Description automatically generated">
            <a:extLst>
              <a:ext uri="{FF2B5EF4-FFF2-40B4-BE49-F238E27FC236}">
                <a16:creationId xmlns:a16="http://schemas.microsoft.com/office/drawing/2014/main" id="{152165A4-E347-E189-29BD-034BED432B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7636" y="5951069"/>
            <a:ext cx="1019893" cy="829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AA1DB99-5C40-5DA4-679B-FB393B949AAB}"/>
              </a:ext>
            </a:extLst>
          </p:cNvPr>
          <p:cNvCxnSpPr>
            <a:cxnSpLocks/>
          </p:cNvCxnSpPr>
          <p:nvPr/>
        </p:nvCxnSpPr>
        <p:spPr>
          <a:xfrm>
            <a:off x="0" y="1381843"/>
            <a:ext cx="10774392" cy="0"/>
          </a:xfrm>
          <a:prstGeom prst="line">
            <a:avLst/>
          </a:prstGeom>
          <a:ln w="38100">
            <a:solidFill>
              <a:srgbClr val="3C5D2E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E60E431-1949-6882-15A1-57C14E55B768}"/>
              </a:ext>
            </a:extLst>
          </p:cNvPr>
          <p:cNvSpPr txBox="1"/>
          <p:nvPr/>
        </p:nvSpPr>
        <p:spPr>
          <a:xfrm>
            <a:off x="2687936" y="2045831"/>
            <a:ext cx="3160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Discuss a participants clinical and health risk assessment results </a:t>
            </a:r>
            <a:endParaRPr lang="en-US" sz="2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062" name="Picture 14" descr="Hawaii Health Matters">
            <a:extLst>
              <a:ext uri="{FF2B5EF4-FFF2-40B4-BE49-F238E27FC236}">
                <a16:creationId xmlns:a16="http://schemas.microsoft.com/office/drawing/2014/main" id="{857DAC09-5894-5803-6F78-CC581B67C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0" y="5911089"/>
            <a:ext cx="872229" cy="869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9D586483-4F53-4F9C-0911-4B727FB5EDF2}"/>
              </a:ext>
            </a:extLst>
          </p:cNvPr>
          <p:cNvSpPr/>
          <p:nvPr/>
        </p:nvSpPr>
        <p:spPr>
          <a:xfrm>
            <a:off x="838199" y="1774370"/>
            <a:ext cx="1741714" cy="165462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4FCC692-9667-47E5-1AF7-16C20D627F9F}"/>
              </a:ext>
            </a:extLst>
          </p:cNvPr>
          <p:cNvSpPr/>
          <p:nvPr/>
        </p:nvSpPr>
        <p:spPr>
          <a:xfrm>
            <a:off x="6543335" y="1772515"/>
            <a:ext cx="1741714" cy="165462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782707E-D0F4-4CE2-E16B-7FFC41675544}"/>
              </a:ext>
            </a:extLst>
          </p:cNvPr>
          <p:cNvSpPr/>
          <p:nvPr/>
        </p:nvSpPr>
        <p:spPr>
          <a:xfrm>
            <a:off x="838199" y="4373296"/>
            <a:ext cx="1741714" cy="165462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F81A540-FB60-F067-901C-0A956A86E517}"/>
              </a:ext>
            </a:extLst>
          </p:cNvPr>
          <p:cNvSpPr/>
          <p:nvPr/>
        </p:nvSpPr>
        <p:spPr>
          <a:xfrm>
            <a:off x="6543335" y="4373295"/>
            <a:ext cx="1741714" cy="165462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Graphic 15" descr="Stethoscope with solid fill">
            <a:extLst>
              <a:ext uri="{FF2B5EF4-FFF2-40B4-BE49-F238E27FC236}">
                <a16:creationId xmlns:a16="http://schemas.microsoft.com/office/drawing/2014/main" id="{79EEB0E1-35E1-5788-CC3F-D47113EB6D5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0255" y="1966572"/>
            <a:ext cx="1225625" cy="1225625"/>
          </a:xfrm>
          <a:prstGeom prst="rect">
            <a:avLst/>
          </a:prstGeom>
        </p:spPr>
      </p:pic>
      <p:pic>
        <p:nvPicPr>
          <p:cNvPr id="18" name="Graphic 17" descr="Heart organ with solid fill">
            <a:extLst>
              <a:ext uri="{FF2B5EF4-FFF2-40B4-BE49-F238E27FC236}">
                <a16:creationId xmlns:a16="http://schemas.microsoft.com/office/drawing/2014/main" id="{0EE95A2D-6B2A-4699-9E48-1412E851EFF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752959" y="1909707"/>
            <a:ext cx="1282490" cy="1282490"/>
          </a:xfrm>
          <a:prstGeom prst="rect">
            <a:avLst/>
          </a:prstGeom>
        </p:spPr>
      </p:pic>
      <p:pic>
        <p:nvPicPr>
          <p:cNvPr id="20" name="Graphic 19" descr="Head with gears with solid fill">
            <a:extLst>
              <a:ext uri="{FF2B5EF4-FFF2-40B4-BE49-F238E27FC236}">
                <a16:creationId xmlns:a16="http://schemas.microsoft.com/office/drawing/2014/main" id="{0F900F96-C621-A18B-6F57-7620F5FD2A2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21822" y="4559364"/>
            <a:ext cx="1282490" cy="1282490"/>
          </a:xfrm>
          <a:prstGeom prst="rect">
            <a:avLst/>
          </a:prstGeom>
        </p:spPr>
      </p:pic>
      <p:pic>
        <p:nvPicPr>
          <p:cNvPr id="22" name="Graphic 21" descr="Neighborhood with solid fill">
            <a:extLst>
              <a:ext uri="{FF2B5EF4-FFF2-40B4-BE49-F238E27FC236}">
                <a16:creationId xmlns:a16="http://schemas.microsoft.com/office/drawing/2014/main" id="{1E66D0CA-5A40-0313-1857-2336AD742D9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772947" y="4373295"/>
            <a:ext cx="1282490" cy="128249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0D128F15-1F72-55FE-0E76-C77C5887E3B0}"/>
              </a:ext>
            </a:extLst>
          </p:cNvPr>
          <p:cNvSpPr txBox="1"/>
          <p:nvPr/>
        </p:nvSpPr>
        <p:spPr>
          <a:xfrm>
            <a:off x="2809525" y="4728001"/>
            <a:ext cx="3160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Motivational interviewing skills</a:t>
            </a:r>
            <a:endParaRPr lang="en-US" sz="2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A7A6894-BC4D-8B06-3011-2D4A41648E91}"/>
              </a:ext>
            </a:extLst>
          </p:cNvPr>
          <p:cNvSpPr txBox="1"/>
          <p:nvPr/>
        </p:nvSpPr>
        <p:spPr>
          <a:xfrm>
            <a:off x="8393072" y="1861165"/>
            <a:ext cx="37989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Ensure participants understand their CVD risk compared to other participants their age </a:t>
            </a:r>
            <a:endParaRPr lang="en-US" sz="2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0491934-169B-D206-2D6A-808481812B43}"/>
              </a:ext>
            </a:extLst>
          </p:cNvPr>
          <p:cNvSpPr txBox="1"/>
          <p:nvPr/>
        </p:nvSpPr>
        <p:spPr>
          <a:xfrm>
            <a:off x="8393072" y="4600444"/>
            <a:ext cx="36551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Refer participants to community-based resources </a:t>
            </a:r>
            <a:endParaRPr lang="en-US" sz="2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9049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">
              <a:schemeClr val="accent1">
                <a:lumMod val="5000"/>
                <a:lumOff val="95000"/>
              </a:schemeClr>
            </a:gs>
            <a:gs pos="45000">
              <a:schemeClr val="accent1">
                <a:lumMod val="45000"/>
                <a:lumOff val="55000"/>
              </a:schemeClr>
            </a:gs>
            <a:gs pos="79000">
              <a:srgbClr val="86B870"/>
            </a:gs>
            <a:gs pos="100000">
              <a:srgbClr val="3C5D2E"/>
            </a:gs>
          </a:gsLst>
          <a:lin ang="13500000" scaled="1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11A393D-F220-84E2-BAB0-A793138389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282E1-E440-7AD6-2450-CA7E225C5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965873" cy="1325563"/>
          </a:xfrm>
        </p:spPr>
        <p:txBody>
          <a:bodyPr>
            <a:noAutofit/>
          </a:bodyPr>
          <a:lstStyle/>
          <a:p>
            <a:r>
              <a:rPr lang="en-US" sz="4000" dirty="0">
                <a:latin typeface="Lucida Bright" panose="02040602050505020304" pitchFamily="18" charset="0"/>
              </a:rPr>
              <a:t>Healthy Behavior Support Services (HBSS) </a:t>
            </a:r>
          </a:p>
        </p:txBody>
      </p:sp>
      <p:pic>
        <p:nvPicPr>
          <p:cNvPr id="5" name="Content Placeholder 4" descr="A picture containing invertebrate&#10;&#10;AI-generated content may be incorrect.">
            <a:extLst>
              <a:ext uri="{FF2B5EF4-FFF2-40B4-BE49-F238E27FC236}">
                <a16:creationId xmlns:a16="http://schemas.microsoft.com/office/drawing/2014/main" id="{72D4800A-55F3-E8EC-CE32-0DB35E8058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 am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988" y="3429000"/>
            <a:ext cx="3429000" cy="3429000"/>
          </a:xfrm>
        </p:spPr>
      </p:pic>
      <p:pic>
        <p:nvPicPr>
          <p:cNvPr id="2058" name="Picture 10" descr="Logo&#10;&#10;Description automatically generated">
            <a:extLst>
              <a:ext uri="{FF2B5EF4-FFF2-40B4-BE49-F238E27FC236}">
                <a16:creationId xmlns:a16="http://schemas.microsoft.com/office/drawing/2014/main" id="{D93B39FC-3149-0BB1-910E-DF3A6FBB79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7636" y="5951069"/>
            <a:ext cx="1019893" cy="829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349D40E-339A-75BD-F919-25002B22E0E2}"/>
              </a:ext>
            </a:extLst>
          </p:cNvPr>
          <p:cNvCxnSpPr>
            <a:cxnSpLocks/>
          </p:cNvCxnSpPr>
          <p:nvPr/>
        </p:nvCxnSpPr>
        <p:spPr>
          <a:xfrm>
            <a:off x="0" y="1381843"/>
            <a:ext cx="10774392" cy="0"/>
          </a:xfrm>
          <a:prstGeom prst="line">
            <a:avLst/>
          </a:prstGeom>
          <a:ln w="38100">
            <a:solidFill>
              <a:srgbClr val="3C5D2E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84A8935-A1C2-D7E3-EC04-0C92A236F516}"/>
              </a:ext>
            </a:extLst>
          </p:cNvPr>
          <p:cNvSpPr txBox="1"/>
          <p:nvPr/>
        </p:nvSpPr>
        <p:spPr>
          <a:xfrm>
            <a:off x="1129191" y="3011638"/>
            <a:ext cx="488341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HBSS Include: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ea typeface="Verdana" panose="020B0604030504040204" pitchFamily="34" charset="0"/>
              </a:rPr>
              <a:t>Health Coaching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ea typeface="Verdana" panose="020B0604030504040204" pitchFamily="34" charset="0"/>
              </a:rPr>
              <a:t>Healthy Heart Ambassador (HHA) Blood Pressure Self Monitoring Program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ea typeface="Verdana" panose="020B0604030504040204" pitchFamily="34" charset="0"/>
              </a:rPr>
              <a:t>Diabetes Prevention Program </a:t>
            </a:r>
          </a:p>
        </p:txBody>
      </p:sp>
      <p:pic>
        <p:nvPicPr>
          <p:cNvPr id="2062" name="Picture 14" descr="Hawaii Health Matters">
            <a:extLst>
              <a:ext uri="{FF2B5EF4-FFF2-40B4-BE49-F238E27FC236}">
                <a16:creationId xmlns:a16="http://schemas.microsoft.com/office/drawing/2014/main" id="{9F998566-07CD-22DB-E648-ADBB1F8E39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0" y="5911089"/>
            <a:ext cx="872229" cy="869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Graphic 8" descr="Meditation with solid fill">
            <a:extLst>
              <a:ext uri="{FF2B5EF4-FFF2-40B4-BE49-F238E27FC236}">
                <a16:creationId xmlns:a16="http://schemas.microsoft.com/office/drawing/2014/main" id="{EDA6C5C4-3BB9-8DE6-41FA-36B014B8BBF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326256" y="1432670"/>
            <a:ext cx="1470804" cy="1470804"/>
          </a:xfrm>
          <a:prstGeom prst="rect">
            <a:avLst/>
          </a:prstGeom>
        </p:spPr>
      </p:pic>
      <p:pic>
        <p:nvPicPr>
          <p:cNvPr id="12" name="Graphic 11" descr="Connections with solid fill">
            <a:extLst>
              <a:ext uri="{FF2B5EF4-FFF2-40B4-BE49-F238E27FC236}">
                <a16:creationId xmlns:a16="http://schemas.microsoft.com/office/drawing/2014/main" id="{D650665C-F585-17E8-D70C-C4536FB8004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440878" y="1409304"/>
            <a:ext cx="1908128" cy="190812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4B62197-FF4E-04C5-D551-3E403B2E196B}"/>
              </a:ext>
            </a:extLst>
          </p:cNvPr>
          <p:cNvSpPr txBox="1"/>
          <p:nvPr/>
        </p:nvSpPr>
        <p:spPr>
          <a:xfrm>
            <a:off x="6292581" y="3036048"/>
            <a:ext cx="48834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Key Components: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ea typeface="Verdana" panose="020B0604030504040204" pitchFamily="34" charset="0"/>
              </a:rPr>
              <a:t>Bi-directional Referral Mechanism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ea typeface="Verdana" panose="020B0604030504040204" pitchFamily="34" charset="0"/>
              </a:rPr>
              <a:t>Social Services and Support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ea typeface="Verdana" panose="020B0604030504040204" pitchFamily="34" charset="0"/>
              </a:rPr>
              <a:t>Community Based Resources </a:t>
            </a:r>
          </a:p>
        </p:txBody>
      </p:sp>
    </p:spTree>
    <p:extLst>
      <p:ext uri="{BB962C8B-B14F-4D97-AF65-F5344CB8AC3E}">
        <p14:creationId xmlns:p14="http://schemas.microsoft.com/office/powerpoint/2010/main" val="9170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">
              <a:schemeClr val="accent1">
                <a:lumMod val="5000"/>
                <a:lumOff val="95000"/>
              </a:schemeClr>
            </a:gs>
            <a:gs pos="35000">
              <a:schemeClr val="accent1">
                <a:lumMod val="45000"/>
                <a:lumOff val="55000"/>
              </a:schemeClr>
            </a:gs>
            <a:gs pos="79000">
              <a:srgbClr val="86B870"/>
            </a:gs>
            <a:gs pos="100000">
              <a:srgbClr val="3C5D2E"/>
            </a:gs>
          </a:gsLst>
          <a:lin ang="13500000" scaled="1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50AC79C-7EC7-37C0-02FF-7A5CF8D03F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F4FFB2-BF04-4B58-4E6F-9EED5FAFC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965873" cy="1325563"/>
          </a:xfrm>
        </p:spPr>
        <p:txBody>
          <a:bodyPr>
            <a:noAutofit/>
          </a:bodyPr>
          <a:lstStyle/>
          <a:p>
            <a:r>
              <a:rPr lang="en-US" sz="4000" dirty="0">
                <a:latin typeface="Lucida Bright" panose="02040602050505020304" pitchFamily="18" charset="0"/>
              </a:rPr>
              <a:t>Social Services and Supports </a:t>
            </a:r>
          </a:p>
        </p:txBody>
      </p:sp>
      <p:pic>
        <p:nvPicPr>
          <p:cNvPr id="5" name="Content Placeholder 4" descr="A picture containing invertebrate&#10;&#10;AI-generated content may be incorrect.">
            <a:extLst>
              <a:ext uri="{FF2B5EF4-FFF2-40B4-BE49-F238E27FC236}">
                <a16:creationId xmlns:a16="http://schemas.microsoft.com/office/drawing/2014/main" id="{249CDD80-1F2B-57D5-CFBD-7508B8EC8A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 am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988" y="3429000"/>
            <a:ext cx="3429000" cy="3429000"/>
          </a:xfrm>
        </p:spPr>
      </p:pic>
      <p:pic>
        <p:nvPicPr>
          <p:cNvPr id="2058" name="Picture 10" descr="Logo&#10;&#10;Description automatically generated">
            <a:extLst>
              <a:ext uri="{FF2B5EF4-FFF2-40B4-BE49-F238E27FC236}">
                <a16:creationId xmlns:a16="http://schemas.microsoft.com/office/drawing/2014/main" id="{70ECDE34-ACB7-8A1A-AF2C-59B0F6B5DB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7636" y="5951069"/>
            <a:ext cx="1019893" cy="829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47E2CAE-6397-EC5F-8B83-12DF704DB3D8}"/>
              </a:ext>
            </a:extLst>
          </p:cNvPr>
          <p:cNvCxnSpPr>
            <a:cxnSpLocks/>
          </p:cNvCxnSpPr>
          <p:nvPr/>
        </p:nvCxnSpPr>
        <p:spPr>
          <a:xfrm>
            <a:off x="0" y="1381843"/>
            <a:ext cx="10774392" cy="0"/>
          </a:xfrm>
          <a:prstGeom prst="line">
            <a:avLst/>
          </a:prstGeom>
          <a:ln w="38100">
            <a:solidFill>
              <a:srgbClr val="3C5D2E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062" name="Picture 14" descr="Hawaii Health Matters">
            <a:extLst>
              <a:ext uri="{FF2B5EF4-FFF2-40B4-BE49-F238E27FC236}">
                <a16:creationId xmlns:a16="http://schemas.microsoft.com/office/drawing/2014/main" id="{25F347C0-6F91-37C8-D523-7F9816F04A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0" y="5911089"/>
            <a:ext cx="872229" cy="869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1135BAF-7B71-5702-6856-245F4293BBDC}"/>
              </a:ext>
            </a:extLst>
          </p:cNvPr>
          <p:cNvSpPr txBox="1"/>
          <p:nvPr/>
        </p:nvSpPr>
        <p:spPr>
          <a:xfrm>
            <a:off x="6096000" y="1775014"/>
            <a:ext cx="581890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ea typeface="Verdana" panose="020B0604030504040204" pitchFamily="34" charset="0"/>
              </a:rPr>
              <a:t>Resources should reflect identified social needs of priority population. 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ea typeface="Verdana" panose="020B0604030504040204" pitchFamily="34" charset="0"/>
              </a:rPr>
              <a:t>Resources can supplement healthy behavior support services. 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ea typeface="Verdana" panose="020B0604030504040204" pitchFamily="34" charset="0"/>
              </a:rPr>
              <a:t>Program participants should continue to have access to immediate and ongoing community-based resources and social services and support.</a:t>
            </a:r>
          </a:p>
        </p:txBody>
      </p:sp>
      <p:pic>
        <p:nvPicPr>
          <p:cNvPr id="4" name="Picture 3" descr="Group family photo">
            <a:extLst>
              <a:ext uri="{FF2B5EF4-FFF2-40B4-BE49-F238E27FC236}">
                <a16:creationId xmlns:a16="http://schemas.microsoft.com/office/drawing/2014/main" id="{22E32556-88AA-F64D-FFE6-71EC7B5FAF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850" y="1610326"/>
            <a:ext cx="4865295" cy="3243530"/>
          </a:xfrm>
          <a:prstGeom prst="ellipse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1FA2EFAF-AF49-02F6-E12E-662410E26A37}"/>
              </a:ext>
            </a:extLst>
          </p:cNvPr>
          <p:cNvGrpSpPr/>
          <p:nvPr/>
        </p:nvGrpSpPr>
        <p:grpSpPr>
          <a:xfrm>
            <a:off x="2404848" y="5141963"/>
            <a:ext cx="6942352" cy="1350912"/>
            <a:chOff x="2404848" y="5141963"/>
            <a:chExt cx="6942352" cy="135091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4CF67FB-219F-1B9C-6239-3F39EEB14B10}"/>
                </a:ext>
              </a:extLst>
            </p:cNvPr>
            <p:cNvSpPr/>
            <p:nvPr/>
          </p:nvSpPr>
          <p:spPr>
            <a:xfrm>
              <a:off x="2770909" y="5476157"/>
              <a:ext cx="6576291" cy="1016718"/>
            </a:xfrm>
            <a:prstGeom prst="rect">
              <a:avLst/>
            </a:prstGeom>
            <a:solidFill>
              <a:srgbClr val="C0DAB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WISEWOMAN funds should be </a:t>
              </a:r>
              <a:r>
                <a:rPr lang="en-US" b="1" dirty="0">
                  <a:solidFill>
                    <a:schemeClr val="bg1"/>
                  </a:solidFill>
                </a:rPr>
                <a:t>used for CDC approved health coaching or lifestyle programs</a:t>
              </a:r>
              <a:r>
                <a:rPr lang="en-US" dirty="0">
                  <a:solidFill>
                    <a:schemeClr val="bg1"/>
                  </a:solidFill>
                </a:rPr>
                <a:t>, not for community-based resources and social services and support needs. </a:t>
              </a:r>
            </a:p>
          </p:txBody>
        </p:sp>
        <p:pic>
          <p:nvPicPr>
            <p:cNvPr id="10" name="Graphic 9" descr="Exclamation mark with solid fill">
              <a:extLst>
                <a:ext uri="{FF2B5EF4-FFF2-40B4-BE49-F238E27FC236}">
                  <a16:creationId xmlns:a16="http://schemas.microsoft.com/office/drawing/2014/main" id="{8A08BB53-414A-D6CD-03F5-B8ED061898E1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21116065">
              <a:off x="2404848" y="5143500"/>
              <a:ext cx="914400" cy="914400"/>
            </a:xfrm>
            <a:prstGeom prst="rect">
              <a:avLst/>
            </a:prstGeom>
          </p:spPr>
        </p:pic>
        <p:pic>
          <p:nvPicPr>
            <p:cNvPr id="13" name="Graphic 12" descr="Exclamation mark with solid fill">
              <a:extLst>
                <a:ext uri="{FF2B5EF4-FFF2-40B4-BE49-F238E27FC236}">
                  <a16:creationId xmlns:a16="http://schemas.microsoft.com/office/drawing/2014/main" id="{A3416F6E-2157-4702-28E4-F0A63F382A31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21116065">
              <a:off x="2598522" y="5141963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39387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">
              <a:schemeClr val="accent1">
                <a:lumMod val="5000"/>
                <a:lumOff val="95000"/>
              </a:schemeClr>
            </a:gs>
            <a:gs pos="25000">
              <a:schemeClr val="accent1">
                <a:lumMod val="45000"/>
                <a:lumOff val="55000"/>
              </a:schemeClr>
            </a:gs>
            <a:gs pos="79000">
              <a:srgbClr val="86B870"/>
            </a:gs>
            <a:gs pos="100000">
              <a:srgbClr val="3C5D2E"/>
            </a:gs>
          </a:gsLst>
          <a:lin ang="13500000" scaled="1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664072F-4B26-EAC4-F0DD-41EB24D9E5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C3519-7732-1648-A787-A2A87EF38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965873" cy="1325563"/>
          </a:xfrm>
        </p:spPr>
        <p:txBody>
          <a:bodyPr>
            <a:noAutofit/>
          </a:bodyPr>
          <a:lstStyle/>
          <a:p>
            <a:r>
              <a:rPr lang="en-US" sz="4000" dirty="0">
                <a:latin typeface="Lucida Bright" panose="02040602050505020304" pitchFamily="18" charset="0"/>
              </a:rPr>
              <a:t>WISEWOMAN Program Flow </a:t>
            </a:r>
          </a:p>
        </p:txBody>
      </p:sp>
      <p:pic>
        <p:nvPicPr>
          <p:cNvPr id="5" name="Content Placeholder 4" descr="A picture containing invertebrate&#10;&#10;AI-generated content may be incorrect.">
            <a:extLst>
              <a:ext uri="{FF2B5EF4-FFF2-40B4-BE49-F238E27FC236}">
                <a16:creationId xmlns:a16="http://schemas.microsoft.com/office/drawing/2014/main" id="{7CAEC4F1-7071-4E42-50FA-94985571A5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 am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988" y="3429000"/>
            <a:ext cx="3429000" cy="3429000"/>
          </a:xfrm>
        </p:spPr>
      </p:pic>
      <p:pic>
        <p:nvPicPr>
          <p:cNvPr id="2058" name="Picture 10" descr="Logo&#10;&#10;Description automatically generated">
            <a:extLst>
              <a:ext uri="{FF2B5EF4-FFF2-40B4-BE49-F238E27FC236}">
                <a16:creationId xmlns:a16="http://schemas.microsoft.com/office/drawing/2014/main" id="{437304AC-91C7-1A9C-F3E5-A313F49B12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7636" y="5951069"/>
            <a:ext cx="1019893" cy="829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77BBD5D-3403-AC05-C1AE-EC68ADA2D008}"/>
              </a:ext>
            </a:extLst>
          </p:cNvPr>
          <p:cNvCxnSpPr>
            <a:cxnSpLocks/>
          </p:cNvCxnSpPr>
          <p:nvPr/>
        </p:nvCxnSpPr>
        <p:spPr>
          <a:xfrm>
            <a:off x="0" y="1381843"/>
            <a:ext cx="10774392" cy="0"/>
          </a:xfrm>
          <a:prstGeom prst="line">
            <a:avLst/>
          </a:prstGeom>
          <a:ln w="38100">
            <a:solidFill>
              <a:srgbClr val="3C5D2E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062" name="Picture 14" descr="Hawaii Health Matters">
            <a:extLst>
              <a:ext uri="{FF2B5EF4-FFF2-40B4-BE49-F238E27FC236}">
                <a16:creationId xmlns:a16="http://schemas.microsoft.com/office/drawing/2014/main" id="{148F2761-29DF-4260-2B44-8DDAB90C20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0" y="5911089"/>
            <a:ext cx="872229" cy="869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iagram&#10;&#10;Description automatically generated">
            <a:extLst>
              <a:ext uri="{FF2B5EF4-FFF2-40B4-BE49-F238E27FC236}">
                <a16:creationId xmlns:a16="http://schemas.microsoft.com/office/drawing/2014/main" id="{A717A097-5161-DF20-85DD-C3FB703DEC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98" t="345" r="983"/>
          <a:stretch/>
        </p:blipFill>
        <p:spPr bwMode="auto">
          <a:xfrm>
            <a:off x="275199" y="1468308"/>
            <a:ext cx="5281307" cy="5222857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80CC172-5479-59C7-8DB6-B999F38ABEFD}"/>
              </a:ext>
            </a:extLst>
          </p:cNvPr>
          <p:cNvSpPr txBox="1"/>
          <p:nvPr/>
        </p:nvSpPr>
        <p:spPr>
          <a:xfrm>
            <a:off x="5669235" y="1468308"/>
            <a:ext cx="594287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solidFill>
                  <a:schemeClr val="bg1"/>
                </a:solidFill>
                <a:ea typeface="Verdana" panose="020B0604030504040204" pitchFamily="34" charset="0"/>
              </a:rPr>
              <a:t>BASELINE ASSESSMENT 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sz="2400" dirty="0">
                <a:solidFill>
                  <a:schemeClr val="bg1"/>
                </a:solidFill>
                <a:ea typeface="Verdana" panose="020B0604030504040204" pitchFamily="34" charset="0"/>
              </a:rPr>
              <a:t>Initial participant assessment to evaluate clinical health and social needs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solidFill>
                  <a:schemeClr val="bg1"/>
                </a:solidFill>
                <a:ea typeface="Verdana" panose="020B0604030504040204" pitchFamily="34" charset="0"/>
              </a:rPr>
              <a:t>FOLLOW UP ASSESSMENT 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sz="2400" dirty="0">
                <a:solidFill>
                  <a:schemeClr val="bg1"/>
                </a:solidFill>
                <a:ea typeface="Verdana" panose="020B0604030504040204" pitchFamily="34" charset="0"/>
              </a:rPr>
              <a:t>Conducted 4-6 weeks after </a:t>
            </a:r>
            <a:r>
              <a:rPr lang="en-US" sz="2400" i="1" dirty="0">
                <a:solidFill>
                  <a:schemeClr val="bg1"/>
                </a:solidFill>
                <a:ea typeface="Verdana" panose="020B0604030504040204" pitchFamily="34" charset="0"/>
              </a:rPr>
              <a:t>completion </a:t>
            </a:r>
            <a:r>
              <a:rPr lang="en-US" sz="2400" dirty="0">
                <a:solidFill>
                  <a:schemeClr val="bg1"/>
                </a:solidFill>
                <a:ea typeface="Verdana" panose="020B0604030504040204" pitchFamily="34" charset="0"/>
              </a:rPr>
              <a:t>of HBSS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sz="2400" dirty="0">
                <a:solidFill>
                  <a:schemeClr val="bg1"/>
                </a:solidFill>
                <a:ea typeface="Verdana" panose="020B0604030504040204" pitchFamily="34" charset="0"/>
              </a:rPr>
              <a:t>3-11 months after baseline assessment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solidFill>
                  <a:schemeClr val="bg1"/>
                </a:solidFill>
                <a:ea typeface="Verdana" panose="020B0604030504040204" pitchFamily="34" charset="0"/>
              </a:rPr>
              <a:t>REASSESSMENT 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sz="2400" dirty="0">
                <a:solidFill>
                  <a:schemeClr val="bg1"/>
                </a:solidFill>
                <a:ea typeface="Verdana" panose="020B0604030504040204" pitchFamily="34" charset="0"/>
              </a:rPr>
              <a:t>Conducted 11-18 months after baseline (or last reassessment) to re-evaluate clinical health and social needs </a:t>
            </a:r>
          </a:p>
        </p:txBody>
      </p:sp>
    </p:spTree>
    <p:extLst>
      <p:ext uri="{BB962C8B-B14F-4D97-AF65-F5344CB8AC3E}">
        <p14:creationId xmlns:p14="http://schemas.microsoft.com/office/powerpoint/2010/main" val="574401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Depth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C473073F-34A4-486A-BBA1-2A70AE921EB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96d48bd7-a8ec-495f-9684-067f65f4b446}" enabled="1" method="Standard" siteId="{3847dec6-63b2-43f9-a6d0-58a40aaa1a10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TM04033923[[fn=Depth]]</Template>
  <TotalTime>1409</TotalTime>
  <Words>1061</Words>
  <Application>Microsoft Office PowerPoint</Application>
  <PresentationFormat>Widescreen</PresentationFormat>
  <Paragraphs>211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Aptos</vt:lpstr>
      <vt:lpstr>Arial</vt:lpstr>
      <vt:lpstr>Calibri</vt:lpstr>
      <vt:lpstr>Corbel</vt:lpstr>
      <vt:lpstr>Lucida Bright</vt:lpstr>
      <vt:lpstr>Verdana</vt:lpstr>
      <vt:lpstr>Depth</vt:lpstr>
      <vt:lpstr>PowerPoint Presentation</vt:lpstr>
      <vt:lpstr>What is the WISEWOMAN Program? </vt:lpstr>
      <vt:lpstr>Priority Population</vt:lpstr>
      <vt:lpstr>WISEWOMAN Program Purpose</vt:lpstr>
      <vt:lpstr>Office Visit Policy </vt:lpstr>
      <vt:lpstr>Risk Reduction Counseling</vt:lpstr>
      <vt:lpstr>Healthy Behavior Support Services (HBSS) </vt:lpstr>
      <vt:lpstr>Social Services and Supports </vt:lpstr>
      <vt:lpstr>WISEWOMAN Program Flow </vt:lpstr>
      <vt:lpstr>Reporting Requirements </vt:lpstr>
      <vt:lpstr>Reporting Requirements </vt:lpstr>
      <vt:lpstr>WISEWOMAN Reimbursement Rates</vt:lpstr>
      <vt:lpstr>Mahalo!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Dalofin, Raiza</dc:creator>
  <cp:lastModifiedBy>Dalofin, Raiza</cp:lastModifiedBy>
  <cp:revision>2</cp:revision>
  <dcterms:created xsi:type="dcterms:W3CDTF">2025-09-17T00:26:59Z</dcterms:created>
  <dcterms:modified xsi:type="dcterms:W3CDTF">2026-05-27T18:54:28Z</dcterms:modified>
</cp:coreProperties>
</file>