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handoutMasterIdLst>
    <p:handoutMasterId r:id="rId12"/>
  </p:handoutMasterIdLst>
  <p:sldIdLst>
    <p:sldId id="256" r:id="rId2"/>
    <p:sldId id="263" r:id="rId3"/>
    <p:sldId id="309" r:id="rId4"/>
    <p:sldId id="293" r:id="rId5"/>
    <p:sldId id="304" r:id="rId6"/>
    <p:sldId id="310" r:id="rId7"/>
    <p:sldId id="311" r:id="rId8"/>
    <p:sldId id="308" r:id="rId9"/>
    <p:sldId id="303"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685A"/>
    <a:srgbClr val="4472C4"/>
    <a:srgbClr val="ED7D31"/>
    <a:srgbClr val="AFABAB"/>
    <a:srgbClr val="A2A0A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05" autoAdjust="0"/>
  </p:normalViewPr>
  <p:slideViewPr>
    <p:cSldViewPr snapToGrid="0">
      <p:cViewPr varScale="1">
        <p:scale>
          <a:sx n="124" d="100"/>
          <a:sy n="124" d="100"/>
        </p:scale>
        <p:origin x="1218" y="114"/>
      </p:cViewPr>
      <p:guideLst>
        <p:guide orient="horz" pos="2160"/>
        <p:guide pos="2880"/>
      </p:guideLst>
    </p:cSldViewPr>
  </p:slideViewPr>
  <p:notesTextViewPr>
    <p:cViewPr>
      <p:scale>
        <a:sx n="100" d="100"/>
        <a:sy n="100" d="100"/>
      </p:scale>
      <p:origin x="0" y="0"/>
    </p:cViewPr>
  </p:notesTextViewPr>
  <p:notesViewPr>
    <p:cSldViewPr snapToGrid="0">
      <p:cViewPr varScale="1">
        <p:scale>
          <a:sx n="103" d="100"/>
          <a:sy n="103" d="100"/>
        </p:scale>
        <p:origin x="-3438"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b="1" baseline="0" dirty="0"/>
              <a:t>Prior and Updated Statewide GHG Inventories (1990 &amp; 2007) </a:t>
            </a:r>
          </a:p>
          <a:p>
            <a:pPr>
              <a:defRPr/>
            </a:pPr>
            <a:r>
              <a:rPr lang="en-US" sz="1300" b="1" baseline="0" dirty="0"/>
              <a:t>(Excluding Aviation and International Bunker Fuel Emissions and Including Carbon Sinks)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358536225517142E-2"/>
          <c:y val="0.16076187938162265"/>
          <c:w val="0.66874822105589904"/>
          <c:h val="0.60485819195892221"/>
        </c:manualLayout>
      </c:layout>
      <c:barChart>
        <c:barDir val="col"/>
        <c:grouping val="stacked"/>
        <c:varyColors val="0"/>
        <c:ser>
          <c:idx val="2"/>
          <c:order val="2"/>
          <c:tx>
            <c:strRef>
              <c:f>Bar!$C$8</c:f>
              <c:strCache>
                <c:ptCount val="1"/>
                <c:pt idx="0">
                  <c:v>Prior CO2e Emissions (MMT)</c:v>
                </c:pt>
              </c:strCache>
            </c:strRef>
          </c:tx>
          <c:spPr>
            <a:solidFill>
              <a:schemeClr val="accent6">
                <a:lumMod val="60000"/>
                <a:lumOff val="40000"/>
              </a:schemeClr>
            </a:solidFill>
            <a:ln w="9525">
              <a:solidFill>
                <a:schemeClr val="tx1">
                  <a:lumMod val="15000"/>
                  <a:lumOff val="85000"/>
                </a:schemeClr>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Bar!$A$9:$A$13</c:f>
              <c:numCache>
                <c:formatCode>General</c:formatCode>
                <c:ptCount val="5"/>
                <c:pt idx="1">
                  <c:v>1990</c:v>
                </c:pt>
                <c:pt idx="4">
                  <c:v>2007</c:v>
                </c:pt>
              </c:numCache>
            </c:numRef>
          </c:cat>
          <c:val>
            <c:numRef>
              <c:f>Bar!$C$9:$C$14</c:f>
              <c:numCache>
                <c:formatCode>General</c:formatCode>
                <c:ptCount val="6"/>
                <c:pt idx="0" formatCode="#,##0.00">
                  <c:v>13.66</c:v>
                </c:pt>
                <c:pt idx="3" formatCode="#,##0.00">
                  <c:v>16.7</c:v>
                </c:pt>
              </c:numCache>
            </c:numRef>
          </c:val>
          <c:extLst xmlns:c16r2="http://schemas.microsoft.com/office/drawing/2015/06/chart">
            <c:ext xmlns:c16="http://schemas.microsoft.com/office/drawing/2014/chart" uri="{C3380CC4-5D6E-409C-BE32-E72D297353CC}">
              <c16:uniqueId val="{00000000-8881-4296-976C-E4B24D0AC3D7}"/>
            </c:ext>
          </c:extLst>
        </c:ser>
        <c:ser>
          <c:idx val="3"/>
          <c:order val="3"/>
          <c:tx>
            <c:strRef>
              <c:f>Bar!$D$8</c:f>
              <c:strCache>
                <c:ptCount val="1"/>
                <c:pt idx="0">
                  <c:v> Updated CO2e Emissions (MMT)</c:v>
                </c:pt>
              </c:strCache>
            </c:strRef>
          </c:tx>
          <c:spPr>
            <a:solidFill>
              <a:schemeClr val="accent1">
                <a:lumMod val="60000"/>
                <a:lumOff val="40000"/>
              </a:schemeClr>
            </a:solidFill>
            <a:ln w="9525">
              <a:solidFill>
                <a:schemeClr val="tx1">
                  <a:lumMod val="15000"/>
                  <a:lumOff val="85000"/>
                </a:schemeClr>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Bar!$A$9:$A$13</c:f>
              <c:numCache>
                <c:formatCode>General</c:formatCode>
                <c:ptCount val="5"/>
                <c:pt idx="1">
                  <c:v>1990</c:v>
                </c:pt>
                <c:pt idx="4">
                  <c:v>2007</c:v>
                </c:pt>
              </c:numCache>
            </c:numRef>
          </c:cat>
          <c:val>
            <c:numRef>
              <c:f>Bar!$D$9:$D$13</c:f>
              <c:numCache>
                <c:formatCode>#,##0.00</c:formatCode>
                <c:ptCount val="5"/>
                <c:pt idx="1">
                  <c:v>14.11</c:v>
                </c:pt>
                <c:pt idx="4">
                  <c:v>17.3</c:v>
                </c:pt>
              </c:numCache>
            </c:numRef>
          </c:val>
          <c:extLst xmlns:c16r2="http://schemas.microsoft.com/office/drawing/2015/06/chart">
            <c:ext xmlns:c16="http://schemas.microsoft.com/office/drawing/2014/chart" uri="{C3380CC4-5D6E-409C-BE32-E72D297353CC}">
              <c16:uniqueId val="{00000001-8881-4296-976C-E4B24D0AC3D7}"/>
            </c:ext>
          </c:extLst>
        </c:ser>
        <c:ser>
          <c:idx val="4"/>
          <c:order val="4"/>
          <c:tx>
            <c:strRef>
              <c:f>Bar!$E$8</c:f>
              <c:strCache>
                <c:ptCount val="1"/>
              </c:strCache>
            </c:strRef>
          </c:tx>
          <c:spPr>
            <a:solidFill>
              <a:schemeClr val="accent5"/>
            </a:solidFill>
            <a:ln w="19050">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Bar!$A$9:$A$13</c:f>
              <c:numCache>
                <c:formatCode>General</c:formatCode>
                <c:ptCount val="5"/>
                <c:pt idx="1">
                  <c:v>1990</c:v>
                </c:pt>
                <c:pt idx="4">
                  <c:v>2007</c:v>
                </c:pt>
              </c:numCache>
            </c:numRef>
          </c:cat>
          <c:val>
            <c:numRef>
              <c:f>Bar!$E$9:$E$14</c:f>
              <c:numCache>
                <c:formatCode>General</c:formatCode>
                <c:ptCount val="6"/>
              </c:numCache>
            </c:numRef>
          </c:val>
          <c:extLst xmlns:c16r2="http://schemas.microsoft.com/office/drawing/2015/06/chart">
            <c:ext xmlns:c16="http://schemas.microsoft.com/office/drawing/2014/chart" uri="{C3380CC4-5D6E-409C-BE32-E72D297353CC}">
              <c16:uniqueId val="{00000002-8881-4296-976C-E4B24D0AC3D7}"/>
            </c:ext>
          </c:extLst>
        </c:ser>
        <c:ser>
          <c:idx val="5"/>
          <c:order val="5"/>
          <c:tx>
            <c:strRef>
              <c:f>Bar!$F$8</c:f>
              <c:strCache>
                <c:ptCount val="1"/>
              </c:strCache>
            </c:strRef>
          </c:tx>
          <c:spPr>
            <a:solidFill>
              <a:schemeClr val="accent6"/>
            </a:solidFill>
            <a:ln w="19050">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Bar!$A$9:$A$13</c:f>
              <c:numCache>
                <c:formatCode>General</c:formatCode>
                <c:ptCount val="5"/>
                <c:pt idx="1">
                  <c:v>1990</c:v>
                </c:pt>
                <c:pt idx="4">
                  <c:v>2007</c:v>
                </c:pt>
              </c:numCache>
            </c:numRef>
          </c:cat>
          <c:val>
            <c:numRef>
              <c:f>Bar!$F$9:$F$14</c:f>
              <c:numCache>
                <c:formatCode>General</c:formatCode>
                <c:ptCount val="6"/>
              </c:numCache>
            </c:numRef>
          </c:val>
          <c:extLst xmlns:c16r2="http://schemas.microsoft.com/office/drawing/2015/06/chart">
            <c:ext xmlns:c16="http://schemas.microsoft.com/office/drawing/2014/chart" uri="{C3380CC4-5D6E-409C-BE32-E72D297353CC}">
              <c16:uniqueId val="{00000003-8881-4296-976C-E4B24D0AC3D7}"/>
            </c:ext>
          </c:extLst>
        </c:ser>
        <c:dLbls>
          <c:dLblPos val="ctr"/>
          <c:showLegendKey val="0"/>
          <c:showVal val="1"/>
          <c:showCatName val="0"/>
          <c:showSerName val="0"/>
          <c:showPercent val="0"/>
          <c:showBubbleSize val="0"/>
        </c:dLbls>
        <c:gapWidth val="0"/>
        <c:overlap val="100"/>
        <c:axId val="171454008"/>
        <c:axId val="171109416"/>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Bar!$A$8</c15:sqref>
                        </c15:formulaRef>
                      </c:ext>
                    </c:extLst>
                    <c:strCache>
                      <c:ptCount val="1"/>
                      <c:pt idx="0">
                        <c:v>Year</c:v>
                      </c:pt>
                    </c:strCache>
                  </c:strRef>
                </c:tx>
                <c:spPr>
                  <a:solidFill>
                    <a:schemeClr val="accent1"/>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6r2="http://schemas.microsoft.com/office/drawing/2015/06/chart">
                      <c:ext uri="{02D57815-91ED-43cb-92C2-25804820EDAC}">
                        <c15:formulaRef>
                          <c15:sqref>Bar!$A$9:$A$13</c15:sqref>
                        </c15:formulaRef>
                      </c:ext>
                    </c:extLst>
                    <c:numCache>
                      <c:formatCode>General</c:formatCode>
                      <c:ptCount val="5"/>
                      <c:pt idx="1">
                        <c:v>1990</c:v>
                      </c:pt>
                      <c:pt idx="4">
                        <c:v>2007</c:v>
                      </c:pt>
                    </c:numCache>
                  </c:numRef>
                </c:cat>
                <c:val>
                  <c:numRef>
                    <c:extLst xmlns:c16r2="http://schemas.microsoft.com/office/drawing/2015/06/chart">
                      <c:ext uri="{02D57815-91ED-43cb-92C2-25804820EDAC}">
                        <c15:formulaRef>
                          <c15:sqref>Bar!$A$9:$A$14</c15:sqref>
                        </c15:formulaRef>
                      </c:ext>
                    </c:extLst>
                    <c:numCache>
                      <c:formatCode>General</c:formatCode>
                      <c:ptCount val="6"/>
                      <c:pt idx="1">
                        <c:v>1990</c:v>
                      </c:pt>
                      <c:pt idx="4">
                        <c:v>2007</c:v>
                      </c:pt>
                    </c:numCache>
                  </c:numRef>
                </c:val>
                <c:extLst xmlns:c16r2="http://schemas.microsoft.com/office/drawing/2015/06/chart">
                  <c:ext xmlns:c16="http://schemas.microsoft.com/office/drawing/2014/chart" uri="{C3380CC4-5D6E-409C-BE32-E72D297353CC}">
                    <c16:uniqueId val="{00000004-8881-4296-976C-E4B24D0AC3D7}"/>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Bar!$B$8</c15:sqref>
                        </c15:formulaRef>
                      </c:ext>
                    </c:extLst>
                    <c:strCache>
                      <c:ptCount val="1"/>
                      <c:pt idx="0">
                        <c:v>Axis</c:v>
                      </c:pt>
                    </c:strCache>
                  </c:strRef>
                </c:tx>
                <c:spPr>
                  <a:solidFill>
                    <a:schemeClr val="accent2"/>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6r2="http://schemas.microsoft.com/office/drawing/2015/06/chart" xmlns:c15="http://schemas.microsoft.com/office/drawing/2012/chart">
                      <c:ext xmlns:c15="http://schemas.microsoft.com/office/drawing/2012/chart" uri="{02D57815-91ED-43cb-92C2-25804820EDAC}">
                        <c15:formulaRef>
                          <c15:sqref>Bar!$A$9:$A$13</c15:sqref>
                        </c15:formulaRef>
                      </c:ext>
                    </c:extLst>
                    <c:numCache>
                      <c:formatCode>General</c:formatCode>
                      <c:ptCount val="5"/>
                      <c:pt idx="1">
                        <c:v>1990</c:v>
                      </c:pt>
                      <c:pt idx="4">
                        <c:v>2007</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Bar!$B$9:$B$14</c15:sqref>
                        </c15:formulaRef>
                      </c:ext>
                    </c:extLst>
                    <c:numCache>
                      <c:formatCode>General</c:formatCode>
                      <c:ptCount val="6"/>
                    </c:numCache>
                  </c:numRef>
                </c:val>
                <c:extLst xmlns:c16r2="http://schemas.microsoft.com/office/drawing/2015/06/chart" xmlns:c15="http://schemas.microsoft.com/office/drawing/2012/chart">
                  <c:ext xmlns:c16="http://schemas.microsoft.com/office/drawing/2014/chart" uri="{C3380CC4-5D6E-409C-BE32-E72D297353CC}">
                    <c16:uniqueId val="{00000005-8881-4296-976C-E4B24D0AC3D7}"/>
                  </c:ext>
                </c:extLst>
              </c15:ser>
            </c15:filteredBarSeries>
            <c15:filteredBarSeries>
              <c15:ser>
                <c:idx val="6"/>
                <c:order val="6"/>
                <c:tx>
                  <c:strRef>
                    <c:extLst xmlns:c16r2="http://schemas.microsoft.com/office/drawing/2015/06/chart" xmlns:c15="http://schemas.microsoft.com/office/drawing/2012/chart">
                      <c:ext xmlns:c15="http://schemas.microsoft.com/office/drawing/2012/chart" uri="{02D57815-91ED-43cb-92C2-25804820EDAC}">
                        <c15:formulaRef>
                          <c15:sqref>Bar!$G$8</c15:sqref>
                        </c15:formulaRef>
                      </c:ext>
                    </c:extLst>
                    <c:strCache>
                      <c:ptCount val="1"/>
                    </c:strCache>
                  </c:strRef>
                </c:tx>
                <c:spPr>
                  <a:solidFill>
                    <a:schemeClr val="accent1">
                      <a:lumMod val="60000"/>
                    </a:schemeClr>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6r2="http://schemas.microsoft.com/office/drawing/2015/06/chart" xmlns:c15="http://schemas.microsoft.com/office/drawing/2012/chart">
                      <c:ext xmlns:c15="http://schemas.microsoft.com/office/drawing/2012/chart" uri="{02D57815-91ED-43cb-92C2-25804820EDAC}">
                        <c15:formulaRef>
                          <c15:sqref>Bar!$A$9:$A$13</c15:sqref>
                        </c15:formulaRef>
                      </c:ext>
                    </c:extLst>
                    <c:numCache>
                      <c:formatCode>General</c:formatCode>
                      <c:ptCount val="5"/>
                      <c:pt idx="1">
                        <c:v>1990</c:v>
                      </c:pt>
                      <c:pt idx="4">
                        <c:v>2007</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Bar!$G$9:$G$14</c15:sqref>
                        </c15:formulaRef>
                      </c:ext>
                    </c:extLst>
                    <c:numCache>
                      <c:formatCode>General</c:formatCode>
                      <c:ptCount val="6"/>
                    </c:numCache>
                  </c:numRef>
                </c:val>
                <c:extLst xmlns:c16r2="http://schemas.microsoft.com/office/drawing/2015/06/chart" xmlns:c15="http://schemas.microsoft.com/office/drawing/2012/chart">
                  <c:ext xmlns:c16="http://schemas.microsoft.com/office/drawing/2014/chart" uri="{C3380CC4-5D6E-409C-BE32-E72D297353CC}">
                    <c16:uniqueId val="{00000006-8881-4296-976C-E4B24D0AC3D7}"/>
                  </c:ext>
                </c:extLst>
              </c15:ser>
            </c15:filteredBarSeries>
          </c:ext>
        </c:extLst>
      </c:barChart>
      <c:catAx>
        <c:axId val="1714540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dirty="0"/>
                  <a:t>Emissions Year</a:t>
                </a:r>
              </a:p>
            </c:rich>
          </c:tx>
          <c:layout>
            <c:manualLayout>
              <c:xMode val="edge"/>
              <c:yMode val="edge"/>
              <c:x val="0.33944672704021128"/>
              <c:y val="0.8330007738683025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out"/>
        <c:tickLblPos val="none"/>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109416"/>
        <c:crosses val="autoZero"/>
        <c:auto val="0"/>
        <c:lblAlgn val="ctr"/>
        <c:lblOffset val="100"/>
        <c:tickLblSkip val="1"/>
        <c:noMultiLvlLbl val="0"/>
      </c:catAx>
      <c:valAx>
        <c:axId val="171109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a:t>CO</a:t>
                </a:r>
                <a:r>
                  <a:rPr lang="en-US" sz="1200" b="1" baseline="-25000" dirty="0"/>
                  <a:t>2</a:t>
                </a:r>
                <a:r>
                  <a:rPr lang="en-US" sz="1200" b="1" dirty="0"/>
                  <a:t>e (MMT)</a:t>
                </a: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454008"/>
        <c:crossesAt val="1"/>
        <c:crossBetween val="between"/>
      </c:val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Entry>
      <c:legendEntry>
        <c:idx val="2"/>
        <c:delete val="1"/>
      </c:legendEntry>
      <c:legendEntry>
        <c:idx val="3"/>
        <c:delete val="1"/>
      </c:legendEntry>
      <c:layout>
        <c:manualLayout>
          <c:xMode val="edge"/>
          <c:yMode val="edge"/>
          <c:x val="0.18014637831495162"/>
          <c:y val="0.87004984022581033"/>
          <c:w val="0.55671310128935003"/>
          <c:h val="0.1293242351036275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aseline="0"/>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0.74368</cdr:x>
      <cdr:y>0.2215</cdr:y>
    </cdr:from>
    <cdr:to>
      <cdr:x>1</cdr:x>
      <cdr:y>0.56474</cdr:y>
    </cdr:to>
    <cdr:sp macro="" textlink="">
      <cdr:nvSpPr>
        <cdr:cNvPr id="2" name="TextBox 1"/>
        <cdr:cNvSpPr txBox="1"/>
      </cdr:nvSpPr>
      <cdr:spPr>
        <a:xfrm xmlns:a="http://schemas.openxmlformats.org/drawingml/2006/main">
          <a:off x="6202837" y="912477"/>
          <a:ext cx="2007909" cy="1414021"/>
        </a:xfrm>
        <a:prstGeom xmlns:a="http://schemas.openxmlformats.org/drawingml/2006/main" prst="rect">
          <a:avLst/>
        </a:prstGeom>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0.74095</cdr:x>
      <cdr:y>0.46086</cdr:y>
    </cdr:from>
    <cdr:to>
      <cdr:x>1</cdr:x>
      <cdr:y>0.84625</cdr:y>
    </cdr:to>
    <cdr:sp macro="" textlink="">
      <cdr:nvSpPr>
        <cdr:cNvPr id="3" name="TextBox 2"/>
        <cdr:cNvSpPr txBox="1"/>
      </cdr:nvSpPr>
      <cdr:spPr>
        <a:xfrm xmlns:a="http://schemas.openxmlformats.org/drawingml/2006/main">
          <a:off x="5804361" y="1898560"/>
          <a:ext cx="2029313" cy="15876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nSpc>
              <a:spcPct val="70000"/>
            </a:lnSpc>
          </a:pPr>
          <a:r>
            <a:rPr lang="en-US" sz="1100" dirty="0"/>
            <a:t>Changes include updated:</a:t>
          </a:r>
        </a:p>
        <a:p xmlns:a="http://schemas.openxmlformats.org/drawingml/2006/main">
          <a:pPr>
            <a:lnSpc>
              <a:spcPct val="70000"/>
            </a:lnSpc>
          </a:pPr>
          <a:endParaRPr lang="en-US" sz="1100" dirty="0"/>
        </a:p>
        <a:p xmlns:a="http://schemas.openxmlformats.org/drawingml/2006/main">
          <a:r>
            <a:rPr lang="en-US" sz="1100" dirty="0"/>
            <a:t>GWPs;</a:t>
          </a:r>
        </a:p>
        <a:p xmlns:a="http://schemas.openxmlformats.org/drawingml/2006/main">
          <a:r>
            <a:rPr lang="en-US" sz="1100" dirty="0"/>
            <a:t> Fuel consumption data; and </a:t>
          </a:r>
        </a:p>
        <a:p xmlns:a="http://schemas.openxmlformats.org/drawingml/2006/main">
          <a:r>
            <a:rPr lang="en-US" dirty="0"/>
            <a:t> GHG emission factors. </a:t>
          </a:r>
          <a:endParaRPr lang="en-US" dirty="0" smtClean="0"/>
        </a:p>
        <a:p xmlns:a="http://schemas.openxmlformats.org/drawingml/2006/main">
          <a:endParaRPr lang="en-US" dirty="0"/>
        </a:p>
        <a:p xmlns:a="http://schemas.openxmlformats.org/drawingml/2006/main">
          <a:r>
            <a:rPr lang="en-US" dirty="0" smtClean="0"/>
            <a:t>MMT= Million Metric Tons</a:t>
          </a:r>
          <a:endParaRPr lang="en-US" dirty="0"/>
        </a:p>
      </cdr:txBody>
    </cdr:sp>
  </cdr:relSizeAnchor>
  <cdr:relSizeAnchor xmlns:cdr="http://schemas.openxmlformats.org/drawingml/2006/chartDrawing">
    <cdr:from>
      <cdr:x>0.44082</cdr:x>
      <cdr:y>0.33993</cdr:y>
    </cdr:from>
    <cdr:to>
      <cdr:x>0.51236</cdr:x>
      <cdr:y>0.40009</cdr:y>
    </cdr:to>
    <cdr:sp macro="" textlink="">
      <cdr:nvSpPr>
        <cdr:cNvPr id="4" name="TextBox 3"/>
        <cdr:cNvSpPr txBox="1"/>
      </cdr:nvSpPr>
      <cdr:spPr>
        <a:xfrm xmlns:a="http://schemas.openxmlformats.org/drawingml/2006/main">
          <a:off x="3730652" y="1659029"/>
          <a:ext cx="605440" cy="2936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chemeClr val="bg1"/>
              </a:solidFill>
            </a:rPr>
            <a:t>Prior</a:t>
          </a:r>
          <a:endParaRPr lang="en-US" sz="1100" b="1" dirty="0">
            <a:solidFill>
              <a:schemeClr val="bg1"/>
            </a:solidFill>
          </a:endParaRPr>
        </a:p>
      </cdr:txBody>
    </cdr:sp>
  </cdr:relSizeAnchor>
  <cdr:relSizeAnchor xmlns:cdr="http://schemas.openxmlformats.org/drawingml/2006/chartDrawing">
    <cdr:from>
      <cdr:x>0.21353</cdr:x>
      <cdr:y>0.38758</cdr:y>
    </cdr:from>
    <cdr:to>
      <cdr:x>0.29261</cdr:x>
      <cdr:y>0.46992</cdr:y>
    </cdr:to>
    <cdr:sp macro="" textlink="">
      <cdr:nvSpPr>
        <cdr:cNvPr id="5" name="TextBox 4"/>
        <cdr:cNvSpPr txBox="1"/>
      </cdr:nvSpPr>
      <cdr:spPr>
        <a:xfrm xmlns:a="http://schemas.openxmlformats.org/drawingml/2006/main">
          <a:off x="1672761" y="1596660"/>
          <a:ext cx="619432" cy="339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0.20318</cdr:x>
      <cdr:y>0.40906</cdr:y>
    </cdr:from>
    <cdr:to>
      <cdr:x>0.28696</cdr:x>
      <cdr:y>0.5</cdr:y>
    </cdr:to>
    <cdr:sp macro="" textlink="">
      <cdr:nvSpPr>
        <cdr:cNvPr id="6" name="TextBox 5"/>
        <cdr:cNvSpPr txBox="1"/>
      </cdr:nvSpPr>
      <cdr:spPr>
        <a:xfrm xmlns:a="http://schemas.openxmlformats.org/drawingml/2006/main">
          <a:off x="1591646" y="1685150"/>
          <a:ext cx="656303" cy="3746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0.21353</cdr:x>
      <cdr:y>0.36789</cdr:y>
    </cdr:from>
    <cdr:to>
      <cdr:x>0.3265</cdr:x>
      <cdr:y>0.46062</cdr:y>
    </cdr:to>
    <cdr:sp macro="" textlink="">
      <cdr:nvSpPr>
        <cdr:cNvPr id="7" name="TextBox 6"/>
        <cdr:cNvSpPr txBox="1"/>
      </cdr:nvSpPr>
      <cdr:spPr>
        <a:xfrm xmlns:a="http://schemas.openxmlformats.org/drawingml/2006/main">
          <a:off x="1672762" y="1515543"/>
          <a:ext cx="884903" cy="3820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chemeClr val="bg1"/>
              </a:solidFill>
            </a:rPr>
            <a:t>Updated</a:t>
          </a:r>
          <a:endParaRPr lang="en-US" sz="1100" b="1" dirty="0">
            <a:solidFill>
              <a:schemeClr val="bg1"/>
            </a:solidFill>
          </a:endParaRPr>
        </a:p>
      </cdr:txBody>
    </cdr:sp>
  </cdr:relSizeAnchor>
  <cdr:relSizeAnchor xmlns:cdr="http://schemas.openxmlformats.org/drawingml/2006/chartDrawing">
    <cdr:from>
      <cdr:x>0.10057</cdr:x>
      <cdr:y>0.39653</cdr:y>
    </cdr:from>
    <cdr:to>
      <cdr:x>0.18435</cdr:x>
      <cdr:y>0.5</cdr:y>
    </cdr:to>
    <cdr:sp macro="" textlink="">
      <cdr:nvSpPr>
        <cdr:cNvPr id="8" name="TextBox 7"/>
        <cdr:cNvSpPr txBox="1"/>
      </cdr:nvSpPr>
      <cdr:spPr>
        <a:xfrm xmlns:a="http://schemas.openxmlformats.org/drawingml/2006/main">
          <a:off x="787859" y="1633531"/>
          <a:ext cx="656303" cy="4262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chemeClr val="bg1"/>
              </a:solidFill>
            </a:rPr>
            <a:t>Prior</a:t>
          </a:r>
          <a:endParaRPr lang="en-US" sz="1100" b="1" dirty="0">
            <a:solidFill>
              <a:schemeClr val="bg1"/>
            </a:solidFill>
          </a:endParaRPr>
        </a:p>
      </cdr:txBody>
    </cdr:sp>
  </cdr:relSizeAnchor>
  <cdr:relSizeAnchor xmlns:cdr="http://schemas.openxmlformats.org/drawingml/2006/chartDrawing">
    <cdr:from>
      <cdr:x>0.16097</cdr:x>
      <cdr:y>0.76701</cdr:y>
    </cdr:from>
    <cdr:to>
      <cdr:x>0.25023</cdr:x>
      <cdr:y>0.81924</cdr:y>
    </cdr:to>
    <cdr:sp macro="" textlink="">
      <cdr:nvSpPr>
        <cdr:cNvPr id="9" name="TextBox 8"/>
        <cdr:cNvSpPr txBox="1"/>
      </cdr:nvSpPr>
      <cdr:spPr>
        <a:xfrm xmlns:a="http://schemas.openxmlformats.org/drawingml/2006/main">
          <a:off x="1260993" y="3159767"/>
          <a:ext cx="699247" cy="2151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t>1990</a:t>
          </a:r>
          <a:endParaRPr lang="en-US" sz="1100" b="1" dirty="0"/>
        </a:p>
      </cdr:txBody>
    </cdr:sp>
  </cdr:relSizeAnchor>
  <cdr:relSizeAnchor xmlns:cdr="http://schemas.openxmlformats.org/drawingml/2006/chartDrawing">
    <cdr:from>
      <cdr:x>0.5</cdr:x>
      <cdr:y>0.76701</cdr:y>
    </cdr:from>
    <cdr:to>
      <cdr:x>0.58926</cdr:x>
      <cdr:y>0.81924</cdr:y>
    </cdr:to>
    <cdr:sp macro="" textlink="">
      <cdr:nvSpPr>
        <cdr:cNvPr id="10" name="TextBox 1"/>
        <cdr:cNvSpPr txBox="1"/>
      </cdr:nvSpPr>
      <cdr:spPr>
        <a:xfrm xmlns:a="http://schemas.openxmlformats.org/drawingml/2006/main">
          <a:off x="3916837" y="3159767"/>
          <a:ext cx="699247" cy="2151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2007</a:t>
          </a:r>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5F9E8DAE-9B43-4575-8EAE-F62EFC293AD5}" type="datetimeFigureOut">
              <a:rPr lang="en-US" smtClean="0"/>
              <a:t>8/25/2017</a:t>
            </a:fld>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17E23DA-DCD5-406F-91B6-D1047D3FE3A1}" type="slidenum">
              <a:rPr lang="en-US" smtClean="0"/>
              <a:t>‹#›</a:t>
            </a:fld>
            <a:endParaRPr lang="en-US" dirty="0"/>
          </a:p>
        </p:txBody>
      </p:sp>
    </p:spTree>
    <p:extLst>
      <p:ext uri="{BB962C8B-B14F-4D97-AF65-F5344CB8AC3E}">
        <p14:creationId xmlns:p14="http://schemas.microsoft.com/office/powerpoint/2010/main" val="3996932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8" tIns="46654" rIns="93308" bIns="46654"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08" tIns="46654" rIns="93308" bIns="46654" rtlCol="0"/>
          <a:lstStyle>
            <a:lvl1pPr algn="r">
              <a:defRPr sz="1200"/>
            </a:lvl1pPr>
          </a:lstStyle>
          <a:p>
            <a:fld id="{73E4B203-0D8C-451F-8BE1-C53AAF429F36}" type="datetimeFigureOut">
              <a:rPr lang="en-US" smtClean="0"/>
              <a:t>8/25/2017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8" tIns="46654" rIns="93308" bIns="46654"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08" tIns="46654" rIns="93308" bIns="466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08" tIns="46654" rIns="93308" bIns="466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08" tIns="46654" rIns="93308" bIns="46654" rtlCol="0" anchor="b"/>
          <a:lstStyle>
            <a:lvl1pPr algn="r">
              <a:defRPr sz="1200"/>
            </a:lvl1pPr>
          </a:lstStyle>
          <a:p>
            <a:fld id="{FC28CF2F-477C-43EA-BA62-FEF553899342}" type="slidenum">
              <a:rPr lang="en-US" smtClean="0"/>
              <a:t>‹#›</a:t>
            </a:fld>
            <a:endParaRPr lang="en-US" dirty="0"/>
          </a:p>
        </p:txBody>
      </p:sp>
    </p:spTree>
    <p:extLst>
      <p:ext uri="{BB962C8B-B14F-4D97-AF65-F5344CB8AC3E}">
        <p14:creationId xmlns:p14="http://schemas.microsoft.com/office/powerpoint/2010/main" val="108858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File:HECO_West_Oahu.jpg"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n.wikipedia.org/wiki/File:Puunene_mill.jpg" TargetMode="External"/><Relationship Id="rId4" Type="http://schemas.openxmlformats.org/officeDocument/2006/relationships/hyperlink" Target="http://the.honoluluadvertiser.com/article/2010/Jan/20/bz/hawaii1200326.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28CF2F-477C-43EA-BA62-FEF553899342}" type="slidenum">
              <a:rPr lang="en-US" smtClean="0"/>
              <a:t>1</a:t>
            </a:fld>
            <a:endParaRPr lang="en-US" dirty="0"/>
          </a:p>
        </p:txBody>
      </p:sp>
    </p:spTree>
    <p:extLst>
      <p:ext uri="{BB962C8B-B14F-4D97-AF65-F5344CB8AC3E}">
        <p14:creationId xmlns:p14="http://schemas.microsoft.com/office/powerpoint/2010/main" val="522959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Carbon dioxide equivalent emissions are determined by multiplying the mass amount of each greenhouse gas by its associated global warming potential and adding them up.</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Biogenic CO</a:t>
            </a:r>
            <a:r>
              <a:rPr lang="en-US" baseline="-25000" dirty="0"/>
              <a:t>2</a:t>
            </a:r>
            <a:r>
              <a:rPr lang="en-US" baseline="0" dirty="0"/>
              <a:t> is excluded from the cap.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Statewide GHG emissions limit is equal to or below 13.66 million metric tons (or 15.06 million tons) per year of CO</a:t>
            </a:r>
            <a:r>
              <a:rPr lang="en-US" baseline="-25000" dirty="0"/>
              <a:t>2</a:t>
            </a:r>
            <a:r>
              <a:rPr lang="en-US" baseline="0" dirty="0"/>
              <a:t>e.  The GHG limit excludes aviation and international bunker fuel emissions and include carbon sinks.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Sink is a carbon reservoir that removes greenhouse gas from the atmosphere.  The main sinks are the oceans and growing vegetation that absorb CO</a:t>
            </a:r>
            <a:r>
              <a:rPr lang="en-US" baseline="-25000" dirty="0"/>
              <a:t>2</a:t>
            </a:r>
            <a:r>
              <a:rPr lang="en-US" baseline="0" dirty="0"/>
              <a:t>.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GWP is a scale of how effective a greenhouse gas is in heating up the atmosphere in comparison to carbon dioxide with the global warming potential of one.    </a:t>
            </a:r>
          </a:p>
          <a:p>
            <a:endParaRPr lang="en-US" dirty="0"/>
          </a:p>
        </p:txBody>
      </p:sp>
      <p:sp>
        <p:nvSpPr>
          <p:cNvPr id="4" name="Slide Number Placeholder 3"/>
          <p:cNvSpPr>
            <a:spLocks noGrp="1"/>
          </p:cNvSpPr>
          <p:nvPr>
            <p:ph type="sldNum" sz="quarter" idx="10"/>
          </p:nvPr>
        </p:nvSpPr>
        <p:spPr/>
        <p:txBody>
          <a:bodyPr/>
          <a:lstStyle/>
          <a:p>
            <a:fld id="{FC28CF2F-477C-43EA-BA62-FEF553899342}" type="slidenum">
              <a:rPr lang="en-US" smtClean="0"/>
              <a:t>2</a:t>
            </a:fld>
            <a:endParaRPr lang="en-US" dirty="0"/>
          </a:p>
        </p:txBody>
      </p:sp>
    </p:spTree>
    <p:extLst>
      <p:ext uri="{BB962C8B-B14F-4D97-AF65-F5344CB8AC3E}">
        <p14:creationId xmlns:p14="http://schemas.microsoft.com/office/powerpoint/2010/main" val="365919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Carbon dioxide equivalent emissions are determined by multiplying the mass amount of each greenhouse gas by its associated global warming potential and adding them up.</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Biogenic CO</a:t>
            </a:r>
            <a:r>
              <a:rPr lang="en-US" baseline="-25000" dirty="0"/>
              <a:t>2</a:t>
            </a:r>
            <a:r>
              <a:rPr lang="en-US" baseline="0" dirty="0"/>
              <a:t> is excluded from the cap.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Statewide GHG emissions limit is equal to or below 13.66 million metric tons (or 15.06 million tons) per year of CO</a:t>
            </a:r>
            <a:r>
              <a:rPr lang="en-US" baseline="-25000" dirty="0"/>
              <a:t>2</a:t>
            </a:r>
            <a:r>
              <a:rPr lang="en-US" baseline="0" dirty="0"/>
              <a:t>e.  The GHG limit excludes aviation and international bunker fuel emissions and include carbon sinks.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Sink is a carbon reservoir that removes greenhouse gas from the atmosphere.  The main sinks are the oceans and growing vegetation that absorb CO</a:t>
            </a:r>
            <a:r>
              <a:rPr lang="en-US" baseline="-25000" dirty="0"/>
              <a:t>2</a:t>
            </a:r>
            <a:r>
              <a:rPr lang="en-US" baseline="0" dirty="0"/>
              <a:t>.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GWP is a scale of how effective a greenhouse gas is in heating up the atmosphere in comparison to carbon dioxide with the global warming potential of one.    </a:t>
            </a:r>
          </a:p>
          <a:p>
            <a:endParaRPr lang="en-US" dirty="0"/>
          </a:p>
        </p:txBody>
      </p:sp>
      <p:sp>
        <p:nvSpPr>
          <p:cNvPr id="4" name="Slide Number Placeholder 3"/>
          <p:cNvSpPr>
            <a:spLocks noGrp="1"/>
          </p:cNvSpPr>
          <p:nvPr>
            <p:ph type="sldNum" sz="quarter" idx="10"/>
          </p:nvPr>
        </p:nvSpPr>
        <p:spPr/>
        <p:txBody>
          <a:bodyPr/>
          <a:lstStyle/>
          <a:p>
            <a:fld id="{FC28CF2F-477C-43EA-BA62-FEF553899342}" type="slidenum">
              <a:rPr lang="en-US" smtClean="0"/>
              <a:t>3</a:t>
            </a:fld>
            <a:endParaRPr lang="en-US" dirty="0"/>
          </a:p>
        </p:txBody>
      </p:sp>
    </p:spTree>
    <p:extLst>
      <p:ext uri="{BB962C8B-B14F-4D97-AF65-F5344CB8AC3E}">
        <p14:creationId xmlns:p14="http://schemas.microsoft.com/office/powerpoint/2010/main" val="4203621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http://en.wikipedia.org/wiki/File:HECO_West_Oahu.jpg#filelinks</a:t>
            </a:r>
            <a:endParaRPr lang="en-US" dirty="0"/>
          </a:p>
          <a:p>
            <a:r>
              <a:rPr lang="en-US" dirty="0">
                <a:hlinkClick r:id="rId4"/>
              </a:rPr>
              <a:t>http://the.honoluluadvertiser.com/article/2010/Jan/20/bz/hawaii1200326.html</a:t>
            </a:r>
            <a:r>
              <a:rPr lang="en-US" dirty="0">
                <a:hlinkClick r:id="rId5"/>
              </a:rPr>
              <a:t>http://en.wikipedia.org/wiki/File:Puunene_mill.jpg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C28CF2F-477C-43EA-BA62-FEF553899342}" type="slidenum">
              <a:rPr lang="en-US" smtClean="0"/>
              <a:t>4</a:t>
            </a:fld>
            <a:endParaRPr lang="en-US" dirty="0"/>
          </a:p>
        </p:txBody>
      </p:sp>
    </p:spTree>
    <p:extLst>
      <p:ext uri="{BB962C8B-B14F-4D97-AF65-F5344CB8AC3E}">
        <p14:creationId xmlns:p14="http://schemas.microsoft.com/office/powerpoint/2010/main" val="4257891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Measures: Measures that are adopted, implemented, and enforced as a matter of State law.  Such measures are enforceable only per State law, and are not included as part of the federally enforceable State plan.</a:t>
            </a:r>
          </a:p>
          <a:p>
            <a:r>
              <a:rPr lang="en-US" dirty="0"/>
              <a:t>CPP was issued on August 3, 2015.</a:t>
            </a:r>
          </a:p>
          <a:p>
            <a:r>
              <a:rPr lang="en-US" dirty="0"/>
              <a:t>Hawaii, Alaska, Guam, and Puerto Rico were deferred from requirements of the CPP until CO2 performance goals are established for these regions. </a:t>
            </a:r>
          </a:p>
          <a:p>
            <a:r>
              <a:rPr lang="en-US" dirty="0"/>
              <a:t>Under the Clean Energy Incentive Program – EPA providing allowances equal to 300 million short tons for helping states meet CO2 performance goals.    </a:t>
            </a:r>
          </a:p>
        </p:txBody>
      </p:sp>
      <p:sp>
        <p:nvSpPr>
          <p:cNvPr id="4" name="Slide Number Placeholder 3"/>
          <p:cNvSpPr>
            <a:spLocks noGrp="1"/>
          </p:cNvSpPr>
          <p:nvPr>
            <p:ph type="sldNum" sz="quarter" idx="10"/>
          </p:nvPr>
        </p:nvSpPr>
        <p:spPr/>
        <p:txBody>
          <a:bodyPr/>
          <a:lstStyle/>
          <a:p>
            <a:fld id="{FC28CF2F-477C-43EA-BA62-FEF553899342}" type="slidenum">
              <a:rPr lang="en-US" smtClean="0"/>
              <a:t>5</a:t>
            </a:fld>
            <a:endParaRPr lang="en-US" dirty="0"/>
          </a:p>
        </p:txBody>
      </p:sp>
    </p:spTree>
    <p:extLst>
      <p:ext uri="{BB962C8B-B14F-4D97-AF65-F5344CB8AC3E}">
        <p14:creationId xmlns:p14="http://schemas.microsoft.com/office/powerpoint/2010/main" val="108043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Measures: Measures that are adopted, implemented, and enforced as a matter of State law.  Such measures are enforceable only per State law, and are not included as part of the federally enforceable State plan.</a:t>
            </a:r>
          </a:p>
          <a:p>
            <a:r>
              <a:rPr lang="en-US" dirty="0"/>
              <a:t>CPP was issued on August 3, 2015.</a:t>
            </a:r>
          </a:p>
          <a:p>
            <a:r>
              <a:rPr lang="en-US" dirty="0"/>
              <a:t>Hawaii, Alaska, Guam, and Puerto Rico were deferred from requirements of the CPP until CO2 performance goals are established for these regions. </a:t>
            </a:r>
          </a:p>
          <a:p>
            <a:r>
              <a:rPr lang="en-US" dirty="0"/>
              <a:t>Under the Clean Energy Incentive Program – EPA providing allowances equal to 300 million short tons for helping states meet CO2 performance goals.    </a:t>
            </a:r>
          </a:p>
        </p:txBody>
      </p:sp>
      <p:sp>
        <p:nvSpPr>
          <p:cNvPr id="4" name="Slide Number Placeholder 3"/>
          <p:cNvSpPr>
            <a:spLocks noGrp="1"/>
          </p:cNvSpPr>
          <p:nvPr>
            <p:ph type="sldNum" sz="quarter" idx="10"/>
          </p:nvPr>
        </p:nvSpPr>
        <p:spPr/>
        <p:txBody>
          <a:bodyPr/>
          <a:lstStyle/>
          <a:p>
            <a:fld id="{FC28CF2F-477C-43EA-BA62-FEF553899342}" type="slidenum">
              <a:rPr lang="en-US" smtClean="0"/>
              <a:t>6</a:t>
            </a:fld>
            <a:endParaRPr lang="en-US" dirty="0"/>
          </a:p>
        </p:txBody>
      </p:sp>
    </p:spTree>
    <p:extLst>
      <p:ext uri="{BB962C8B-B14F-4D97-AF65-F5344CB8AC3E}">
        <p14:creationId xmlns:p14="http://schemas.microsoft.com/office/powerpoint/2010/main" val="2361331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dirty="0"/>
              <a:t>1990 GHG emissions have increased of about 3%.</a:t>
            </a:r>
          </a:p>
          <a:p>
            <a:r>
              <a:rPr lang="en-US" sz="1100" dirty="0"/>
              <a:t>2007 GHG emission have increased about 4%.</a:t>
            </a:r>
          </a:p>
          <a:p>
            <a:endParaRPr lang="en-US" dirty="0"/>
          </a:p>
          <a:p>
            <a:r>
              <a:rPr lang="en-US" b="1" dirty="0"/>
              <a:t>Aviation:</a:t>
            </a:r>
            <a:r>
              <a:rPr lang="en-US" dirty="0"/>
              <a:t>  Aviation is part of the transportation source category but wasn’t included because aviation is excluded from the statewide GHG emissions limit.  In 2007 statewide GHG emissions were 4.8 million metric tons per year.       </a:t>
            </a:r>
          </a:p>
        </p:txBody>
      </p:sp>
      <p:sp>
        <p:nvSpPr>
          <p:cNvPr id="4" name="Slide Number Placeholder 3"/>
          <p:cNvSpPr>
            <a:spLocks noGrp="1"/>
          </p:cNvSpPr>
          <p:nvPr>
            <p:ph type="sldNum" sz="quarter" idx="10"/>
          </p:nvPr>
        </p:nvSpPr>
        <p:spPr/>
        <p:txBody>
          <a:bodyPr/>
          <a:lstStyle/>
          <a:p>
            <a:fld id="{FC28CF2F-477C-43EA-BA62-FEF553899342}" type="slidenum">
              <a:rPr lang="en-US" smtClean="0"/>
              <a:t>7</a:t>
            </a:fld>
            <a:endParaRPr lang="en-US" dirty="0"/>
          </a:p>
        </p:txBody>
      </p:sp>
    </p:spTree>
    <p:extLst>
      <p:ext uri="{BB962C8B-B14F-4D97-AF65-F5344CB8AC3E}">
        <p14:creationId xmlns:p14="http://schemas.microsoft.com/office/powerpoint/2010/main" val="2121317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Measures: Measures that are adopted, implemented, and enforced as a matter of State law.  Such measures are enforceable only per State law, and are not included as part of the federally enforceable State plan.</a:t>
            </a:r>
          </a:p>
          <a:p>
            <a:r>
              <a:rPr lang="en-US" dirty="0"/>
              <a:t>CPP was issued on August 3, 2015.</a:t>
            </a:r>
          </a:p>
          <a:p>
            <a:r>
              <a:rPr lang="en-US" dirty="0"/>
              <a:t>Hawaii, Alaska, Guam, and Puerto Rico were deferred from requirements of the CPP until CO2 performance goals are established for these regions. </a:t>
            </a:r>
          </a:p>
          <a:p>
            <a:r>
              <a:rPr lang="en-US" dirty="0"/>
              <a:t>Under the Clean Energy Incentive Program – EPA providing allowances equal to 300 million short tons for helping states meet CO2 performance goals.    </a:t>
            </a:r>
          </a:p>
        </p:txBody>
      </p:sp>
      <p:sp>
        <p:nvSpPr>
          <p:cNvPr id="4" name="Slide Number Placeholder 3"/>
          <p:cNvSpPr>
            <a:spLocks noGrp="1"/>
          </p:cNvSpPr>
          <p:nvPr>
            <p:ph type="sldNum" sz="quarter" idx="10"/>
          </p:nvPr>
        </p:nvSpPr>
        <p:spPr/>
        <p:txBody>
          <a:bodyPr/>
          <a:lstStyle/>
          <a:p>
            <a:fld id="{FC28CF2F-477C-43EA-BA62-FEF553899342}" type="slidenum">
              <a:rPr lang="en-US" smtClean="0"/>
              <a:t>8</a:t>
            </a:fld>
            <a:endParaRPr lang="en-US" dirty="0"/>
          </a:p>
        </p:txBody>
      </p:sp>
    </p:spTree>
    <p:extLst>
      <p:ext uri="{BB962C8B-B14F-4D97-AF65-F5344CB8AC3E}">
        <p14:creationId xmlns:p14="http://schemas.microsoft.com/office/powerpoint/2010/main" val="2919072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28CF2F-477C-43EA-BA62-FEF553899342}" type="slidenum">
              <a:rPr lang="en-US" smtClean="0"/>
              <a:t>9</a:t>
            </a:fld>
            <a:endParaRPr lang="en-US" dirty="0"/>
          </a:p>
        </p:txBody>
      </p:sp>
    </p:spTree>
    <p:extLst>
      <p:ext uri="{BB962C8B-B14F-4D97-AF65-F5344CB8AC3E}">
        <p14:creationId xmlns:p14="http://schemas.microsoft.com/office/powerpoint/2010/main" val="1534218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FCC81B1-F7FB-4BB0-AFB8-B4E1E8FC4944}" type="datetimeFigureOut">
              <a:rPr lang="en-US" smtClean="0"/>
              <a:t>8/25/2017</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570F5CD-0FA1-46D5-8482-9C9D8CF672B8}"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70F5CD-0FA1-46D5-8482-9C9D8CF672B8}"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7" name="Slide Number Placeholder 6"/>
          <p:cNvSpPr>
            <a:spLocks noGrp="1"/>
          </p:cNvSpPr>
          <p:nvPr>
            <p:ph type="sldNum" sz="quarter" idx="12"/>
          </p:nvPr>
        </p:nvSpPr>
        <p:spPr/>
        <p:txBody>
          <a:bodyPr/>
          <a:lstStyle/>
          <a:p>
            <a:fld id="{3570F5CD-0FA1-46D5-8482-9C9D8CF672B8}"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CC81B1-F7FB-4BB0-AFB8-B4E1E8FC4944}" type="datetimeFigureOut">
              <a:rPr lang="en-US" smtClean="0"/>
              <a:t>8/25/2017</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3570F5CD-0FA1-46D5-8482-9C9D8CF672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FCC81B1-F7FB-4BB0-AFB8-B4E1E8FC4944}" type="datetimeFigureOut">
              <a:rPr lang="en-US" smtClean="0"/>
              <a:t>8/25/2017</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570F5CD-0FA1-46D5-8482-9C9D8CF672B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hawaiienergypolicy.hawaii.edu/outreach-communication/hawaii-clean-energy-day/2017/index.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041" y="1524000"/>
            <a:ext cx="3309803" cy="1260629"/>
          </a:xfrm>
        </p:spPr>
        <p:txBody>
          <a:bodyPr/>
          <a:lstStyle/>
          <a:p>
            <a:r>
              <a:rPr lang="en-US" dirty="0"/>
              <a:t>Clean Air Branch</a:t>
            </a:r>
          </a:p>
        </p:txBody>
      </p:sp>
      <p:sp>
        <p:nvSpPr>
          <p:cNvPr id="4" name="Content Placeholder 2"/>
          <p:cNvSpPr txBox="1">
            <a:spLocks/>
          </p:cNvSpPr>
          <p:nvPr/>
        </p:nvSpPr>
        <p:spPr>
          <a:xfrm>
            <a:off x="4527755" y="185252"/>
            <a:ext cx="3746090" cy="1653381"/>
          </a:xfrm>
          <a:prstGeom prst="rect">
            <a:avLst/>
          </a:prstGeom>
        </p:spPr>
        <p:txBody>
          <a:bodyPr vert="horz" lIns="91440" tIns="45720" rIns="91440" bIns="45720" rtlCol="0">
            <a:normAutofit fontScale="85000" lnSpcReduction="10000"/>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2600" b="1" dirty="0" smtClean="0">
                <a:solidFill>
                  <a:srgbClr val="94C600"/>
                </a:solidFill>
              </a:rPr>
              <a:t> </a:t>
            </a:r>
            <a:r>
              <a:rPr lang="en-US" sz="2600" b="1" dirty="0" smtClean="0">
                <a:solidFill>
                  <a:schemeClr val="accent1">
                    <a:lumMod val="40000"/>
                    <a:lumOff val="60000"/>
                  </a:schemeClr>
                </a:solidFill>
              </a:rPr>
              <a:t>GHG Rules &amp; Statewide </a:t>
            </a:r>
          </a:p>
          <a:p>
            <a:r>
              <a:rPr lang="en-US" sz="2600" b="1" dirty="0">
                <a:solidFill>
                  <a:schemeClr val="accent1">
                    <a:lumMod val="40000"/>
                    <a:lumOff val="60000"/>
                  </a:schemeClr>
                </a:solidFill>
              </a:rPr>
              <a:t> </a:t>
            </a:r>
            <a:r>
              <a:rPr lang="en-US" sz="2600" b="1" dirty="0" smtClean="0">
                <a:solidFill>
                  <a:schemeClr val="accent1">
                    <a:lumMod val="40000"/>
                    <a:lumOff val="60000"/>
                  </a:schemeClr>
                </a:solidFill>
              </a:rPr>
              <a:t>GHG Emission Inventories </a:t>
            </a:r>
            <a:endParaRPr lang="en-US" sz="2600" b="1" dirty="0">
              <a:solidFill>
                <a:schemeClr val="accent1">
                  <a:lumMod val="40000"/>
                  <a:lumOff val="60000"/>
                </a:schemeClr>
              </a:solidFill>
            </a:endParaRPr>
          </a:p>
          <a:p>
            <a:endParaRPr lang="en-US" sz="3000" b="1" dirty="0" smtClean="0">
              <a:solidFill>
                <a:schemeClr val="accent1">
                  <a:lumMod val="40000"/>
                  <a:lumOff val="60000"/>
                </a:schemeClr>
              </a:solidFill>
              <a:ea typeface="+mj-ea"/>
              <a:cs typeface="+mj-cs"/>
            </a:endParaRPr>
          </a:p>
          <a:p>
            <a:r>
              <a:rPr lang="en-US" sz="3000" b="1" dirty="0" smtClean="0">
                <a:solidFill>
                  <a:schemeClr val="accent1">
                    <a:lumMod val="40000"/>
                    <a:lumOff val="60000"/>
                  </a:schemeClr>
                </a:solidFill>
                <a:ea typeface="+mj-ea"/>
                <a:cs typeface="+mj-cs"/>
              </a:rPr>
              <a:t> August 28, 2017  </a:t>
            </a:r>
            <a:endParaRPr lang="en-US" sz="3000" b="1" dirty="0">
              <a:solidFill>
                <a:schemeClr val="accent1">
                  <a:lumMod val="40000"/>
                  <a:lumOff val="60000"/>
                </a:schemeClr>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41" y="1905000"/>
            <a:ext cx="4012759" cy="262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Hawaii Clean Energy Day 2017">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648201" y="3231460"/>
            <a:ext cx="3442252" cy="130258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6842"/>
            <a:ext cx="7010400" cy="685800"/>
          </a:xfrm>
        </p:spPr>
        <p:txBody>
          <a:bodyPr>
            <a:normAutofit fontScale="90000"/>
          </a:bodyPr>
          <a:lstStyle/>
          <a:p>
            <a:r>
              <a:rPr lang="en-US" dirty="0"/>
              <a:t>   </a:t>
            </a:r>
          </a:p>
        </p:txBody>
      </p:sp>
      <p:sp>
        <p:nvSpPr>
          <p:cNvPr id="3" name="Content Placeholder 2"/>
          <p:cNvSpPr>
            <a:spLocks noGrp="1"/>
          </p:cNvSpPr>
          <p:nvPr>
            <p:ph idx="1"/>
          </p:nvPr>
        </p:nvSpPr>
        <p:spPr>
          <a:xfrm>
            <a:off x="536785" y="712304"/>
            <a:ext cx="8196471" cy="2672451"/>
          </a:xfrm>
        </p:spPr>
        <p:txBody>
          <a:bodyPr>
            <a:normAutofit fontScale="55000" lnSpcReduction="20000"/>
          </a:bodyPr>
          <a:lstStyle/>
          <a:p>
            <a:r>
              <a:rPr lang="en-US" sz="2700" dirty="0">
                <a:solidFill>
                  <a:schemeClr val="tx1"/>
                </a:solidFill>
                <a:latin typeface="Century Gothic" panose="020B0502020202020204" pitchFamily="34" charset="0"/>
              </a:rPr>
              <a:t>The GHG Rules are required by Hawaii Act 234, 2007. </a:t>
            </a:r>
          </a:p>
          <a:p>
            <a:r>
              <a:rPr lang="en-US" sz="2700" dirty="0">
                <a:solidFill>
                  <a:schemeClr val="tx1"/>
                </a:solidFill>
                <a:latin typeface="Century Gothic" panose="020B0502020202020204" pitchFamily="34" charset="0"/>
              </a:rPr>
              <a:t>Sets statewide greenhouse gas emissions limit to equal or below 1990 levels by 2020 (13.66 million metric tons per year of CO</a:t>
            </a:r>
            <a:r>
              <a:rPr lang="en-US" sz="2700" baseline="-25000" dirty="0">
                <a:solidFill>
                  <a:schemeClr val="tx1"/>
                </a:solidFill>
                <a:latin typeface="Century Gothic" panose="020B0502020202020204" pitchFamily="34" charset="0"/>
              </a:rPr>
              <a:t>2</a:t>
            </a:r>
            <a:r>
              <a:rPr lang="en-US" sz="2700" dirty="0">
                <a:solidFill>
                  <a:schemeClr val="tx1"/>
                </a:solidFill>
                <a:latin typeface="Century Gothic" panose="020B0502020202020204" pitchFamily="34" charset="0"/>
              </a:rPr>
              <a:t>e, excluding aviation and international bunker fuel emissions and includes carbon sinks</a:t>
            </a:r>
            <a:r>
              <a:rPr lang="en-US" sz="2700" dirty="0" smtClean="0">
                <a:solidFill>
                  <a:schemeClr val="tx1"/>
                </a:solidFill>
                <a:latin typeface="Century Gothic" panose="020B0502020202020204" pitchFamily="34" charset="0"/>
              </a:rPr>
              <a:t>).</a:t>
            </a:r>
            <a:endParaRPr lang="en-US" sz="2700" dirty="0">
              <a:solidFill>
                <a:schemeClr val="tx1"/>
              </a:solidFill>
              <a:latin typeface="Century Gothic" panose="020B0502020202020204" pitchFamily="34" charset="0"/>
            </a:endParaRPr>
          </a:p>
          <a:p>
            <a:r>
              <a:rPr lang="en-US" sz="2700" dirty="0">
                <a:solidFill>
                  <a:schemeClr val="tx1"/>
                </a:solidFill>
                <a:latin typeface="Century Gothic" panose="020B0502020202020204" pitchFamily="34" charset="0"/>
              </a:rPr>
              <a:t>Prior 2007 Statewide GHG Emissions Inventory from ICF. </a:t>
            </a:r>
          </a:p>
          <a:p>
            <a:endParaRPr lang="en-US" sz="3200" dirty="0">
              <a:solidFill>
                <a:schemeClr val="tx1"/>
              </a:solidFill>
              <a:latin typeface="Century Gothic" panose="020B0502020202020204" pitchFamily="34" charset="0"/>
            </a:endParaRPr>
          </a:p>
          <a:p>
            <a:endParaRPr lang="en-US" dirty="0">
              <a:solidFill>
                <a:schemeClr val="tx1"/>
              </a:solidFill>
              <a:latin typeface="Century Gothic" panose="020B0502020202020204" pitchFamily="34" charset="0"/>
            </a:endParaRPr>
          </a:p>
          <a:p>
            <a:endParaRPr lang="en-US" dirty="0">
              <a:solidFill>
                <a:schemeClr val="tx1"/>
              </a:solidFill>
              <a:latin typeface="Century Gothic" panose="020B0502020202020204" pitchFamily="34" charset="0"/>
            </a:endParaRPr>
          </a:p>
          <a:p>
            <a:pPr marL="68580" indent="0">
              <a:buNone/>
            </a:pPr>
            <a:endParaRPr lang="en-US" dirty="0"/>
          </a:p>
          <a:p>
            <a:endParaRPr lang="en-US" dirty="0"/>
          </a:p>
          <a:p>
            <a:pPr marL="68580" indent="0">
              <a:buNone/>
            </a:pPr>
            <a:r>
              <a:rPr lang="en-US" dirty="0"/>
              <a:t>  </a:t>
            </a:r>
          </a:p>
          <a:p>
            <a:pPr marL="68580" indent="0">
              <a:buNone/>
            </a:pPr>
            <a:r>
              <a:rPr lang="en-US" dirty="0"/>
              <a:t> </a:t>
            </a:r>
          </a:p>
          <a:p>
            <a:pPr marL="68580" indent="0">
              <a:buNone/>
            </a:pPr>
            <a:endParaRPr lang="en-US" dirty="0"/>
          </a:p>
          <a:p>
            <a:pPr marL="68580" indent="0">
              <a:buNone/>
            </a:pPr>
            <a:endParaRPr lang="en-US" dirty="0">
              <a:solidFill>
                <a:schemeClr val="tx1"/>
              </a:solidFill>
            </a:endParaRPr>
          </a:p>
          <a:p>
            <a:endParaRPr lang="en-US" dirty="0"/>
          </a:p>
          <a:p>
            <a:endParaRPr lang="en-US" dirty="0"/>
          </a:p>
        </p:txBody>
      </p:sp>
      <p:sp>
        <p:nvSpPr>
          <p:cNvPr id="7" name="Content Placeholder 2"/>
          <p:cNvSpPr txBox="1">
            <a:spLocks/>
          </p:cNvSpPr>
          <p:nvPr/>
        </p:nvSpPr>
        <p:spPr>
          <a:xfrm>
            <a:off x="4717774" y="76200"/>
            <a:ext cx="2971800" cy="662781"/>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endParaRPr lang="en-US" sz="2370" dirty="0"/>
          </a:p>
        </p:txBody>
      </p:sp>
      <p:sp>
        <p:nvSpPr>
          <p:cNvPr id="8" name="Content Placeholder 2"/>
          <p:cNvSpPr txBox="1">
            <a:spLocks/>
          </p:cNvSpPr>
          <p:nvPr/>
        </p:nvSpPr>
        <p:spPr>
          <a:xfrm>
            <a:off x="4800600" y="49523"/>
            <a:ext cx="2888974" cy="472991"/>
          </a:xfrm>
          <a:prstGeom prst="rect">
            <a:avLst/>
          </a:prstGeom>
          <a:solidFill>
            <a:srgbClr val="71685A"/>
          </a:solidFill>
        </p:spPr>
        <p:txBody>
          <a:bodyPr vert="horz" lIns="91440" tIns="45720" rIns="91440" bIns="45720" rtlCol="0">
            <a:normAutofit fontScale="25000" lnSpcReduction="20000"/>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8800" b="1" dirty="0">
                <a:solidFill>
                  <a:schemeClr val="accent1">
                    <a:lumMod val="40000"/>
                    <a:lumOff val="60000"/>
                  </a:schemeClr>
                </a:solidFill>
                <a:ea typeface="+mj-ea"/>
                <a:cs typeface="+mj-cs"/>
              </a:rPr>
              <a:t>Introduction</a:t>
            </a:r>
          </a:p>
          <a:p>
            <a:r>
              <a:rPr lang="en-US" sz="2370" dirty="0">
                <a:solidFill>
                  <a:srgbClr val="94C600"/>
                </a:solidFill>
                <a:ea typeface="+mj-ea"/>
                <a:cs typeface="+mj-cs"/>
              </a:rPr>
              <a:t>  </a:t>
            </a:r>
            <a:endParaRPr lang="en-US" sz="2370" dirty="0"/>
          </a:p>
        </p:txBody>
      </p:sp>
      <p:pic>
        <p:nvPicPr>
          <p:cNvPr id="4" name="Picture 3"/>
          <p:cNvPicPr>
            <a:picLocks noChangeAspect="1"/>
          </p:cNvPicPr>
          <p:nvPr/>
        </p:nvPicPr>
        <p:blipFill>
          <a:blip r:embed="rId3"/>
          <a:stretch>
            <a:fillRect/>
          </a:stretch>
        </p:blipFill>
        <p:spPr>
          <a:xfrm>
            <a:off x="1078582" y="1914976"/>
            <a:ext cx="6610992" cy="5621449"/>
          </a:xfrm>
          <a:prstGeom prst="rect">
            <a:avLst/>
          </a:prstGeom>
        </p:spPr>
      </p:pic>
      <p:sp>
        <p:nvSpPr>
          <p:cNvPr id="9" name="TextBox 8"/>
          <p:cNvSpPr txBox="1"/>
          <p:nvPr/>
        </p:nvSpPr>
        <p:spPr>
          <a:xfrm>
            <a:off x="3927788" y="4427089"/>
            <a:ext cx="707232" cy="261610"/>
          </a:xfrm>
          <a:prstGeom prst="rect">
            <a:avLst/>
          </a:prstGeom>
          <a:noFill/>
        </p:spPr>
        <p:txBody>
          <a:bodyPr wrap="square" rtlCol="0">
            <a:spAutoFit/>
          </a:bodyPr>
          <a:lstStyle/>
          <a:p>
            <a:r>
              <a:rPr lang="en-US" sz="1100" b="1" dirty="0"/>
              <a:t>2007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6842"/>
            <a:ext cx="7010400" cy="685800"/>
          </a:xfrm>
        </p:spPr>
        <p:txBody>
          <a:bodyPr>
            <a:normAutofit fontScale="90000"/>
          </a:bodyPr>
          <a:lstStyle/>
          <a:p>
            <a:r>
              <a:rPr lang="en-US" dirty="0"/>
              <a:t>   </a:t>
            </a:r>
          </a:p>
        </p:txBody>
      </p:sp>
      <p:sp>
        <p:nvSpPr>
          <p:cNvPr id="3" name="Content Placeholder 2"/>
          <p:cNvSpPr>
            <a:spLocks noGrp="1"/>
          </p:cNvSpPr>
          <p:nvPr>
            <p:ph idx="1"/>
          </p:nvPr>
        </p:nvSpPr>
        <p:spPr>
          <a:xfrm>
            <a:off x="771267" y="794583"/>
            <a:ext cx="8218799" cy="4060508"/>
          </a:xfrm>
        </p:spPr>
        <p:txBody>
          <a:bodyPr>
            <a:normAutofit fontScale="62500" lnSpcReduction="20000"/>
          </a:bodyPr>
          <a:lstStyle/>
          <a:p>
            <a:r>
              <a:rPr lang="en-US" sz="2700" dirty="0">
                <a:solidFill>
                  <a:schemeClr val="tx1"/>
                </a:solidFill>
                <a:latin typeface="Century Gothic" panose="020B0502020202020204" pitchFamily="34" charset="0"/>
              </a:rPr>
              <a:t>To help meet goal </a:t>
            </a:r>
            <a:r>
              <a:rPr lang="en-US" sz="2700" dirty="0" smtClean="0">
                <a:solidFill>
                  <a:schemeClr val="tx1"/>
                </a:solidFill>
                <a:latin typeface="Century Gothic" panose="020B0502020202020204" pitchFamily="34" charset="0"/>
              </a:rPr>
              <a:t>– GHG emission cap specified for </a:t>
            </a:r>
            <a:r>
              <a:rPr lang="en-US" sz="2700" dirty="0">
                <a:solidFill>
                  <a:schemeClr val="tx1"/>
                </a:solidFill>
                <a:latin typeface="Century Gothic" panose="020B0502020202020204" pitchFamily="34" charset="0"/>
              </a:rPr>
              <a:t>stationary </a:t>
            </a:r>
            <a:r>
              <a:rPr lang="en-US" sz="2700" dirty="0" smtClean="0">
                <a:solidFill>
                  <a:schemeClr val="tx1"/>
                </a:solidFill>
                <a:latin typeface="Century Gothic" panose="020B0502020202020204" pitchFamily="34" charset="0"/>
              </a:rPr>
              <a:t>sources.</a:t>
            </a:r>
          </a:p>
          <a:p>
            <a:endParaRPr lang="en-US" dirty="0" smtClean="0">
              <a:solidFill>
                <a:schemeClr val="tx1"/>
              </a:solidFill>
              <a:latin typeface="Century Gothic" panose="020B0502020202020204" pitchFamily="34" charset="0"/>
            </a:endParaRPr>
          </a:p>
          <a:p>
            <a:r>
              <a:rPr lang="en-US" sz="2700" dirty="0">
                <a:solidFill>
                  <a:schemeClr val="tx1"/>
                </a:solidFill>
                <a:latin typeface="Century Gothic" panose="020B0502020202020204" pitchFamily="34" charset="0"/>
              </a:rPr>
              <a:t>Potential CO</a:t>
            </a:r>
            <a:r>
              <a:rPr lang="en-US" sz="2700" baseline="-25000" dirty="0">
                <a:solidFill>
                  <a:schemeClr val="tx1"/>
                </a:solidFill>
                <a:latin typeface="Century Gothic" panose="020B0502020202020204" pitchFamily="34" charset="0"/>
              </a:rPr>
              <a:t>2</a:t>
            </a:r>
            <a:r>
              <a:rPr lang="en-US" sz="2700" dirty="0">
                <a:solidFill>
                  <a:schemeClr val="tx1"/>
                </a:solidFill>
                <a:latin typeface="Century Gothic" panose="020B0502020202020204" pitchFamily="34" charset="0"/>
              </a:rPr>
              <a:t>e emissions threshold of 100,000 tons/year.</a:t>
            </a:r>
          </a:p>
          <a:p>
            <a:endParaRPr lang="en-US" dirty="0" smtClean="0">
              <a:solidFill>
                <a:schemeClr val="tx1"/>
              </a:solidFill>
              <a:latin typeface="Century Gothic" panose="020B0502020202020204" pitchFamily="34" charset="0"/>
            </a:endParaRPr>
          </a:p>
          <a:p>
            <a:r>
              <a:rPr lang="en-US" sz="2700" dirty="0" smtClean="0">
                <a:solidFill>
                  <a:schemeClr val="tx1"/>
                </a:solidFill>
                <a:latin typeface="Century Gothic" panose="020B0502020202020204" pitchFamily="34" charset="0"/>
              </a:rPr>
              <a:t>Cap is set </a:t>
            </a:r>
            <a:r>
              <a:rPr lang="en-US" sz="2700" dirty="0">
                <a:solidFill>
                  <a:schemeClr val="tx1"/>
                </a:solidFill>
                <a:latin typeface="Century Gothic" panose="020B0502020202020204" pitchFamily="34" charset="0"/>
              </a:rPr>
              <a:t>at 16% below facility’s baseline emission level </a:t>
            </a:r>
            <a:r>
              <a:rPr lang="en-US" sz="2700" dirty="0" smtClean="0">
                <a:solidFill>
                  <a:schemeClr val="tx1"/>
                </a:solidFill>
                <a:latin typeface="Century Gothic" panose="020B0502020202020204" pitchFamily="34" charset="0"/>
              </a:rPr>
              <a:t>unless alternate cap is </a:t>
            </a:r>
            <a:r>
              <a:rPr lang="en-US" sz="2700" dirty="0">
                <a:solidFill>
                  <a:schemeClr val="tx1"/>
                </a:solidFill>
                <a:latin typeface="Century Gothic" panose="020B0502020202020204" pitchFamily="34" charset="0"/>
              </a:rPr>
              <a:t>approved </a:t>
            </a:r>
            <a:r>
              <a:rPr lang="en-US" sz="2700" dirty="0" smtClean="0">
                <a:solidFill>
                  <a:schemeClr val="tx1"/>
                </a:solidFill>
                <a:latin typeface="Century Gothic" panose="020B0502020202020204" pitchFamily="34" charset="0"/>
              </a:rPr>
              <a:t>if </a:t>
            </a:r>
            <a:r>
              <a:rPr lang="en-US" sz="2700" dirty="0">
                <a:solidFill>
                  <a:schemeClr val="tx1"/>
                </a:solidFill>
                <a:latin typeface="Century Gothic" panose="020B0502020202020204" pitchFamily="34" charset="0"/>
              </a:rPr>
              <a:t>16% reduction cannot be achieved.</a:t>
            </a:r>
          </a:p>
          <a:p>
            <a:endParaRPr lang="en-US" dirty="0">
              <a:solidFill>
                <a:schemeClr val="tx1"/>
              </a:solidFill>
              <a:latin typeface="Century Gothic" panose="020B0502020202020204" pitchFamily="34" charset="0"/>
            </a:endParaRPr>
          </a:p>
          <a:p>
            <a:r>
              <a:rPr lang="en-US" sz="2700" dirty="0">
                <a:solidFill>
                  <a:schemeClr val="tx1"/>
                </a:solidFill>
                <a:latin typeface="Century Gothic" panose="020B0502020202020204" pitchFamily="34" charset="0"/>
              </a:rPr>
              <a:t>Use 2010 or as baseline or alternate approved baseline emission level for establishing the cap.</a:t>
            </a:r>
          </a:p>
          <a:p>
            <a:endParaRPr lang="en-US" dirty="0">
              <a:solidFill>
                <a:schemeClr val="tx1"/>
              </a:solidFill>
              <a:latin typeface="Century Gothic" panose="020B0502020202020204" pitchFamily="34" charset="0"/>
            </a:endParaRPr>
          </a:p>
          <a:p>
            <a:pPr marL="68580" indent="0">
              <a:buNone/>
            </a:pPr>
            <a:r>
              <a:rPr lang="en-US" dirty="0">
                <a:solidFill>
                  <a:schemeClr val="tx1"/>
                </a:solidFill>
                <a:latin typeface="Century Gothic" panose="020B0502020202020204" pitchFamily="34" charset="0"/>
              </a:rPr>
              <a:t> </a:t>
            </a:r>
          </a:p>
          <a:p>
            <a:endParaRPr lang="en-US" dirty="0">
              <a:solidFill>
                <a:schemeClr val="tx1"/>
              </a:solidFill>
              <a:latin typeface="Century Gothic" panose="020B0502020202020204" pitchFamily="34" charset="0"/>
            </a:endParaRPr>
          </a:p>
          <a:p>
            <a:pPr marL="68580" indent="0">
              <a:buNone/>
            </a:pPr>
            <a:endParaRPr lang="en-US" dirty="0"/>
          </a:p>
          <a:p>
            <a:endParaRPr lang="en-US" dirty="0"/>
          </a:p>
          <a:p>
            <a:pPr marL="68580" indent="0">
              <a:buNone/>
            </a:pPr>
            <a:r>
              <a:rPr lang="en-US" dirty="0"/>
              <a:t>  </a:t>
            </a:r>
          </a:p>
          <a:p>
            <a:pPr marL="68580" indent="0">
              <a:buNone/>
            </a:pPr>
            <a:r>
              <a:rPr lang="en-US" dirty="0"/>
              <a:t> </a:t>
            </a:r>
          </a:p>
          <a:p>
            <a:pPr marL="68580" indent="0">
              <a:buNone/>
            </a:pPr>
            <a:endParaRPr lang="en-US" dirty="0"/>
          </a:p>
          <a:p>
            <a:pPr marL="68580" indent="0">
              <a:buNone/>
            </a:pPr>
            <a:endParaRPr lang="en-US" dirty="0">
              <a:solidFill>
                <a:schemeClr val="tx1"/>
              </a:solidFill>
            </a:endParaRPr>
          </a:p>
          <a:p>
            <a:endParaRPr lang="en-US" dirty="0"/>
          </a:p>
          <a:p>
            <a:endParaRPr lang="en-US" dirty="0"/>
          </a:p>
        </p:txBody>
      </p:sp>
      <p:sp>
        <p:nvSpPr>
          <p:cNvPr id="7" name="Content Placeholder 2"/>
          <p:cNvSpPr txBox="1">
            <a:spLocks/>
          </p:cNvSpPr>
          <p:nvPr/>
        </p:nvSpPr>
        <p:spPr>
          <a:xfrm>
            <a:off x="4717774" y="76200"/>
            <a:ext cx="2971800" cy="662781"/>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endParaRPr lang="en-US" sz="2370" dirty="0"/>
          </a:p>
        </p:txBody>
      </p:sp>
      <p:sp>
        <p:nvSpPr>
          <p:cNvPr id="8" name="Content Placeholder 2"/>
          <p:cNvSpPr txBox="1">
            <a:spLocks/>
          </p:cNvSpPr>
          <p:nvPr/>
        </p:nvSpPr>
        <p:spPr>
          <a:xfrm>
            <a:off x="4800600" y="49523"/>
            <a:ext cx="2965174" cy="662781"/>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2370" b="1" dirty="0">
                <a:solidFill>
                  <a:schemeClr val="accent1">
                    <a:lumMod val="40000"/>
                    <a:lumOff val="60000"/>
                  </a:schemeClr>
                </a:solidFill>
                <a:ea typeface="+mj-ea"/>
                <a:cs typeface="+mj-cs"/>
              </a:rPr>
              <a:t>GHG Emissions CAP  </a:t>
            </a:r>
            <a:endParaRPr lang="en-US" sz="2370" b="1" dirty="0">
              <a:solidFill>
                <a:schemeClr val="accent1">
                  <a:lumMod val="40000"/>
                  <a:lumOff val="60000"/>
                </a:schemeClr>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3452" y="5572020"/>
            <a:ext cx="744644" cy="744644"/>
          </a:xfrm>
          <a:prstGeom prst="rect">
            <a:avLst/>
          </a:prstGeom>
        </p:spPr>
      </p:pic>
      <p:pic>
        <p:nvPicPr>
          <p:cNvPr id="14" name="Picture 13" descr="C:\Users\MMADSEN\Documents\Air Program Development\Greenhouse Gas\Pesentations\2017\FixedCap.png"/>
          <p:cNvPicPr/>
          <p:nvPr/>
        </p:nvPicPr>
        <p:blipFill rotWithShape="1">
          <a:blip r:embed="rId4">
            <a:extLst>
              <a:ext uri="{28A0092B-C50C-407E-A947-70E740481C1C}">
                <a14:useLocalDpi xmlns:a14="http://schemas.microsoft.com/office/drawing/2010/main" val="0"/>
              </a:ext>
            </a:extLst>
          </a:blip>
          <a:srcRect l="23999" t="23810" r="32709" b="32092"/>
          <a:stretch/>
        </p:blipFill>
        <p:spPr bwMode="auto">
          <a:xfrm>
            <a:off x="1944870" y="2960771"/>
            <a:ext cx="5004973" cy="3086902"/>
          </a:xfrm>
          <a:prstGeom prst="rect">
            <a:avLst/>
          </a:prstGeom>
          <a:noFill/>
          <a:ln>
            <a:noFill/>
          </a:ln>
          <a:extLst>
            <a:ext uri="{53640926-AAD7-44D8-BBD7-CCE9431645EC}">
              <a14:shadowObscured xmlns:a14="http://schemas.microsoft.com/office/drawing/2010/main"/>
            </a:ext>
          </a:extLst>
        </p:spPr>
      </p:pic>
      <p:sp>
        <p:nvSpPr>
          <p:cNvPr id="9" name="TextBox 8"/>
          <p:cNvSpPr txBox="1"/>
          <p:nvPr/>
        </p:nvSpPr>
        <p:spPr>
          <a:xfrm>
            <a:off x="4379166" y="4079025"/>
            <a:ext cx="1667022" cy="300082"/>
          </a:xfrm>
          <a:prstGeom prst="rect">
            <a:avLst/>
          </a:prstGeom>
          <a:noFill/>
        </p:spPr>
        <p:txBody>
          <a:bodyPr wrap="square" rtlCol="0">
            <a:spAutoFit/>
          </a:bodyPr>
          <a:lstStyle/>
          <a:p>
            <a:r>
              <a:rPr lang="en-US" sz="1350" dirty="0"/>
              <a:t> 16% reduction</a:t>
            </a:r>
            <a:r>
              <a:rPr lang="en-US" sz="1350" baseline="30000" dirty="0"/>
              <a:t>*</a:t>
            </a:r>
            <a:r>
              <a:rPr lang="en-US" sz="1350" dirty="0"/>
              <a:t> </a:t>
            </a:r>
          </a:p>
        </p:txBody>
      </p:sp>
      <p:sp>
        <p:nvSpPr>
          <p:cNvPr id="4" name="TextBox 3"/>
          <p:cNvSpPr txBox="1"/>
          <p:nvPr/>
        </p:nvSpPr>
        <p:spPr>
          <a:xfrm>
            <a:off x="2141335" y="3570520"/>
            <a:ext cx="5478665" cy="300082"/>
          </a:xfrm>
          <a:prstGeom prst="rect">
            <a:avLst/>
          </a:prstGeom>
          <a:solidFill>
            <a:schemeClr val="bg1"/>
          </a:solidFill>
        </p:spPr>
        <p:txBody>
          <a:bodyPr wrap="square" rtlCol="0">
            <a:spAutoFit/>
          </a:bodyPr>
          <a:lstStyle/>
          <a:p>
            <a:r>
              <a:rPr lang="en-US" sz="1300" b="1" dirty="0">
                <a:latin typeface="Arial" panose="020B0604020202020204" pitchFamily="34" charset="0"/>
                <a:cs typeface="Arial" panose="020B0604020202020204" pitchFamily="34" charset="0"/>
              </a:rPr>
              <a:t>Statewide Stationary Source GHG Emission Levels</a:t>
            </a:r>
          </a:p>
        </p:txBody>
      </p:sp>
      <p:sp>
        <p:nvSpPr>
          <p:cNvPr id="5" name="TextBox 4"/>
          <p:cNvSpPr txBox="1"/>
          <p:nvPr/>
        </p:nvSpPr>
        <p:spPr>
          <a:xfrm>
            <a:off x="3245944" y="6118525"/>
            <a:ext cx="3109309" cy="246221"/>
          </a:xfrm>
          <a:prstGeom prst="rect">
            <a:avLst/>
          </a:prstGeom>
          <a:noFill/>
        </p:spPr>
        <p:txBody>
          <a:bodyPr wrap="square" rtlCol="0">
            <a:spAutoFit/>
          </a:bodyPr>
          <a:lstStyle/>
          <a:p>
            <a:r>
              <a:rPr lang="en-US" sz="850" dirty="0"/>
              <a:t>* </a:t>
            </a:r>
            <a:r>
              <a:rPr lang="en-US" sz="1000" dirty="0"/>
              <a:t>13.2% + Factor of Safety = 16% Reduction</a:t>
            </a:r>
          </a:p>
        </p:txBody>
      </p:sp>
      <p:sp>
        <p:nvSpPr>
          <p:cNvPr id="6" name="TextBox 5"/>
          <p:cNvSpPr txBox="1"/>
          <p:nvPr/>
        </p:nvSpPr>
        <p:spPr>
          <a:xfrm>
            <a:off x="2973721" y="5681834"/>
            <a:ext cx="829876" cy="230832"/>
          </a:xfrm>
          <a:prstGeom prst="rect">
            <a:avLst/>
          </a:prstGeom>
          <a:solidFill>
            <a:schemeClr val="bg1"/>
          </a:solidFill>
        </p:spPr>
        <p:txBody>
          <a:bodyPr wrap="square" rtlCol="0">
            <a:spAutoFit/>
          </a:bodyPr>
          <a:lstStyle/>
          <a:p>
            <a:r>
              <a:rPr lang="en-US" sz="900" b="1" dirty="0" smtClean="0"/>
              <a:t>Year 2010</a:t>
            </a:r>
            <a:endParaRPr lang="en-US" sz="900" b="1" dirty="0"/>
          </a:p>
        </p:txBody>
      </p:sp>
      <p:sp>
        <p:nvSpPr>
          <p:cNvPr id="12" name="TextBox 11"/>
          <p:cNvSpPr txBox="1"/>
          <p:nvPr/>
        </p:nvSpPr>
        <p:spPr>
          <a:xfrm>
            <a:off x="4632192" y="5681834"/>
            <a:ext cx="829876" cy="230832"/>
          </a:xfrm>
          <a:prstGeom prst="rect">
            <a:avLst/>
          </a:prstGeom>
          <a:solidFill>
            <a:schemeClr val="bg1"/>
          </a:solidFill>
        </p:spPr>
        <p:txBody>
          <a:bodyPr wrap="square" rtlCol="0">
            <a:spAutoFit/>
          </a:bodyPr>
          <a:lstStyle/>
          <a:p>
            <a:r>
              <a:rPr lang="en-US" sz="900" b="1" dirty="0" smtClean="0"/>
              <a:t>Year 2020</a:t>
            </a:r>
            <a:endParaRPr lang="en-US" sz="900" b="1" dirty="0"/>
          </a:p>
        </p:txBody>
      </p:sp>
    </p:spTree>
    <p:extLst>
      <p:ext uri="{BB962C8B-B14F-4D97-AF65-F5344CB8AC3E}">
        <p14:creationId xmlns:p14="http://schemas.microsoft.com/office/powerpoint/2010/main" val="89197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4648200" y="76201"/>
            <a:ext cx="3810000" cy="533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2000" b="1" dirty="0">
                <a:solidFill>
                  <a:schemeClr val="accent1">
                    <a:lumMod val="40000"/>
                    <a:lumOff val="60000"/>
                  </a:schemeClr>
                </a:solidFill>
                <a:ea typeface="+mj-ea"/>
                <a:cs typeface="+mj-cs"/>
              </a:rPr>
              <a:t>Stationary Sources </a:t>
            </a:r>
            <a:r>
              <a:rPr lang="en-US" sz="2370" b="1" dirty="0">
                <a:solidFill>
                  <a:schemeClr val="accent1">
                    <a:lumMod val="40000"/>
                    <a:lumOff val="60000"/>
                  </a:schemeClr>
                </a:solidFill>
                <a:ea typeface="+mj-ea"/>
                <a:cs typeface="+mj-cs"/>
              </a:rPr>
              <a:t> </a:t>
            </a:r>
            <a:endParaRPr lang="en-US" sz="2370" b="1" dirty="0">
              <a:solidFill>
                <a:schemeClr val="accent1">
                  <a:lumMod val="40000"/>
                  <a:lumOff val="60000"/>
                </a:schemeClr>
              </a:solidFill>
            </a:endParaRPr>
          </a:p>
        </p:txBody>
      </p:sp>
      <p:pic>
        <p:nvPicPr>
          <p:cNvPr id="18" name="Picture 17"/>
          <p:cNvPicPr/>
          <p:nvPr/>
        </p:nvPicPr>
        <p:blipFill rotWithShape="1">
          <a:blip r:embed="rId3">
            <a:extLst>
              <a:ext uri="{28A0092B-C50C-407E-A947-70E740481C1C}">
                <a14:useLocalDpi xmlns:a14="http://schemas.microsoft.com/office/drawing/2010/main" val="0"/>
              </a:ext>
            </a:extLst>
          </a:blip>
          <a:srcRect l="5255" r="23225" b="3319"/>
          <a:stretch/>
        </p:blipFill>
        <p:spPr bwMode="auto">
          <a:xfrm>
            <a:off x="1840885" y="660739"/>
            <a:ext cx="5943600" cy="4509135"/>
          </a:xfrm>
          <a:prstGeom prst="rect">
            <a:avLst/>
          </a:prstGeom>
          <a:ln/>
          <a:extLst/>
        </p:spPr>
      </p:pic>
      <p:sp>
        <p:nvSpPr>
          <p:cNvPr id="19" name="Text Box 2"/>
          <p:cNvSpPr txBox="1"/>
          <p:nvPr/>
        </p:nvSpPr>
        <p:spPr>
          <a:xfrm>
            <a:off x="3567477" y="2504004"/>
            <a:ext cx="480695" cy="266700"/>
          </a:xfrm>
          <a:prstGeom prst="rect">
            <a:avLst/>
          </a:prstGeom>
          <a:solidFill>
            <a:schemeClr val="bg1">
              <a:lumMod val="75000"/>
            </a:scheme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i="1" dirty="0">
                <a:effectLst/>
                <a:latin typeface="Arial"/>
                <a:ea typeface="Calibri"/>
                <a:cs typeface="Times New Roman"/>
              </a:rPr>
              <a:t>(18</a:t>
            </a:r>
            <a:r>
              <a:rPr lang="en-US" sz="1000" b="1" i="1" dirty="0">
                <a:effectLst/>
                <a:latin typeface="Arial"/>
                <a:ea typeface="Calibri"/>
                <a:cs typeface="Times New Roman"/>
              </a:rPr>
              <a:t>)</a:t>
            </a:r>
            <a:endParaRPr lang="en-US" sz="1100" dirty="0">
              <a:effectLst/>
              <a:latin typeface="Calibri"/>
              <a:ea typeface="Calibri"/>
              <a:cs typeface="Times New Roman"/>
            </a:endParaRPr>
          </a:p>
        </p:txBody>
      </p:sp>
      <p:pic>
        <p:nvPicPr>
          <p:cNvPr id="21" name="Picture 20" descr="hawaii1200326AR_b.jpg"/>
          <p:cNvPicPr>
            <a:picLocks noChangeAspect="1"/>
          </p:cNvPicPr>
          <p:nvPr/>
        </p:nvPicPr>
        <p:blipFill>
          <a:blip r:embed="rId4" cstate="print"/>
          <a:stretch>
            <a:fillRect/>
          </a:stretch>
        </p:blipFill>
        <p:spPr>
          <a:xfrm>
            <a:off x="547975" y="2901763"/>
            <a:ext cx="2695299" cy="1751654"/>
          </a:xfrm>
          <a:prstGeom prst="rect">
            <a:avLst/>
          </a:prstGeom>
        </p:spPr>
      </p:pic>
      <p:pic>
        <p:nvPicPr>
          <p:cNvPr id="22" name="Picture 21" descr="800px-HECO_West_Oahu.jpg"/>
          <p:cNvPicPr>
            <a:picLocks noChangeAspect="1"/>
          </p:cNvPicPr>
          <p:nvPr/>
        </p:nvPicPr>
        <p:blipFill>
          <a:blip r:embed="rId5" cstate="print"/>
          <a:stretch>
            <a:fillRect/>
          </a:stretch>
        </p:blipFill>
        <p:spPr>
          <a:xfrm>
            <a:off x="547975" y="1172497"/>
            <a:ext cx="2695299" cy="1678128"/>
          </a:xfrm>
          <a:prstGeom prst="rect">
            <a:avLst/>
          </a:prstGeom>
        </p:spPr>
      </p:pic>
      <p:pic>
        <p:nvPicPr>
          <p:cNvPr id="23" name="Picture 22" descr="Puunene_mill.jpg"/>
          <p:cNvPicPr>
            <a:picLocks noChangeAspect="1"/>
          </p:cNvPicPr>
          <p:nvPr/>
        </p:nvPicPr>
        <p:blipFill>
          <a:blip r:embed="rId6" cstate="print"/>
          <a:stretch>
            <a:fillRect/>
          </a:stretch>
        </p:blipFill>
        <p:spPr>
          <a:xfrm>
            <a:off x="547978" y="4704555"/>
            <a:ext cx="2695296" cy="1736514"/>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70085" y="4372399"/>
            <a:ext cx="914400" cy="914400"/>
          </a:xfrm>
          <a:prstGeom prst="rect">
            <a:avLst/>
          </a:prstGeom>
        </p:spPr>
      </p:pic>
    </p:spTree>
    <p:extLst>
      <p:ext uri="{BB962C8B-B14F-4D97-AF65-F5344CB8AC3E}">
        <p14:creationId xmlns:p14="http://schemas.microsoft.com/office/powerpoint/2010/main" val="368918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572536"/>
          </a:xfrm>
        </p:spPr>
        <p:txBody>
          <a:bodyPr>
            <a:noAutofit/>
          </a:bodyPr>
          <a:lstStyle/>
          <a:p>
            <a:r>
              <a:rPr lang="en-US" sz="3200" dirty="0"/>
              <a:t>HAR 11-60.1-204(k)</a:t>
            </a:r>
          </a:p>
        </p:txBody>
      </p:sp>
      <p:sp>
        <p:nvSpPr>
          <p:cNvPr id="3" name="Content Placeholder 2"/>
          <p:cNvSpPr>
            <a:spLocks noGrp="1"/>
          </p:cNvSpPr>
          <p:nvPr>
            <p:ph idx="1"/>
          </p:nvPr>
        </p:nvSpPr>
        <p:spPr>
          <a:xfrm>
            <a:off x="711200" y="1876213"/>
            <a:ext cx="7921565" cy="3718584"/>
          </a:xfrm>
        </p:spPr>
        <p:txBody>
          <a:bodyPr>
            <a:normAutofit fontScale="40000" lnSpcReduction="20000"/>
          </a:bodyPr>
          <a:lstStyle/>
          <a:p>
            <a:r>
              <a:rPr lang="en-US" sz="6200" dirty="0">
                <a:solidFill>
                  <a:schemeClr val="tx1"/>
                </a:solidFill>
              </a:rPr>
              <a:t>DOH must conduct annual evaluations to determine progress in achieving the statewide GHG emissions limit.</a:t>
            </a:r>
          </a:p>
          <a:p>
            <a:endParaRPr lang="en-US" sz="6200" dirty="0">
              <a:solidFill>
                <a:schemeClr val="tx1"/>
              </a:solidFill>
            </a:endParaRPr>
          </a:p>
          <a:p>
            <a:r>
              <a:rPr lang="en-US" sz="6200" dirty="0">
                <a:solidFill>
                  <a:schemeClr val="tx1"/>
                </a:solidFill>
              </a:rPr>
              <a:t>If DOH determines that the statewide GHG emissions limit is met before 2020, the GHG cap is no longer applicable to the affected facilities.</a:t>
            </a:r>
          </a:p>
          <a:p>
            <a:endParaRPr lang="en-US" sz="6200" dirty="0">
              <a:solidFill>
                <a:schemeClr val="tx1"/>
              </a:solidFill>
            </a:endParaRPr>
          </a:p>
          <a:p>
            <a:pPr marL="68580" indent="0">
              <a:buNone/>
            </a:pPr>
            <a:r>
              <a:rPr lang="en-US" sz="6200" dirty="0">
                <a:solidFill>
                  <a:schemeClr val="tx1"/>
                </a:solidFill>
              </a:rPr>
              <a:t>    </a:t>
            </a:r>
          </a:p>
          <a:p>
            <a:endParaRPr lang="en-US" sz="6200" dirty="0">
              <a:solidFill>
                <a:schemeClr val="tx1"/>
              </a:solidFill>
            </a:endParaRPr>
          </a:p>
          <a:p>
            <a:pPr marL="68580" indent="0">
              <a:buNone/>
            </a:pPr>
            <a:endParaRPr lang="en-US" sz="6200" dirty="0">
              <a:solidFill>
                <a:schemeClr val="tx1"/>
              </a:solidFill>
            </a:endParaRPr>
          </a:p>
        </p:txBody>
      </p:sp>
      <p:sp>
        <p:nvSpPr>
          <p:cNvPr id="4" name="TextBox 3"/>
          <p:cNvSpPr txBox="1"/>
          <p:nvPr/>
        </p:nvSpPr>
        <p:spPr>
          <a:xfrm>
            <a:off x="4800600" y="152400"/>
            <a:ext cx="3124200" cy="381000"/>
          </a:xfrm>
          <a:prstGeom prst="rect">
            <a:avLst/>
          </a:prstGeom>
          <a:noFill/>
          <a:ln>
            <a:noFill/>
          </a:ln>
        </p:spPr>
        <p:txBody>
          <a:bodyPr wrap="square" rtlCol="0">
            <a:spAutoFit/>
          </a:bodyPr>
          <a:lstStyle/>
          <a:p>
            <a:r>
              <a:rPr lang="en-US" b="1" dirty="0">
                <a:solidFill>
                  <a:schemeClr val="accent1">
                    <a:lumMod val="40000"/>
                    <a:lumOff val="60000"/>
                  </a:schemeClr>
                </a:solidFill>
              </a:rPr>
              <a:t>GHG Rules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2073" y="5137597"/>
            <a:ext cx="914400" cy="914400"/>
          </a:xfrm>
          <a:prstGeom prst="rect">
            <a:avLst/>
          </a:prstGeom>
        </p:spPr>
      </p:pic>
    </p:spTree>
    <p:extLst>
      <p:ext uri="{BB962C8B-B14F-4D97-AF65-F5344CB8AC3E}">
        <p14:creationId xmlns:p14="http://schemas.microsoft.com/office/powerpoint/2010/main" val="4121670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948" y="998850"/>
            <a:ext cx="7252252" cy="1046923"/>
          </a:xfrm>
        </p:spPr>
        <p:txBody>
          <a:bodyPr>
            <a:noAutofit/>
          </a:bodyPr>
          <a:lstStyle/>
          <a:p>
            <a:pPr algn="ct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3200" dirty="0"/>
              <a:t>ICF Incorporated, L.L.C</a:t>
            </a:r>
            <a:br>
              <a:rPr lang="en-US" sz="3200" dirty="0"/>
            </a:br>
            <a:r>
              <a:rPr lang="en-US" sz="2400" dirty="0"/>
              <a:t>  </a:t>
            </a:r>
            <a:r>
              <a:rPr lang="en-US" sz="3200" dirty="0"/>
              <a:t>    </a:t>
            </a:r>
          </a:p>
        </p:txBody>
      </p:sp>
      <p:sp>
        <p:nvSpPr>
          <p:cNvPr id="3" name="Content Placeholder 2"/>
          <p:cNvSpPr>
            <a:spLocks noGrp="1"/>
          </p:cNvSpPr>
          <p:nvPr>
            <p:ph idx="1"/>
          </p:nvPr>
        </p:nvSpPr>
        <p:spPr>
          <a:xfrm>
            <a:off x="495300" y="1362921"/>
            <a:ext cx="7911548" cy="4267200"/>
          </a:xfrm>
        </p:spPr>
        <p:txBody>
          <a:bodyPr>
            <a:normAutofit fontScale="47500" lnSpcReduction="20000"/>
          </a:bodyPr>
          <a:lstStyle/>
          <a:p>
            <a:endParaRPr lang="en-US" sz="6200" dirty="0">
              <a:solidFill>
                <a:schemeClr val="tx1"/>
              </a:solidFill>
            </a:endParaRPr>
          </a:p>
          <a:p>
            <a:pPr>
              <a:buSzPct val="85000"/>
            </a:pPr>
            <a:r>
              <a:rPr lang="en-US" sz="5000" dirty="0">
                <a:solidFill>
                  <a:schemeClr val="tx1"/>
                </a:solidFill>
              </a:rPr>
              <a:t>Provide three annual reports with: </a:t>
            </a:r>
          </a:p>
          <a:p>
            <a:pPr marL="68580" indent="0">
              <a:buNone/>
            </a:pPr>
            <a:r>
              <a:rPr lang="en-US" sz="6200" dirty="0">
                <a:solidFill>
                  <a:schemeClr val="tx1"/>
                </a:solidFill>
              </a:rPr>
              <a:t> </a:t>
            </a:r>
            <a:r>
              <a:rPr lang="en-US" sz="7100" dirty="0">
                <a:solidFill>
                  <a:schemeClr val="tx1"/>
                </a:solidFill>
              </a:rPr>
              <a:t>  </a:t>
            </a:r>
            <a:r>
              <a:rPr lang="en-US" sz="5000" dirty="0">
                <a:solidFill>
                  <a:schemeClr val="tx1"/>
                </a:solidFill>
              </a:rPr>
              <a:t>1)  Updated Statewide GHG emissions for prior </a:t>
            </a:r>
          </a:p>
          <a:p>
            <a:pPr marL="68580" indent="-1463040">
              <a:buNone/>
            </a:pPr>
            <a:r>
              <a:rPr lang="en-US" sz="5000" dirty="0">
                <a:solidFill>
                  <a:schemeClr val="tx1"/>
                </a:solidFill>
              </a:rPr>
              <a:t>           inventories (1990, 2007, &amp; 2010);</a:t>
            </a:r>
          </a:p>
          <a:p>
            <a:pPr marL="68580" indent="0">
              <a:buNone/>
            </a:pPr>
            <a:r>
              <a:rPr lang="en-US" sz="5000" dirty="0">
                <a:solidFill>
                  <a:schemeClr val="tx1"/>
                </a:solidFill>
              </a:rPr>
              <a:t>    2)  Compile new 2015, 2016, and 2017 statewide</a:t>
            </a:r>
          </a:p>
          <a:p>
            <a:pPr marL="68580" indent="-1097280">
              <a:buNone/>
            </a:pPr>
            <a:r>
              <a:rPr lang="en-US" sz="5000" dirty="0">
                <a:solidFill>
                  <a:schemeClr val="tx1"/>
                </a:solidFill>
              </a:rPr>
              <a:t>          GHG  inventories; and</a:t>
            </a:r>
          </a:p>
          <a:p>
            <a:pPr marL="68580" indent="0">
              <a:buNone/>
            </a:pPr>
            <a:r>
              <a:rPr lang="en-US" sz="5000" dirty="0">
                <a:solidFill>
                  <a:schemeClr val="tx1"/>
                </a:solidFill>
              </a:rPr>
              <a:t>    3)  GHG Projections for 2020 and 2025.</a:t>
            </a:r>
          </a:p>
          <a:p>
            <a:pPr marL="68580" indent="0">
              <a:buNone/>
            </a:pPr>
            <a:r>
              <a:rPr lang="en-US" sz="5000" dirty="0">
                <a:solidFill>
                  <a:schemeClr val="tx1"/>
                </a:solidFill>
              </a:rPr>
              <a:t>    </a:t>
            </a:r>
            <a:endParaRPr lang="en-US" sz="6200" dirty="0">
              <a:solidFill>
                <a:schemeClr val="tx1"/>
              </a:solidFill>
            </a:endParaRPr>
          </a:p>
          <a:p>
            <a:r>
              <a:rPr lang="en-US" sz="5000" dirty="0">
                <a:solidFill>
                  <a:schemeClr val="tx1"/>
                </a:solidFill>
              </a:rPr>
              <a:t>Evaluate EPA State Inventory and Projection Tool.    </a:t>
            </a:r>
          </a:p>
          <a:p>
            <a:endParaRPr lang="en-US" sz="6200" dirty="0">
              <a:solidFill>
                <a:schemeClr val="tx1"/>
              </a:solidFill>
            </a:endParaRPr>
          </a:p>
          <a:p>
            <a:pPr marL="68580" indent="0">
              <a:buNone/>
            </a:pPr>
            <a:endParaRPr lang="en-US" sz="6200" dirty="0">
              <a:solidFill>
                <a:schemeClr val="tx1"/>
              </a:solidFill>
            </a:endParaRPr>
          </a:p>
        </p:txBody>
      </p:sp>
      <p:sp>
        <p:nvSpPr>
          <p:cNvPr id="4" name="TextBox 3"/>
          <p:cNvSpPr txBox="1"/>
          <p:nvPr/>
        </p:nvSpPr>
        <p:spPr>
          <a:xfrm>
            <a:off x="4800600" y="152400"/>
            <a:ext cx="3379304" cy="369332"/>
          </a:xfrm>
          <a:prstGeom prst="rect">
            <a:avLst/>
          </a:prstGeom>
          <a:noFill/>
          <a:ln>
            <a:noFill/>
          </a:ln>
        </p:spPr>
        <p:txBody>
          <a:bodyPr wrap="square" rtlCol="0">
            <a:spAutoFit/>
          </a:bodyPr>
          <a:lstStyle/>
          <a:p>
            <a:r>
              <a:rPr lang="en-US" b="1" dirty="0">
                <a:solidFill>
                  <a:schemeClr val="accent1">
                    <a:lumMod val="40000"/>
                    <a:lumOff val="60000"/>
                  </a:schemeClr>
                </a:solidFill>
              </a:rPr>
              <a:t>Statewide GHG Inventories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5554620"/>
            <a:ext cx="914400" cy="914400"/>
          </a:xfrm>
          <a:prstGeom prst="rect">
            <a:avLst/>
          </a:prstGeom>
        </p:spPr>
      </p:pic>
    </p:spTree>
    <p:extLst>
      <p:ext uri="{BB962C8B-B14F-4D97-AF65-F5344CB8AC3E}">
        <p14:creationId xmlns:p14="http://schemas.microsoft.com/office/powerpoint/2010/main" val="17507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 y="711351"/>
            <a:ext cx="8324709" cy="718931"/>
          </a:xfrm>
        </p:spPr>
        <p:txBody>
          <a:bodyPr>
            <a:noAutofit/>
          </a:bodyPr>
          <a:lstStyle/>
          <a:p>
            <a:pPr algn="ct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t>
            </a:r>
            <a:r>
              <a:rPr lang="en-US" sz="3200" dirty="0"/>
              <a:t>    </a:t>
            </a:r>
            <a:br>
              <a:rPr lang="en-US" sz="3200" dirty="0"/>
            </a:br>
            <a:r>
              <a:rPr lang="en-US" sz="3200" dirty="0"/>
              <a:t>Update Prior Statewide GHG Inventories</a:t>
            </a:r>
          </a:p>
        </p:txBody>
      </p:sp>
      <p:sp>
        <p:nvSpPr>
          <p:cNvPr id="4" name="TextBox 3"/>
          <p:cNvSpPr txBox="1"/>
          <p:nvPr/>
        </p:nvSpPr>
        <p:spPr>
          <a:xfrm>
            <a:off x="4692518" y="100052"/>
            <a:ext cx="3462908" cy="369332"/>
          </a:xfrm>
          <a:prstGeom prst="rect">
            <a:avLst/>
          </a:prstGeom>
          <a:noFill/>
          <a:ln>
            <a:noFill/>
          </a:ln>
        </p:spPr>
        <p:txBody>
          <a:bodyPr wrap="square" rtlCol="0">
            <a:spAutoFit/>
          </a:bodyPr>
          <a:lstStyle/>
          <a:p>
            <a:r>
              <a:rPr lang="en-US" b="1" dirty="0">
                <a:solidFill>
                  <a:schemeClr val="accent1">
                    <a:lumMod val="40000"/>
                    <a:lumOff val="60000"/>
                  </a:schemeClr>
                </a:solidFill>
              </a:rPr>
              <a:t>Update </a:t>
            </a:r>
            <a:r>
              <a:rPr lang="en-US" b="1" dirty="0" smtClean="0">
                <a:solidFill>
                  <a:schemeClr val="accent1">
                    <a:lumMod val="40000"/>
                    <a:lumOff val="60000"/>
                  </a:schemeClr>
                </a:solidFill>
              </a:rPr>
              <a:t>Prior GHG </a:t>
            </a:r>
            <a:r>
              <a:rPr lang="en-US" b="1" dirty="0">
                <a:solidFill>
                  <a:schemeClr val="accent1">
                    <a:lumMod val="40000"/>
                    <a:lumOff val="60000"/>
                  </a:schemeClr>
                </a:solidFill>
              </a:rPr>
              <a:t>Inventories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4769" y="5618905"/>
            <a:ext cx="744644" cy="74464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1906608449"/>
              </p:ext>
            </p:extLst>
          </p:nvPr>
        </p:nvGraphicFramePr>
        <p:xfrm>
          <a:off x="461042" y="1672250"/>
          <a:ext cx="8462953" cy="4880531"/>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5050950" y="3102305"/>
            <a:ext cx="833284" cy="246221"/>
          </a:xfrm>
          <a:prstGeom prst="rect">
            <a:avLst/>
          </a:prstGeom>
          <a:noFill/>
        </p:spPr>
        <p:txBody>
          <a:bodyPr wrap="square" rtlCol="0">
            <a:spAutoFit/>
          </a:bodyPr>
          <a:lstStyle/>
          <a:p>
            <a:r>
              <a:rPr lang="en-US" sz="1000" b="1" dirty="0" smtClean="0">
                <a:solidFill>
                  <a:schemeClr val="bg1"/>
                </a:solidFill>
              </a:rPr>
              <a:t>Updated</a:t>
            </a:r>
            <a:endParaRPr lang="en-US" sz="1000" b="1" dirty="0">
              <a:solidFill>
                <a:schemeClr val="bg1"/>
              </a:solidFill>
            </a:endParaRPr>
          </a:p>
        </p:txBody>
      </p:sp>
    </p:spTree>
    <p:extLst>
      <p:ext uri="{BB962C8B-B14F-4D97-AF65-F5344CB8AC3E}">
        <p14:creationId xmlns:p14="http://schemas.microsoft.com/office/powerpoint/2010/main" val="137133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816" y="644318"/>
            <a:ext cx="7252252" cy="1046923"/>
          </a:xfrm>
        </p:spPr>
        <p:txBody>
          <a:bodyPr>
            <a:noAutofit/>
          </a:bodyPr>
          <a:lstStyle/>
          <a:p>
            <a:pPr algn="ct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Where’s Program Now</a:t>
            </a:r>
            <a:r>
              <a:rPr lang="en-US" sz="2400" dirty="0">
                <a:latin typeface="Arial" pitchFamily="34" charset="0"/>
                <a:cs typeface="Arial" pitchFamily="34" charset="0"/>
              </a:rPr>
              <a:t>?</a:t>
            </a:r>
            <a:r>
              <a:rPr lang="en-US" sz="2400" dirty="0"/>
              <a:t/>
            </a:r>
            <a:br>
              <a:rPr lang="en-US" sz="2400" dirty="0"/>
            </a:br>
            <a:r>
              <a:rPr lang="en-US" sz="2400" dirty="0"/>
              <a:t>  </a:t>
            </a:r>
            <a:r>
              <a:rPr lang="en-US" sz="3200" dirty="0"/>
              <a:t>    </a:t>
            </a:r>
          </a:p>
        </p:txBody>
      </p:sp>
      <p:sp>
        <p:nvSpPr>
          <p:cNvPr id="3" name="Content Placeholder 2"/>
          <p:cNvSpPr>
            <a:spLocks noGrp="1"/>
          </p:cNvSpPr>
          <p:nvPr>
            <p:ph idx="1"/>
          </p:nvPr>
        </p:nvSpPr>
        <p:spPr>
          <a:xfrm>
            <a:off x="598003" y="1167780"/>
            <a:ext cx="8025879" cy="4670958"/>
          </a:xfrm>
        </p:spPr>
        <p:txBody>
          <a:bodyPr>
            <a:normAutofit fontScale="25000" lnSpcReduction="20000"/>
          </a:bodyPr>
          <a:lstStyle/>
          <a:p>
            <a:endParaRPr lang="en-US" sz="6200" dirty="0">
              <a:solidFill>
                <a:schemeClr val="tx1"/>
              </a:solidFill>
            </a:endParaRPr>
          </a:p>
          <a:p>
            <a:r>
              <a:rPr lang="en-US" sz="7100" dirty="0">
                <a:solidFill>
                  <a:schemeClr val="tx1"/>
                </a:solidFill>
              </a:rPr>
              <a:t>Received GHG Emission Reduction Plans from 18 Affected Facilities.</a:t>
            </a:r>
          </a:p>
          <a:p>
            <a:endParaRPr lang="en-US" sz="7100" dirty="0">
              <a:solidFill>
                <a:schemeClr val="tx1"/>
              </a:solidFill>
            </a:endParaRPr>
          </a:p>
          <a:p>
            <a:r>
              <a:rPr lang="en-US" sz="7100" dirty="0">
                <a:solidFill>
                  <a:schemeClr val="tx1"/>
                </a:solidFill>
              </a:rPr>
              <a:t>DBEDT, DOT, and DOH are providing data to ICF for compiling statewide GHG emission inventories. </a:t>
            </a:r>
          </a:p>
          <a:p>
            <a:endParaRPr lang="en-US" sz="6200" dirty="0">
              <a:solidFill>
                <a:schemeClr val="tx1"/>
              </a:solidFill>
            </a:endParaRPr>
          </a:p>
          <a:p>
            <a:r>
              <a:rPr lang="en-US" sz="7100" dirty="0">
                <a:solidFill>
                  <a:schemeClr val="tx1"/>
                </a:solidFill>
              </a:rPr>
              <a:t>Initial annual report from ICF is expected early in 2018 that will Include:</a:t>
            </a:r>
          </a:p>
          <a:p>
            <a:endParaRPr lang="en-US" sz="7100" dirty="0">
              <a:solidFill>
                <a:schemeClr val="tx1"/>
              </a:solidFill>
            </a:endParaRPr>
          </a:p>
          <a:p>
            <a:pPr marL="68580" indent="0">
              <a:buNone/>
            </a:pPr>
            <a:r>
              <a:rPr lang="en-US" sz="7100" dirty="0">
                <a:solidFill>
                  <a:schemeClr val="tx1"/>
                </a:solidFill>
              </a:rPr>
              <a:t>   1) New 2015 Statewide GHG Inventory;</a:t>
            </a:r>
          </a:p>
          <a:p>
            <a:pPr marL="68580" indent="0">
              <a:buNone/>
            </a:pPr>
            <a:r>
              <a:rPr lang="en-US" sz="7100" dirty="0" smtClean="0">
                <a:solidFill>
                  <a:schemeClr val="tx1"/>
                </a:solidFill>
              </a:rPr>
              <a:t>   </a:t>
            </a:r>
            <a:r>
              <a:rPr lang="en-US" sz="7100" dirty="0">
                <a:solidFill>
                  <a:schemeClr val="tx1"/>
                </a:solidFill>
              </a:rPr>
              <a:t>2) Updated 1990, 2007, and 2010 GHG Inventories; and</a:t>
            </a:r>
          </a:p>
          <a:p>
            <a:pPr marL="68580" indent="0">
              <a:buNone/>
            </a:pPr>
            <a:r>
              <a:rPr lang="en-US" sz="7100" dirty="0" smtClean="0">
                <a:solidFill>
                  <a:schemeClr val="tx1"/>
                </a:solidFill>
              </a:rPr>
              <a:t>   </a:t>
            </a:r>
            <a:r>
              <a:rPr lang="en-US" sz="7100" dirty="0">
                <a:solidFill>
                  <a:schemeClr val="tx1"/>
                </a:solidFill>
              </a:rPr>
              <a:t>3) Statewide GHG projections for 2020 and 2025</a:t>
            </a:r>
            <a:r>
              <a:rPr lang="en-US" sz="7100" dirty="0" smtClean="0">
                <a:solidFill>
                  <a:schemeClr val="tx1"/>
                </a:solidFill>
              </a:rPr>
              <a:t>.</a:t>
            </a:r>
          </a:p>
          <a:p>
            <a:pPr marL="68580" indent="0">
              <a:buNone/>
            </a:pPr>
            <a:endParaRPr lang="en-US" sz="7100" dirty="0">
              <a:solidFill>
                <a:schemeClr val="tx1"/>
              </a:solidFill>
            </a:endParaRPr>
          </a:p>
          <a:p>
            <a:pPr lvl="0">
              <a:buClr>
                <a:srgbClr val="94C600"/>
              </a:buClr>
            </a:pPr>
            <a:r>
              <a:rPr lang="en-US" sz="7200" dirty="0" smtClean="0">
                <a:solidFill>
                  <a:prstClr val="black"/>
                </a:solidFill>
              </a:rPr>
              <a:t>Annual report will be reviewed by DOH and other state agencies prior to finalizing.</a:t>
            </a:r>
            <a:endParaRPr lang="en-US" sz="7200" dirty="0">
              <a:solidFill>
                <a:prstClr val="black"/>
              </a:solidFill>
            </a:endParaRPr>
          </a:p>
          <a:p>
            <a:pPr marL="68580" indent="0">
              <a:buNone/>
            </a:pPr>
            <a:endParaRPr lang="en-US" sz="7100" dirty="0" smtClean="0">
              <a:solidFill>
                <a:schemeClr val="tx1"/>
              </a:solidFill>
            </a:endParaRPr>
          </a:p>
          <a:p>
            <a:pPr marL="68580" indent="0">
              <a:buNone/>
            </a:pPr>
            <a:endParaRPr lang="en-US" sz="7100" dirty="0">
              <a:solidFill>
                <a:schemeClr val="tx1"/>
              </a:solidFill>
            </a:endParaRPr>
          </a:p>
          <a:p>
            <a:pPr marL="68580" indent="0">
              <a:buNone/>
            </a:pPr>
            <a:endParaRPr lang="en-US" sz="7100" dirty="0" smtClean="0">
              <a:solidFill>
                <a:schemeClr val="tx1"/>
              </a:solidFill>
            </a:endParaRPr>
          </a:p>
          <a:p>
            <a:pPr marL="68580" indent="0">
              <a:buNone/>
            </a:pPr>
            <a:endParaRPr lang="en-US" sz="7100" dirty="0">
              <a:solidFill>
                <a:schemeClr val="tx1"/>
              </a:solidFill>
            </a:endParaRPr>
          </a:p>
          <a:p>
            <a:pPr marL="68580" indent="0">
              <a:buNone/>
            </a:pPr>
            <a:endParaRPr lang="en-US" sz="7100" dirty="0" smtClean="0">
              <a:solidFill>
                <a:schemeClr val="tx1"/>
              </a:solidFill>
            </a:endParaRPr>
          </a:p>
          <a:p>
            <a:pPr marL="68580" indent="0">
              <a:buNone/>
            </a:pPr>
            <a:endParaRPr lang="en-US" sz="7100" dirty="0">
              <a:solidFill>
                <a:schemeClr val="tx1"/>
              </a:solidFill>
            </a:endParaRPr>
          </a:p>
          <a:p>
            <a:pPr marL="68580" indent="0">
              <a:buNone/>
            </a:pPr>
            <a:endParaRPr lang="en-US" sz="7100" dirty="0" smtClean="0">
              <a:solidFill>
                <a:schemeClr val="tx1"/>
              </a:solidFill>
            </a:endParaRPr>
          </a:p>
          <a:p>
            <a:pPr marL="68580" indent="0">
              <a:buNone/>
            </a:pPr>
            <a:endParaRPr lang="en-US" sz="7100" dirty="0" smtClean="0">
              <a:solidFill>
                <a:schemeClr val="tx1"/>
              </a:solidFill>
            </a:endParaRPr>
          </a:p>
          <a:p>
            <a:pPr marL="68580" indent="0">
              <a:buNone/>
            </a:pPr>
            <a:endParaRPr lang="en-US" sz="7100" dirty="0">
              <a:solidFill>
                <a:schemeClr val="tx1"/>
              </a:solidFill>
            </a:endParaRPr>
          </a:p>
          <a:p>
            <a:pPr marL="68580" indent="0">
              <a:buNone/>
            </a:pPr>
            <a:endParaRPr lang="en-US" sz="7100" dirty="0" smtClean="0">
              <a:solidFill>
                <a:schemeClr val="tx1"/>
              </a:solidFill>
            </a:endParaRPr>
          </a:p>
          <a:p>
            <a:pPr marL="68580" indent="0">
              <a:buNone/>
            </a:pPr>
            <a:r>
              <a:rPr lang="en-US" sz="7100" dirty="0" smtClean="0">
                <a:solidFill>
                  <a:schemeClr val="tx1"/>
                </a:solidFill>
              </a:rPr>
              <a:t>    </a:t>
            </a:r>
            <a:endParaRPr lang="en-US" sz="7100" dirty="0">
              <a:solidFill>
                <a:schemeClr val="tx1"/>
              </a:solidFill>
            </a:endParaRPr>
          </a:p>
          <a:p>
            <a:pPr marL="68580" indent="0">
              <a:buNone/>
            </a:pPr>
            <a:r>
              <a:rPr lang="en-US" sz="7100" dirty="0">
                <a:solidFill>
                  <a:schemeClr val="tx1"/>
                </a:solidFill>
              </a:rPr>
              <a:t>    </a:t>
            </a:r>
          </a:p>
          <a:p>
            <a:pPr marL="68580" indent="0">
              <a:buNone/>
            </a:pPr>
            <a:r>
              <a:rPr lang="en-US" sz="7100" dirty="0">
                <a:solidFill>
                  <a:schemeClr val="tx1"/>
                </a:solidFill>
              </a:rPr>
              <a:t> </a:t>
            </a:r>
          </a:p>
          <a:p>
            <a:endParaRPr lang="en-US" sz="6600" dirty="0">
              <a:solidFill>
                <a:schemeClr val="tx1"/>
              </a:solidFill>
            </a:endParaRPr>
          </a:p>
          <a:p>
            <a:endParaRPr lang="en-US" sz="6200" dirty="0">
              <a:solidFill>
                <a:schemeClr val="tx1"/>
              </a:solidFill>
            </a:endParaRPr>
          </a:p>
          <a:p>
            <a:pPr marL="68580" indent="0">
              <a:buNone/>
            </a:pPr>
            <a:r>
              <a:rPr lang="en-US" sz="7100" dirty="0">
                <a:solidFill>
                  <a:schemeClr val="tx1"/>
                </a:solidFill>
              </a:rPr>
              <a:t>  </a:t>
            </a:r>
          </a:p>
          <a:p>
            <a:endParaRPr lang="en-US" sz="6200" dirty="0">
              <a:solidFill>
                <a:schemeClr val="tx1"/>
              </a:solidFill>
            </a:endParaRPr>
          </a:p>
          <a:p>
            <a:pPr marL="68580" indent="0">
              <a:buNone/>
            </a:pPr>
            <a:endParaRPr lang="en-US" sz="6200" dirty="0">
              <a:solidFill>
                <a:schemeClr val="tx1"/>
              </a:solidFill>
            </a:endParaRPr>
          </a:p>
        </p:txBody>
      </p:sp>
      <p:sp>
        <p:nvSpPr>
          <p:cNvPr id="4" name="TextBox 3"/>
          <p:cNvSpPr txBox="1"/>
          <p:nvPr/>
        </p:nvSpPr>
        <p:spPr>
          <a:xfrm>
            <a:off x="4542503" y="168166"/>
            <a:ext cx="3379304" cy="369332"/>
          </a:xfrm>
          <a:prstGeom prst="rect">
            <a:avLst/>
          </a:prstGeom>
          <a:noFill/>
          <a:ln>
            <a:noFill/>
          </a:ln>
        </p:spPr>
        <p:txBody>
          <a:bodyPr wrap="square" rtlCol="0">
            <a:spAutoFit/>
          </a:bodyPr>
          <a:lstStyle/>
          <a:p>
            <a:pPr algn="ctr"/>
            <a:r>
              <a:rPr lang="en-US" b="1" dirty="0" smtClean="0">
                <a:solidFill>
                  <a:schemeClr val="accent1">
                    <a:lumMod val="40000"/>
                    <a:lumOff val="60000"/>
                  </a:schemeClr>
                </a:solidFill>
              </a:rPr>
              <a:t>Status</a:t>
            </a:r>
            <a:endParaRPr lang="en-US" b="1" dirty="0">
              <a:solidFill>
                <a:schemeClr val="accent1">
                  <a:lumMod val="40000"/>
                  <a:lumOff val="6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5554620"/>
            <a:ext cx="914400" cy="914400"/>
          </a:xfrm>
          <a:prstGeom prst="rect">
            <a:avLst/>
          </a:prstGeom>
        </p:spPr>
      </p:pic>
    </p:spTree>
    <p:extLst>
      <p:ext uri="{BB962C8B-B14F-4D97-AF65-F5344CB8AC3E}">
        <p14:creationId xmlns:p14="http://schemas.microsoft.com/office/powerpoint/2010/main" val="309469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201" y="3247314"/>
            <a:ext cx="2644675" cy="518300"/>
          </a:xfrm>
        </p:spPr>
        <p:txBody>
          <a:bodyPr>
            <a:normAutofit fontScale="90000"/>
          </a:bodyPr>
          <a:lstStyle/>
          <a:p>
            <a:r>
              <a:rPr lang="en-US" dirty="0" smtClean="0"/>
              <a:t>Thank You</a:t>
            </a:r>
            <a:endParaRPr lang="en-US" dirty="0"/>
          </a:p>
        </p:txBody>
      </p:sp>
      <p:sp>
        <p:nvSpPr>
          <p:cNvPr id="3" name="Content Placeholder 2"/>
          <p:cNvSpPr>
            <a:spLocks noGrp="1"/>
          </p:cNvSpPr>
          <p:nvPr>
            <p:ph idx="1"/>
          </p:nvPr>
        </p:nvSpPr>
        <p:spPr>
          <a:xfrm>
            <a:off x="1294350" y="889115"/>
            <a:ext cx="6777317" cy="5234697"/>
          </a:xfrm>
        </p:spPr>
        <p:txBody>
          <a:bodyPr>
            <a:normAutofit fontScale="92500"/>
          </a:bodyPr>
          <a:lstStyle/>
          <a:p>
            <a:endParaRPr lang="en-US" dirty="0" smtClean="0">
              <a:solidFill>
                <a:schemeClr val="tx1"/>
              </a:solidFill>
            </a:endParaRPr>
          </a:p>
          <a:p>
            <a:r>
              <a:rPr lang="en-US" dirty="0" smtClean="0">
                <a:solidFill>
                  <a:schemeClr val="tx1"/>
                </a:solidFill>
              </a:rPr>
              <a:t>Statewide GHG emission inventories will be used to track progress in achieving Statewide GHG Reduction Goals.</a:t>
            </a:r>
          </a:p>
          <a:p>
            <a:r>
              <a:rPr lang="en-US" dirty="0" smtClean="0">
                <a:solidFill>
                  <a:schemeClr val="tx1"/>
                </a:solidFill>
              </a:rPr>
              <a:t>Electric Power and Transportation Sectors are a large part of the Statewide GHG emissions. </a:t>
            </a:r>
          </a:p>
          <a:p>
            <a:pPr marL="68580" indent="0">
              <a:buNone/>
            </a:pPr>
            <a:endParaRPr lang="en-US" dirty="0">
              <a:solidFill>
                <a:schemeClr val="tx1"/>
              </a:solidFill>
            </a:endParaRPr>
          </a:p>
          <a:p>
            <a:endParaRPr lang="en-US" dirty="0" smtClean="0">
              <a:solidFill>
                <a:schemeClr val="tx1"/>
              </a:solidFill>
            </a:endParaRPr>
          </a:p>
          <a:p>
            <a:r>
              <a:rPr lang="en-US" dirty="0" smtClean="0">
                <a:solidFill>
                  <a:schemeClr val="tx1"/>
                </a:solidFill>
              </a:rPr>
              <a:t>Clean Air Branch</a:t>
            </a:r>
          </a:p>
          <a:p>
            <a:r>
              <a:rPr lang="en-US" dirty="0" smtClean="0">
                <a:solidFill>
                  <a:schemeClr val="tx1"/>
                </a:solidFill>
              </a:rPr>
              <a:t>586-4200</a:t>
            </a:r>
            <a:endParaRPr lang="en-US" dirty="0">
              <a:solidFill>
                <a:schemeClr val="tx1"/>
              </a:solidFill>
            </a:endParaRPr>
          </a:p>
          <a:p>
            <a:r>
              <a:rPr lang="en-US" dirty="0">
                <a:solidFill>
                  <a:schemeClr val="tx1"/>
                </a:solidFill>
              </a:rPr>
              <a:t>919 Ala Moana Boulevard, Room 203</a:t>
            </a:r>
          </a:p>
          <a:p>
            <a:r>
              <a:rPr lang="en-US" dirty="0">
                <a:solidFill>
                  <a:schemeClr val="tx1"/>
                </a:solidFill>
              </a:rPr>
              <a:t>CAB Home Page: http://health.hawaii.gov/cab/</a:t>
            </a:r>
          </a:p>
        </p:txBody>
      </p:sp>
      <p:pic>
        <p:nvPicPr>
          <p:cNvPr id="4" name="Picture 5" descr="http://damontucker.files.wordpress.com/2012/03/department-of-health.gif?w=4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386" y="5597013"/>
            <a:ext cx="802563" cy="80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501149" y="137755"/>
            <a:ext cx="2971800" cy="369332"/>
          </a:xfrm>
          <a:prstGeom prst="rect">
            <a:avLst/>
          </a:prstGeom>
          <a:noFill/>
          <a:ln>
            <a:noFill/>
          </a:ln>
        </p:spPr>
        <p:txBody>
          <a:bodyPr wrap="square" rtlCol="0">
            <a:spAutoFit/>
          </a:bodyPr>
          <a:lstStyle/>
          <a:p>
            <a:r>
              <a:rPr lang="en-US" b="1" dirty="0" smtClean="0">
                <a:solidFill>
                  <a:schemeClr val="accent1">
                    <a:lumMod val="40000"/>
                    <a:lumOff val="60000"/>
                  </a:schemeClr>
                </a:solidFill>
              </a:rPr>
              <a:t>Conclusions </a:t>
            </a:r>
            <a:endParaRPr lang="en-US" b="1" dirty="0">
              <a:solidFill>
                <a:schemeClr val="accent1">
                  <a:lumMod val="40000"/>
                  <a:lumOff val="60000"/>
                </a:schemeClr>
              </a:solidFill>
            </a:endParaRPr>
          </a:p>
        </p:txBody>
      </p:sp>
      <p:sp>
        <p:nvSpPr>
          <p:cNvPr id="6" name="Title 1"/>
          <p:cNvSpPr txBox="1">
            <a:spLocks/>
          </p:cNvSpPr>
          <p:nvPr/>
        </p:nvSpPr>
        <p:spPr>
          <a:xfrm>
            <a:off x="1283311" y="728640"/>
            <a:ext cx="3030592" cy="488102"/>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Conclusions</a:t>
            </a:r>
            <a:endParaRPr lang="en-US" sz="3600" dirty="0"/>
          </a:p>
        </p:txBody>
      </p:sp>
    </p:spTree>
    <p:extLst>
      <p:ext uri="{BB962C8B-B14F-4D97-AF65-F5344CB8AC3E}">
        <p14:creationId xmlns:p14="http://schemas.microsoft.com/office/powerpoint/2010/main" val="1044241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Austin</Template>
  <TotalTime>11694</TotalTime>
  <Words>1133</Words>
  <Application>Microsoft Office PowerPoint</Application>
  <PresentationFormat>On-screen Show (4:3)</PresentationFormat>
  <Paragraphs>162</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2</vt:lpstr>
      <vt:lpstr>Austin</vt:lpstr>
      <vt:lpstr>PowerPoint Presentation</vt:lpstr>
      <vt:lpstr>   </vt:lpstr>
      <vt:lpstr>   </vt:lpstr>
      <vt:lpstr>PowerPoint Presentation</vt:lpstr>
      <vt:lpstr>HAR 11-60.1-204(k)</vt:lpstr>
      <vt:lpstr>     ICF Incorporated, L.L.C       </vt:lpstr>
      <vt:lpstr>          Update Prior Statewide GHG Inventories</vt:lpstr>
      <vt:lpstr>     Where’s Program Now?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DOH Response to Comments</dc:title>
  <dc:creator>Greg</dc:creator>
  <cp:lastModifiedBy>Madsen, Michael A</cp:lastModifiedBy>
  <cp:revision>578</cp:revision>
  <cp:lastPrinted>2017-08-24T21:05:04Z</cp:lastPrinted>
  <dcterms:created xsi:type="dcterms:W3CDTF">2013-08-06T21:51:52Z</dcterms:created>
  <dcterms:modified xsi:type="dcterms:W3CDTF">2017-08-25T23:08:50Z</dcterms:modified>
</cp:coreProperties>
</file>