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290" r:id="rId5"/>
    <p:sldId id="291" r:id="rId6"/>
    <p:sldId id="268" r:id="rId7"/>
    <p:sldId id="387" r:id="rId8"/>
    <p:sldId id="345" r:id="rId9"/>
    <p:sldId id="428" r:id="rId10"/>
    <p:sldId id="431" r:id="rId11"/>
    <p:sldId id="437" r:id="rId12"/>
    <p:sldId id="371" r:id="rId13"/>
    <p:sldId id="292" r:id="rId14"/>
    <p:sldId id="377" r:id="rId15"/>
    <p:sldId id="311" r:id="rId16"/>
    <p:sldId id="331" r:id="rId17"/>
    <p:sldId id="378" r:id="rId18"/>
    <p:sldId id="323" r:id="rId19"/>
    <p:sldId id="440" r:id="rId20"/>
    <p:sldId id="441" r:id="rId21"/>
    <p:sldId id="394" r:id="rId22"/>
    <p:sldId id="355" r:id="rId23"/>
    <p:sldId id="370" r:id="rId24"/>
    <p:sldId id="327" r:id="rId25"/>
    <p:sldId id="392" r:id="rId26"/>
    <p:sldId id="390" r:id="rId27"/>
    <p:sldId id="356" r:id="rId28"/>
    <p:sldId id="374" r:id="rId29"/>
    <p:sldId id="359" r:id="rId30"/>
    <p:sldId id="391" r:id="rId31"/>
    <p:sldId id="382" r:id="rId32"/>
    <p:sldId id="427" r:id="rId33"/>
    <p:sldId id="434" r:id="rId34"/>
    <p:sldId id="435" r:id="rId35"/>
    <p:sldId id="439" r:id="rId36"/>
    <p:sldId id="364" r:id="rId37"/>
    <p:sldId id="365" r:id="rId38"/>
    <p:sldId id="366" r:id="rId39"/>
    <p:sldId id="367" r:id="rId40"/>
    <p:sldId id="423" r:id="rId41"/>
    <p:sldId id="402" r:id="rId42"/>
    <p:sldId id="436"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756C78-CD1A-AECC-334C-316D03A67A31}" name="Umakoshi, Sheri T." initials="UT" userId="S::sheri.umakoshi@doh.hawaii.gov::cc94bead-423f-4d1c-97f4-48259b239837" providerId="AD"/>
  <p188:author id="{5A50D689-A284-6C69-2839-FA811D8C4FDB}" name="Kong, Stacy" initials="SK" userId="S::stacy.kong@doh.hawaii.gov::d32eff5c-97de-4be8-901b-9d1bf4ec6e6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ng, Stacy" initials="KS" lastIdx="1" clrIdx="0">
    <p:extLst>
      <p:ext uri="{19B8F6BF-5375-455C-9EA6-DF929625EA0E}">
        <p15:presenceInfo xmlns:p15="http://schemas.microsoft.com/office/powerpoint/2012/main" userId="S::stacy.kong@doh.hawaii.gov::d32eff5c-97de-4be8-901b-9d1bf4ec6e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95BC"/>
    <a:srgbClr val="FFC0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40"/>
        <p:guide orient="horz"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AF_32AE282B.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_163_1504419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Demonstration Site SIMR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FFY 2020</c:v>
                </c:pt>
              </c:strCache>
            </c:strRef>
          </c:tx>
          <c:spPr>
            <a:solidFill>
              <a:schemeClr val="accent1"/>
            </a:solidFill>
            <a:ln>
              <a:noFill/>
            </a:ln>
            <a:effectLst/>
          </c:spPr>
          <c:invertIfNegative val="0"/>
          <c:cat>
            <c:strRef>
              <c:f>Sheet1!$A$2:$A$7</c:f>
              <c:strCache>
                <c:ptCount val="6"/>
                <c:pt idx="0">
                  <c:v>Windward ECSP</c:v>
                </c:pt>
                <c:pt idx="1">
                  <c:v>PCDC Waipahu</c:v>
                </c:pt>
                <c:pt idx="2">
                  <c:v>Kailua ES</c:v>
                </c:pt>
                <c:pt idx="3">
                  <c:v>Imua - Maui County</c:v>
                </c:pt>
                <c:pt idx="5">
                  <c:v>Demo Site Total</c:v>
                </c:pt>
              </c:strCache>
            </c:strRef>
          </c:cat>
          <c:val>
            <c:numRef>
              <c:f>Sheet1!$B$2:$B$7</c:f>
              <c:numCache>
                <c:formatCode>0.00%</c:formatCode>
                <c:ptCount val="6"/>
                <c:pt idx="0">
                  <c:v>9.0899999999999995E-2</c:v>
                </c:pt>
                <c:pt idx="1">
                  <c:v>0.37290000000000001</c:v>
                </c:pt>
                <c:pt idx="2">
                  <c:v>0.45650000000000002</c:v>
                </c:pt>
                <c:pt idx="3">
                  <c:v>0.59240000000000004</c:v>
                </c:pt>
                <c:pt idx="5">
                  <c:v>0.45900000000000002</c:v>
                </c:pt>
              </c:numCache>
            </c:numRef>
          </c:val>
          <c:extLst>
            <c:ext xmlns:c16="http://schemas.microsoft.com/office/drawing/2014/chart" uri="{C3380CC4-5D6E-409C-BE32-E72D297353CC}">
              <c16:uniqueId val="{00000000-B8E0-4079-8814-15FB3CAF32C0}"/>
            </c:ext>
          </c:extLst>
        </c:ser>
        <c:ser>
          <c:idx val="1"/>
          <c:order val="1"/>
          <c:tx>
            <c:strRef>
              <c:f>Sheet1!$C$1</c:f>
              <c:strCache>
                <c:ptCount val="1"/>
                <c:pt idx="0">
                  <c:v>FFY 2021</c:v>
                </c:pt>
              </c:strCache>
            </c:strRef>
          </c:tx>
          <c:spPr>
            <a:solidFill>
              <a:schemeClr val="accent2"/>
            </a:solidFill>
            <a:ln>
              <a:noFill/>
            </a:ln>
            <a:effectLst/>
          </c:spPr>
          <c:invertIfNegative val="0"/>
          <c:cat>
            <c:strRef>
              <c:f>Sheet1!$A$2:$A$7</c:f>
              <c:strCache>
                <c:ptCount val="6"/>
                <c:pt idx="0">
                  <c:v>Windward ECSP</c:v>
                </c:pt>
                <c:pt idx="1">
                  <c:v>PCDC Waipahu</c:v>
                </c:pt>
                <c:pt idx="2">
                  <c:v>Kailua ES</c:v>
                </c:pt>
                <c:pt idx="3">
                  <c:v>Imua - Maui County</c:v>
                </c:pt>
                <c:pt idx="5">
                  <c:v>Demo Site Total</c:v>
                </c:pt>
              </c:strCache>
            </c:strRef>
          </c:cat>
          <c:val>
            <c:numRef>
              <c:f>Sheet1!$C$2:$C$7</c:f>
              <c:numCache>
                <c:formatCode>0.00%</c:formatCode>
                <c:ptCount val="6"/>
                <c:pt idx="0">
                  <c:v>0.42859999999999998</c:v>
                </c:pt>
                <c:pt idx="1">
                  <c:v>0.18179999999999999</c:v>
                </c:pt>
                <c:pt idx="2">
                  <c:v>0.2286</c:v>
                </c:pt>
                <c:pt idx="3">
                  <c:v>0.3846</c:v>
                </c:pt>
                <c:pt idx="5">
                  <c:v>0.28070000000000001</c:v>
                </c:pt>
              </c:numCache>
            </c:numRef>
          </c:val>
          <c:extLst>
            <c:ext xmlns:c16="http://schemas.microsoft.com/office/drawing/2014/chart" uri="{C3380CC4-5D6E-409C-BE32-E72D297353CC}">
              <c16:uniqueId val="{00000001-B8E0-4079-8814-15FB3CAF32C0}"/>
            </c:ext>
          </c:extLst>
        </c:ser>
        <c:ser>
          <c:idx val="2"/>
          <c:order val="2"/>
          <c:tx>
            <c:strRef>
              <c:f>Sheet1!$D$1</c:f>
              <c:strCache>
                <c:ptCount val="1"/>
                <c:pt idx="0">
                  <c:v>FFY 2022</c:v>
                </c:pt>
              </c:strCache>
            </c:strRef>
          </c:tx>
          <c:spPr>
            <a:solidFill>
              <a:schemeClr val="accent3"/>
            </a:solidFill>
            <a:ln>
              <a:noFill/>
            </a:ln>
            <a:effectLst/>
          </c:spPr>
          <c:invertIfNegative val="0"/>
          <c:cat>
            <c:strRef>
              <c:f>Sheet1!$A$2:$A$7</c:f>
              <c:strCache>
                <c:ptCount val="6"/>
                <c:pt idx="0">
                  <c:v>Windward ECSP</c:v>
                </c:pt>
                <c:pt idx="1">
                  <c:v>PCDC Waipahu</c:v>
                </c:pt>
                <c:pt idx="2">
                  <c:v>Kailua ES</c:v>
                </c:pt>
                <c:pt idx="3">
                  <c:v>Imua - Maui County</c:v>
                </c:pt>
                <c:pt idx="5">
                  <c:v>Demo Site Total</c:v>
                </c:pt>
              </c:strCache>
            </c:strRef>
          </c:cat>
          <c:val>
            <c:numRef>
              <c:f>Sheet1!$D$2:$D$7</c:f>
              <c:numCache>
                <c:formatCode>0.00%</c:formatCode>
                <c:ptCount val="6"/>
                <c:pt idx="0">
                  <c:v>0.33329999999999999</c:v>
                </c:pt>
                <c:pt idx="1">
                  <c:v>0.60780000000000001</c:v>
                </c:pt>
                <c:pt idx="2">
                  <c:v>0</c:v>
                </c:pt>
                <c:pt idx="3">
                  <c:v>0.45350000000000001</c:v>
                </c:pt>
                <c:pt idx="5">
                  <c:v>0.48470000000000002</c:v>
                </c:pt>
              </c:numCache>
            </c:numRef>
          </c:val>
          <c:extLst>
            <c:ext xmlns:c16="http://schemas.microsoft.com/office/drawing/2014/chart" uri="{C3380CC4-5D6E-409C-BE32-E72D297353CC}">
              <c16:uniqueId val="{00000000-F2DC-4927-B9E3-DFA0E4CE1A10}"/>
            </c:ext>
          </c:extLst>
        </c:ser>
        <c:ser>
          <c:idx val="3"/>
          <c:order val="3"/>
          <c:tx>
            <c:strRef>
              <c:f>Sheet1!$E$1</c:f>
              <c:strCache>
                <c:ptCount val="1"/>
                <c:pt idx="0">
                  <c:v>FFY 2023</c:v>
                </c:pt>
              </c:strCache>
            </c:strRef>
          </c:tx>
          <c:spPr>
            <a:solidFill>
              <a:schemeClr val="accent4"/>
            </a:solidFill>
            <a:ln>
              <a:noFill/>
            </a:ln>
            <a:effectLst/>
          </c:spPr>
          <c:invertIfNegative val="0"/>
          <c:cat>
            <c:strRef>
              <c:f>Sheet1!$A$2:$A$7</c:f>
              <c:strCache>
                <c:ptCount val="6"/>
                <c:pt idx="0">
                  <c:v>Windward ECSP</c:v>
                </c:pt>
                <c:pt idx="1">
                  <c:v>PCDC Waipahu</c:v>
                </c:pt>
                <c:pt idx="2">
                  <c:v>Kailua ES</c:v>
                </c:pt>
                <c:pt idx="3">
                  <c:v>Imua - Maui County</c:v>
                </c:pt>
                <c:pt idx="5">
                  <c:v>Demo Site Total</c:v>
                </c:pt>
              </c:strCache>
            </c:strRef>
          </c:cat>
          <c:val>
            <c:numRef>
              <c:f>Sheet1!$E$2:$E$7</c:f>
              <c:numCache>
                <c:formatCode>0.00%</c:formatCode>
                <c:ptCount val="6"/>
                <c:pt idx="0">
                  <c:v>0.56410000000000005</c:v>
                </c:pt>
                <c:pt idx="1">
                  <c:v>0.59089999999999998</c:v>
                </c:pt>
                <c:pt idx="2">
                  <c:v>0</c:v>
                </c:pt>
                <c:pt idx="3">
                  <c:v>0.59089999999999998</c:v>
                </c:pt>
                <c:pt idx="5">
                  <c:v>0.41399999999999998</c:v>
                </c:pt>
              </c:numCache>
            </c:numRef>
          </c:val>
          <c:extLst>
            <c:ext xmlns:c16="http://schemas.microsoft.com/office/drawing/2014/chart" uri="{C3380CC4-5D6E-409C-BE32-E72D297353CC}">
              <c16:uniqueId val="{00000000-28C6-437A-89B5-C79B50FA9E0C}"/>
            </c:ext>
          </c:extLst>
        </c:ser>
        <c:dLbls>
          <c:showLegendKey val="0"/>
          <c:showVal val="0"/>
          <c:showCatName val="0"/>
          <c:showSerName val="0"/>
          <c:showPercent val="0"/>
          <c:showBubbleSize val="0"/>
        </c:dLbls>
        <c:gapWidth val="182"/>
        <c:axId val="437328160"/>
        <c:axId val="437327504"/>
      </c:barChart>
      <c:catAx>
        <c:axId val="437328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7327504"/>
        <c:crosses val="autoZero"/>
        <c:auto val="1"/>
        <c:lblAlgn val="ctr"/>
        <c:lblOffset val="100"/>
        <c:noMultiLvlLbl val="0"/>
      </c:catAx>
      <c:valAx>
        <c:axId val="43732750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7328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1-8609-4164-A695-9DDF3957454A}"/>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'[IMH Feedback- What''s Next.xlsx]Sheet2'!$A$1:$A$2</c:f>
              <c:strCache>
                <c:ptCount val="2"/>
                <c:pt idx="0">
                  <c:v>Prior to my first session, I would rate my CONFIDENCE working in infant &amp; early childhood mental health as:</c:v>
                </c:pt>
                <c:pt idx="1">
                  <c:v>After my last session, I would rate my CONFIDENCE working in infant &amp; early childhood mental health as:</c:v>
                </c:pt>
              </c:strCache>
            </c:strRef>
          </c:cat>
          <c:val>
            <c:numRef>
              <c:f>'[IMH Feedback- What''s Next.xlsx]Sheet2'!$B$1:$B$2</c:f>
              <c:numCache>
                <c:formatCode>General</c:formatCode>
                <c:ptCount val="2"/>
                <c:pt idx="0" formatCode="0.00">
                  <c:v>6.1066666669999998</c:v>
                </c:pt>
                <c:pt idx="1">
                  <c:v>8.24</c:v>
                </c:pt>
              </c:numCache>
            </c:numRef>
          </c:val>
          <c:extLst>
            <c:ext xmlns:c16="http://schemas.microsoft.com/office/drawing/2014/chart" uri="{C3380CC4-5D6E-409C-BE32-E72D297353CC}">
              <c16:uniqueId val="{00000002-8609-4164-A695-9DDF3957454A}"/>
            </c:ext>
          </c:extLst>
        </c:ser>
        <c:dLbls>
          <c:dLblPos val="outEnd"/>
          <c:showLegendKey val="0"/>
          <c:showVal val="1"/>
          <c:showCatName val="0"/>
          <c:showSerName val="0"/>
          <c:showPercent val="0"/>
          <c:showBubbleSize val="0"/>
        </c:dLbls>
        <c:gapWidth val="219"/>
        <c:overlap val="-27"/>
        <c:axId val="437946840"/>
        <c:axId val="437947200"/>
      </c:barChart>
      <c:catAx>
        <c:axId val="437946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37947200"/>
        <c:crosses val="autoZero"/>
        <c:auto val="1"/>
        <c:lblAlgn val="ctr"/>
        <c:lblOffset val="100"/>
        <c:noMultiLvlLbl val="0"/>
      </c:catAx>
      <c:valAx>
        <c:axId val="4379472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7946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a:t>Coaching Fidelity Status 6.30.24</a:t>
            </a:r>
          </a:p>
        </c:rich>
      </c:tx>
      <c:overlay val="0"/>
      <c:spPr>
        <a:noFill/>
        <a:ln>
          <a:noFill/>
        </a:ln>
        <a:effectLst/>
      </c:spPr>
    </c:title>
    <c:autoTitleDeleted val="0"/>
    <c:plotArea>
      <c:layout/>
      <c:pieChart>
        <c:varyColors val="1"/>
        <c:ser>
          <c:idx val="0"/>
          <c:order val="0"/>
          <c:tx>
            <c:strRef>
              <c:f>Sheet1!$B$1</c:f>
              <c:strCache>
                <c:ptCount val="1"/>
                <c:pt idx="0">
                  <c:v>Coaching Fidelity Status 6.30.24</c:v>
                </c:pt>
              </c:strCache>
            </c:strRef>
          </c:tx>
          <c:dPt>
            <c:idx val="0"/>
            <c:bubble3D val="0"/>
            <c:spPr>
              <a:solidFill>
                <a:srgbClr val="6595BC"/>
              </a:solidFill>
              <a:ln w="19050">
                <a:solidFill>
                  <a:schemeClr val="lt1"/>
                </a:solidFill>
              </a:ln>
              <a:effectLst/>
            </c:spPr>
            <c:extLst>
              <c:ext xmlns:c16="http://schemas.microsoft.com/office/drawing/2014/chart" uri="{C3380CC4-5D6E-409C-BE32-E72D297353CC}">
                <c16:uniqueId val="{00000003-2390-4652-8C6C-0AFD62138E6D}"/>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2-2390-4652-8C6C-0AFD62138E6D}"/>
              </c:ext>
            </c:extLst>
          </c:dPt>
          <c:dPt>
            <c:idx val="2"/>
            <c:bubble3D val="0"/>
            <c:explosion val="1"/>
            <c:spPr>
              <a:solidFill>
                <a:srgbClr val="00B050"/>
              </a:solidFill>
              <a:ln w="19050">
                <a:solidFill>
                  <a:schemeClr val="lt1"/>
                </a:solidFill>
              </a:ln>
              <a:effectLst/>
            </c:spPr>
            <c:extLst>
              <c:ext xmlns:c16="http://schemas.microsoft.com/office/drawing/2014/chart" uri="{C3380CC4-5D6E-409C-BE32-E72D297353CC}">
                <c16:uniqueId val="{00000001-2390-4652-8C6C-0AFD62138E6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58-4E4E-AE7A-41824C46FCA4}"/>
              </c:ext>
            </c:extLst>
          </c:dPt>
          <c:dLbls>
            <c:dLbl>
              <c:idx val="0"/>
              <c:layout>
                <c:manualLayout>
                  <c:x val="8.558332557063085E-2"/>
                  <c:y val="4.51577137005265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7482D5DB-C8F6-412A-890A-D33634A97781}" type="PERCENTAGE">
                      <a:rPr lang="en-US" sz="1800" baseline="0" smtClean="0"/>
                      <a:pPr>
                        <a:defRPr sz="1800" b="0" i="0" u="none" strike="noStrike" kern="1200" baseline="0">
                          <a:solidFill>
                            <a:schemeClr val="tx1">
                              <a:lumMod val="75000"/>
                              <a:lumOff val="25000"/>
                            </a:schemeClr>
                          </a:solidFill>
                          <a:latin typeface="+mn-lt"/>
                          <a:ea typeface="+mn-ea"/>
                          <a:cs typeface="+mn-cs"/>
                        </a:defRPr>
                      </a:pPr>
                      <a:t>[PERCENTAGE]</a:t>
                    </a:fld>
                    <a:r>
                      <a:rPr lang="en-US" sz="1800" baseline="0"/>
                      <a:t> (3)</a:t>
                    </a:r>
                  </a:p>
                </c:rich>
              </c:tx>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2390-4652-8C6C-0AFD62138E6D}"/>
                </c:ext>
              </c:extLst>
            </c:dLbl>
            <c:dLbl>
              <c:idx val="1"/>
              <c:layout>
                <c:manualLayout>
                  <c:x val="4.1116688221705673E-2"/>
                  <c:y val="1.7764808600343331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232D1780-356C-49BC-B7A9-7CC0BC837B09}" type="PERCENTAGE">
                      <a:rPr lang="en-US" sz="1800" baseline="0" smtClean="0"/>
                      <a:pPr>
                        <a:defRPr sz="1800" b="0" i="0" u="none" strike="noStrike" kern="1200" baseline="0">
                          <a:solidFill>
                            <a:schemeClr val="tx1">
                              <a:lumMod val="75000"/>
                              <a:lumOff val="25000"/>
                            </a:schemeClr>
                          </a:solidFill>
                          <a:latin typeface="+mn-lt"/>
                          <a:ea typeface="+mn-ea"/>
                          <a:cs typeface="+mn-cs"/>
                        </a:defRPr>
                      </a:pPr>
                      <a:t>[PERCENTAGE]</a:t>
                    </a:fld>
                    <a:r>
                      <a:rPr lang="en-US" sz="1800" baseline="0"/>
                      <a:t> (7)</a:t>
                    </a:r>
                  </a:p>
                </c:rich>
              </c:tx>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2390-4652-8C6C-0AFD62138E6D}"/>
                </c:ext>
              </c:extLst>
            </c:dLbl>
            <c:dLbl>
              <c:idx val="2"/>
              <c:layout>
                <c:manualLayout>
                  <c:x val="-3.2069348734535069E-2"/>
                  <c:y val="-2.7791113521752085E-2"/>
                </c:manualLayout>
              </c:layout>
              <c:tx>
                <c:rich>
                  <a:bodyPr/>
                  <a:lstStyle/>
                  <a:p>
                    <a:fld id="{182804FB-2718-45A9-A45C-4A7BE2AA406E}" type="PERCENTAGE">
                      <a:rPr lang="en-US" sz="1800" smtClean="0"/>
                      <a:pPr/>
                      <a:t>[PERCENTAGE]</a:t>
                    </a:fld>
                    <a:r>
                      <a:rPr lang="en-US" sz="1800"/>
                      <a:t> (21)</a:t>
                    </a:r>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90-4652-8C6C-0AFD62138E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eparator> </c:separator>
            <c:showLeaderLines val="0"/>
            <c:extLst>
              <c:ext xmlns:c15="http://schemas.microsoft.com/office/drawing/2012/chart" uri="{CE6537A1-D6FC-4f65-9D91-7224C49458BB}"/>
            </c:extLst>
          </c:dLbls>
          <c:cat>
            <c:strRef>
              <c:f>Sheet1!$A$2:$A$5</c:f>
              <c:strCache>
                <c:ptCount val="3"/>
                <c:pt idx="0">
                  <c:v>Beginning Fidelity</c:v>
                </c:pt>
                <c:pt idx="1">
                  <c:v>Expanding Fidelity</c:v>
                </c:pt>
                <c:pt idx="2">
                  <c:v>Practicing Fidelity</c:v>
                </c:pt>
              </c:strCache>
            </c:strRef>
          </c:cat>
          <c:val>
            <c:numRef>
              <c:f>Sheet1!$B$2:$B$5</c:f>
              <c:numCache>
                <c:formatCode>General</c:formatCode>
                <c:ptCount val="4"/>
                <c:pt idx="0">
                  <c:v>9.6</c:v>
                </c:pt>
                <c:pt idx="1">
                  <c:v>22.5</c:v>
                </c:pt>
                <c:pt idx="2">
                  <c:v>67.7</c:v>
                </c:pt>
              </c:numCache>
            </c:numRef>
          </c:val>
          <c:extLst>
            <c:ext xmlns:c16="http://schemas.microsoft.com/office/drawing/2014/chart" uri="{C3380CC4-5D6E-409C-BE32-E72D297353CC}">
              <c16:uniqueId val="{00000000-2390-4652-8C6C-0AFD62138E6D}"/>
            </c:ext>
          </c:extLst>
        </c:ser>
        <c:ser>
          <c:idx val="1"/>
          <c:order val="1"/>
          <c:tx>
            <c:strRef>
              <c:f>Sheet1!$C$1</c:f>
              <c:strCache>
                <c:ptCount val="1"/>
                <c:pt idx="0">
                  <c:v>Coaching Fidelity Status 6.30.25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5C58-4E4E-AE7A-41824C46FCA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B-5C58-4E4E-AE7A-41824C46FC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D-5C58-4E4E-AE7A-41824C46FCA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F-5C58-4E4E-AE7A-41824C46FCA4}"/>
              </c:ext>
            </c:extLst>
          </c:dPt>
          <c:cat>
            <c:strRef>
              <c:f>Sheet1!$A$2:$A$5</c:f>
              <c:strCache>
                <c:ptCount val="3"/>
                <c:pt idx="0">
                  <c:v>Beginning Fidelity</c:v>
                </c:pt>
                <c:pt idx="1">
                  <c:v>Expanding Fidelity</c:v>
                </c:pt>
                <c:pt idx="2">
                  <c:v>Practicing Fidelity</c:v>
                </c:pt>
              </c:strCache>
            </c:strRef>
          </c:cat>
          <c:val>
            <c:numRef>
              <c:f>Sheet1!$C$2:$C$5</c:f>
              <c:numCache>
                <c:formatCode>General</c:formatCode>
                <c:ptCount val="4"/>
                <c:pt idx="0">
                  <c:v>3</c:v>
                </c:pt>
                <c:pt idx="1">
                  <c:v>7</c:v>
                </c:pt>
                <c:pt idx="2">
                  <c:v>21</c:v>
                </c:pt>
              </c:numCache>
            </c:numRef>
          </c:val>
          <c:extLst>
            <c:ext xmlns:c16="http://schemas.microsoft.com/office/drawing/2014/chart" uri="{C3380CC4-5D6E-409C-BE32-E72D297353CC}">
              <c16:uniqueId val="{00000004-2390-4652-8C6C-0AFD62138E6D}"/>
            </c:ext>
          </c:extLst>
        </c:ser>
        <c:dLbls>
          <c:showLegendKey val="0"/>
          <c:showVal val="0"/>
          <c:showCatName val="0"/>
          <c:showSerName val="0"/>
          <c:showPercent val="0"/>
          <c:showBubbleSize val="0"/>
          <c:showLeaderLines val="0"/>
        </c:dLbls>
        <c:firstSliceAng val="0"/>
      </c:pieChart>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3"/>
        <c:delete val="1"/>
      </c:legendEntry>
      <c:layout>
        <c:manualLayout>
          <c:xMode val="edge"/>
          <c:yMode val="edge"/>
          <c:x val="1.3238909986590389E-2"/>
          <c:y val="0.89947323437729287"/>
          <c:w val="0.98074517611225087"/>
          <c:h val="0.100526765622707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a:t>11.13.24</a:t>
            </a:r>
            <a:endParaRPr/>
          </a:p>
        </p:txBody>
      </p:sp>
      <p:sp>
        <p:nvSpPr>
          <p:cNvPr id="4" name="Footer Placeholder 3"/>
          <p:cNvSpPr>
            <a:spLocks noGrp="1"/>
          </p:cNvSpPr>
          <p:nvPr>
            <p:ph type="ftr" sz="quarter" idx="2"/>
          </p:nvPr>
        </p:nvSpPr>
        <p:spPr>
          <a:xfrm>
            <a:off x="0" y="8829968"/>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7" tIns="46589" rIns="93177" bIns="46589"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a:t>11.13.24</a:t>
            </a:r>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7" tIns="46589" rIns="93177" bIns="46589"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781050" y="563563"/>
            <a:ext cx="5762625" cy="3241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xfrm>
            <a:off x="733209" y="4059482"/>
            <a:ext cx="5859021" cy="48388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endParaRPr lang="en-US">
              <a:effectLst/>
              <a:ea typeface="Calibri" panose="020F0502020204030204" pitchFamily="34" charset="0"/>
              <a:cs typeface="Times New Roman" panose="02020603050405020304" pitchFamily="18" charset="0"/>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1450" indent="-296711">
              <a:defRPr>
                <a:solidFill>
                  <a:schemeClr val="tx1"/>
                </a:solidFill>
                <a:latin typeface="Arial" panose="020B0604020202020204" pitchFamily="34" charset="0"/>
                <a:cs typeface="Arial" panose="020B0604020202020204" pitchFamily="34" charset="0"/>
              </a:defRPr>
            </a:lvl2pPr>
            <a:lvl3pPr marL="1186847" indent="-237369">
              <a:defRPr>
                <a:solidFill>
                  <a:schemeClr val="tx1"/>
                </a:solidFill>
                <a:latin typeface="Arial" panose="020B0604020202020204" pitchFamily="34" charset="0"/>
                <a:cs typeface="Arial" panose="020B0604020202020204" pitchFamily="34" charset="0"/>
              </a:defRPr>
            </a:lvl3pPr>
            <a:lvl4pPr marL="1661585" indent="-237369">
              <a:defRPr>
                <a:solidFill>
                  <a:schemeClr val="tx1"/>
                </a:solidFill>
                <a:latin typeface="Arial" panose="020B0604020202020204" pitchFamily="34" charset="0"/>
                <a:cs typeface="Arial" panose="020B0604020202020204" pitchFamily="34" charset="0"/>
              </a:defRPr>
            </a:lvl4pPr>
            <a:lvl5pPr marL="2136324" indent="-237369">
              <a:defRPr>
                <a:solidFill>
                  <a:schemeClr val="tx1"/>
                </a:solidFill>
                <a:latin typeface="Arial" panose="020B0604020202020204" pitchFamily="34" charset="0"/>
                <a:cs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01812E-A86D-4C89-ADBB-46E1BB806462}" type="slidenum">
              <a:rPr lang="en-US" altLang="en-US" smtClean="0"/>
              <a:pPr/>
              <a:t>1</a:t>
            </a:fld>
            <a:endParaRPr lang="en-US" altLang="en-US"/>
          </a:p>
        </p:txBody>
      </p:sp>
      <p:sp>
        <p:nvSpPr>
          <p:cNvPr id="2" name="Date Placeholder 1">
            <a:extLst>
              <a:ext uri="{FF2B5EF4-FFF2-40B4-BE49-F238E27FC236}">
                <a16:creationId xmlns:a16="http://schemas.microsoft.com/office/drawing/2014/main" id="{CBF3006F-2894-7E78-D56E-5EE0568F866B}"/>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60573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762000" y="609600"/>
            <a:ext cx="5637213" cy="3170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xfrm>
            <a:off x="584778" y="4182378"/>
            <a:ext cx="5990070" cy="46190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Century Gothic" panose="020B0502020202020204" pitchFamily="34" charset="0"/>
              </a:rPr>
              <a:t>Based on the confirmed root causes, Stakeholders brainstormed improvement strategies to address the root causes.  The Leadership Team compiled the improvement strategies and for Phase I, developed broad improvement strategies in the following areas noted in slide.</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1450" indent="-296711">
              <a:defRPr>
                <a:solidFill>
                  <a:schemeClr val="tx1"/>
                </a:solidFill>
                <a:latin typeface="Arial" panose="020B0604020202020204" pitchFamily="34" charset="0"/>
                <a:cs typeface="Arial" panose="020B0604020202020204" pitchFamily="34" charset="0"/>
              </a:defRPr>
            </a:lvl2pPr>
            <a:lvl3pPr marL="1186847" indent="-237369">
              <a:defRPr>
                <a:solidFill>
                  <a:schemeClr val="tx1"/>
                </a:solidFill>
                <a:latin typeface="Arial" panose="020B0604020202020204" pitchFamily="34" charset="0"/>
                <a:cs typeface="Arial" panose="020B0604020202020204" pitchFamily="34" charset="0"/>
              </a:defRPr>
            </a:lvl3pPr>
            <a:lvl4pPr marL="1661585" indent="-237369">
              <a:defRPr>
                <a:solidFill>
                  <a:schemeClr val="tx1"/>
                </a:solidFill>
                <a:latin typeface="Arial" panose="020B0604020202020204" pitchFamily="34" charset="0"/>
                <a:cs typeface="Arial" panose="020B0604020202020204" pitchFamily="34" charset="0"/>
              </a:defRPr>
            </a:lvl4pPr>
            <a:lvl5pPr marL="2136324" indent="-237369">
              <a:defRPr>
                <a:solidFill>
                  <a:schemeClr val="tx1"/>
                </a:solidFill>
                <a:latin typeface="Arial" panose="020B0604020202020204" pitchFamily="34" charset="0"/>
                <a:cs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8919F4-D633-4414-9EE7-191E805F7C87}" type="slidenum">
              <a:rPr lang="en-US" altLang="en-US" smtClean="0"/>
              <a:pPr/>
              <a:t>10</a:t>
            </a:fld>
            <a:endParaRPr lang="en-US" altLang="en-US"/>
          </a:p>
        </p:txBody>
      </p:sp>
      <p:sp>
        <p:nvSpPr>
          <p:cNvPr id="2" name="Date Placeholder 1">
            <a:extLst>
              <a:ext uri="{FF2B5EF4-FFF2-40B4-BE49-F238E27FC236}">
                <a16:creationId xmlns:a16="http://schemas.microsoft.com/office/drawing/2014/main" id="{61A16487-5043-7AE2-8686-1D49718385B6}"/>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309562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5025" y="755650"/>
            <a:ext cx="5565775" cy="3130550"/>
          </a:xfrm>
        </p:spPr>
      </p:sp>
      <p:sp>
        <p:nvSpPr>
          <p:cNvPr id="3" name="Notes Placeholder 2"/>
          <p:cNvSpPr>
            <a:spLocks noGrp="1"/>
          </p:cNvSpPr>
          <p:nvPr>
            <p:ph type="body" idx="1"/>
          </p:nvPr>
        </p:nvSpPr>
        <p:spPr>
          <a:xfrm>
            <a:off x="716619" y="3928517"/>
            <a:ext cx="5732949" cy="4884894"/>
          </a:xfrm>
        </p:spPr>
        <p:txBody>
          <a:bodyPr/>
          <a:lstStyle/>
          <a:p>
            <a:r>
              <a:rPr lang="en-US">
                <a:latin typeface="Century Gothic" panose="020B0502020202020204" pitchFamily="34" charset="0"/>
              </a:rPr>
              <a:t>This is a visual to show what each workgroup did and will be focusing on related to infrastructure development and implementation practices. </a:t>
            </a:r>
          </a:p>
          <a:p>
            <a:endParaRPr lang="en-US">
              <a:latin typeface="Century Gothic" panose="020B0502020202020204" pitchFamily="34" charset="0"/>
            </a:endParaRPr>
          </a:p>
          <a:p>
            <a:r>
              <a:rPr lang="en-US">
                <a:latin typeface="Century Gothic" panose="020B0502020202020204" pitchFamily="34" charset="0"/>
              </a:rPr>
              <a:t>The PD &amp; TA and the Monitoring &amp; Accountability workgroup both developed guidelines, handouts, training and providing on-going TA to support implementation of practices.  </a:t>
            </a:r>
          </a:p>
          <a:p>
            <a:endParaRPr lang="en-US">
              <a:latin typeface="Century Gothic" panose="020B0502020202020204" pitchFamily="34" charset="0"/>
            </a:endParaRPr>
          </a:p>
          <a:p>
            <a:r>
              <a:rPr lang="en-US">
                <a:latin typeface="Century Gothic" panose="020B0502020202020204" pitchFamily="34" charset="0"/>
              </a:rPr>
              <a:t>The Fiscal Staffing workgroup funded trainings identified by the PD &amp; TA workgroup, will be establishing the team structure needed, including access to behavioral support specialists to support programs in implementing EBPs. </a:t>
            </a:r>
          </a:p>
          <a:p>
            <a:endParaRPr lang="en-US">
              <a:latin typeface="Century Gothic" panose="020B0502020202020204" pitchFamily="34" charset="0"/>
            </a:endParaRPr>
          </a:p>
          <a:p>
            <a:r>
              <a:rPr lang="en-US">
                <a:latin typeface="Century Gothic" panose="020B0502020202020204" pitchFamily="34" charset="0"/>
              </a:rPr>
              <a:t>The Fiscal Telepractice workgroup identified and funded necessary equipment, developed guidelines, handouts and training to support implementation of TP.</a:t>
            </a:r>
          </a:p>
          <a:p>
            <a:endParaRPr lang="en-US">
              <a:latin typeface="Century Gothic" panose="020B0502020202020204" pitchFamily="34" charset="0"/>
            </a:endParaRPr>
          </a:p>
          <a:p>
            <a:r>
              <a:rPr lang="en-US">
                <a:latin typeface="Century Gothic" panose="020B0502020202020204" pitchFamily="34" charset="0"/>
              </a:rPr>
              <a:t>The PD &amp; TA workgroup developed the process regarding implementing the EBPs with fidelity; the Staffing workgroup will assess the implementation of the Recruitment and Retention strategies; the TP will assess how programs effectively use TP for service delivery; and the M &amp; A workgroup developed the process of implementing the COS process with fidelity.  </a:t>
            </a:r>
          </a:p>
          <a:p>
            <a:endParaRPr lang="en-US">
              <a:latin typeface="Century Gothic" panose="020B0502020202020204" pitchFamily="34" charset="0"/>
            </a:endParaRPr>
          </a:p>
          <a:p>
            <a:r>
              <a:rPr lang="en-US">
                <a:latin typeface="Century Gothic" panose="020B0502020202020204" pitchFamily="34" charset="0"/>
              </a:rPr>
              <a:t>Each workgroup will share what they’ve accomplished in Round 1 of the SSIP, what changes they propose based on the data collected and/or realignment needed to achieve the SiMR.</a:t>
            </a:r>
          </a:p>
          <a:p>
            <a:endParaRPr lang="en-US"/>
          </a:p>
        </p:txBody>
      </p:sp>
      <p:sp>
        <p:nvSpPr>
          <p:cNvPr id="4" name="Slide Number Placeholder 3"/>
          <p:cNvSpPr>
            <a:spLocks noGrp="1"/>
          </p:cNvSpPr>
          <p:nvPr>
            <p:ph type="sldNum" sz="quarter" idx="5"/>
          </p:nvPr>
        </p:nvSpPr>
        <p:spPr/>
        <p:txBody>
          <a:bodyPr/>
          <a:lstStyle/>
          <a:p>
            <a:fld id="{9555D449-B875-4B8D-8E66-224D27E54C9A}" type="slidenum">
              <a:rPr lang="en-US" smtClean="0"/>
              <a:t>11</a:t>
            </a:fld>
            <a:endParaRPr lang="en-US"/>
          </a:p>
        </p:txBody>
      </p:sp>
      <p:sp>
        <p:nvSpPr>
          <p:cNvPr id="5" name="Date Placeholder 4">
            <a:extLst>
              <a:ext uri="{FF2B5EF4-FFF2-40B4-BE49-F238E27FC236}">
                <a16:creationId xmlns:a16="http://schemas.microsoft.com/office/drawing/2014/main" id="{4B7C4071-31BA-429E-94AE-CF21EE7F8D23}"/>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2602516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533400" y="457200"/>
            <a:ext cx="5784850" cy="3254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xfrm>
            <a:off x="545254" y="3908676"/>
            <a:ext cx="5990070" cy="423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Century Gothic" panose="020B0502020202020204" pitchFamily="34" charset="0"/>
              </a:rPr>
              <a:t>There are three State SSIP Implementation Workgroups that are comprised of various stakeholders (EI Programs, HEICC members, Community Partners, and families).</a:t>
            </a:r>
          </a:p>
          <a:p>
            <a:pPr eaLnBrk="1" hangingPunct="1">
              <a:spcBef>
                <a:spcPct val="0"/>
              </a:spcBef>
            </a:pPr>
            <a:endParaRPr lang="en-US" altLang="en-US">
              <a:latin typeface="Century Gothic" panose="020B0502020202020204" pitchFamily="34" charset="0"/>
            </a:endParaRPr>
          </a:p>
          <a:p>
            <a:pPr eaLnBrk="1" hangingPunct="1">
              <a:spcBef>
                <a:spcPct val="0"/>
              </a:spcBef>
            </a:pPr>
            <a:endParaRPr lang="en-US" altLang="en-US">
              <a:latin typeface="Century Gothic" panose="020B0502020202020204" pitchFamily="34" charset="0"/>
            </a:endParaRPr>
          </a:p>
        </p:txBody>
      </p:sp>
      <p:sp>
        <p:nvSpPr>
          <p:cNvPr id="36868" name="Slide Number Placeholder 3"/>
          <p:cNvSpPr>
            <a:spLocks noGrp="1"/>
          </p:cNvSpPr>
          <p:nvPr>
            <p:ph type="sldNum" sz="quarter" idx="5"/>
          </p:nvPr>
        </p:nvSpPr>
        <p:spPr bwMode="auto">
          <a:xfrm>
            <a:off x="4058569" y="9009117"/>
            <a:ext cx="3105997" cy="474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FCA8D2-9F44-44BC-A5F0-D8E2CFDF988E}" type="slidenum">
              <a:rPr lang="en-US" altLang="en-US" smtClean="0"/>
              <a:pPr/>
              <a:t>12</a:t>
            </a:fld>
            <a:endParaRPr lang="en-US" altLang="en-US"/>
          </a:p>
        </p:txBody>
      </p:sp>
      <p:sp>
        <p:nvSpPr>
          <p:cNvPr id="2" name="Date Placeholder 1">
            <a:extLst>
              <a:ext uri="{FF2B5EF4-FFF2-40B4-BE49-F238E27FC236}">
                <a16:creationId xmlns:a16="http://schemas.microsoft.com/office/drawing/2014/main" id="{167D188F-A1D1-CDAC-BAC1-07189145BD17}"/>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1689059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685800" y="609600"/>
            <a:ext cx="5772150" cy="3246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xfrm>
            <a:off x="576840" y="4191000"/>
            <a:ext cx="5990070" cy="39446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Century Gothic"/>
              </a:rPr>
              <a:t>The professional development and technical assistance workgroup addressed these outcomes…</a:t>
            </a:r>
          </a:p>
          <a:p>
            <a:pPr>
              <a:spcBef>
                <a:spcPct val="0"/>
              </a:spcBef>
            </a:pPr>
            <a:endParaRPr lang="en-US" altLang="en-US">
              <a:latin typeface="Century Gothic" panose="020B0502020202020204" pitchFamily="34" charset="0"/>
            </a:endParaRPr>
          </a:p>
          <a:p>
            <a:pPr>
              <a:spcBef>
                <a:spcPct val="0"/>
              </a:spcBef>
            </a:pPr>
            <a:r>
              <a:rPr lang="en-US" altLang="en-US">
                <a:latin typeface="Century Gothic"/>
              </a:rPr>
              <a:t>Early intervention providers will understand the Social Emotional competencies needed to support Social Emotional development of infants and toddlers.</a:t>
            </a:r>
            <a:endParaRPr lang="en-US" altLang="en-US">
              <a:latin typeface="Century Gothic" panose="020B0502020202020204" pitchFamily="34" charset="0"/>
            </a:endParaRPr>
          </a:p>
          <a:p>
            <a:pPr>
              <a:spcBef>
                <a:spcPct val="0"/>
              </a:spcBef>
            </a:pPr>
            <a:r>
              <a:rPr lang="en-US" altLang="en-US">
                <a:latin typeface="Century Gothic"/>
              </a:rPr>
              <a:t>Early intervention providers will implement Evidence Based Practices in delivering Early Intervention services.</a:t>
            </a:r>
            <a:endParaRPr lang="en-US" altLang="en-US">
              <a:latin typeface="Century Gothic" panose="020B0502020202020204" pitchFamily="34" charset="0"/>
            </a:endParaRPr>
          </a:p>
          <a:p>
            <a:pPr>
              <a:spcBef>
                <a:spcPct val="0"/>
              </a:spcBef>
            </a:pPr>
            <a:endParaRPr lang="en-US" altLang="en-US">
              <a:latin typeface="Century Gothic" panose="020B0502020202020204" pitchFamily="34" charset="0"/>
            </a:endParaRPr>
          </a:p>
          <a:p>
            <a:pPr>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1450" indent="-296711">
              <a:defRPr>
                <a:solidFill>
                  <a:schemeClr val="tx1"/>
                </a:solidFill>
                <a:latin typeface="Arial" panose="020B0604020202020204" pitchFamily="34" charset="0"/>
                <a:cs typeface="Arial" panose="020B0604020202020204" pitchFamily="34" charset="0"/>
              </a:defRPr>
            </a:lvl2pPr>
            <a:lvl3pPr marL="1186847" indent="-237369">
              <a:defRPr>
                <a:solidFill>
                  <a:schemeClr val="tx1"/>
                </a:solidFill>
                <a:latin typeface="Arial" panose="020B0604020202020204" pitchFamily="34" charset="0"/>
                <a:cs typeface="Arial" panose="020B0604020202020204" pitchFamily="34" charset="0"/>
              </a:defRPr>
            </a:lvl3pPr>
            <a:lvl4pPr marL="1661585" indent="-237369">
              <a:defRPr>
                <a:solidFill>
                  <a:schemeClr val="tx1"/>
                </a:solidFill>
                <a:latin typeface="Arial" panose="020B0604020202020204" pitchFamily="34" charset="0"/>
                <a:cs typeface="Arial" panose="020B0604020202020204" pitchFamily="34" charset="0"/>
              </a:defRPr>
            </a:lvl4pPr>
            <a:lvl5pPr marL="2136324" indent="-237369">
              <a:defRPr>
                <a:solidFill>
                  <a:schemeClr val="tx1"/>
                </a:solidFill>
                <a:latin typeface="Arial" panose="020B0604020202020204" pitchFamily="34" charset="0"/>
                <a:cs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D0A681-5974-4F21-8EE1-FF8C61B7DEA6}" type="slidenum">
              <a:rPr lang="en-US" altLang="en-US" smtClean="0"/>
              <a:pPr/>
              <a:t>13</a:t>
            </a:fld>
            <a:endParaRPr lang="en-US" altLang="en-US"/>
          </a:p>
        </p:txBody>
      </p:sp>
      <p:sp>
        <p:nvSpPr>
          <p:cNvPr id="2" name="Date Placeholder 1">
            <a:extLst>
              <a:ext uri="{FF2B5EF4-FFF2-40B4-BE49-F238E27FC236}">
                <a16:creationId xmlns:a16="http://schemas.microsoft.com/office/drawing/2014/main" id="{47B5B231-740D-3E77-3794-C197037B08C6}"/>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1554880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685800" y="533400"/>
            <a:ext cx="5783263" cy="32527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582396" y="4114800"/>
            <a:ext cx="5990070" cy="4045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Century Gothic" panose="020B0502020202020204" pitchFamily="34" charset="0"/>
              </a:rPr>
              <a:t>The activities to support outcomes are to: </a:t>
            </a:r>
          </a:p>
          <a:p>
            <a:pPr eaLnBrk="1" hangingPunct="1">
              <a:spcBef>
                <a:spcPct val="0"/>
              </a:spcBef>
            </a:pPr>
            <a:endParaRPr lang="en-US" altLang="en-US">
              <a:latin typeface="Century Gothic" panose="020B0502020202020204" pitchFamily="34" charset="0"/>
            </a:endParaRPr>
          </a:p>
          <a:p>
            <a:pPr>
              <a:spcBef>
                <a:spcPct val="0"/>
              </a:spcBef>
            </a:pPr>
            <a:r>
              <a:rPr lang="en-US" altLang="en-US">
                <a:latin typeface="Century Gothic"/>
              </a:rPr>
              <a:t>Re-examine Social Emotional competencies so it is in alignment with national initiatives and evidence-based practices.  This includes, modifying and developing a training plan that address Social Emotional competencies within the framework of the primary service provider (PSP) approach to teaming and coaching model practices with fidelity currently being implemented. </a:t>
            </a:r>
          </a:p>
          <a:p>
            <a:pPr eaLnBrk="1" hangingPunct="1">
              <a:spcBef>
                <a:spcPct val="0"/>
              </a:spcBef>
            </a:pPr>
            <a:endParaRPr lang="en-US" altLang="en-US"/>
          </a:p>
          <a:p>
            <a:pPr eaLnBrk="1" hangingPunct="1">
              <a:spcBef>
                <a:spcPct val="0"/>
              </a:spcBef>
            </a:pPr>
            <a:endParaRPr lang="en-US" altLang="en-US"/>
          </a:p>
          <a:p>
            <a:pPr>
              <a:spcBef>
                <a:spcPct val="0"/>
              </a:spcBef>
            </a:pPr>
            <a:r>
              <a:rPr lang="en-US" altLang="en-US">
                <a:latin typeface="Century Gothic"/>
              </a:rPr>
              <a:t>Notes: Social Emotional national initiatives</a:t>
            </a:r>
          </a:p>
          <a:p>
            <a:pPr marL="171450" indent="-171450" eaLnBrk="1" hangingPunct="1">
              <a:spcBef>
                <a:spcPct val="0"/>
              </a:spcBef>
              <a:buFont typeface="Arial" panose="020B0604020202020204" pitchFamily="34" charset="0"/>
              <a:buChar char="•"/>
            </a:pPr>
            <a:r>
              <a:rPr lang="en-US" altLang="en-US">
                <a:latin typeface="Century Gothic" panose="020B0502020202020204" pitchFamily="34" charset="0"/>
              </a:rPr>
              <a:t>Early Interventionist Early Childhood Special Educators (EI-ECSE) Standards &amp;  (Early Childhood Personnel Center-ECPC)</a:t>
            </a:r>
          </a:p>
          <a:p>
            <a:pPr marL="171450" indent="-171450" eaLnBrk="1" hangingPunct="1">
              <a:spcBef>
                <a:spcPct val="0"/>
              </a:spcBef>
              <a:buFont typeface="Arial" panose="020B0604020202020204" pitchFamily="34" charset="0"/>
              <a:buChar char="•"/>
            </a:pPr>
            <a:r>
              <a:rPr lang="en-US" altLang="en-US">
                <a:latin typeface="Century Gothic" panose="020B0502020202020204" pitchFamily="34" charset="0"/>
              </a:rPr>
              <a:t>NCPMI/Pyramids</a:t>
            </a:r>
          </a:p>
          <a:p>
            <a:pPr marL="171450" indent="-171450" eaLnBrk="1" hangingPunct="1">
              <a:spcBef>
                <a:spcPct val="0"/>
              </a:spcBef>
              <a:buFont typeface="Arial" panose="020B0604020202020204" pitchFamily="34" charset="0"/>
              <a:buChar char="•"/>
            </a:pPr>
            <a:r>
              <a:rPr lang="en-US" altLang="en-US">
                <a:latin typeface="Century Gothic" panose="020B0502020202020204" pitchFamily="34" charset="0"/>
              </a:rPr>
              <a:t>Infant &amp; Early Childhood Mental Health (IECMH)</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1450" indent="-296711">
              <a:defRPr>
                <a:solidFill>
                  <a:schemeClr val="tx1"/>
                </a:solidFill>
                <a:latin typeface="Arial" panose="020B0604020202020204" pitchFamily="34" charset="0"/>
                <a:cs typeface="Arial" panose="020B0604020202020204" pitchFamily="34" charset="0"/>
              </a:defRPr>
            </a:lvl2pPr>
            <a:lvl3pPr marL="1186847" indent="-237369">
              <a:defRPr>
                <a:solidFill>
                  <a:schemeClr val="tx1"/>
                </a:solidFill>
                <a:latin typeface="Arial" panose="020B0604020202020204" pitchFamily="34" charset="0"/>
                <a:cs typeface="Arial" panose="020B0604020202020204" pitchFamily="34" charset="0"/>
              </a:defRPr>
            </a:lvl3pPr>
            <a:lvl4pPr marL="1661585" indent="-237369">
              <a:defRPr>
                <a:solidFill>
                  <a:schemeClr val="tx1"/>
                </a:solidFill>
                <a:latin typeface="Arial" panose="020B0604020202020204" pitchFamily="34" charset="0"/>
                <a:cs typeface="Arial" panose="020B0604020202020204" pitchFamily="34" charset="0"/>
              </a:defRPr>
            </a:lvl4pPr>
            <a:lvl5pPr marL="2136324" indent="-237369">
              <a:defRPr>
                <a:solidFill>
                  <a:schemeClr val="tx1"/>
                </a:solidFill>
                <a:latin typeface="Arial" panose="020B0604020202020204" pitchFamily="34" charset="0"/>
                <a:cs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E45C20-C17F-4B92-9217-641CB383C885}" type="slidenum">
              <a:rPr lang="en-US" altLang="en-US" smtClean="0"/>
              <a:pPr/>
              <a:t>14</a:t>
            </a:fld>
            <a:endParaRPr lang="en-US" altLang="en-US"/>
          </a:p>
        </p:txBody>
      </p:sp>
      <p:sp>
        <p:nvSpPr>
          <p:cNvPr id="2" name="Date Placeholder 1">
            <a:extLst>
              <a:ext uri="{FF2B5EF4-FFF2-40B4-BE49-F238E27FC236}">
                <a16:creationId xmlns:a16="http://schemas.microsoft.com/office/drawing/2014/main" id="{93C415E2-6F96-4A38-A302-2032AF55432F}"/>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3011089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304800"/>
            <a:ext cx="4787900" cy="2692400"/>
          </a:xfrm>
        </p:spPr>
      </p:sp>
      <p:sp>
        <p:nvSpPr>
          <p:cNvPr id="3" name="Notes Placeholder 2"/>
          <p:cNvSpPr>
            <a:spLocks noGrp="1"/>
          </p:cNvSpPr>
          <p:nvPr>
            <p:ph type="body" idx="1"/>
          </p:nvPr>
        </p:nvSpPr>
        <p:spPr>
          <a:xfrm>
            <a:off x="757988" y="3315252"/>
            <a:ext cx="5932179" cy="5514716"/>
          </a:xfrm>
        </p:spPr>
        <p:txBody>
          <a:bodyPr/>
          <a:lstStyle/>
          <a:p>
            <a:r>
              <a:rPr lang="en-US">
                <a:latin typeface="Century Gothic" panose="020B0502020202020204" pitchFamily="34" charset="0"/>
              </a:rPr>
              <a:t>Our key accomplishments this past year include:</a:t>
            </a:r>
          </a:p>
          <a:p>
            <a:endParaRPr lang="en-US"/>
          </a:p>
          <a:p>
            <a:pPr marL="228600" indent="-228600">
              <a:buAutoNum type="arabicPeriod"/>
            </a:pPr>
            <a:r>
              <a:rPr lang="en-US" sz="1100" u="sng">
                <a:latin typeface="Century Gothic" panose="020B0502020202020204" pitchFamily="34" charset="0"/>
                <a:cs typeface="Calibri" panose="020F0502020204030204" pitchFamily="34" charset="0"/>
              </a:rPr>
              <a:t>Continued FST observations and support to program managers by assigned </a:t>
            </a:r>
            <a:r>
              <a:rPr lang="en-US" sz="1100" u="sng" err="1">
                <a:latin typeface="Century Gothic" panose="020B0502020202020204" pitchFamily="34" charset="0"/>
                <a:cs typeface="Calibri" panose="020F0502020204030204" pitchFamily="34" charset="0"/>
              </a:rPr>
              <a:t>TAs.</a:t>
            </a:r>
            <a:r>
              <a:rPr lang="en-US" sz="1100" u="sng">
                <a:latin typeface="Century Gothic" panose="020B0502020202020204" pitchFamily="34" charset="0"/>
                <a:cs typeface="Calibri" panose="020F0502020204030204" pitchFamily="34" charset="0"/>
              </a:rPr>
              <a:t> </a:t>
            </a:r>
            <a:r>
              <a:rPr lang="en-US" sz="1100" u="none">
                <a:latin typeface="Century Gothic" panose="020B0502020202020204" pitchFamily="34" charset="0"/>
                <a:cs typeface="Calibri" panose="020F0502020204030204" pitchFamily="34" charset="0"/>
              </a:rPr>
              <a:t>Program managers are also able to identify strengths and challenges in their team and come up with next steps to address and implement change.  TAs continue to support the program manager in improving the quality of team discussions as they are challenged by vacancies and staff turnover.</a:t>
            </a:r>
          </a:p>
          <a:p>
            <a:endParaRPr lang="en-US" sz="1100" u="none">
              <a:latin typeface="Century Gothic" panose="020B0502020202020204" pitchFamily="34" charset="0"/>
              <a:cs typeface="Calibri" panose="020F0502020204030204" pitchFamily="34" charset="0"/>
            </a:endParaRPr>
          </a:p>
          <a:p>
            <a:pPr marL="228600" indent="-228600">
              <a:buAutoNum type="arabicPeriod"/>
            </a:pPr>
            <a:r>
              <a:rPr lang="en-US" sz="1100" u="sng">
                <a:latin typeface="Century Gothic" panose="020B0502020202020204" pitchFamily="34" charset="0"/>
                <a:cs typeface="Calibri" panose="020F0502020204030204" pitchFamily="34" charset="0"/>
              </a:rPr>
              <a:t>SE competencies:</a:t>
            </a:r>
          </a:p>
          <a:p>
            <a:pPr marL="463550" indent="-290513">
              <a:buFont typeface="Arial" panose="020B0604020202020204" pitchFamily="34" charset="0"/>
              <a:buChar char="•"/>
            </a:pPr>
            <a:r>
              <a:rPr lang="en-US" sz="1100" b="1">
                <a:latin typeface="Century Gothic" panose="020B0502020202020204" pitchFamily="34" charset="0"/>
                <a:cs typeface="Calibri" panose="020F0502020204030204" pitchFamily="34" charset="0"/>
              </a:rPr>
              <a:t>In April 2024</a:t>
            </a:r>
            <a:r>
              <a:rPr lang="en-US" sz="1100">
                <a:latin typeface="Century Gothic" panose="020B0502020202020204" pitchFamily="34" charset="0"/>
                <a:cs typeface="Calibri" panose="020F0502020204030204" pitchFamily="34" charset="0"/>
              </a:rPr>
              <a:t>, AIMHI 10-month virtual learning services based on </a:t>
            </a:r>
            <a:r>
              <a:rPr lang="en-US" sz="1100" b="1">
                <a:latin typeface="Century Gothic" panose="020B0502020202020204" pitchFamily="34" charset="0"/>
                <a:cs typeface="Calibri" panose="020F0502020204030204" pitchFamily="34" charset="0"/>
              </a:rPr>
              <a:t>Infant Mental health Competencies </a:t>
            </a:r>
            <a:r>
              <a:rPr lang="en-US" sz="1100">
                <a:latin typeface="Century Gothic" panose="020B0502020202020204" pitchFamily="34" charset="0"/>
                <a:cs typeface="Calibri" panose="020F0502020204030204" pitchFamily="34" charset="0"/>
              </a:rPr>
              <a:t>with EI supervisors, program managers, TA, direct service, and care coordinators </a:t>
            </a:r>
            <a:r>
              <a:rPr lang="en-US" sz="1100" b="1">
                <a:latin typeface="Century Gothic" panose="020B0502020202020204" pitchFamily="34" charset="0"/>
                <a:cs typeface="Calibri" panose="020F0502020204030204" pitchFamily="34" charset="0"/>
              </a:rPr>
              <a:t>was completed</a:t>
            </a:r>
            <a:r>
              <a:rPr lang="en-US" sz="1100">
                <a:latin typeface="Century Gothic" panose="020B0502020202020204" pitchFamily="34" charset="0"/>
                <a:cs typeface="Calibri" panose="020F0502020204030204" pitchFamily="34" charset="0"/>
              </a:rPr>
              <a:t>.  Participants developed skills and knowledge in working with diverse families as well as deepened their infant and early childhood mental health expertise.  </a:t>
            </a:r>
            <a:endParaRPr lang="en-US" sz="1100">
              <a:highlight>
                <a:srgbClr val="FFFF00"/>
              </a:highlight>
              <a:latin typeface="Century Gothic" panose="020B0502020202020204" pitchFamily="34" charset="0"/>
              <a:cs typeface="Calibri" panose="020F0502020204030204" pitchFamily="34" charset="0"/>
            </a:endParaRPr>
          </a:p>
          <a:p>
            <a:pPr marL="463550" lvl="1" indent="-231775">
              <a:buFont typeface="Arial" panose="020B0604020202020204" pitchFamily="34" charset="0"/>
              <a:buChar char="•"/>
            </a:pPr>
            <a:r>
              <a:rPr lang="en-US" sz="1100" b="1">
                <a:latin typeface="Century Gothic" panose="020B0502020202020204" pitchFamily="34" charset="0"/>
                <a:cs typeface="Calibri" panose="020F0502020204030204" pitchFamily="34" charset="0"/>
              </a:rPr>
              <a:t>In August 2024</a:t>
            </a:r>
            <a:r>
              <a:rPr lang="en-US" sz="1100">
                <a:latin typeface="Century Gothic" panose="020B0502020202020204" pitchFamily="34" charset="0"/>
                <a:cs typeface="Calibri" panose="020F0502020204030204" pitchFamily="34" charset="0"/>
              </a:rPr>
              <a:t>, AIMHI year-long </a:t>
            </a:r>
            <a:r>
              <a:rPr lang="en-US" sz="1100" b="1">
                <a:latin typeface="Century Gothic" panose="020B0502020202020204" pitchFamily="34" charset="0"/>
                <a:cs typeface="Calibri" panose="020F0502020204030204" pitchFamily="34" charset="0"/>
              </a:rPr>
              <a:t>Reflective supervision/consultation </a:t>
            </a:r>
            <a:r>
              <a:rPr lang="en-US" sz="1100">
                <a:latin typeface="Century Gothic" panose="020B0502020202020204" pitchFamily="34" charset="0"/>
                <a:cs typeface="Calibri" panose="020F0502020204030204" pitchFamily="34" charset="0"/>
              </a:rPr>
              <a:t>training series including follow-up small group discussions around implementing reflective supervision </a:t>
            </a:r>
            <a:r>
              <a:rPr lang="en-US" sz="1100" b="1">
                <a:latin typeface="Century Gothic" panose="020B0502020202020204" pitchFamily="34" charset="0"/>
                <a:cs typeface="Calibri" panose="020F0502020204030204" pitchFamily="34" charset="0"/>
              </a:rPr>
              <a:t>was also completed</a:t>
            </a:r>
            <a:r>
              <a:rPr lang="en-US" sz="1100">
                <a:latin typeface="Century Gothic" panose="020B0502020202020204" pitchFamily="34" charset="0"/>
                <a:cs typeface="Calibri" panose="020F0502020204030204" pitchFamily="34" charset="0"/>
              </a:rPr>
              <a:t>. This series focused on developing skills and experience necessary to provide high-quality competency based reflective supervision to staff.  </a:t>
            </a:r>
          </a:p>
          <a:p>
            <a:pPr marL="463550" lvl="1" indent="-231775">
              <a:buFont typeface="Arial" panose="020B0604020202020204" pitchFamily="34" charset="0"/>
              <a:buChar char="•"/>
            </a:pPr>
            <a:r>
              <a:rPr lang="en-US" sz="1100">
                <a:effectLst/>
                <a:latin typeface="Century Gothic" panose="020B0502020202020204" pitchFamily="34" charset="0"/>
                <a:ea typeface="Calibri" panose="020F0502020204030204" pitchFamily="34" charset="0"/>
                <a:cs typeface="Calibri" panose="020F0502020204030204" pitchFamily="34" charset="0"/>
              </a:rPr>
              <a:t>Hawaii also continues to participate in cross-state cohort technical assistance focused on </a:t>
            </a:r>
            <a:r>
              <a:rPr lang="en-US" sz="1100" u="sng">
                <a:effectLst/>
                <a:latin typeface="Century Gothic" panose="020B0502020202020204" pitchFamily="34" charset="0"/>
                <a:ea typeface="Calibri" panose="020F0502020204030204" pitchFamily="34" charset="0"/>
                <a:cs typeface="Calibri" panose="020F0502020204030204" pitchFamily="34" charset="0"/>
              </a:rPr>
              <a:t>Infant &amp; Early Childhood Mental Health (IECMH</a:t>
            </a:r>
            <a:r>
              <a:rPr lang="en-US" sz="1100">
                <a:effectLst/>
                <a:latin typeface="Century Gothic" panose="020B0502020202020204" pitchFamily="34" charset="0"/>
                <a:ea typeface="Calibri" panose="020F0502020204030204" pitchFamily="34" charset="0"/>
                <a:cs typeface="Calibri" panose="020F0502020204030204" pitchFamily="34" charset="0"/>
              </a:rPr>
              <a:t>) policies and practices and early intervention (Part C). (TA began in October 2022.)</a:t>
            </a:r>
            <a:endParaRPr lang="en-US" sz="1100">
              <a:latin typeface="Century Gothic" panose="020B0502020202020204" pitchFamily="34" charset="0"/>
              <a:cs typeface="Calibri" panose="020F0502020204030204" pitchFamily="34" charset="0"/>
            </a:endParaRPr>
          </a:p>
          <a:p>
            <a:pPr lvl="1"/>
            <a:endParaRPr lang="en-US"/>
          </a:p>
        </p:txBody>
      </p:sp>
      <p:sp>
        <p:nvSpPr>
          <p:cNvPr id="4" name="Slide Number Placeholder 3"/>
          <p:cNvSpPr>
            <a:spLocks noGrp="1"/>
          </p:cNvSpPr>
          <p:nvPr>
            <p:ph type="sldNum" sz="quarter" idx="10"/>
          </p:nvPr>
        </p:nvSpPr>
        <p:spPr/>
        <p:txBody>
          <a:bodyPr/>
          <a:lstStyle/>
          <a:p>
            <a:fld id="{9555D449-B875-4B8D-8E66-224D27E54C9A}" type="slidenum">
              <a:rPr lang="en-US" smtClean="0"/>
              <a:t>15</a:t>
            </a:fld>
            <a:endParaRPr lang="en-US"/>
          </a:p>
        </p:txBody>
      </p:sp>
      <p:sp>
        <p:nvSpPr>
          <p:cNvPr id="5" name="Date Placeholder 4">
            <a:extLst>
              <a:ext uri="{FF2B5EF4-FFF2-40B4-BE49-F238E27FC236}">
                <a16:creationId xmlns:a16="http://schemas.microsoft.com/office/drawing/2014/main" id="{5E476645-4836-3A5F-E5B0-094BD557EB18}"/>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1816910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some preliminary data for the Infant Mental Health Foundations training:</a:t>
            </a:r>
          </a:p>
          <a:p>
            <a:endParaRPr lang="en-US"/>
          </a:p>
          <a:p>
            <a:r>
              <a:rPr lang="en-US"/>
              <a:t>Of the 172 staff that completed the foundations training, 77 (45%) completed all 10 sessions.  95 (56%) completed between 1 and 9 sessions.  Some reasons may include staff who were on extended leave, staff who resigned or were hired mid-way through the training series.  However, additional analysis of the data is needed. </a:t>
            </a:r>
          </a:p>
          <a:p>
            <a:endParaRPr lang="en-US"/>
          </a:p>
          <a:p>
            <a:r>
              <a:rPr lang="en-US"/>
              <a:t>For reflective supervision/consultation, 33 (92%) completed all sessions, and 3 (8%) completed partial sessions.  </a:t>
            </a:r>
          </a:p>
          <a:p>
            <a:endParaRPr lang="en-US"/>
          </a:p>
        </p:txBody>
      </p:sp>
      <p:sp>
        <p:nvSpPr>
          <p:cNvPr id="4" name="Slide Number Placeholder 3"/>
          <p:cNvSpPr>
            <a:spLocks noGrp="1"/>
          </p:cNvSpPr>
          <p:nvPr>
            <p:ph type="sldNum" sz="quarter" idx="5"/>
          </p:nvPr>
        </p:nvSpPr>
        <p:spPr/>
        <p:txBody>
          <a:bodyPr/>
          <a:lstStyle/>
          <a:p>
            <a:fld id="{9555D449-B875-4B8D-8E66-224D27E54C9A}" type="slidenum">
              <a:rPr lang="en-US" smtClean="0"/>
              <a:t>16</a:t>
            </a:fld>
            <a:endParaRPr lang="en-US"/>
          </a:p>
        </p:txBody>
      </p:sp>
      <p:sp>
        <p:nvSpPr>
          <p:cNvPr id="5" name="Date Placeholder 4">
            <a:extLst>
              <a:ext uri="{FF2B5EF4-FFF2-40B4-BE49-F238E27FC236}">
                <a16:creationId xmlns:a16="http://schemas.microsoft.com/office/drawing/2014/main" id="{DDA68A44-9E9A-D7F5-1192-21BC708D9BA3}"/>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3224747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Preliminary data also shows that overall staff rated having HIGHER CONFIDENCE after the last session/module in working in infant and early childhood mental health.</a:t>
            </a:r>
          </a:p>
        </p:txBody>
      </p:sp>
      <p:sp>
        <p:nvSpPr>
          <p:cNvPr id="4" name="Slide Number Placeholder 3"/>
          <p:cNvSpPr>
            <a:spLocks noGrp="1"/>
          </p:cNvSpPr>
          <p:nvPr>
            <p:ph type="sldNum" sz="quarter" idx="5"/>
          </p:nvPr>
        </p:nvSpPr>
        <p:spPr/>
        <p:txBody>
          <a:bodyPr/>
          <a:lstStyle/>
          <a:p>
            <a:fld id="{9555D449-B875-4B8D-8E66-224D27E54C9A}" type="slidenum">
              <a:rPr lang="en-US" smtClean="0"/>
              <a:t>17</a:t>
            </a:fld>
            <a:endParaRPr lang="en-US"/>
          </a:p>
        </p:txBody>
      </p:sp>
      <p:sp>
        <p:nvSpPr>
          <p:cNvPr id="5" name="Date Placeholder 4">
            <a:extLst>
              <a:ext uri="{FF2B5EF4-FFF2-40B4-BE49-F238E27FC236}">
                <a16:creationId xmlns:a16="http://schemas.microsoft.com/office/drawing/2014/main" id="{41634498-302B-08F1-C650-592872B5EE79}"/>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125416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304800"/>
            <a:ext cx="4787900" cy="2692400"/>
          </a:xfrm>
        </p:spPr>
      </p:sp>
      <p:sp>
        <p:nvSpPr>
          <p:cNvPr id="3" name="Notes Placeholder 2"/>
          <p:cNvSpPr>
            <a:spLocks noGrp="1"/>
          </p:cNvSpPr>
          <p:nvPr>
            <p:ph type="body" idx="1"/>
          </p:nvPr>
        </p:nvSpPr>
        <p:spPr>
          <a:xfrm>
            <a:off x="730102" y="3315252"/>
            <a:ext cx="6040434" cy="4878906"/>
          </a:xfrm>
        </p:spPr>
        <p:txBody>
          <a:bodyPr/>
          <a:lstStyle/>
          <a:p>
            <a:r>
              <a:rPr lang="en-US">
                <a:latin typeface="Century Gothic" panose="020B0502020202020204" pitchFamily="34" charset="0"/>
              </a:rPr>
              <a:t>Our key accomplishments for implementing evidence-based practices include:</a:t>
            </a:r>
          </a:p>
          <a:p>
            <a:endParaRPr lang="en-US">
              <a:latin typeface="Century Gothic" panose="020B0502020202020204" pitchFamily="34" charset="0"/>
            </a:endParaRPr>
          </a:p>
          <a:p>
            <a:pPr marL="228600" indent="-228600">
              <a:buFontTx/>
              <a:buAutoNum type="arabicPeriod"/>
              <a:defRPr/>
            </a:pPr>
            <a:r>
              <a:rPr lang="en-US" sz="1200" u="sng">
                <a:latin typeface="Century Gothic" panose="020B0502020202020204" pitchFamily="34" charset="0"/>
                <a:cs typeface="Calibri" panose="020F0502020204030204" pitchFamily="34" charset="0"/>
              </a:rPr>
              <a:t>Mentor Community of Practice </a:t>
            </a:r>
            <a:r>
              <a:rPr lang="en-US" sz="1200">
                <a:latin typeface="Century Gothic" panose="020B0502020202020204" pitchFamily="34" charset="0"/>
                <a:cs typeface="Calibri" panose="020F0502020204030204" pitchFamily="34" charset="0"/>
              </a:rPr>
              <a:t>– state and program mentors continue to meet with the focus of supporting mentors through activities such as open-mic for mentor coaching support and problem solving, coaching inter-rater reliability discussions to keep up on mentoring practices, and discuss and provide feedback on the coaching fidelity process, tools, and resources.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atin typeface="Century Gothic" panose="020B0502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atin typeface="Century Gothic" panose="020B0502020202020204" pitchFamily="34" charset="0"/>
              </a:rPr>
              <a:t>We are in process of uploading and analyzing coaching log data from demonstration site staff and mentors.  The data roll-up feature is being piloted as a mechanism to gather and analyze fidelity data to determine, strengths, challenges, and trends to inform our coaching and mentoring process.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atin typeface="Century Gothic" panose="020B0502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atin typeface="Century Gothic" panose="020B0502020202020204" pitchFamily="34" charset="0"/>
              </a:rPr>
              <a:t>Last year a state position was established whose primary responsibility is comprised around mentoring. This position was filled in January 2024 and helped to finalize our coaching criteria and electronic summary tools for CCs, direct service providers, and new mentors.  Training modules were also updated.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atin typeface="Century Gothic" panose="020B0502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atin typeface="Century Gothic" panose="020B0502020202020204" pitchFamily="34" charset="0"/>
              </a:rPr>
              <a:t>Training of the next cohort (Kona and North HI programs) was scheduled and began in July 2024.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Century Gothic" panose="020B0502020202020204" pitchFamily="34" charset="0"/>
            </a:endParaRPr>
          </a:p>
          <a:p>
            <a:endParaRPr lang="en-US"/>
          </a:p>
          <a:p>
            <a:endParaRPr lang="en-US"/>
          </a:p>
        </p:txBody>
      </p:sp>
      <p:sp>
        <p:nvSpPr>
          <p:cNvPr id="4" name="Slide Number Placeholder 3"/>
          <p:cNvSpPr>
            <a:spLocks noGrp="1"/>
          </p:cNvSpPr>
          <p:nvPr>
            <p:ph type="sldNum" sz="quarter" idx="10"/>
          </p:nvPr>
        </p:nvSpPr>
        <p:spPr/>
        <p:txBody>
          <a:bodyPr/>
          <a:lstStyle/>
          <a:p>
            <a:fld id="{9555D449-B875-4B8D-8E66-224D27E54C9A}" type="slidenum">
              <a:rPr lang="en-US" smtClean="0"/>
              <a:t>18</a:t>
            </a:fld>
            <a:endParaRPr lang="en-US"/>
          </a:p>
        </p:txBody>
      </p:sp>
      <p:sp>
        <p:nvSpPr>
          <p:cNvPr id="5" name="Date Placeholder 4">
            <a:extLst>
              <a:ext uri="{FF2B5EF4-FFF2-40B4-BE49-F238E27FC236}">
                <a16:creationId xmlns:a16="http://schemas.microsoft.com/office/drawing/2014/main" id="{0F4C6A3F-DB2C-5400-AAE2-790D493951E3}"/>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4083418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1055688"/>
            <a:ext cx="4864100" cy="2735262"/>
          </a:xfrm>
        </p:spPr>
      </p:sp>
      <p:sp>
        <p:nvSpPr>
          <p:cNvPr id="3" name="Notes Placeholder 2"/>
          <p:cNvSpPr>
            <a:spLocks noGrp="1"/>
          </p:cNvSpPr>
          <p:nvPr>
            <p:ph type="body" idx="1"/>
          </p:nvPr>
        </p:nvSpPr>
        <p:spPr>
          <a:xfrm>
            <a:off x="841746" y="4353636"/>
            <a:ext cx="5629938" cy="4315101"/>
          </a:xfrm>
        </p:spPr>
        <p:txBody>
          <a:bodyPr/>
          <a:lstStyle/>
          <a:p>
            <a:r>
              <a:rPr lang="en-US" sz="1100">
                <a:latin typeface="Century Gothic" panose="020B0502020202020204" pitchFamily="34" charset="0"/>
                <a:cs typeface="Arial" panose="020B0604020202020204" pitchFamily="34" charset="0"/>
              </a:rPr>
              <a:t>The coaching fidelity target of 75% was not met this year and had some slippage in comparison with June 2023 where we were at 73%. </a:t>
            </a:r>
          </a:p>
          <a:p>
            <a:endParaRPr lang="en-US" sz="1100" b="0">
              <a:latin typeface="Century Gothic" panose="020B0502020202020204" pitchFamily="34" charset="0"/>
            </a:endParaRPr>
          </a:p>
          <a:p>
            <a:pPr marL="0" indent="0">
              <a:spcAft>
                <a:spcPts val="600"/>
              </a:spcAft>
              <a:buFont typeface="Wingdings" panose="05000000000000000000" pitchFamily="2" charset="2"/>
              <a:buNone/>
            </a:pPr>
            <a:r>
              <a:rPr lang="en-US" sz="1100" b="0">
                <a:latin typeface="Century Gothic" panose="020B0502020202020204" pitchFamily="34" charset="0"/>
                <a:cs typeface="Arial" panose="020B0604020202020204" pitchFamily="34" charset="0"/>
              </a:rPr>
              <a:t>Total providers and mentors during this data period was = 31  (with an additional 12 in process or new/not enough data to make a fidelity determination)</a:t>
            </a:r>
          </a:p>
          <a:p>
            <a:pPr marL="0" indent="0">
              <a:spcAft>
                <a:spcPts val="600"/>
              </a:spcAft>
              <a:buFont typeface="Wingdings" panose="05000000000000000000" pitchFamily="2" charset="2"/>
              <a:buNone/>
            </a:pPr>
            <a:endParaRPr lang="en-US" sz="1100" b="0" i="0" u="none" strike="noStrike" kern="1200">
              <a:solidFill>
                <a:schemeClr val="tx1"/>
              </a:solidFill>
              <a:effectLst/>
              <a:latin typeface="Century Gothic" panose="020B0502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100" b="0" i="0" u="none" strike="noStrike" kern="1200">
                <a:solidFill>
                  <a:schemeClr val="tx1"/>
                </a:solidFill>
                <a:effectLst/>
                <a:latin typeface="Century Gothic" panose="020B0502020202020204" pitchFamily="34" charset="0"/>
                <a:cs typeface="Arial" panose="020B0604020202020204" pitchFamily="34" charset="0"/>
              </a:rPr>
              <a:t>Reasons for this slippage include lost of staff due to turnover or staff retiring.</a:t>
            </a:r>
          </a:p>
          <a:p>
            <a:pPr marL="171450" indent="-171450">
              <a:spcAft>
                <a:spcPts val="600"/>
              </a:spcAft>
              <a:buFont typeface="Arial" panose="020B0604020202020204" pitchFamily="34" charset="0"/>
              <a:buChar char="•"/>
            </a:pPr>
            <a:r>
              <a:rPr lang="en-US" sz="1100" b="0" i="0" u="none" strike="noStrike" kern="1200">
                <a:solidFill>
                  <a:schemeClr val="tx1"/>
                </a:solidFill>
                <a:effectLst/>
                <a:latin typeface="Century Gothic" panose="020B0502020202020204" pitchFamily="34" charset="0"/>
                <a:cs typeface="Arial" panose="020B0604020202020204" pitchFamily="34" charset="0"/>
              </a:rPr>
              <a:t>As new staff was hired, more staff were in process and then moved into beginning or expanding fidelity status.</a:t>
            </a:r>
          </a:p>
          <a:p>
            <a:pPr marL="171450" indent="-171450">
              <a:spcAft>
                <a:spcPts val="600"/>
              </a:spcAft>
              <a:buFont typeface="Arial" panose="020B0604020202020204" pitchFamily="34" charset="0"/>
              <a:buChar char="•"/>
            </a:pPr>
            <a:r>
              <a:rPr lang="en-US" sz="1100" b="0" i="0" u="none" strike="noStrike" kern="1200">
                <a:solidFill>
                  <a:schemeClr val="tx1"/>
                </a:solidFill>
                <a:effectLst/>
                <a:latin typeface="Century Gothic" panose="020B0502020202020204" pitchFamily="34" charset="0"/>
                <a:cs typeface="Arial" panose="020B0604020202020204" pitchFamily="34" charset="0"/>
              </a:rPr>
              <a:t>Loss of mentors and mentors were being pulled to direct service and other responsibilities to cover vacancies which impacted their ability to consistently provide coaching and mentoring support. </a:t>
            </a:r>
          </a:p>
          <a:p>
            <a:pPr marL="0" indent="0">
              <a:spcAft>
                <a:spcPts val="600"/>
              </a:spcAft>
              <a:buFont typeface="Wingdings" panose="05000000000000000000" pitchFamily="2" charset="2"/>
              <a:buNone/>
            </a:pPr>
            <a:endParaRPr lang="en-US" sz="1100">
              <a:latin typeface="Century Gothic" panose="020B0502020202020204" pitchFamily="34" charset="0"/>
              <a:cs typeface="Arial" panose="020B0604020202020204" pitchFamily="34" charset="0"/>
            </a:endParaRPr>
          </a:p>
          <a:p>
            <a:pPr marL="0" indent="0">
              <a:spcAft>
                <a:spcPts val="600"/>
              </a:spcAft>
              <a:buFont typeface="Wingdings" panose="05000000000000000000" pitchFamily="2" charset="2"/>
              <a:buNone/>
            </a:pPr>
            <a:r>
              <a:rPr lang="en-US" sz="1100">
                <a:latin typeface="Century Gothic" panose="020B0502020202020204" pitchFamily="34" charset="0"/>
                <a:cs typeface="Arial" panose="020B0604020202020204" pitchFamily="34" charset="0"/>
              </a:rPr>
              <a:t>Additional Notes:</a:t>
            </a:r>
            <a:endParaRPr lang="en-US" sz="1100" b="0">
              <a:latin typeface="Century Gothic" panose="020B0502020202020204" pitchFamily="34" charset="0"/>
              <a:cs typeface="Arial" panose="020B0604020202020204" pitchFamily="34" charset="0"/>
            </a:endParaRPr>
          </a:p>
          <a:p>
            <a:pPr marL="0" indent="0">
              <a:spcAft>
                <a:spcPts val="600"/>
              </a:spcAft>
              <a:buFont typeface="Wingdings" panose="05000000000000000000" pitchFamily="2" charset="2"/>
              <a:buNone/>
            </a:pPr>
            <a:r>
              <a:rPr lang="en-US" sz="1100" b="0">
                <a:latin typeface="Century Gothic" panose="020B0502020202020204" pitchFamily="34" charset="0"/>
                <a:cs typeface="Arial" panose="020B0604020202020204" pitchFamily="34" charset="0"/>
              </a:rPr>
              <a:t>December 2023 (total providers and mentors = 26  with 17 in process)</a:t>
            </a:r>
          </a:p>
          <a:p>
            <a:pPr marL="0" indent="0">
              <a:spcAft>
                <a:spcPts val="600"/>
              </a:spcAft>
              <a:buFont typeface="Wingdings" panose="05000000000000000000" pitchFamily="2" charset="2"/>
              <a:buNone/>
            </a:pPr>
            <a:r>
              <a:rPr lang="en-US" sz="1100" b="0">
                <a:latin typeface="Century Gothic" panose="020B0502020202020204" pitchFamily="34" charset="0"/>
                <a:cs typeface="Arial" panose="020B0604020202020204" pitchFamily="34" charset="0"/>
              </a:rPr>
              <a:t>Practicing  Fidelity = 88% (23)</a:t>
            </a:r>
          </a:p>
          <a:p>
            <a:pPr marL="0" indent="0">
              <a:spcAft>
                <a:spcPts val="600"/>
              </a:spcAft>
              <a:buFont typeface="Wingdings" panose="05000000000000000000" pitchFamily="2" charset="2"/>
              <a:buNone/>
            </a:pPr>
            <a:r>
              <a:rPr lang="en-US" sz="1100" b="0">
                <a:latin typeface="Century Gothic" panose="020B0502020202020204" pitchFamily="34" charset="0"/>
                <a:cs typeface="Arial" panose="020B0604020202020204" pitchFamily="34" charset="0"/>
              </a:rPr>
              <a:t>Expanding Fidelity = 8% (2)</a:t>
            </a:r>
          </a:p>
          <a:p>
            <a:pPr marL="0" indent="0">
              <a:spcAft>
                <a:spcPts val="600"/>
              </a:spcAft>
              <a:buFont typeface="Wingdings" panose="05000000000000000000" pitchFamily="2" charset="2"/>
              <a:buNone/>
            </a:pPr>
            <a:r>
              <a:rPr lang="en-US" sz="1100" b="0">
                <a:latin typeface="Century Gothic" panose="020B0502020202020204" pitchFamily="34" charset="0"/>
                <a:cs typeface="Arial" panose="020B0604020202020204" pitchFamily="34" charset="0"/>
              </a:rPr>
              <a:t>Beginning Fidelity = 4% (1)</a:t>
            </a:r>
          </a:p>
          <a:p>
            <a:pPr marL="0" indent="0">
              <a:spcAft>
                <a:spcPts val="1200"/>
              </a:spcAft>
              <a:buFont typeface="Wingdings" panose="05000000000000000000" pitchFamily="2" charset="2"/>
              <a:buNone/>
            </a:pPr>
            <a:endParaRPr lang="en-US" sz="1100" b="0">
              <a:latin typeface="Maiandra GD" panose="020E0502030308020204" pitchFamily="34" charset="0"/>
            </a:endParaRPr>
          </a:p>
        </p:txBody>
      </p:sp>
      <p:sp>
        <p:nvSpPr>
          <p:cNvPr id="4" name="Slide Number Placeholder 3"/>
          <p:cNvSpPr>
            <a:spLocks noGrp="1"/>
          </p:cNvSpPr>
          <p:nvPr>
            <p:ph type="sldNum" sz="quarter" idx="10"/>
          </p:nvPr>
        </p:nvSpPr>
        <p:spPr/>
        <p:txBody>
          <a:bodyPr/>
          <a:lstStyle/>
          <a:p>
            <a:fld id="{9555D449-B875-4B8D-8E66-224D27E54C9A}" type="slidenum">
              <a:rPr lang="en-US" smtClean="0"/>
              <a:t>19</a:t>
            </a:fld>
            <a:endParaRPr lang="en-US"/>
          </a:p>
        </p:txBody>
      </p:sp>
      <p:sp>
        <p:nvSpPr>
          <p:cNvPr id="5" name="Date Placeholder 4">
            <a:extLst>
              <a:ext uri="{FF2B5EF4-FFF2-40B4-BE49-F238E27FC236}">
                <a16:creationId xmlns:a16="http://schemas.microsoft.com/office/drawing/2014/main" id="{36524879-0459-BE3A-4E2A-E0A2FE0BEFDC}"/>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78086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779463" y="487363"/>
            <a:ext cx="5765800" cy="3243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xfrm>
            <a:off x="733209" y="4059483"/>
            <a:ext cx="5859021" cy="4912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Here is our agenda for today.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1450" indent="-296711">
              <a:defRPr>
                <a:solidFill>
                  <a:schemeClr val="tx1"/>
                </a:solidFill>
                <a:latin typeface="Arial" panose="020B0604020202020204" pitchFamily="34" charset="0"/>
                <a:cs typeface="Arial" panose="020B0604020202020204" pitchFamily="34" charset="0"/>
              </a:defRPr>
            </a:lvl2pPr>
            <a:lvl3pPr marL="1186847" indent="-237369">
              <a:defRPr>
                <a:solidFill>
                  <a:schemeClr val="tx1"/>
                </a:solidFill>
                <a:latin typeface="Arial" panose="020B0604020202020204" pitchFamily="34" charset="0"/>
                <a:cs typeface="Arial" panose="020B0604020202020204" pitchFamily="34" charset="0"/>
              </a:defRPr>
            </a:lvl3pPr>
            <a:lvl4pPr marL="1661585" indent="-237369">
              <a:defRPr>
                <a:solidFill>
                  <a:schemeClr val="tx1"/>
                </a:solidFill>
                <a:latin typeface="Arial" panose="020B0604020202020204" pitchFamily="34" charset="0"/>
                <a:cs typeface="Arial" panose="020B0604020202020204" pitchFamily="34" charset="0"/>
              </a:defRPr>
            </a:lvl4pPr>
            <a:lvl5pPr marL="2136324" indent="-237369">
              <a:defRPr>
                <a:solidFill>
                  <a:schemeClr val="tx1"/>
                </a:solidFill>
                <a:latin typeface="Arial" panose="020B0604020202020204" pitchFamily="34" charset="0"/>
                <a:cs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02AAEC-7659-4BFE-86B5-55FC98223745}" type="slidenum">
              <a:rPr lang="en-US" altLang="en-US" smtClean="0"/>
              <a:pPr/>
              <a:t>2</a:t>
            </a:fld>
            <a:endParaRPr lang="en-US" altLang="en-US"/>
          </a:p>
        </p:txBody>
      </p:sp>
      <p:sp>
        <p:nvSpPr>
          <p:cNvPr id="2" name="Date Placeholder 1">
            <a:extLst>
              <a:ext uri="{FF2B5EF4-FFF2-40B4-BE49-F238E27FC236}">
                <a16:creationId xmlns:a16="http://schemas.microsoft.com/office/drawing/2014/main" id="{A9A9059B-17D3-3D7B-3EFE-CE830029160B}"/>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2406749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0" y="280988"/>
            <a:ext cx="4089400" cy="2300287"/>
          </a:xfrm>
        </p:spPr>
      </p:sp>
      <p:sp>
        <p:nvSpPr>
          <p:cNvPr id="3" name="Notes Placeholder 2"/>
          <p:cNvSpPr>
            <a:spLocks noGrp="1"/>
          </p:cNvSpPr>
          <p:nvPr>
            <p:ph type="body" idx="1"/>
          </p:nvPr>
        </p:nvSpPr>
        <p:spPr>
          <a:xfrm>
            <a:off x="370390" y="2581274"/>
            <a:ext cx="6289718" cy="6434137"/>
          </a:xfrm>
        </p:spPr>
        <p:txBody>
          <a:bodyPr/>
          <a:lstStyle/>
          <a:p>
            <a:pPr>
              <a:spcAft>
                <a:spcPts val="1200"/>
              </a:spcAft>
            </a:pPr>
            <a:r>
              <a:rPr lang="en-US" sz="1100">
                <a:latin typeface="Century Gothic" panose="020B0502020202020204" pitchFamily="34" charset="0"/>
                <a:cs typeface="Arial" panose="020B0604020202020204" pitchFamily="34" charset="0"/>
              </a:rPr>
              <a:t>In the implementation phase we continue to be challenged to keep all of the pieces moving forward. </a:t>
            </a:r>
            <a:endParaRPr lang="en-US" sz="1100" b="1">
              <a:latin typeface="Century Gothic" panose="020B0502020202020204" pitchFamily="34" charset="0"/>
              <a:cs typeface="Arial" panose="020B0604020202020204" pitchFamily="34" charset="0"/>
            </a:endParaRPr>
          </a:p>
          <a:p>
            <a:pPr>
              <a:spcAft>
                <a:spcPts val="1200"/>
              </a:spcAft>
            </a:pPr>
            <a:r>
              <a:rPr lang="en-US" sz="1100" b="1">
                <a:latin typeface="Century Gothic" panose="020B0502020202020204" pitchFamily="34" charset="0"/>
                <a:cs typeface="Arial" panose="020B0604020202020204" pitchFamily="34" charset="0"/>
              </a:rPr>
              <a:t>Ongoing staff turnover/vacancies results in multi-level challenges and impact the quality of implementation of the PSP approach and coaching, including:</a:t>
            </a:r>
          </a:p>
          <a:p>
            <a:pPr marL="395288" lvl="1" indent="-107950">
              <a:buFont typeface="Arial" panose="020B0604020202020204" pitchFamily="34" charset="0"/>
              <a:buChar char="•"/>
            </a:pPr>
            <a:r>
              <a:rPr lang="en-US" sz="1100" b="0">
                <a:latin typeface="Century Gothic" panose="020B0502020202020204" pitchFamily="34" charset="0"/>
                <a:cs typeface="Arial" panose="020B0604020202020204" pitchFamily="34" charset="0"/>
              </a:rPr>
              <a:t>Need for trainings to constantly be scheduled and completed as new staff and managers come onboard</a:t>
            </a:r>
          </a:p>
          <a:p>
            <a:pPr marL="395288" lvl="1" indent="-107950">
              <a:buFont typeface="Arial" panose="020B0604020202020204" pitchFamily="34" charset="0"/>
              <a:buChar char="•"/>
            </a:pPr>
            <a:r>
              <a:rPr lang="en-US" sz="1100" b="0">
                <a:latin typeface="Century Gothic" panose="020B0502020202020204" pitchFamily="34" charset="0"/>
                <a:cs typeface="Arial" panose="020B0604020202020204" pitchFamily="34" charset="0"/>
              </a:rPr>
              <a:t>New assignments of Mentors and scheduling of monthly coaching meetings for new staff is challenging </a:t>
            </a:r>
          </a:p>
          <a:p>
            <a:pPr marL="395288" lvl="1" indent="-107950">
              <a:buFont typeface="Arial" panose="020B0604020202020204" pitchFamily="34" charset="0"/>
              <a:buChar char="•"/>
            </a:pPr>
            <a:r>
              <a:rPr lang="en-US" sz="1100" b="0">
                <a:latin typeface="Century Gothic" panose="020B0502020202020204" pitchFamily="34" charset="0"/>
                <a:cs typeface="Arial" panose="020B0604020202020204" pitchFamily="34" charset="0"/>
              </a:rPr>
              <a:t>Program teams need time to adjust to staff that resigned, and new staff coming in and learning process and procedures. </a:t>
            </a:r>
          </a:p>
          <a:p>
            <a:pPr marL="395288" lvl="1" indent="-107950">
              <a:buFont typeface="Arial" panose="020B0604020202020204" pitchFamily="34" charset="0"/>
              <a:buChar char="•"/>
            </a:pPr>
            <a:r>
              <a:rPr lang="en-US" sz="1100" b="0">
                <a:latin typeface="Century Gothic" panose="020B0502020202020204" pitchFamily="34" charset="0"/>
                <a:cs typeface="Arial" panose="020B0604020202020204" pitchFamily="34" charset="0"/>
              </a:rPr>
              <a:t>When vacancies (short and long-term) occur, staff who remain need to take on things like larger case loads and additional responsibilities which impact their ability to implement practices with fidelity.</a:t>
            </a:r>
          </a:p>
          <a:p>
            <a:pPr marL="287338" lvl="1" indent="0">
              <a:buFont typeface="Arial" panose="020B0604020202020204" pitchFamily="34" charset="0"/>
              <a:buNone/>
            </a:pPr>
            <a:endParaRPr lang="en-US" sz="1100" b="1">
              <a:latin typeface="Century Gothic" panose="020B0502020202020204" pitchFamily="34" charset="0"/>
              <a:cs typeface="Arial" panose="020B0604020202020204" pitchFamily="34" charset="0"/>
            </a:endParaRPr>
          </a:p>
          <a:p>
            <a:pPr marL="177800" indent="-177800">
              <a:buFont typeface="Wingdings" panose="05000000000000000000" pitchFamily="2" charset="2"/>
              <a:buChar char="§"/>
            </a:pPr>
            <a:r>
              <a:rPr lang="en-US" sz="1100" b="1">
                <a:latin typeface="Century Gothic" panose="020B0502020202020204" pitchFamily="34" charset="0"/>
                <a:cs typeface="Arial" panose="020B0604020202020204" pitchFamily="34" charset="0"/>
              </a:rPr>
              <a:t>Coaching "fidelity process" is time intensive</a:t>
            </a:r>
          </a:p>
          <a:p>
            <a:pPr marL="395288" lvl="1" indent="-107950">
              <a:buFont typeface="Arial" panose="020B0604020202020204" pitchFamily="34" charset="0"/>
              <a:buChar char="•"/>
            </a:pPr>
            <a:r>
              <a:rPr lang="en-US" sz="1100" b="0">
                <a:latin typeface="Century Gothic" panose="020B0502020202020204" pitchFamily="34" charset="0"/>
                <a:cs typeface="Arial" panose="020B0604020202020204" pitchFamily="34" charset="0"/>
              </a:rPr>
              <a:t>Reaching fidelity is a lengthy process for both the provider and mentor. This includes scheduling and completing monthly meetings with their mentor; writing up coaching logs/observation self-assessment after a visit; reviewing coaching logs. </a:t>
            </a:r>
          </a:p>
          <a:p>
            <a:pPr marL="395288" lvl="1" indent="-107950">
              <a:buFont typeface="Arial" panose="020B0604020202020204" pitchFamily="34" charset="0"/>
              <a:buChar char="•"/>
            </a:pPr>
            <a:r>
              <a:rPr lang="en-US" sz="1100">
                <a:latin typeface="Century Gothic" panose="020B0502020202020204" pitchFamily="34" charset="0"/>
                <a:cs typeface="Arial" panose="020B0604020202020204" pitchFamily="34" charset="0"/>
              </a:rPr>
              <a:t>We are currently in discussions w/ other states re: their fidelity process and EIS is also reviewing the fidelity process to see what changes we can make to address this challenge. </a:t>
            </a:r>
            <a:endParaRPr lang="en-US" sz="1100" b="0">
              <a:latin typeface="Century Gothic" panose="020B0502020202020204" pitchFamily="34" charset="0"/>
              <a:cs typeface="Arial" panose="020B0604020202020204" pitchFamily="34" charset="0"/>
            </a:endParaRPr>
          </a:p>
          <a:p>
            <a:pPr marL="395288" lvl="1" indent="-107950">
              <a:buFont typeface="Arial" panose="020B0604020202020204" pitchFamily="34" charset="0"/>
              <a:buChar char="•"/>
            </a:pPr>
            <a:endParaRPr lang="en-US" sz="1100" b="0">
              <a:latin typeface="Century Gothic" panose="020B0502020202020204" pitchFamily="34" charset="0"/>
              <a:cs typeface="Arial" panose="020B0604020202020204" pitchFamily="34" charset="0"/>
            </a:endParaRPr>
          </a:p>
          <a:p>
            <a:pPr marL="177800" indent="-177800">
              <a:buFont typeface="Wingdings" panose="05000000000000000000" pitchFamily="2" charset="2"/>
              <a:buChar char="§"/>
            </a:pPr>
            <a:r>
              <a:rPr lang="en-US" sz="1100" b="1">
                <a:latin typeface="Century Gothic" panose="020B0502020202020204" pitchFamily="34" charset="0"/>
                <a:cs typeface="Arial" panose="020B0604020202020204" pitchFamily="34" charset="0"/>
              </a:rPr>
              <a:t>Sustainability of Mentors:  </a:t>
            </a:r>
            <a:r>
              <a:rPr lang="en-US" sz="1100" b="0">
                <a:latin typeface="Century Gothic" panose="020B0502020202020204" pitchFamily="34" charset="0"/>
                <a:cs typeface="Arial" panose="020B0604020202020204" pitchFamily="34" charset="0"/>
              </a:rPr>
              <a:t>Mentoring continues to be done by staff who have other primary responsibilities. </a:t>
            </a:r>
          </a:p>
          <a:p>
            <a:pPr marL="742950" lvl="1" indent="-285750">
              <a:buFont typeface="Wingdings" panose="05000000000000000000" pitchFamily="2" charset="2"/>
              <a:buChar char="§"/>
            </a:pPr>
            <a:r>
              <a:rPr lang="en-US" sz="1100">
                <a:latin typeface="Century Gothic" panose="020B0502020202020204" pitchFamily="34" charset="0"/>
                <a:cs typeface="Arial" panose="020B0604020202020204" pitchFamily="34" charset="0"/>
              </a:rPr>
              <a:t>I</a:t>
            </a:r>
            <a:r>
              <a:rPr lang="en-US" sz="1100" b="0">
                <a:latin typeface="Century Gothic" panose="020B0502020202020204" pitchFamily="34" charset="0"/>
                <a:cs typeface="Arial" panose="020B0604020202020204" pitchFamily="34" charset="0"/>
              </a:rPr>
              <a:t>ncludes: Program Managers, Direct service providers &amp; care coordinators, Supervisors</a:t>
            </a:r>
            <a:r>
              <a:rPr lang="en-US" sz="1100">
                <a:latin typeface="Century Gothic" panose="020B0502020202020204" pitchFamily="34" charset="0"/>
                <a:cs typeface="Arial" panose="020B0604020202020204" pitchFamily="34" charset="0"/>
              </a:rPr>
              <a:t>, </a:t>
            </a:r>
            <a:r>
              <a:rPr lang="en-US" sz="1100" b="0">
                <a:latin typeface="Century Gothic" panose="020B0502020202020204" pitchFamily="34" charset="0"/>
                <a:cs typeface="Arial" panose="020B0604020202020204" pitchFamily="34" charset="0"/>
              </a:rPr>
              <a:t>Technical Support Staff.</a:t>
            </a:r>
          </a:p>
          <a:p>
            <a:pPr marL="742950" lvl="1" indent="-285750">
              <a:buFont typeface="Wingdings" panose="05000000000000000000" pitchFamily="2" charset="2"/>
              <a:buChar char="§"/>
            </a:pPr>
            <a:r>
              <a:rPr lang="en-US" sz="1100">
                <a:latin typeface="Century Gothic" panose="020B0502020202020204" pitchFamily="34" charset="0"/>
                <a:cs typeface="Arial" panose="020B0604020202020204" pitchFamily="34" charset="0"/>
              </a:rPr>
              <a:t>T</a:t>
            </a:r>
            <a:r>
              <a:rPr lang="en-US" sz="1100" b="0">
                <a:latin typeface="Century Gothic" panose="020B0502020202020204" pitchFamily="34" charset="0"/>
                <a:cs typeface="Arial" panose="020B0604020202020204" pitchFamily="34" charset="0"/>
              </a:rPr>
              <a:t>he time intensity of providing mentoring support </a:t>
            </a:r>
            <a:r>
              <a:rPr lang="en-US" sz="1100">
                <a:latin typeface="Century Gothic" panose="020B0502020202020204" pitchFamily="34" charset="0"/>
                <a:cs typeface="Arial" panose="020B0604020202020204" pitchFamily="34" charset="0"/>
              </a:rPr>
              <a:t>increases exponentially when you mentor several providers and impacts </a:t>
            </a:r>
            <a:r>
              <a:rPr lang="en-US" sz="1100" b="0">
                <a:latin typeface="Century Gothic" panose="020B0502020202020204" pitchFamily="34" charset="0"/>
                <a:cs typeface="Arial" panose="020B0604020202020204" pitchFamily="34" charset="0"/>
              </a:rPr>
              <a:t>their primary job duties.</a:t>
            </a:r>
          </a:p>
          <a:p>
            <a:pPr marL="742950" lvl="1" indent="-285750">
              <a:buFont typeface="Wingdings" panose="05000000000000000000" pitchFamily="2" charset="2"/>
              <a:buChar char="§"/>
            </a:pPr>
            <a:r>
              <a:rPr lang="en-US" sz="1100" b="0">
                <a:latin typeface="Century Gothic" panose="020B0502020202020204" pitchFamily="34" charset="0"/>
                <a:cs typeface="Arial" panose="020B0604020202020204" pitchFamily="34" charset="0"/>
              </a:rPr>
              <a:t>Our current mentors do not have adequate time to dedicate solely to mentoring</a:t>
            </a:r>
            <a:r>
              <a:rPr lang="en-US" sz="1100" b="0">
                <a:latin typeface="Century Gothic" panose="020B0502020202020204" pitchFamily="34" charset="0"/>
              </a:rPr>
              <a:t>. </a:t>
            </a:r>
          </a:p>
          <a:p>
            <a:pPr lvl="1"/>
            <a:endParaRPr lang="en-US" sz="1100" b="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9555D449-B875-4B8D-8E66-224D27E54C9A}" type="slidenum">
              <a:rPr lang="en-US" smtClean="0"/>
              <a:t>20</a:t>
            </a:fld>
            <a:endParaRPr lang="en-US"/>
          </a:p>
        </p:txBody>
      </p:sp>
      <p:sp>
        <p:nvSpPr>
          <p:cNvPr id="5" name="Date Placeholder 4">
            <a:extLst>
              <a:ext uri="{FF2B5EF4-FFF2-40B4-BE49-F238E27FC236}">
                <a16:creationId xmlns:a16="http://schemas.microsoft.com/office/drawing/2014/main" id="{148FF58B-966F-EC81-293C-8863430B2D78}"/>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2261548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1">
              <a:latin typeface="Maiandra GD" panose="020E0502030308020204" pitchFamily="34" charset="0"/>
            </a:endParaRPr>
          </a:p>
          <a:p>
            <a:r>
              <a:rPr lang="en-US">
                <a:latin typeface="Century Gothic" panose="020B0502020202020204" pitchFamily="34" charset="0"/>
                <a:cs typeface="Arial" panose="020B0604020202020204" pitchFamily="34" charset="0"/>
              </a:rPr>
              <a:t>A</a:t>
            </a:r>
            <a:r>
              <a:rPr lang="en-US" sz="1200" b="0">
                <a:latin typeface="Century Gothic" panose="020B0502020202020204" pitchFamily="34" charset="0"/>
                <a:cs typeface="Arial" panose="020B0604020202020204" pitchFamily="34" charset="0"/>
              </a:rPr>
              <a:t>s we reflect on what was accomplished, challenges, and what will/may impact us in the future, next steps include: </a:t>
            </a:r>
          </a:p>
          <a:p>
            <a:pPr marL="0" indent="0">
              <a:buFont typeface="+mj-lt"/>
              <a:buNone/>
            </a:pPr>
            <a:endParaRPr lang="en-US" sz="1200" b="0">
              <a:latin typeface="Century Gothic" panose="020B0502020202020204" pitchFamily="34" charset="0"/>
              <a:cs typeface="Arial" panose="020B0604020202020204" pitchFamily="34" charset="0"/>
            </a:endParaRPr>
          </a:p>
          <a:p>
            <a:pPr marL="228600" indent="-228600">
              <a:spcAft>
                <a:spcPts val="600"/>
              </a:spcAft>
              <a:buFont typeface="+mj-lt"/>
              <a:buAutoNum type="arabicPeriod"/>
            </a:pPr>
            <a:r>
              <a:rPr lang="en-US" sz="1200" b="0">
                <a:latin typeface="Century Gothic" panose="020B0502020202020204" pitchFamily="34" charset="0"/>
                <a:cs typeface="Arial" panose="020B0604020202020204" pitchFamily="34" charset="0"/>
              </a:rPr>
              <a:t>Continued participation in the IECMH (Infant &amp; Early Childhood Mental Health) cross state TA</a:t>
            </a:r>
          </a:p>
          <a:p>
            <a:pPr marL="228600" indent="-228600">
              <a:spcAft>
                <a:spcPts val="600"/>
              </a:spcAft>
              <a:buFont typeface="+mj-lt"/>
              <a:buAutoNum type="arabicPeriod"/>
            </a:pPr>
            <a:r>
              <a:rPr lang="en-US" sz="1200" b="0">
                <a:latin typeface="Century Gothic" panose="020B0502020202020204" pitchFamily="34" charset="0"/>
                <a:cs typeface="Arial" panose="020B0604020202020204" pitchFamily="34" charset="0"/>
              </a:rPr>
              <a:t>Continued TA to support program implementation of the PSP approach to teaming and coaching</a:t>
            </a:r>
          </a:p>
          <a:p>
            <a:pPr marL="228600" indent="-228600">
              <a:spcAft>
                <a:spcPts val="600"/>
              </a:spcAft>
              <a:buFont typeface="+mj-lt"/>
              <a:buAutoNum type="arabicPeriod"/>
            </a:pPr>
            <a:r>
              <a:rPr lang="en-US" sz="1200">
                <a:latin typeface="Century Gothic" panose="020B0502020202020204" pitchFamily="34" charset="0"/>
              </a:rPr>
              <a:t>Complete data roll-up of the electronic coaching summary as a mechanism for data collection</a:t>
            </a:r>
          </a:p>
          <a:p>
            <a:pPr marL="228600" indent="-228600">
              <a:spcAft>
                <a:spcPts val="600"/>
              </a:spcAft>
              <a:buFont typeface="+mj-lt"/>
              <a:buAutoNum type="arabicPeriod"/>
            </a:pPr>
            <a:r>
              <a:rPr lang="en-US">
                <a:latin typeface="Century Gothic"/>
              </a:rPr>
              <a:t>We will be piloting the mentor capacity worksheet to determine drafted activities and time allotted are an accurate reflection of a mentor</a:t>
            </a:r>
          </a:p>
          <a:p>
            <a:pPr marL="228600" indent="-228600">
              <a:spcAft>
                <a:spcPts val="600"/>
              </a:spcAft>
              <a:buFont typeface="+mj-lt"/>
              <a:buAutoNum type="arabicPeriod"/>
            </a:pPr>
            <a:r>
              <a:rPr lang="en-US">
                <a:latin typeface="Century Gothic"/>
              </a:rPr>
              <a:t>IMH &amp; RSC data analysis</a:t>
            </a:r>
          </a:p>
          <a:p>
            <a:pPr marL="228600" indent="-228600">
              <a:spcAft>
                <a:spcPts val="600"/>
              </a:spcAft>
              <a:buFont typeface="+mj-lt"/>
              <a:buAutoNum type="arabicPeriod"/>
            </a:pPr>
            <a:r>
              <a:rPr lang="en-US" sz="1200">
                <a:latin typeface="Century Gothic" panose="020B0502020202020204" pitchFamily="34" charset="0"/>
              </a:rPr>
              <a:t>Work with AIMHHI (Association for Infant Mental Health Hawaii) to develop Infant Mental Health modules based on the training that was completed </a:t>
            </a:r>
          </a:p>
          <a:p>
            <a:pPr marL="228600" indent="-228600">
              <a:spcAft>
                <a:spcPts val="600"/>
              </a:spcAft>
              <a:buFont typeface="+mj-lt"/>
              <a:buAutoNum type="arabicPeriod"/>
            </a:pPr>
            <a:r>
              <a:rPr lang="en-US" sz="1200" b="0">
                <a:latin typeface="Century Gothic" panose="020B0502020202020204" pitchFamily="34" charset="0"/>
                <a:cs typeface="Arial" panose="020B0604020202020204" pitchFamily="34" charset="0"/>
              </a:rPr>
              <a:t>Continue implementation of coaching fidelity with Cohort 1 (Kona and North HI program manager and staff)</a:t>
            </a:r>
          </a:p>
          <a:p>
            <a:pPr marL="228600" indent="-228600">
              <a:spcAft>
                <a:spcPts val="600"/>
              </a:spcAft>
              <a:buFont typeface="+mj-lt"/>
              <a:buAutoNum type="arabicPeriod"/>
            </a:pPr>
            <a:r>
              <a:rPr lang="en-US" sz="1200" b="0">
                <a:latin typeface="Century Gothic" panose="020B0502020202020204" pitchFamily="34" charset="0"/>
                <a:cs typeface="Arial" panose="020B0604020202020204" pitchFamily="34" charset="0"/>
              </a:rPr>
              <a:t>Identify SE competencies that incorporate IMH components into our EI system</a:t>
            </a:r>
          </a:p>
          <a:p>
            <a:pPr marL="228600" indent="-228600">
              <a:spcAft>
                <a:spcPts val="600"/>
              </a:spcAft>
              <a:buFont typeface="+mj-lt"/>
              <a:buAutoNum type="arabicPeriod"/>
            </a:pPr>
            <a:r>
              <a:rPr lang="en-US" sz="1200" b="0">
                <a:latin typeface="Century Gothic" panose="020B0502020202020204" pitchFamily="34" charset="0"/>
                <a:cs typeface="Arial" panose="020B0604020202020204" pitchFamily="34" charset="0"/>
              </a:rPr>
              <a:t>Extension of RSC small group support for Program Managers and Leadership in 2025. </a:t>
            </a:r>
            <a:endParaRPr lang="en-US" sz="1200" b="1">
              <a:latin typeface="Maiandra GD" panose="020E0502030308020204" pitchFamily="34" charset="0"/>
            </a:endParaRPr>
          </a:p>
          <a:p>
            <a:pPr marL="0" indent="0">
              <a:buFont typeface="+mj-lt"/>
              <a:buNone/>
            </a:pPr>
            <a:endParaRPr lang="en-US" sz="1200" b="1">
              <a:latin typeface="Maiandra GD" panose="020E0502030308020204" pitchFamily="34" charset="0"/>
            </a:endParaRPr>
          </a:p>
          <a:p>
            <a:pPr marL="0" indent="0">
              <a:buFont typeface="+mj-lt"/>
              <a:buNone/>
            </a:pPr>
            <a:endParaRPr lang="en-US" sz="1200" b="1">
              <a:latin typeface="Maiandra GD" panose="020E0502030308020204" pitchFamily="34" charset="0"/>
            </a:endParaRPr>
          </a:p>
        </p:txBody>
      </p:sp>
      <p:sp>
        <p:nvSpPr>
          <p:cNvPr id="4" name="Slide Number Placeholder 3"/>
          <p:cNvSpPr>
            <a:spLocks noGrp="1"/>
          </p:cNvSpPr>
          <p:nvPr>
            <p:ph type="sldNum" sz="quarter" idx="10"/>
          </p:nvPr>
        </p:nvSpPr>
        <p:spPr/>
        <p:txBody>
          <a:bodyPr/>
          <a:lstStyle/>
          <a:p>
            <a:fld id="{9555D449-B875-4B8D-8E66-224D27E54C9A}" type="slidenum">
              <a:rPr lang="en-US" smtClean="0"/>
              <a:t>21</a:t>
            </a:fld>
            <a:endParaRPr lang="en-US"/>
          </a:p>
        </p:txBody>
      </p:sp>
      <p:sp>
        <p:nvSpPr>
          <p:cNvPr id="5" name="Date Placeholder 4">
            <a:extLst>
              <a:ext uri="{FF2B5EF4-FFF2-40B4-BE49-F238E27FC236}">
                <a16:creationId xmlns:a16="http://schemas.microsoft.com/office/drawing/2014/main" id="{EFB68841-D0F9-29E1-E860-CFB4A2BF56A1}"/>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1550644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685800" y="609600"/>
            <a:ext cx="5772150" cy="3246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xfrm>
            <a:off x="576840" y="4191000"/>
            <a:ext cx="5990070" cy="39446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Century Gothic" panose="020B0502020202020204" pitchFamily="34" charset="0"/>
              </a:rPr>
              <a:t>Jeff</a:t>
            </a:r>
          </a:p>
          <a:p>
            <a:pPr eaLnBrk="1" hangingPunct="1">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1450" indent="-296711">
              <a:defRPr>
                <a:solidFill>
                  <a:schemeClr val="tx1"/>
                </a:solidFill>
                <a:latin typeface="Arial" panose="020B0604020202020204" pitchFamily="34" charset="0"/>
                <a:cs typeface="Arial" panose="020B0604020202020204" pitchFamily="34" charset="0"/>
              </a:defRPr>
            </a:lvl2pPr>
            <a:lvl3pPr marL="1186847" indent="-237369">
              <a:defRPr>
                <a:solidFill>
                  <a:schemeClr val="tx1"/>
                </a:solidFill>
                <a:latin typeface="Arial" panose="020B0604020202020204" pitchFamily="34" charset="0"/>
                <a:cs typeface="Arial" panose="020B0604020202020204" pitchFamily="34" charset="0"/>
              </a:defRPr>
            </a:lvl3pPr>
            <a:lvl4pPr marL="1661585" indent="-237369">
              <a:defRPr>
                <a:solidFill>
                  <a:schemeClr val="tx1"/>
                </a:solidFill>
                <a:latin typeface="Arial" panose="020B0604020202020204" pitchFamily="34" charset="0"/>
                <a:cs typeface="Arial" panose="020B0604020202020204" pitchFamily="34" charset="0"/>
              </a:defRPr>
            </a:lvl4pPr>
            <a:lvl5pPr marL="2136324" indent="-237369">
              <a:defRPr>
                <a:solidFill>
                  <a:schemeClr val="tx1"/>
                </a:solidFill>
                <a:latin typeface="Arial" panose="020B0604020202020204" pitchFamily="34" charset="0"/>
                <a:cs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D0A681-5974-4F21-8EE1-FF8C61B7DEA6}" type="slidenum">
              <a:rPr lang="en-US" altLang="en-US" smtClean="0"/>
              <a:pPr/>
              <a:t>22</a:t>
            </a:fld>
            <a:endParaRPr lang="en-US" altLang="en-US"/>
          </a:p>
        </p:txBody>
      </p:sp>
      <p:sp>
        <p:nvSpPr>
          <p:cNvPr id="2" name="Date Placeholder 1">
            <a:extLst>
              <a:ext uri="{FF2B5EF4-FFF2-40B4-BE49-F238E27FC236}">
                <a16:creationId xmlns:a16="http://schemas.microsoft.com/office/drawing/2014/main" id="{AFD9A0E8-D3D9-84EC-4EB7-5B53AFA00453}"/>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4254812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685800" y="533400"/>
            <a:ext cx="5783263" cy="32527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582396" y="4114800"/>
            <a:ext cx="599007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trike="sngStrike">
              <a:latin typeface="Century Gothic" panose="020B0502020202020204" pitchFamily="34" charset="0"/>
            </a:endParaRPr>
          </a:p>
          <a:p>
            <a:pPr>
              <a:spcBef>
                <a:spcPct val="0"/>
              </a:spcBef>
            </a:pPr>
            <a:r>
              <a:rPr lang="en-US" altLang="en-US">
                <a:latin typeface="Century Gothic"/>
              </a:rPr>
              <a:t>These are our current activities and steps that will help us reach those activities. (READ SLIDE LEFT TO RIGHT) </a:t>
            </a:r>
            <a:endParaRPr lang="en-US" altLang="en-US">
              <a:latin typeface="Century Gothic" panose="020B0502020202020204"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1450" indent="-296711">
              <a:defRPr>
                <a:solidFill>
                  <a:schemeClr val="tx1"/>
                </a:solidFill>
                <a:latin typeface="Arial" panose="020B0604020202020204" pitchFamily="34" charset="0"/>
                <a:cs typeface="Arial" panose="020B0604020202020204" pitchFamily="34" charset="0"/>
              </a:defRPr>
            </a:lvl2pPr>
            <a:lvl3pPr marL="1186847" indent="-237369">
              <a:defRPr>
                <a:solidFill>
                  <a:schemeClr val="tx1"/>
                </a:solidFill>
                <a:latin typeface="Arial" panose="020B0604020202020204" pitchFamily="34" charset="0"/>
                <a:cs typeface="Arial" panose="020B0604020202020204" pitchFamily="34" charset="0"/>
              </a:defRPr>
            </a:lvl3pPr>
            <a:lvl4pPr marL="1661585" indent="-237369">
              <a:defRPr>
                <a:solidFill>
                  <a:schemeClr val="tx1"/>
                </a:solidFill>
                <a:latin typeface="Arial" panose="020B0604020202020204" pitchFamily="34" charset="0"/>
                <a:cs typeface="Arial" panose="020B0604020202020204" pitchFamily="34" charset="0"/>
              </a:defRPr>
            </a:lvl4pPr>
            <a:lvl5pPr marL="2136324" indent="-237369">
              <a:defRPr>
                <a:solidFill>
                  <a:schemeClr val="tx1"/>
                </a:solidFill>
                <a:latin typeface="Arial" panose="020B0604020202020204" pitchFamily="34" charset="0"/>
                <a:cs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E45C20-C17F-4B92-9217-641CB383C885}" type="slidenum">
              <a:rPr lang="en-US" altLang="en-US" smtClean="0"/>
              <a:pPr/>
              <a:t>23</a:t>
            </a:fld>
            <a:endParaRPr lang="en-US" altLang="en-US"/>
          </a:p>
        </p:txBody>
      </p:sp>
      <p:sp>
        <p:nvSpPr>
          <p:cNvPr id="2" name="Date Placeholder 1">
            <a:extLst>
              <a:ext uri="{FF2B5EF4-FFF2-40B4-BE49-F238E27FC236}">
                <a16:creationId xmlns:a16="http://schemas.microsoft.com/office/drawing/2014/main" id="{4E9DC663-2728-BB4B-13E0-366AE8060EFE}"/>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1185426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304800"/>
            <a:ext cx="4787900" cy="2692400"/>
          </a:xfrm>
        </p:spPr>
      </p:sp>
      <p:sp>
        <p:nvSpPr>
          <p:cNvPr id="3" name="Notes Placeholder 2"/>
          <p:cNvSpPr>
            <a:spLocks noGrp="1"/>
          </p:cNvSpPr>
          <p:nvPr>
            <p:ph type="body" idx="1"/>
          </p:nvPr>
        </p:nvSpPr>
        <p:spPr>
          <a:xfrm>
            <a:off x="304801" y="3116910"/>
            <a:ext cx="6553200" cy="6103289"/>
          </a:xfrm>
        </p:spPr>
        <p:txBody>
          <a:bodyPr/>
          <a:lstStyle/>
          <a:p>
            <a:endParaRPr lang="en-US">
              <a:latin typeface="Century Gothic" panose="020B0502020202020204" pitchFamily="34" charset="0"/>
            </a:endParaRPr>
          </a:p>
          <a:p>
            <a:r>
              <a:rPr lang="en-US">
                <a:latin typeface="Century Gothic"/>
              </a:rPr>
              <a:t>These are the key accomplishments of the Staffing Workgroup:</a:t>
            </a:r>
          </a:p>
          <a:p>
            <a:endParaRPr lang="en-US">
              <a:latin typeface="Century Gothic" panose="020B0502020202020204" pitchFamily="34" charset="0"/>
            </a:endParaRPr>
          </a:p>
          <a:p>
            <a:pPr>
              <a:defRPr/>
            </a:pPr>
            <a:r>
              <a:rPr lang="en-US">
                <a:latin typeface="Century Gothic"/>
              </a:rPr>
              <a:t>The purpose of the </a:t>
            </a:r>
            <a:r>
              <a:rPr lang="en-US" b="1">
                <a:latin typeface="Century Gothic"/>
              </a:rPr>
              <a:t>geographic team guidance</a:t>
            </a:r>
            <a:r>
              <a:rPr lang="en-US">
                <a:latin typeface="Century Gothic"/>
              </a:rPr>
              <a:t> is to provide EI programs guidance on how to establish assigned geographic service area boundaries when a program splits into 2 or more teams.   </a:t>
            </a:r>
          </a:p>
          <a:p>
            <a:pPr>
              <a:defRPr/>
            </a:pPr>
            <a:endParaRPr lang="en-US">
              <a:latin typeface="Century Gothic"/>
            </a:endParaRPr>
          </a:p>
          <a:p>
            <a:pPr>
              <a:defRPr/>
            </a:pPr>
            <a:r>
              <a:rPr lang="en-US">
                <a:latin typeface="Century Gothic"/>
              </a:rPr>
              <a:t>The </a:t>
            </a:r>
            <a:r>
              <a:rPr lang="en-US" b="1">
                <a:latin typeface="Century Gothic"/>
              </a:rPr>
              <a:t>mentor Capacity worksheet</a:t>
            </a:r>
            <a:r>
              <a:rPr lang="en-US">
                <a:latin typeface="Century Gothic"/>
              </a:rPr>
              <a:t> is to help determine the capacity of a full time mentor. This will help during the teaming rollout process by identifying how many mentors are needed to support each program. </a:t>
            </a:r>
            <a:endParaRPr lang="en-US"/>
          </a:p>
          <a:p>
            <a:pPr>
              <a:defRPr/>
            </a:pPr>
            <a:endParaRPr lang="en-US">
              <a:latin typeface="Century Gothic" panose="020B0502020202020204" pitchFamily="34" charset="0"/>
            </a:endParaRPr>
          </a:p>
          <a:p>
            <a:pPr>
              <a:defRPr/>
            </a:pPr>
            <a:r>
              <a:rPr lang="en-US">
                <a:latin typeface="Century Gothic"/>
              </a:rPr>
              <a:t>The purpose of the </a:t>
            </a:r>
            <a:r>
              <a:rPr lang="en-US" b="1">
                <a:latin typeface="Century Gothic"/>
              </a:rPr>
              <a:t>Program Staffing guidance</a:t>
            </a:r>
            <a:r>
              <a:rPr lang="en-US">
                <a:latin typeface="Century Gothic"/>
              </a:rPr>
              <a:t> is to provide the programs with a breakdown of the staffing needs care coordinators and service providers based on the average enrollments.</a:t>
            </a:r>
            <a:endParaRPr lang="en-US" sz="1200" b="0">
              <a:latin typeface="Century Gothic" panose="020B0502020202020204" pitchFamily="34" charset="0"/>
            </a:endParaRPr>
          </a:p>
          <a:p>
            <a:pPr>
              <a:defRPr/>
            </a:pPr>
            <a:endParaRPr lang="en-US">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highlight>
                <a:srgbClr val="FFFF00"/>
              </a:highlight>
              <a:latin typeface="Century Gothic" panose="020B0502020202020204" pitchFamily="34" charset="0"/>
            </a:endParaRPr>
          </a:p>
          <a:p>
            <a:endParaRPr lang="en-US">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9555D449-B875-4B8D-8E66-224D27E54C9A}" type="slidenum">
              <a:rPr lang="en-US" smtClean="0"/>
              <a:t>24</a:t>
            </a:fld>
            <a:endParaRPr lang="en-US"/>
          </a:p>
        </p:txBody>
      </p:sp>
      <p:sp>
        <p:nvSpPr>
          <p:cNvPr id="5" name="Date Placeholder 4">
            <a:extLst>
              <a:ext uri="{FF2B5EF4-FFF2-40B4-BE49-F238E27FC236}">
                <a16:creationId xmlns:a16="http://schemas.microsoft.com/office/drawing/2014/main" id="{7C704865-E172-35B6-A15F-3B7D6C73C063}"/>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3733758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304800"/>
            <a:ext cx="4864100" cy="2735263"/>
          </a:xfrm>
        </p:spPr>
      </p:sp>
      <p:sp>
        <p:nvSpPr>
          <p:cNvPr id="3" name="Notes Placeholder 2"/>
          <p:cNvSpPr>
            <a:spLocks noGrp="1"/>
          </p:cNvSpPr>
          <p:nvPr>
            <p:ph type="body" idx="1"/>
          </p:nvPr>
        </p:nvSpPr>
        <p:spPr>
          <a:xfrm>
            <a:off x="844951" y="3315694"/>
            <a:ext cx="5936849" cy="5980706"/>
          </a:xfrm>
        </p:spPr>
        <p:txBody>
          <a:bodyPr/>
          <a:lstStyle/>
          <a:p>
            <a:pPr>
              <a:spcAft>
                <a:spcPts val="1200"/>
              </a:spcAft>
            </a:pPr>
            <a:r>
              <a:rPr lang="en-US" sz="1100" b="1">
                <a:latin typeface="Century Gothic"/>
              </a:rPr>
              <a:t>These are some of the challenges the Staffing workgroup encountered:</a:t>
            </a:r>
          </a:p>
          <a:p>
            <a:pPr marL="0" indent="0">
              <a:spcAft>
                <a:spcPts val="1200"/>
              </a:spcAft>
              <a:buFont typeface="Wingdings" panose="05000000000000000000" pitchFamily="2" charset="2"/>
              <a:buNone/>
            </a:pPr>
            <a:endParaRPr lang="en-US" sz="1100" b="0" strike="sngStrike">
              <a:latin typeface="Century Gothic" panose="020B0502020202020204" pitchFamily="34" charset="0"/>
            </a:endParaRPr>
          </a:p>
          <a:p>
            <a:pPr marL="0" indent="0">
              <a:spcAft>
                <a:spcPts val="1200"/>
              </a:spcAft>
              <a:buFont typeface="Wingdings" panose="05000000000000000000" pitchFamily="2" charset="2"/>
              <a:buNone/>
            </a:pPr>
            <a:r>
              <a:rPr lang="en-US" sz="1100" b="0">
                <a:latin typeface="Century Gothic"/>
              </a:rPr>
              <a:t>Jeff</a:t>
            </a:r>
          </a:p>
          <a:p>
            <a:pPr marL="285750" indent="-285750">
              <a:spcAft>
                <a:spcPts val="1200"/>
              </a:spcAft>
              <a:buFont typeface="Wingdings" panose="05000000000000000000" pitchFamily="2" charset="2"/>
              <a:buChar char="§"/>
              <a:defRPr/>
            </a:pPr>
            <a:r>
              <a:rPr lang="en-US" sz="1100" b="1">
                <a:latin typeface="Century Gothic"/>
              </a:rPr>
              <a:t>On-going staff turnover/vacancies:  </a:t>
            </a:r>
            <a:r>
              <a:rPr lang="en-US" sz="1100" b="0">
                <a:latin typeface="Century Gothic"/>
              </a:rPr>
              <a:t>This</a:t>
            </a:r>
            <a:r>
              <a:rPr lang="en-US" sz="1100">
                <a:latin typeface="Century Gothic"/>
              </a:rPr>
              <a:t> </a:t>
            </a:r>
            <a:r>
              <a:rPr lang="en-US" sz="1100" b="0">
                <a:latin typeface="Century Gothic"/>
              </a:rPr>
              <a:t>is an ongoing issue.</a:t>
            </a:r>
            <a:r>
              <a:rPr lang="en-US" sz="1100">
                <a:latin typeface="Century Gothic"/>
              </a:rPr>
              <a:t> </a:t>
            </a:r>
            <a:r>
              <a:rPr lang="en-US" sz="1100" b="0">
                <a:latin typeface="Century Gothic"/>
              </a:rPr>
              <a:t> The workgroup continues to identify root causes for the staff turnover and vacancies and develop strategies as part of recruitment and retention.</a:t>
            </a:r>
            <a:r>
              <a:rPr lang="en-US" sz="1100">
                <a:latin typeface="Century Gothic"/>
              </a:rPr>
              <a:t> Although this list looks like a short list of issues staff turnover and vacancies are a true barrier to creating the documents we need to for our workgroup as well as a big hindrance for programs to be able to implement the coaching model. </a:t>
            </a:r>
          </a:p>
          <a:p>
            <a:pPr>
              <a:spcAft>
                <a:spcPts val="1200"/>
              </a:spcAft>
              <a:defRPr/>
            </a:pPr>
            <a:endParaRPr lang="en-US" sz="1100">
              <a:latin typeface="Century Gothic"/>
            </a:endParaRPr>
          </a:p>
          <a:p>
            <a:pPr marL="285750" indent="-285750" algn="ctr">
              <a:spcAft>
                <a:spcPts val="1200"/>
              </a:spcAft>
              <a:buFont typeface="Wingdings" panose="05000000000000000000" pitchFamily="2" charset="2"/>
              <a:buChar char="§"/>
              <a:defRPr/>
            </a:pPr>
            <a:r>
              <a:rPr lang="en-US" sz="1100" b="1">
                <a:latin typeface="Century Gothic"/>
              </a:rPr>
              <a:t>Membership:  </a:t>
            </a:r>
            <a:r>
              <a:rPr lang="en-US" sz="1100">
                <a:latin typeface="Century Gothic"/>
              </a:rPr>
              <a:t>Due to scheduling conflicts and other logistic issues  the group didn’t have much traction in the beginning of 2022 but since has added consisting members who have contributed to the creation of the documents, </a:t>
            </a:r>
            <a:endParaRPr lang="en-US" sz="1100" b="1">
              <a:highlight>
                <a:srgbClr val="FFFF00"/>
              </a:highlight>
              <a:latin typeface="Century Gothic" panose="020B0502020202020204" pitchFamily="34" charset="0"/>
            </a:endParaRPr>
          </a:p>
          <a:p>
            <a:pPr marL="285750" indent="-285750">
              <a:spcAft>
                <a:spcPts val="1200"/>
              </a:spcAft>
              <a:buFont typeface="Wingdings" panose="05000000000000000000" pitchFamily="2" charset="2"/>
              <a:buChar char="§"/>
            </a:pPr>
            <a:endParaRPr lang="en-US" sz="1100" b="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9555D449-B875-4B8D-8E66-224D27E54C9A}" type="slidenum">
              <a:rPr lang="en-US" smtClean="0"/>
              <a:t>25</a:t>
            </a:fld>
            <a:endParaRPr lang="en-US"/>
          </a:p>
        </p:txBody>
      </p:sp>
      <p:sp>
        <p:nvSpPr>
          <p:cNvPr id="5" name="Date Placeholder 4">
            <a:extLst>
              <a:ext uri="{FF2B5EF4-FFF2-40B4-BE49-F238E27FC236}">
                <a16:creationId xmlns:a16="http://schemas.microsoft.com/office/drawing/2014/main" id="{903BEBE6-AEFC-B9C5-A25A-BA9C972EA856}"/>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1599168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465504"/>
            <a:ext cx="5732949" cy="4161359"/>
          </a:xfrm>
        </p:spPr>
        <p:txBody>
          <a:bodyPr/>
          <a:lstStyle/>
          <a:p>
            <a:pPr marL="0" indent="0">
              <a:buFont typeface="+mj-lt"/>
              <a:buNone/>
            </a:pPr>
            <a:r>
              <a:rPr lang="en-US" sz="1200">
                <a:latin typeface="Maiandra GD"/>
              </a:rPr>
              <a:t>Jeff</a:t>
            </a:r>
          </a:p>
          <a:p>
            <a:pPr marL="0" indent="0">
              <a:buFont typeface="+mj-lt"/>
              <a:buNone/>
            </a:pPr>
            <a:endParaRPr lang="en-US" sz="1200">
              <a:latin typeface="Maiandra GD" panose="020E0502030308020204" pitchFamily="34" charset="0"/>
            </a:endParaRPr>
          </a:p>
          <a:p>
            <a:pPr marL="0" indent="0">
              <a:buFont typeface="+mj-lt"/>
              <a:buNone/>
            </a:pPr>
            <a:r>
              <a:rPr lang="en-US" sz="1200">
                <a:latin typeface="Maiandra GD"/>
              </a:rPr>
              <a:t>Review slide</a:t>
            </a:r>
          </a:p>
          <a:p>
            <a:r>
              <a:rPr lang="en-US">
                <a:latin typeface="Maiandra GD"/>
              </a:rPr>
              <a:t>Geographic teams guidance, Mentor Capacity worksheet and Program Staffing Guidance will be presented to the SSIP leadership team as well as EIS for feedback. Changes will be made and we will get feedback from program managers and stakeholders. We weren't quite ready to share it today as it is still a rough draft. </a:t>
            </a:r>
            <a:endParaRPr lang="en-US" sz="1200">
              <a:latin typeface="Maiandra GD" panose="020E0502030308020204" pitchFamily="34" charset="0"/>
            </a:endParaRPr>
          </a:p>
          <a:p>
            <a:endParaRPr lang="en-US">
              <a:latin typeface="Maiandra GD"/>
            </a:endParaRPr>
          </a:p>
          <a:p>
            <a:endParaRPr lang="en-US">
              <a:latin typeface="Maiandra GD"/>
            </a:endParaRPr>
          </a:p>
          <a:p>
            <a:r>
              <a:rPr lang="en-US"/>
              <a:t>The group will work on Identifying recruitment and retention strategies that work both nationally as well as locally and create deliverables to share with programs. </a:t>
            </a:r>
          </a:p>
        </p:txBody>
      </p:sp>
      <p:sp>
        <p:nvSpPr>
          <p:cNvPr id="4" name="Slide Number Placeholder 3"/>
          <p:cNvSpPr>
            <a:spLocks noGrp="1"/>
          </p:cNvSpPr>
          <p:nvPr>
            <p:ph type="sldNum" sz="quarter" idx="10"/>
          </p:nvPr>
        </p:nvSpPr>
        <p:spPr/>
        <p:txBody>
          <a:bodyPr/>
          <a:lstStyle/>
          <a:p>
            <a:fld id="{9555D449-B875-4B8D-8E66-224D27E54C9A}" type="slidenum">
              <a:rPr lang="en-US" smtClean="0"/>
              <a:t>26</a:t>
            </a:fld>
            <a:endParaRPr lang="en-US"/>
          </a:p>
        </p:txBody>
      </p:sp>
      <p:sp>
        <p:nvSpPr>
          <p:cNvPr id="5" name="Date Placeholder 4">
            <a:extLst>
              <a:ext uri="{FF2B5EF4-FFF2-40B4-BE49-F238E27FC236}">
                <a16:creationId xmlns:a16="http://schemas.microsoft.com/office/drawing/2014/main" id="{0A8D1962-EC14-5797-5E78-2711F8066CAD}"/>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3420237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685800" y="609600"/>
            <a:ext cx="5772150" cy="3246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xfrm>
            <a:off x="576840" y="4191000"/>
            <a:ext cx="5990070" cy="39446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Century Gothic" panose="020B0502020202020204" pitchFamily="34" charset="0"/>
              </a:rPr>
              <a:t>Our short term goals remains …</a:t>
            </a:r>
          </a:p>
          <a:p>
            <a:pPr marL="171450" indent="-171450" eaLnBrk="1" hangingPunct="1">
              <a:spcBef>
                <a:spcPct val="0"/>
              </a:spcBef>
              <a:buFont typeface="Arial" panose="020B0604020202020204" pitchFamily="34" charset="0"/>
              <a:buChar char="•"/>
            </a:pPr>
            <a:r>
              <a:rPr lang="en-US" altLang="en-US">
                <a:latin typeface="Century Gothic" panose="020B0502020202020204" pitchFamily="34" charset="0"/>
              </a:rPr>
              <a:t>How do we know that providers and families understand the COS process?</a:t>
            </a:r>
          </a:p>
          <a:p>
            <a:pPr eaLnBrk="1" hangingPunct="1">
              <a:spcBef>
                <a:spcPct val="0"/>
              </a:spcBef>
            </a:pPr>
            <a:r>
              <a:rPr lang="en-US" altLang="en-US">
                <a:latin typeface="Century Gothic" panose="020B0502020202020204" pitchFamily="34" charset="0"/>
              </a:rPr>
              <a:t> </a:t>
            </a:r>
          </a:p>
          <a:p>
            <a:pPr marL="171450" indent="-171450" eaLnBrk="1" hangingPunct="1">
              <a:spcBef>
                <a:spcPct val="0"/>
              </a:spcBef>
              <a:buFont typeface="Arial" panose="020B0604020202020204" pitchFamily="34" charset="0"/>
              <a:buChar char="•"/>
            </a:pPr>
            <a:r>
              <a:rPr lang="en-US" altLang="en-US">
                <a:latin typeface="Century Gothic" panose="020B0502020202020204" pitchFamily="34" charset="0"/>
              </a:rPr>
              <a:t>The COS process captures some very valuable information on how a child is functioning in the three outcome areas. How are programs using this data to create meaningful outcomes to improve the child’s functioning in areas of delay, as well as improve ratings in these areas?</a:t>
            </a:r>
          </a:p>
          <a:p>
            <a:pPr eaLnBrk="1" hangingPunct="1">
              <a:spcBef>
                <a:spcPct val="0"/>
              </a:spcBef>
            </a:pPr>
            <a:endParaRPr lang="en-US" altLang="en-US">
              <a:latin typeface="Century Gothic" panose="020B0502020202020204" pitchFamily="34" charset="0"/>
            </a:endParaRPr>
          </a:p>
          <a:p>
            <a:pPr eaLnBrk="1" hangingPunct="1">
              <a:spcBef>
                <a:spcPct val="0"/>
              </a:spcBef>
            </a:pPr>
            <a:endParaRPr lang="en-US" altLang="en-US"/>
          </a:p>
        </p:txBody>
      </p:sp>
      <p:sp>
        <p:nvSpPr>
          <p:cNvPr id="63492" name="Slide Number Placeholder 3"/>
          <p:cNvSpPr>
            <a:spLocks noGrp="1"/>
          </p:cNvSpPr>
          <p:nvPr>
            <p:ph type="sldNum" sz="quarter" idx="5"/>
          </p:nvPr>
        </p:nvSpPr>
        <p:spPr bwMode="auto">
          <a:xfrm>
            <a:off x="3629025" y="8847430"/>
            <a:ext cx="3037840" cy="466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1450" indent="-296711">
              <a:defRPr>
                <a:solidFill>
                  <a:schemeClr val="tx1"/>
                </a:solidFill>
                <a:latin typeface="Arial" panose="020B0604020202020204" pitchFamily="34" charset="0"/>
                <a:cs typeface="Arial" panose="020B0604020202020204" pitchFamily="34" charset="0"/>
              </a:defRPr>
            </a:lvl2pPr>
            <a:lvl3pPr marL="1186847" indent="-237369">
              <a:defRPr>
                <a:solidFill>
                  <a:schemeClr val="tx1"/>
                </a:solidFill>
                <a:latin typeface="Arial" panose="020B0604020202020204" pitchFamily="34" charset="0"/>
                <a:cs typeface="Arial" panose="020B0604020202020204" pitchFamily="34" charset="0"/>
              </a:defRPr>
            </a:lvl3pPr>
            <a:lvl4pPr marL="1661585" indent="-237369">
              <a:defRPr>
                <a:solidFill>
                  <a:schemeClr val="tx1"/>
                </a:solidFill>
                <a:latin typeface="Arial" panose="020B0604020202020204" pitchFamily="34" charset="0"/>
                <a:cs typeface="Arial" panose="020B0604020202020204" pitchFamily="34" charset="0"/>
              </a:defRPr>
            </a:lvl4pPr>
            <a:lvl5pPr marL="2136324" indent="-237369">
              <a:defRPr>
                <a:solidFill>
                  <a:schemeClr val="tx1"/>
                </a:solidFill>
                <a:latin typeface="Arial" panose="020B0604020202020204" pitchFamily="34" charset="0"/>
                <a:cs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D0A681-5974-4F21-8EE1-FF8C61B7DEA6}" type="slidenum">
              <a:rPr lang="en-US" altLang="en-US" smtClean="0"/>
              <a:pPr/>
              <a:t>27</a:t>
            </a:fld>
            <a:endParaRPr lang="en-US" altLang="en-US"/>
          </a:p>
        </p:txBody>
      </p:sp>
      <p:sp>
        <p:nvSpPr>
          <p:cNvPr id="2" name="Date Placeholder 1">
            <a:extLst>
              <a:ext uri="{FF2B5EF4-FFF2-40B4-BE49-F238E27FC236}">
                <a16:creationId xmlns:a16="http://schemas.microsoft.com/office/drawing/2014/main" id="{533A6050-B49C-A11F-7ED2-B3A631E166F0}"/>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1786810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685800" y="609600"/>
            <a:ext cx="5772150" cy="3246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xfrm>
            <a:off x="576840" y="4191000"/>
            <a:ext cx="5990070" cy="324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a:latin typeface="Century Gothic" panose="020B0502020202020204" pitchFamily="34" charset="0"/>
              </a:rPr>
              <a:t>The COS Fidelity observations are in the process of being finalized. Details for roll out are being addressed in the M&amp;A workgroup.</a:t>
            </a:r>
          </a:p>
          <a:p>
            <a:pPr marL="171450" indent="-171450" eaLnBrk="1" hangingPunct="1">
              <a:spcBef>
                <a:spcPct val="0"/>
              </a:spcBef>
              <a:buFont typeface="Arial" panose="020B0604020202020204" pitchFamily="34" charset="0"/>
              <a:buChar char="•"/>
            </a:pPr>
            <a:r>
              <a:rPr lang="en-US" altLang="en-US">
                <a:latin typeface="Century Gothic" panose="020B0502020202020204" pitchFamily="34" charset="0"/>
              </a:rPr>
              <a:t>The Corrective Action Plan has been modified to better enable Program Managers to use the CAP process as a means to addressing specific challenges facing their program. Support is provided by each programs respective QA.</a:t>
            </a:r>
          </a:p>
          <a:p>
            <a:pPr marL="171450" indent="-171450" eaLnBrk="1" hangingPunct="1">
              <a:spcBef>
                <a:spcPct val="0"/>
              </a:spcBef>
              <a:buFont typeface="Arial" panose="020B0604020202020204" pitchFamily="34" charset="0"/>
              <a:buChar char="•"/>
            </a:pPr>
            <a:r>
              <a:rPr lang="en-US" altLang="en-US">
                <a:latin typeface="Century Gothic" panose="020B0502020202020204" pitchFamily="34" charset="0"/>
              </a:rPr>
              <a:t>Family understanding of the COS process continues to be measured through the family survey. </a:t>
            </a:r>
          </a:p>
          <a:p>
            <a:pPr marL="171450" indent="-171450" eaLnBrk="1" hangingPunct="1">
              <a:spcBef>
                <a:spcPct val="0"/>
              </a:spcBef>
              <a:buFont typeface="Arial" panose="020B0604020202020204" pitchFamily="34" charset="0"/>
              <a:buChar char="•"/>
            </a:pPr>
            <a:r>
              <a:rPr lang="en-US" altLang="en-US">
                <a:latin typeface="Century Gothic" panose="020B0502020202020204" pitchFamily="34" charset="0"/>
              </a:rPr>
              <a:t>The COS Knowledge Check was completed by all staff in the last year, and will be added to the new hire orientation checklist.</a:t>
            </a:r>
          </a:p>
        </p:txBody>
      </p:sp>
      <p:sp>
        <p:nvSpPr>
          <p:cNvPr id="63492" name="Slide Number Placeholder 3"/>
          <p:cNvSpPr>
            <a:spLocks noGrp="1"/>
          </p:cNvSpPr>
          <p:nvPr>
            <p:ph type="sldNum" sz="quarter" idx="5"/>
          </p:nvPr>
        </p:nvSpPr>
        <p:spPr bwMode="auto">
          <a:xfrm>
            <a:off x="3724754" y="8847430"/>
            <a:ext cx="3037840" cy="466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1450" indent="-296711">
              <a:defRPr>
                <a:solidFill>
                  <a:schemeClr val="tx1"/>
                </a:solidFill>
                <a:latin typeface="Arial" panose="020B0604020202020204" pitchFamily="34" charset="0"/>
                <a:cs typeface="Arial" panose="020B0604020202020204" pitchFamily="34" charset="0"/>
              </a:defRPr>
            </a:lvl2pPr>
            <a:lvl3pPr marL="1186847" indent="-237369">
              <a:defRPr>
                <a:solidFill>
                  <a:schemeClr val="tx1"/>
                </a:solidFill>
                <a:latin typeface="Arial" panose="020B0604020202020204" pitchFamily="34" charset="0"/>
                <a:cs typeface="Arial" panose="020B0604020202020204" pitchFamily="34" charset="0"/>
              </a:defRPr>
            </a:lvl3pPr>
            <a:lvl4pPr marL="1661585" indent="-237369">
              <a:defRPr>
                <a:solidFill>
                  <a:schemeClr val="tx1"/>
                </a:solidFill>
                <a:latin typeface="Arial" panose="020B0604020202020204" pitchFamily="34" charset="0"/>
                <a:cs typeface="Arial" panose="020B0604020202020204" pitchFamily="34" charset="0"/>
              </a:defRPr>
            </a:lvl4pPr>
            <a:lvl5pPr marL="2136324" indent="-237369">
              <a:defRPr>
                <a:solidFill>
                  <a:schemeClr val="tx1"/>
                </a:solidFill>
                <a:latin typeface="Arial" panose="020B0604020202020204" pitchFamily="34" charset="0"/>
                <a:cs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D0A681-5974-4F21-8EE1-FF8C61B7DEA6}" type="slidenum">
              <a:rPr lang="en-US" altLang="en-US" smtClean="0"/>
              <a:pPr/>
              <a:t>28</a:t>
            </a:fld>
            <a:endParaRPr lang="en-US" altLang="en-US"/>
          </a:p>
        </p:txBody>
      </p:sp>
      <p:sp>
        <p:nvSpPr>
          <p:cNvPr id="2" name="Date Placeholder 1">
            <a:extLst>
              <a:ext uri="{FF2B5EF4-FFF2-40B4-BE49-F238E27FC236}">
                <a16:creationId xmlns:a16="http://schemas.microsoft.com/office/drawing/2014/main" id="{33EAB3ED-D5D6-2B06-E885-B73A31354EA2}"/>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847548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539EA58-CF1D-6EE4-AEDF-0D945AAC31D6}"/>
              </a:ext>
            </a:extLst>
          </p:cNvPr>
          <p:cNvSpPr>
            <a:spLocks noGrp="1"/>
          </p:cNvSpPr>
          <p:nvPr>
            <p:ph type="body" idx="1"/>
          </p:nvPr>
        </p:nvSpPr>
        <p:spPr/>
        <p:txBody>
          <a:bodyPr/>
          <a:lstStyle/>
          <a:p>
            <a:endParaRPr lang="en-US"/>
          </a:p>
        </p:txBody>
      </p:sp>
      <p:sp>
        <p:nvSpPr>
          <p:cNvPr id="3" name="Date Placeholder 2">
            <a:extLst>
              <a:ext uri="{FF2B5EF4-FFF2-40B4-BE49-F238E27FC236}">
                <a16:creationId xmlns:a16="http://schemas.microsoft.com/office/drawing/2014/main" id="{626FBA79-FE4A-D74C-6A50-3E0DCB3B4E2A}"/>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183026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87450"/>
            <a:ext cx="5575300" cy="3136900"/>
          </a:xfrm>
        </p:spPr>
      </p:sp>
      <p:sp>
        <p:nvSpPr>
          <p:cNvPr id="3" name="Notes Placeholder 2"/>
          <p:cNvSpPr>
            <a:spLocks noGrp="1"/>
          </p:cNvSpPr>
          <p:nvPr>
            <p:ph type="body" idx="1"/>
          </p:nvPr>
        </p:nvSpPr>
        <p:spPr/>
        <p:txBody>
          <a:bodyPr/>
          <a:lstStyle/>
          <a:p>
            <a:pPr defTabSz="914170">
              <a:defRPr/>
            </a:pPr>
            <a:r>
              <a:rPr lang="en-US"/>
              <a:t>The purpose of today’s meeting is to:</a:t>
            </a:r>
          </a:p>
          <a:p>
            <a:pPr defTabSz="914170">
              <a:defRPr/>
            </a:pPr>
            <a:r>
              <a:rPr lang="en-US" u="sng"/>
              <a:t>Review the SSIP </a:t>
            </a:r>
            <a:r>
              <a:rPr lang="en-US"/>
              <a:t>which is Indicator 11 of the APR</a:t>
            </a:r>
          </a:p>
          <a:p>
            <a:pPr defTabSz="914170">
              <a:defRPr/>
            </a:pPr>
            <a:endParaRPr lang="en-US"/>
          </a:p>
          <a:p>
            <a:pPr defTabSz="914170">
              <a:defRPr/>
            </a:pPr>
            <a:r>
              <a:rPr lang="en-US" u="sng"/>
              <a:t>Review the data for SSIP FFY 2023 </a:t>
            </a:r>
            <a:r>
              <a:rPr lang="en-US"/>
              <a:t>(July 1, 2023 to June 30, 2024).  This report will be submitted to the Office of Special Education Programs (OSEP) on Feb. 1, 2025.</a:t>
            </a:r>
          </a:p>
          <a:p>
            <a:pPr marL="171428" indent="-171428" defTabSz="914170">
              <a:buFont typeface="Arial" panose="020B0604020202020204" pitchFamily="34" charset="0"/>
              <a:buChar char="•"/>
              <a:defRPr/>
            </a:pPr>
            <a:r>
              <a:rPr lang="en-US"/>
              <a:t>The OSEP is the federal agency that oversees the implementation of IDEA, Part C. </a:t>
            </a:r>
          </a:p>
          <a:p>
            <a:pPr defTabSz="914170">
              <a:defRPr/>
            </a:pPr>
            <a:endParaRPr lang="en-US"/>
          </a:p>
          <a:p>
            <a:pPr defTabSz="914170">
              <a:defRPr/>
            </a:pPr>
            <a:r>
              <a:rPr lang="en-US" u="sng"/>
              <a:t>Identify what is needed to improve early intervention system of services </a:t>
            </a:r>
            <a:r>
              <a:rPr lang="en-US"/>
              <a:t>for each of the 4 areas within the SSIP.  These 4 areas will be introduced later in today’s presentation.</a:t>
            </a:r>
          </a:p>
          <a:p>
            <a:pPr defTabSz="914170">
              <a:defRPr/>
            </a:pPr>
            <a:endParaRPr lang="en-US"/>
          </a:p>
          <a:p>
            <a:endParaRPr lang="en-US"/>
          </a:p>
        </p:txBody>
      </p:sp>
      <p:sp>
        <p:nvSpPr>
          <p:cNvPr id="4" name="Slide Number Placeholder 3"/>
          <p:cNvSpPr>
            <a:spLocks noGrp="1"/>
          </p:cNvSpPr>
          <p:nvPr>
            <p:ph type="sldNum" sz="quarter" idx="10"/>
          </p:nvPr>
        </p:nvSpPr>
        <p:spPr/>
        <p:txBody>
          <a:bodyPr/>
          <a:lstStyle/>
          <a:p>
            <a:fld id="{9555D449-B875-4B8D-8E66-224D27E54C9A}" type="slidenum">
              <a:rPr lang="en-US" smtClean="0"/>
              <a:t>3</a:t>
            </a:fld>
            <a:endParaRPr lang="en-US"/>
          </a:p>
        </p:txBody>
      </p:sp>
      <p:sp>
        <p:nvSpPr>
          <p:cNvPr id="5" name="Date Placeholder 4">
            <a:extLst>
              <a:ext uri="{FF2B5EF4-FFF2-40B4-BE49-F238E27FC236}">
                <a16:creationId xmlns:a16="http://schemas.microsoft.com/office/drawing/2014/main" id="{46FC77B7-5CA9-40B2-40BD-81FAB5C4D0A9}"/>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1027684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three questions added…(read)</a:t>
            </a:r>
          </a:p>
        </p:txBody>
      </p:sp>
      <p:sp>
        <p:nvSpPr>
          <p:cNvPr id="4" name="Slide Number Placeholder 3"/>
          <p:cNvSpPr>
            <a:spLocks noGrp="1"/>
          </p:cNvSpPr>
          <p:nvPr>
            <p:ph type="sldNum" sz="quarter" idx="5"/>
          </p:nvPr>
        </p:nvSpPr>
        <p:spPr/>
        <p:txBody>
          <a:bodyPr/>
          <a:lstStyle/>
          <a:p>
            <a:fld id="{9555D449-B875-4B8D-8E66-224D27E54C9A}" type="slidenum">
              <a:rPr lang="en-US" smtClean="0"/>
              <a:t>30</a:t>
            </a:fld>
            <a:endParaRPr lang="en-US"/>
          </a:p>
        </p:txBody>
      </p:sp>
      <p:sp>
        <p:nvSpPr>
          <p:cNvPr id="5" name="Date Placeholder 4">
            <a:extLst>
              <a:ext uri="{FF2B5EF4-FFF2-40B4-BE49-F238E27FC236}">
                <a16:creationId xmlns:a16="http://schemas.microsoft.com/office/drawing/2014/main" id="{34B17655-A3DC-AC2D-F62A-54765A5747C2}"/>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3141668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our data from both this year and last year.  Some things to note:</a:t>
            </a:r>
          </a:p>
          <a:p>
            <a:pPr marL="171450" indent="-171450">
              <a:buFont typeface="Arial" panose="020B0604020202020204" pitchFamily="34" charset="0"/>
              <a:buChar char="•"/>
            </a:pPr>
            <a:r>
              <a:rPr lang="en-US"/>
              <a:t>Kailua is no longer a demo site, so data was not entered into this table.</a:t>
            </a:r>
          </a:p>
          <a:p>
            <a:pPr marL="171450" indent="-171450">
              <a:buFont typeface="Arial" panose="020B0604020202020204" pitchFamily="34" charset="0"/>
              <a:buChar char="•"/>
            </a:pPr>
            <a:r>
              <a:rPr lang="en-US"/>
              <a:t>Overall, our results improved from last year, with just a very small dip in the statewide average.</a:t>
            </a:r>
          </a:p>
          <a:p>
            <a:pPr marL="171450" indent="-171450">
              <a:buFont typeface="Arial" panose="020B0604020202020204" pitchFamily="34" charset="0"/>
              <a:buChar char="•"/>
            </a:pPr>
            <a:r>
              <a:rPr lang="en-US"/>
              <a:t>We received about 248 more responses than last year.</a:t>
            </a:r>
          </a:p>
          <a:p>
            <a:pPr marL="171450" indent="-171450">
              <a:buFont typeface="Arial" panose="020B0604020202020204" pitchFamily="34" charset="0"/>
              <a:buChar char="•"/>
            </a:pPr>
            <a:r>
              <a:rPr lang="en-US"/>
              <a:t>The percentage for each question is based on total number of responses.</a:t>
            </a:r>
          </a:p>
          <a:p>
            <a:pPr marL="171450" indent="-171450">
              <a:buFont typeface="Arial" panose="020B0604020202020204" pitchFamily="34" charset="0"/>
              <a:buChar char="•"/>
            </a:pPr>
            <a:r>
              <a:rPr lang="en-US"/>
              <a:t>The overall score is based on the number of families who answered at least 2 out of the three questions, and scored a mean of 4 or above.</a:t>
            </a:r>
          </a:p>
          <a:p>
            <a:pPr marL="171450" indent="-171450">
              <a:buFont typeface="Arial" panose="020B0604020202020204" pitchFamily="34" charset="0"/>
              <a:buChar char="•"/>
            </a:pPr>
            <a:r>
              <a:rPr lang="en-US"/>
              <a:t>If a family only answers one of the three questions, their response will be counted for that questions, but not for the overall since they did not answer enough questions.  Or if their average for the three questions falls below the “4” it is counted as did not agree.</a:t>
            </a:r>
          </a:p>
        </p:txBody>
      </p:sp>
      <p:sp>
        <p:nvSpPr>
          <p:cNvPr id="4" name="Slide Number Placeholder 3"/>
          <p:cNvSpPr>
            <a:spLocks noGrp="1"/>
          </p:cNvSpPr>
          <p:nvPr>
            <p:ph type="sldNum" sz="quarter" idx="5"/>
          </p:nvPr>
        </p:nvSpPr>
        <p:spPr/>
        <p:txBody>
          <a:bodyPr/>
          <a:lstStyle/>
          <a:p>
            <a:fld id="{9555D449-B875-4B8D-8E66-224D27E54C9A}" type="slidenum">
              <a:rPr lang="en-US" smtClean="0"/>
              <a:t>31</a:t>
            </a:fld>
            <a:endParaRPr lang="en-US"/>
          </a:p>
        </p:txBody>
      </p:sp>
      <p:sp>
        <p:nvSpPr>
          <p:cNvPr id="5" name="Date Placeholder 4">
            <a:extLst>
              <a:ext uri="{FF2B5EF4-FFF2-40B4-BE49-F238E27FC236}">
                <a16:creationId xmlns:a16="http://schemas.microsoft.com/office/drawing/2014/main" id="{451BB176-5B4B-A71B-9A61-2FFF0846ADD5}"/>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1307700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0309" y="4473892"/>
            <a:ext cx="5856790" cy="3660458"/>
          </a:xfrm>
        </p:spPr>
        <p:txBody>
          <a:bodyPr/>
          <a:lstStyle/>
          <a:p>
            <a:r>
              <a:rPr lang="en-US"/>
              <a:t>In trying to measure a family’s understanding of the COS process, there are many different ways to analyze the data.  This table looks at family’s responses by the length of time their child was receiving services and the age of the child at the time of the survey. Why I chose these are because programs have reported that families often do not understand child development when they first enter EI, and may be rating their child higher or lower than the team feels is accurate.</a:t>
            </a:r>
          </a:p>
          <a:p>
            <a:pPr marL="171450" indent="-171450">
              <a:buFont typeface="Arial" panose="020B0604020202020204" pitchFamily="34" charset="0"/>
              <a:buChar char="•"/>
            </a:pPr>
            <a:r>
              <a:rPr lang="en-US"/>
              <a:t>Children who have only received services for 6 months or less are closest to that initial IFSP and may have a better recollection of the process and their involvement in it. The percentages are very similar to the overall state percentages, although I cannot determine if the difference is statistically significant. It just seems that with that small of a difference, the overall takeaway is that families feel they do understand COS, they participated in the COS ratings, and they felt it was helpful .</a:t>
            </a:r>
          </a:p>
          <a:p>
            <a:pPr marL="171450" indent="-171450">
              <a:buFont typeface="Arial" panose="020B0604020202020204" pitchFamily="34" charset="0"/>
              <a:buChar char="•"/>
            </a:pPr>
            <a:r>
              <a:rPr lang="en-US"/>
              <a:t>Children who were under a year old at the time of the survey are also those that are closest to that initial IFSP, and although their number is low (only 85 families), all of their percentages are above the statewide percentages.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These are good jumping off points for really looking deeper as to why, if families are reporting a good understanding of the COS process, do we consistently not meet the target?. We need to dig deeper for root causes if we want to improve our data.</a:t>
            </a:r>
          </a:p>
        </p:txBody>
      </p:sp>
      <p:sp>
        <p:nvSpPr>
          <p:cNvPr id="4" name="Slide Number Placeholder 3"/>
          <p:cNvSpPr>
            <a:spLocks noGrp="1"/>
          </p:cNvSpPr>
          <p:nvPr>
            <p:ph type="sldNum" sz="quarter" idx="5"/>
          </p:nvPr>
        </p:nvSpPr>
        <p:spPr/>
        <p:txBody>
          <a:bodyPr/>
          <a:lstStyle/>
          <a:p>
            <a:fld id="{9555D449-B875-4B8D-8E66-224D27E54C9A}" type="slidenum">
              <a:rPr lang="en-US" smtClean="0"/>
              <a:t>32</a:t>
            </a:fld>
            <a:endParaRPr lang="en-US"/>
          </a:p>
        </p:txBody>
      </p:sp>
      <p:sp>
        <p:nvSpPr>
          <p:cNvPr id="5" name="Date Placeholder 4">
            <a:extLst>
              <a:ext uri="{FF2B5EF4-FFF2-40B4-BE49-F238E27FC236}">
                <a16:creationId xmlns:a16="http://schemas.microsoft.com/office/drawing/2014/main" id="{8CAE9416-D638-D6EF-3DE5-775A787CC8C3}"/>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4250624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304800"/>
            <a:ext cx="4787900" cy="2692400"/>
          </a:xfrm>
        </p:spPr>
      </p:sp>
      <p:sp>
        <p:nvSpPr>
          <p:cNvPr id="3" name="Notes Placeholder 2"/>
          <p:cNvSpPr>
            <a:spLocks noGrp="1"/>
          </p:cNvSpPr>
          <p:nvPr>
            <p:ph type="body" idx="1"/>
          </p:nvPr>
        </p:nvSpPr>
        <p:spPr>
          <a:xfrm>
            <a:off x="805218" y="3204029"/>
            <a:ext cx="5712813" cy="5625939"/>
          </a:xfrm>
        </p:spPr>
        <p:txBody>
          <a:bodyPr/>
          <a:lstStyle/>
          <a:p>
            <a:pPr marL="171450" lvl="0" indent="-171450">
              <a:spcBef>
                <a:spcPct val="0"/>
              </a:spcBef>
              <a:buFont typeface="Arial" panose="020B0604020202020204" pitchFamily="34" charset="0"/>
              <a:buChar char="•"/>
            </a:pPr>
            <a:endParaRPr lang="en-US" altLang="en-US">
              <a:solidFill>
                <a:prstClr val="black"/>
              </a:solidFill>
              <a:highlight>
                <a:srgbClr val="FFFF00"/>
              </a:highlight>
              <a:latin typeface="Century Gothic" panose="020B0502020202020204" pitchFamily="34" charset="0"/>
            </a:endParaRPr>
          </a:p>
          <a:p>
            <a:pPr marL="171450" indent="-171450">
              <a:spcBef>
                <a:spcPct val="0"/>
              </a:spcBef>
              <a:buFont typeface="Arial" panose="020B0604020202020204" pitchFamily="34" charset="0"/>
              <a:buChar char="•"/>
            </a:pPr>
            <a:r>
              <a:rPr lang="en-US" altLang="en-US">
                <a:solidFill>
                  <a:prstClr val="black"/>
                </a:solidFill>
                <a:latin typeface="Century Gothic" panose="020B0502020202020204" pitchFamily="34" charset="0"/>
              </a:rPr>
              <a:t>COS observers have completed the training on determining fidelity.</a:t>
            </a:r>
          </a:p>
          <a:p>
            <a:pPr marL="171450" indent="-171450">
              <a:spcBef>
                <a:spcPct val="0"/>
              </a:spcBef>
              <a:buFont typeface="Arial" panose="020B0604020202020204" pitchFamily="34" charset="0"/>
              <a:buChar char="•"/>
            </a:pPr>
            <a:r>
              <a:rPr lang="en-US" altLang="en-US">
                <a:solidFill>
                  <a:prstClr val="black"/>
                </a:solidFill>
                <a:latin typeface="Century Gothic" panose="020B0502020202020204" pitchFamily="34" charset="0"/>
              </a:rPr>
              <a:t>With most current staff  completing the  COS-KC, it will be added to the new hire orientation checklist to ensure all providers complete,</a:t>
            </a:r>
          </a:p>
          <a:p>
            <a:pPr marL="171450" indent="-171450">
              <a:spcBef>
                <a:spcPct val="0"/>
              </a:spcBef>
              <a:buFont typeface="Arial" panose="020B0604020202020204" pitchFamily="34" charset="0"/>
              <a:buChar char="•"/>
            </a:pPr>
            <a:endParaRPr lang="en-US" altLang="en-US">
              <a:solidFill>
                <a:prstClr val="black"/>
              </a:solidFill>
              <a:latin typeface="Century Gothic" panose="020B0502020202020204" pitchFamily="34" charset="0"/>
            </a:endParaRPr>
          </a:p>
          <a:p>
            <a:pPr lvl="0">
              <a:spcBef>
                <a:spcPct val="0"/>
              </a:spcBef>
            </a:pPr>
            <a:endParaRPr lang="en-US" altLang="en-US">
              <a:solidFill>
                <a:prstClr val="black"/>
              </a:solidFill>
              <a:latin typeface="Century Gothic" panose="020B0502020202020204" pitchFamily="34" charset="0"/>
            </a:endParaRPr>
          </a:p>
          <a:p>
            <a:endParaRPr lang="en-US"/>
          </a:p>
        </p:txBody>
      </p:sp>
      <p:sp>
        <p:nvSpPr>
          <p:cNvPr id="4" name="Slide Number Placeholder 3"/>
          <p:cNvSpPr>
            <a:spLocks noGrp="1"/>
          </p:cNvSpPr>
          <p:nvPr>
            <p:ph type="sldNum" sz="quarter" idx="10"/>
          </p:nvPr>
        </p:nvSpPr>
        <p:spPr/>
        <p:txBody>
          <a:bodyPr/>
          <a:lstStyle/>
          <a:p>
            <a:fld id="{9555D449-B875-4B8D-8E66-224D27E54C9A}" type="slidenum">
              <a:rPr lang="en-US" smtClean="0"/>
              <a:t>33</a:t>
            </a:fld>
            <a:endParaRPr lang="en-US"/>
          </a:p>
        </p:txBody>
      </p:sp>
      <p:sp>
        <p:nvSpPr>
          <p:cNvPr id="5" name="Date Placeholder 4">
            <a:extLst>
              <a:ext uri="{FF2B5EF4-FFF2-40B4-BE49-F238E27FC236}">
                <a16:creationId xmlns:a16="http://schemas.microsoft.com/office/drawing/2014/main" id="{14BBC93F-48DE-A820-5075-54A2BAD71B1F}"/>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3694196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304800"/>
            <a:ext cx="4864100" cy="2735263"/>
          </a:xfrm>
        </p:spPr>
      </p:sp>
      <p:sp>
        <p:nvSpPr>
          <p:cNvPr id="3" name="Notes Placeholder 2"/>
          <p:cNvSpPr>
            <a:spLocks noGrp="1"/>
          </p:cNvSpPr>
          <p:nvPr>
            <p:ph type="body" idx="1"/>
          </p:nvPr>
        </p:nvSpPr>
        <p:spPr>
          <a:xfrm>
            <a:off x="805218" y="3230113"/>
            <a:ext cx="5654197" cy="5599855"/>
          </a:xfrm>
        </p:spPr>
        <p:txBody>
          <a:bodyPr/>
          <a:lstStyle/>
          <a:p>
            <a:pPr marL="285750" indent="-285750">
              <a:spcAft>
                <a:spcPts val="1200"/>
              </a:spcAft>
              <a:buFont typeface="Wingdings" panose="05000000000000000000" pitchFamily="2" charset="2"/>
              <a:buChar char="§"/>
            </a:pPr>
            <a:r>
              <a:rPr lang="en-US" b="0">
                <a:latin typeface="Century Gothic" panose="020B0502020202020204" pitchFamily="34" charset="0"/>
              </a:rPr>
              <a:t>With staffing challenges across the board, we have not been able to schedule COS observations.  As we push up on the holidays, it would seem better to begin the process January 2024.</a:t>
            </a:r>
            <a:endParaRPr lang="en-US">
              <a:latin typeface="Century Gothic" panose="020B0502020202020204" pitchFamily="34" charset="0"/>
            </a:endParaRPr>
          </a:p>
          <a:p>
            <a:pPr marL="285750" indent="-285750">
              <a:spcAft>
                <a:spcPts val="1200"/>
              </a:spcAft>
              <a:buFont typeface="Wingdings" panose="05000000000000000000" pitchFamily="2" charset="2"/>
              <a:buChar char="§"/>
            </a:pPr>
            <a:r>
              <a:rPr lang="en-US">
                <a:latin typeface="Century Gothic" panose="020B0502020202020204" pitchFamily="34" charset="0"/>
              </a:rPr>
              <a:t>Teams struggle to tie in all the pieces of the IFSP process…incorporating MDE results into completing the COS and subsequently using data for the creation of IFSP outcomes.  A challenge that has been voiced is the challenge of creating meaningful outcomes around identified areas of need when parents are not concerned with that area (which is sometimes the case with social/emotional delays. Families are often focused on tangible skills, such as walking or talking, and may not recognize challenges in the social/emotional domain and do not feel it is necessary to address it.)</a:t>
            </a:r>
            <a:endParaRPr lang="en-US" sz="1200">
              <a:latin typeface="Century Gothic" panose="020B0502020202020204" pitchFamily="34" charset="0"/>
            </a:endParaRPr>
          </a:p>
          <a:p>
            <a:pPr marL="285750" indent="-285750">
              <a:spcAft>
                <a:spcPts val="1200"/>
              </a:spcAft>
              <a:buFont typeface="Wingdings" panose="05000000000000000000" pitchFamily="2" charset="2"/>
              <a:buChar char="§"/>
            </a:pPr>
            <a:r>
              <a:rPr lang="en-US">
                <a:latin typeface="Century Gothic" panose="020B0502020202020204" pitchFamily="34" charset="0"/>
              </a:rPr>
              <a:t>Program Managers still struggle on how to use their data for program improvement.  QAs are available to support program managers in using the CAP process to identify and target areas that need improvement, but it is still a struggle with staffing issues and numerous competing priorities.</a:t>
            </a:r>
            <a:endParaRPr lang="en-US" b="0">
              <a:latin typeface="Century Gothic" panose="020B0502020202020204" pitchFamily="34" charset="0"/>
            </a:endParaRPr>
          </a:p>
        </p:txBody>
      </p:sp>
      <p:sp>
        <p:nvSpPr>
          <p:cNvPr id="4" name="Slide Number Placeholder 3"/>
          <p:cNvSpPr>
            <a:spLocks noGrp="1"/>
          </p:cNvSpPr>
          <p:nvPr>
            <p:ph type="sldNum" sz="quarter" idx="10"/>
          </p:nvPr>
        </p:nvSpPr>
        <p:spPr>
          <a:xfrm>
            <a:off x="3970938" y="8829968"/>
            <a:ext cx="2653382" cy="466433"/>
          </a:xfrm>
        </p:spPr>
        <p:txBody>
          <a:bodyPr/>
          <a:lstStyle/>
          <a:p>
            <a:fld id="{9555D449-B875-4B8D-8E66-224D27E54C9A}" type="slidenum">
              <a:rPr lang="en-US" smtClean="0"/>
              <a:t>34</a:t>
            </a:fld>
            <a:endParaRPr lang="en-US"/>
          </a:p>
        </p:txBody>
      </p:sp>
      <p:sp>
        <p:nvSpPr>
          <p:cNvPr id="5" name="Date Placeholder 4">
            <a:extLst>
              <a:ext uri="{FF2B5EF4-FFF2-40B4-BE49-F238E27FC236}">
                <a16:creationId xmlns:a16="http://schemas.microsoft.com/office/drawing/2014/main" id="{A4AEDC6F-F8AD-AA4C-BB09-C48BBB3D8A59}"/>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1979586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304800"/>
            <a:ext cx="4864100" cy="2735263"/>
          </a:xfrm>
        </p:spPr>
      </p:sp>
      <p:sp>
        <p:nvSpPr>
          <p:cNvPr id="3" name="Notes Placeholder 2"/>
          <p:cNvSpPr>
            <a:spLocks noGrp="1"/>
          </p:cNvSpPr>
          <p:nvPr>
            <p:ph type="body" idx="1"/>
          </p:nvPr>
        </p:nvSpPr>
        <p:spPr>
          <a:xfrm>
            <a:off x="864781" y="3231911"/>
            <a:ext cx="5653250" cy="5584161"/>
          </a:xfrm>
        </p:spPr>
        <p:txBody>
          <a:bodyPr/>
          <a:lstStyle/>
          <a:p>
            <a:pPr marL="285750" indent="-285750">
              <a:spcAft>
                <a:spcPts val="1200"/>
              </a:spcAft>
              <a:buFont typeface="Wingdings" panose="05000000000000000000" pitchFamily="2" charset="2"/>
              <a:buChar char="§"/>
            </a:pPr>
            <a:r>
              <a:rPr lang="en-US">
                <a:latin typeface="Century Gothic" panose="020B0502020202020204" pitchFamily="34" charset="0"/>
              </a:rPr>
              <a:t>All Program Managers statewide were trained in the process, however feedback received was that only one had actually tried out the process with staff, and the feedback was positive both from the PM and the staff.</a:t>
            </a:r>
          </a:p>
          <a:p>
            <a:pPr marL="285750" indent="-285750">
              <a:spcAft>
                <a:spcPts val="1200"/>
              </a:spcAft>
              <a:buFont typeface="Wingdings" panose="05000000000000000000" pitchFamily="2" charset="2"/>
              <a:buChar char="§"/>
            </a:pPr>
            <a:r>
              <a:rPr lang="en-US">
                <a:latin typeface="Century Gothic" panose="020B0502020202020204" pitchFamily="34" charset="0"/>
              </a:rPr>
              <a:t>Families continue to report that they have a good understanding of the COS process, participate in the process and feel it helped them develop outcomes on their child’s IFSP.  </a:t>
            </a:r>
          </a:p>
          <a:p>
            <a:pPr marL="285750" indent="-285750">
              <a:spcAft>
                <a:spcPts val="1200"/>
              </a:spcAft>
              <a:buFont typeface="Wingdings" panose="05000000000000000000" pitchFamily="2" charset="2"/>
              <a:buChar char="§"/>
            </a:pPr>
            <a:r>
              <a:rPr lang="en-US" sz="1100" b="0">
                <a:latin typeface="Maiandra GD" panose="020E0502030308020204" pitchFamily="34" charset="0"/>
              </a:rPr>
              <a:t>Based on family Survey data, we need to figure out why there is inconsistency between what families are reporting and what our Indicator 3 data states. </a:t>
            </a:r>
          </a:p>
        </p:txBody>
      </p:sp>
      <p:sp>
        <p:nvSpPr>
          <p:cNvPr id="4" name="Slide Number Placeholder 3"/>
          <p:cNvSpPr>
            <a:spLocks noGrp="1"/>
          </p:cNvSpPr>
          <p:nvPr>
            <p:ph type="sldNum" sz="quarter" idx="10"/>
          </p:nvPr>
        </p:nvSpPr>
        <p:spPr>
          <a:xfrm>
            <a:off x="3505200" y="8553528"/>
            <a:ext cx="3037840" cy="466433"/>
          </a:xfrm>
        </p:spPr>
        <p:txBody>
          <a:bodyPr/>
          <a:lstStyle/>
          <a:p>
            <a:fld id="{9555D449-B875-4B8D-8E66-224D27E54C9A}" type="slidenum">
              <a:rPr lang="en-US" smtClean="0"/>
              <a:t>35</a:t>
            </a:fld>
            <a:endParaRPr lang="en-US"/>
          </a:p>
        </p:txBody>
      </p:sp>
      <p:sp>
        <p:nvSpPr>
          <p:cNvPr id="5" name="Date Placeholder 4">
            <a:extLst>
              <a:ext uri="{FF2B5EF4-FFF2-40B4-BE49-F238E27FC236}">
                <a16:creationId xmlns:a16="http://schemas.microsoft.com/office/drawing/2014/main" id="{6D9539CB-85EA-36BE-AFAF-5424288A6BB4}"/>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3999158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latin typeface="Century Gothic" panose="020B0502020202020204" pitchFamily="34" charset="0"/>
            </a:endParaRPr>
          </a:p>
          <a:p>
            <a:pPr marL="171450" indent="-171450">
              <a:buFont typeface="Arial" panose="020B0604020202020204" pitchFamily="34" charset="0"/>
              <a:buChar char="•"/>
            </a:pPr>
            <a:r>
              <a:rPr lang="en-US">
                <a:latin typeface="Century Gothic" panose="020B0502020202020204" pitchFamily="34" charset="0"/>
              </a:rPr>
              <a:t>As previously mentioned the COS-KC will be added to the New Hire orientation checklist as a mandatory part of the new hire process.</a:t>
            </a:r>
          </a:p>
          <a:p>
            <a:pPr marL="171450" indent="-171450">
              <a:buFont typeface="Arial" panose="020B0604020202020204" pitchFamily="34" charset="0"/>
              <a:buChar char="•"/>
            </a:pPr>
            <a:r>
              <a:rPr lang="en-US">
                <a:latin typeface="Century Gothic" panose="020B0502020202020204" pitchFamily="34" charset="0"/>
              </a:rPr>
              <a:t>M&amp;A workgroup will flesh out the details of the roll out for the fidelity observation</a:t>
            </a:r>
          </a:p>
          <a:p>
            <a:pPr marL="171450" indent="-171450">
              <a:buFont typeface="Arial" panose="020B0604020202020204" pitchFamily="34" charset="0"/>
              <a:buChar char="•"/>
            </a:pPr>
            <a:r>
              <a:rPr lang="en-US">
                <a:latin typeface="Century Gothic" panose="020B0502020202020204" pitchFamily="34" charset="0"/>
              </a:rPr>
              <a:t>TA’s (which right now is Jeff and myself) will continue to support programs in looking at their COS data. As the Child Outcomes Coordinator, I am always available for additional support as requested.</a:t>
            </a:r>
          </a:p>
          <a:p>
            <a:pPr marL="0" indent="0">
              <a:buFont typeface="+mj-lt"/>
              <a:buNone/>
            </a:pPr>
            <a:endParaRPr lang="en-US" sz="1200" b="1">
              <a:latin typeface="Maiandra GD" panose="020E0502030308020204" pitchFamily="34" charset="0"/>
            </a:endParaRPr>
          </a:p>
        </p:txBody>
      </p:sp>
      <p:sp>
        <p:nvSpPr>
          <p:cNvPr id="4" name="Slide Number Placeholder 3"/>
          <p:cNvSpPr>
            <a:spLocks noGrp="1"/>
          </p:cNvSpPr>
          <p:nvPr>
            <p:ph type="sldNum" sz="quarter" idx="10"/>
          </p:nvPr>
        </p:nvSpPr>
        <p:spPr>
          <a:xfrm>
            <a:off x="3820160" y="8847430"/>
            <a:ext cx="3037840" cy="466433"/>
          </a:xfrm>
        </p:spPr>
        <p:txBody>
          <a:bodyPr/>
          <a:lstStyle/>
          <a:p>
            <a:fld id="{9555D449-B875-4B8D-8E66-224D27E54C9A}" type="slidenum">
              <a:rPr lang="en-US" smtClean="0"/>
              <a:t>36</a:t>
            </a:fld>
            <a:endParaRPr lang="en-US"/>
          </a:p>
        </p:txBody>
      </p:sp>
      <p:sp>
        <p:nvSpPr>
          <p:cNvPr id="5" name="Date Placeholder 4">
            <a:extLst>
              <a:ext uri="{FF2B5EF4-FFF2-40B4-BE49-F238E27FC236}">
                <a16:creationId xmlns:a16="http://schemas.microsoft.com/office/drawing/2014/main" id="{5367B07C-D999-4B4A-550E-6B2826EF111C}"/>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352013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466725"/>
            <a:ext cx="3944937" cy="2219325"/>
          </a:xfrm>
        </p:spPr>
      </p:sp>
      <p:sp>
        <p:nvSpPr>
          <p:cNvPr id="3" name="Notes Placeholder 2"/>
          <p:cNvSpPr>
            <a:spLocks noGrp="1"/>
          </p:cNvSpPr>
          <p:nvPr>
            <p:ph type="body" idx="1"/>
          </p:nvPr>
        </p:nvSpPr>
        <p:spPr>
          <a:xfrm>
            <a:off x="701040" y="2799907"/>
            <a:ext cx="6004560" cy="6030061"/>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Each table will have an opportunity to provide 2 rounds of feedback to our SSIP workgroups. Facilitators will be joining each groups. </a:t>
            </a:r>
          </a:p>
        </p:txBody>
      </p:sp>
      <p:sp>
        <p:nvSpPr>
          <p:cNvPr id="4" name="Slide Number Placeholder 3"/>
          <p:cNvSpPr>
            <a:spLocks noGrp="1"/>
          </p:cNvSpPr>
          <p:nvPr>
            <p:ph type="sldNum" sz="quarter" idx="5"/>
          </p:nvPr>
        </p:nvSpPr>
        <p:spPr/>
        <p:txBody>
          <a:bodyPr/>
          <a:lstStyle/>
          <a:p>
            <a:fld id="{9555D449-B875-4B8D-8E66-224D27E54C9A}" type="slidenum">
              <a:rPr lang="en-US" smtClean="0"/>
              <a:t>37</a:t>
            </a:fld>
            <a:endParaRPr lang="en-US"/>
          </a:p>
        </p:txBody>
      </p:sp>
      <p:sp>
        <p:nvSpPr>
          <p:cNvPr id="5" name="Date Placeholder 4">
            <a:extLst>
              <a:ext uri="{FF2B5EF4-FFF2-40B4-BE49-F238E27FC236}">
                <a16:creationId xmlns:a16="http://schemas.microsoft.com/office/drawing/2014/main" id="{56E02376-698F-BF33-BA5A-8A49FE2C8097}"/>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2361658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473892"/>
            <a:ext cx="5608320" cy="3660458"/>
          </a:xfrm>
        </p:spPr>
        <p:txBody>
          <a:bodyPr/>
          <a:lstStyle/>
          <a:p>
            <a:r>
              <a:rPr lang="en-US"/>
              <a:t>Thank you for sharing your ideas and suggestions. We are seeking Ongoing Partner Engagement through workgroups.  We ask that you consider joining one of our workgroups.  </a:t>
            </a:r>
          </a:p>
          <a:p>
            <a:endParaRPr lang="en-US"/>
          </a:p>
          <a:p>
            <a:r>
              <a:rPr lang="en-US"/>
              <a:t>Participating in a workgroup will include analyzing data, developing improvement strategies, evaluating progress, and developing and implementing activities to improve the outcomes for our children.  </a:t>
            </a:r>
          </a:p>
          <a:p>
            <a:endParaRPr lang="en-US"/>
          </a:p>
          <a:p>
            <a:r>
              <a:rPr lang="en-US"/>
              <a:t>If you are interested in supporting us through a workgroup, please add your name, agency (if applicable), and email address to Sheri Umakoshi.</a:t>
            </a:r>
          </a:p>
          <a:p>
            <a:endParaRPr lang="en-US"/>
          </a:p>
        </p:txBody>
      </p:sp>
      <p:sp>
        <p:nvSpPr>
          <p:cNvPr id="4" name="Slide Number Placeholder 3"/>
          <p:cNvSpPr>
            <a:spLocks noGrp="1"/>
          </p:cNvSpPr>
          <p:nvPr>
            <p:ph type="sldNum" sz="quarter" idx="10"/>
          </p:nvPr>
        </p:nvSpPr>
        <p:spPr/>
        <p:txBody>
          <a:bodyPr/>
          <a:lstStyle/>
          <a:p>
            <a:fld id="{9555D449-B875-4B8D-8E66-224D27E54C9A}" type="slidenum">
              <a:rPr lang="en-US" smtClean="0"/>
              <a:t>38</a:t>
            </a:fld>
            <a:endParaRPr lang="en-US"/>
          </a:p>
        </p:txBody>
      </p:sp>
      <p:sp>
        <p:nvSpPr>
          <p:cNvPr id="5" name="Date Placeholder 4">
            <a:extLst>
              <a:ext uri="{FF2B5EF4-FFF2-40B4-BE49-F238E27FC236}">
                <a16:creationId xmlns:a16="http://schemas.microsoft.com/office/drawing/2014/main" id="{44245B4F-718A-F1AD-69D2-D19FC2A876F4}"/>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2918451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55D449-B875-4B8D-8E66-224D27E54C9A}" type="slidenum">
              <a:rPr lang="en-US" smtClean="0"/>
              <a:t>39</a:t>
            </a:fld>
            <a:endParaRPr lang="en-US"/>
          </a:p>
        </p:txBody>
      </p:sp>
      <p:sp>
        <p:nvSpPr>
          <p:cNvPr id="5" name="Date Placeholder 4">
            <a:extLst>
              <a:ext uri="{FF2B5EF4-FFF2-40B4-BE49-F238E27FC236}">
                <a16:creationId xmlns:a16="http://schemas.microsoft.com/office/drawing/2014/main" id="{D161DF52-345B-1814-878A-2A1A5C6598FA}"/>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1647448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779463" y="487363"/>
            <a:ext cx="5765800" cy="3243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xfrm>
            <a:off x="733209" y="4059483"/>
            <a:ext cx="5859021" cy="4912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entury Gothic" panose="020B0502020202020204" pitchFamily="34" charset="0"/>
              </a:rPr>
              <a:t>The State Systematic Improvement Plan is a comprehensive, ambitious, yet achievable multi-year plan for improving results for infants an toddlers with special needs.  The SSIP will be part of the State Performance Plan (SPP) and  Annual Performance Report (APR) which are viewed as critical components of the Office of Special Education Programs – OSEP’s Results Driven Accountability (RDA) system.  (Refer to RDA Core Principles Handout)</a:t>
            </a:r>
          </a:p>
          <a:p>
            <a:r>
              <a:rPr lang="en-US">
                <a:latin typeface="Century Gothic" panose="020B0502020202020204" pitchFamily="34" charset="0"/>
              </a:rPr>
              <a:t>OSEP’s directive is that it is of utmost importance to improve the results for infants and toddler with special needs by improving early intervention services.  All of us, EI Partners that include parents, EI providers, HEICC members, and community partners are critical participants in improving results for children with special needs and together we are tasked with developing, implementing, evaluating, and revising the SSIP.    </a:t>
            </a:r>
          </a:p>
          <a:p>
            <a:endParaRPr lang="en-US">
              <a:latin typeface="Century Gothic" panose="020B0502020202020204" pitchFamily="34" charset="0"/>
            </a:endParaRPr>
          </a:p>
          <a:p>
            <a:r>
              <a:rPr lang="en-US">
                <a:latin typeface="Century Gothic" panose="020B0502020202020204" pitchFamily="34" charset="0"/>
              </a:rPr>
              <a:t>“Round 1 of the SSIP” had three phases over six years (FFY 2013 – FFY 2018) with a one year extension:  Phase 1 was data analysis; Phase II was developing the plan:  and Phase III ( last three years) was implementation and evaluation.  The SSIP will continue and we are in Round 2 of the SSIP (FFY 2020 – FFY 2025).  </a:t>
            </a:r>
          </a:p>
          <a:p>
            <a:endParaRPr lang="en-US">
              <a:latin typeface="Century Gothic" panose="020B0502020202020204" pitchFamily="34" charset="0"/>
            </a:endParaRPr>
          </a:p>
          <a:p>
            <a:r>
              <a:rPr lang="en-US">
                <a:latin typeface="Century Gothic" panose="020B0502020202020204" pitchFamily="34" charset="0"/>
              </a:rPr>
              <a:t>Hawaii selected to focus on social-emotional development knowing that a child’s ability to connect with others and form relationships has a positive impact in all areas of their life.  Also, anyone who touches the life of a child has the potential to promote healthy social-emotional development and well-being for the child.  </a:t>
            </a:r>
          </a:p>
          <a:p>
            <a:pPr>
              <a:spcBef>
                <a:spcPct val="0"/>
              </a:spcBef>
            </a:pPr>
            <a:endParaRPr lang="en-US" altLang="en-US">
              <a:latin typeface="Century Gothic" panose="020B0502020202020204" pitchFamily="34" charset="0"/>
            </a:endParaRPr>
          </a:p>
          <a:p>
            <a:pPr>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1450" indent="-296711">
              <a:defRPr>
                <a:solidFill>
                  <a:schemeClr val="tx1"/>
                </a:solidFill>
                <a:latin typeface="Arial" panose="020B0604020202020204" pitchFamily="34" charset="0"/>
                <a:cs typeface="Arial" panose="020B0604020202020204" pitchFamily="34" charset="0"/>
              </a:defRPr>
            </a:lvl2pPr>
            <a:lvl3pPr marL="1186847" indent="-237369">
              <a:defRPr>
                <a:solidFill>
                  <a:schemeClr val="tx1"/>
                </a:solidFill>
                <a:latin typeface="Arial" panose="020B0604020202020204" pitchFamily="34" charset="0"/>
                <a:cs typeface="Arial" panose="020B0604020202020204" pitchFamily="34" charset="0"/>
              </a:defRPr>
            </a:lvl3pPr>
            <a:lvl4pPr marL="1661585" indent="-237369">
              <a:defRPr>
                <a:solidFill>
                  <a:schemeClr val="tx1"/>
                </a:solidFill>
                <a:latin typeface="Arial" panose="020B0604020202020204" pitchFamily="34" charset="0"/>
                <a:cs typeface="Arial" panose="020B0604020202020204" pitchFamily="34" charset="0"/>
              </a:defRPr>
            </a:lvl4pPr>
            <a:lvl5pPr marL="2136324" indent="-237369">
              <a:defRPr>
                <a:solidFill>
                  <a:schemeClr val="tx1"/>
                </a:solidFill>
                <a:latin typeface="Arial" panose="020B0604020202020204" pitchFamily="34" charset="0"/>
                <a:cs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02AAEC-7659-4BFE-86B5-55FC98223745}" type="slidenum">
              <a:rPr lang="en-US" altLang="en-US" smtClean="0"/>
              <a:pPr/>
              <a:t>4</a:t>
            </a:fld>
            <a:endParaRPr lang="en-US" altLang="en-US"/>
          </a:p>
        </p:txBody>
      </p:sp>
      <p:sp>
        <p:nvSpPr>
          <p:cNvPr id="2" name="Date Placeholder 1">
            <a:extLst>
              <a:ext uri="{FF2B5EF4-FFF2-40B4-BE49-F238E27FC236}">
                <a16:creationId xmlns:a16="http://schemas.microsoft.com/office/drawing/2014/main" id="{8258622A-EF21-92C6-E48D-E2A65F41ADB6}"/>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371231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FD2D4C9-E7FE-4083-AA5D-3AE53B44FA65}"/>
              </a:ext>
            </a:extLst>
          </p:cNvPr>
          <p:cNvSpPr>
            <a:spLocks noGrp="1" noChangeArrowheads="1"/>
          </p:cNvSpPr>
          <p:nvPr>
            <p:ph type="sldNum" sz="quarter" idx="5"/>
          </p:nvPr>
        </p:nvSpPr>
        <p:spPr>
          <a:noFill/>
        </p:spPr>
        <p:txBody>
          <a:bodyPr/>
          <a:lstStyle>
            <a:lvl1pPr defTabSz="931630">
              <a:spcBef>
                <a:spcPct val="30000"/>
              </a:spcBef>
              <a:defRPr sz="1200">
                <a:solidFill>
                  <a:schemeClr val="tx1"/>
                </a:solidFill>
                <a:latin typeface="Comic Sans MS" panose="030F0702030302020204" pitchFamily="66" charset="0"/>
              </a:defRPr>
            </a:lvl1pPr>
            <a:lvl2pPr marL="742764" indent="-285678" defTabSz="931630">
              <a:spcBef>
                <a:spcPct val="30000"/>
              </a:spcBef>
              <a:defRPr sz="1200">
                <a:solidFill>
                  <a:schemeClr val="tx1"/>
                </a:solidFill>
                <a:latin typeface="Comic Sans MS" panose="030F0702030302020204" pitchFamily="66" charset="0"/>
              </a:defRPr>
            </a:lvl2pPr>
            <a:lvl3pPr marL="1142714" indent="-228542" defTabSz="931630">
              <a:spcBef>
                <a:spcPct val="30000"/>
              </a:spcBef>
              <a:defRPr sz="1200">
                <a:solidFill>
                  <a:schemeClr val="tx1"/>
                </a:solidFill>
                <a:latin typeface="Comic Sans MS" panose="030F0702030302020204" pitchFamily="66" charset="0"/>
              </a:defRPr>
            </a:lvl3pPr>
            <a:lvl4pPr marL="1599798" indent="-228542" defTabSz="931630">
              <a:spcBef>
                <a:spcPct val="30000"/>
              </a:spcBef>
              <a:defRPr sz="1200">
                <a:solidFill>
                  <a:schemeClr val="tx1"/>
                </a:solidFill>
                <a:latin typeface="Comic Sans MS" panose="030F0702030302020204" pitchFamily="66" charset="0"/>
              </a:defRPr>
            </a:lvl4pPr>
            <a:lvl5pPr marL="2056884" indent="-228542" defTabSz="931630">
              <a:spcBef>
                <a:spcPct val="30000"/>
              </a:spcBef>
              <a:defRPr sz="1200">
                <a:solidFill>
                  <a:schemeClr val="tx1"/>
                </a:solidFill>
                <a:latin typeface="Comic Sans MS" panose="030F0702030302020204" pitchFamily="66" charset="0"/>
              </a:defRPr>
            </a:lvl5pPr>
            <a:lvl6pPr marL="2513970" indent="-228542" defTabSz="931630" eaLnBrk="0" fontAlgn="base" hangingPunct="0">
              <a:spcBef>
                <a:spcPct val="30000"/>
              </a:spcBef>
              <a:spcAft>
                <a:spcPct val="0"/>
              </a:spcAft>
              <a:defRPr sz="1200">
                <a:solidFill>
                  <a:schemeClr val="tx1"/>
                </a:solidFill>
                <a:latin typeface="Comic Sans MS" panose="030F0702030302020204" pitchFamily="66" charset="0"/>
              </a:defRPr>
            </a:lvl6pPr>
            <a:lvl7pPr marL="2971054" indent="-228542" defTabSz="931630" eaLnBrk="0" fontAlgn="base" hangingPunct="0">
              <a:spcBef>
                <a:spcPct val="30000"/>
              </a:spcBef>
              <a:spcAft>
                <a:spcPct val="0"/>
              </a:spcAft>
              <a:defRPr sz="1200">
                <a:solidFill>
                  <a:schemeClr val="tx1"/>
                </a:solidFill>
                <a:latin typeface="Comic Sans MS" panose="030F0702030302020204" pitchFamily="66" charset="0"/>
              </a:defRPr>
            </a:lvl7pPr>
            <a:lvl8pPr marL="3428140" indent="-228542" defTabSz="931630" eaLnBrk="0" fontAlgn="base" hangingPunct="0">
              <a:spcBef>
                <a:spcPct val="30000"/>
              </a:spcBef>
              <a:spcAft>
                <a:spcPct val="0"/>
              </a:spcAft>
              <a:defRPr sz="1200">
                <a:solidFill>
                  <a:schemeClr val="tx1"/>
                </a:solidFill>
                <a:latin typeface="Comic Sans MS" panose="030F0702030302020204" pitchFamily="66" charset="0"/>
              </a:defRPr>
            </a:lvl8pPr>
            <a:lvl9pPr marL="3885225" indent="-228542" defTabSz="93163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defRPr/>
            </a:pPr>
            <a:fld id="{924B3707-3932-439C-9BF2-240745034035}" type="slidenum">
              <a:rPr lang="en-US" altLang="en-US" sz="1000">
                <a:solidFill>
                  <a:prstClr val="black"/>
                </a:solidFill>
              </a:rPr>
              <a:pPr>
                <a:spcBef>
                  <a:spcPct val="0"/>
                </a:spcBef>
                <a:defRPr/>
              </a:pPr>
              <a:t>5</a:t>
            </a:fld>
            <a:endParaRPr lang="en-US" altLang="en-US" sz="1000">
              <a:solidFill>
                <a:prstClr val="black"/>
              </a:solidFill>
            </a:endParaRPr>
          </a:p>
        </p:txBody>
      </p:sp>
      <p:sp>
        <p:nvSpPr>
          <p:cNvPr id="22531" name="Rectangle 2">
            <a:extLst>
              <a:ext uri="{FF2B5EF4-FFF2-40B4-BE49-F238E27FC236}">
                <a16:creationId xmlns:a16="http://schemas.microsoft.com/office/drawing/2014/main" id="{31197230-19DE-4B71-B7A9-8A3C29F061F2}"/>
              </a:ext>
            </a:extLst>
          </p:cNvPr>
          <p:cNvSpPr>
            <a:spLocks noGrp="1" noRot="1" noChangeAspect="1" noChangeArrowheads="1" noTextEdit="1"/>
          </p:cNvSpPr>
          <p:nvPr>
            <p:ph type="sldImg"/>
          </p:nvPr>
        </p:nvSpPr>
        <p:spPr>
          <a:xfrm>
            <a:off x="1103313" y="762000"/>
            <a:ext cx="4989512" cy="2806700"/>
          </a:xfrm>
          <a:ln/>
        </p:spPr>
      </p:sp>
      <p:sp>
        <p:nvSpPr>
          <p:cNvPr id="22532" name="Rectangle 3">
            <a:extLst>
              <a:ext uri="{FF2B5EF4-FFF2-40B4-BE49-F238E27FC236}">
                <a16:creationId xmlns:a16="http://schemas.microsoft.com/office/drawing/2014/main" id="{5D96B8ED-599F-4C77-AEFC-7BAAB9F84A5E}"/>
              </a:ext>
            </a:extLst>
          </p:cNvPr>
          <p:cNvSpPr>
            <a:spLocks noGrp="1" noChangeArrowheads="1"/>
          </p:cNvSpPr>
          <p:nvPr>
            <p:ph type="body" idx="1"/>
          </p:nvPr>
        </p:nvSpPr>
        <p:spPr>
          <a:xfrm>
            <a:off x="457202" y="3733800"/>
            <a:ext cx="6248400" cy="5257800"/>
          </a:xfrm>
          <a:noFill/>
        </p:spPr>
        <p:txBody>
          <a:bodyPr/>
          <a:lstStyle/>
          <a:p>
            <a:pPr eaLnBrk="1" hangingPunct="1"/>
            <a:r>
              <a:rPr lang="en-US" altLang="en-US" sz="1000"/>
              <a:t>There are national outcomes established by OSEP that all States must report on with the notion that “Families who benefit from services are better prepared to help their children.”</a:t>
            </a:r>
          </a:p>
          <a:p>
            <a:pPr eaLnBrk="1" hangingPunct="1"/>
            <a:endParaRPr lang="en-US" altLang="en-US" sz="1000"/>
          </a:p>
          <a:p>
            <a:pPr eaLnBrk="1" hangingPunct="1"/>
            <a:r>
              <a:rPr lang="en-US" altLang="en-US" sz="1000"/>
              <a:t>These are 3 outcomes for children and 3 outcomes for families.</a:t>
            </a:r>
          </a:p>
          <a:p>
            <a:pPr eaLnBrk="1" hangingPunct="1"/>
            <a:r>
              <a:rPr lang="en-US" altLang="en-US" sz="1000"/>
              <a:t> </a:t>
            </a:r>
          </a:p>
          <a:p>
            <a:pPr eaLnBrk="1" hangingPunct="1">
              <a:buFontTx/>
              <a:buAutoNum type="arabicPeriod"/>
            </a:pPr>
            <a:r>
              <a:rPr lang="en-US" altLang="en-US" sz="1000"/>
              <a:t>  </a:t>
            </a:r>
            <a:r>
              <a:rPr lang="en-US" altLang="en-US" sz="1000" u="sng"/>
              <a:t>Children have positive social and emotional skills </a:t>
            </a:r>
            <a:r>
              <a:rPr lang="en-US" altLang="en-US" sz="1000"/>
              <a:t>– such as developing trusting relationships with the people who take care of them, getting along well with family, making friends, knows how to act with different people like family members or strangers, understand and express feelings, attachment/separation/autonomy; following rules related to groups and interacting with others-</a:t>
            </a:r>
          </a:p>
          <a:p>
            <a:pPr eaLnBrk="1" hangingPunct="1">
              <a:buFontTx/>
              <a:buAutoNum type="arabicPeriod"/>
            </a:pPr>
            <a:endParaRPr lang="en-US" altLang="en-US" sz="1000"/>
          </a:p>
          <a:p>
            <a:pPr eaLnBrk="1" hangingPunct="1">
              <a:buFontTx/>
              <a:buAutoNum type="arabicPeriod"/>
            </a:pPr>
            <a:r>
              <a:rPr lang="en-US" altLang="en-US" sz="1000" u="sng"/>
              <a:t> Children learn and use knowledge and skills </a:t>
            </a:r>
            <a:r>
              <a:rPr lang="en-US" altLang="en-US" sz="1000"/>
              <a:t>– learn and do new things such as, thinking; reasoning; using symbols and language; understanding physical and social worlds; remembering; solving problems.</a:t>
            </a:r>
          </a:p>
          <a:p>
            <a:pPr eaLnBrk="1" hangingPunct="1"/>
            <a:endParaRPr lang="en-US" altLang="en-US" sz="1000"/>
          </a:p>
          <a:p>
            <a:pPr eaLnBrk="1" hangingPunct="1"/>
            <a:r>
              <a:rPr lang="en-US" altLang="en-US" sz="1000"/>
              <a:t>3. </a:t>
            </a:r>
            <a:r>
              <a:rPr lang="en-US" altLang="en-US" sz="1000" u="sng"/>
              <a:t>Children take action to meet their needs </a:t>
            </a:r>
            <a:r>
              <a:rPr lang="en-US" altLang="en-US" sz="1000"/>
              <a:t>– can get what they need such as taking care of basic needs like hunger, warmth, security; getting from place to place; using tools, contributing to own health and safety. </a:t>
            </a:r>
          </a:p>
          <a:p>
            <a:pPr eaLnBrk="1" hangingPunct="1"/>
            <a:endParaRPr lang="en-US" altLang="en-US" sz="1000"/>
          </a:p>
          <a:p>
            <a:pPr eaLnBrk="1" hangingPunct="1"/>
            <a:r>
              <a:rPr lang="en-US" altLang="en-US" sz="1000"/>
              <a:t>A good way to remember the 3 child outcomes is: </a:t>
            </a:r>
            <a:r>
              <a:rPr lang="en-US" altLang="en-US" sz="1000" b="1"/>
              <a:t>R.I.I.= Relationships, Intelligence, &amp; Independence.</a:t>
            </a:r>
          </a:p>
          <a:p>
            <a:pPr eaLnBrk="1" hangingPunct="1"/>
            <a:r>
              <a:rPr lang="en-US" altLang="en-US"/>
              <a:t> </a:t>
            </a:r>
          </a:p>
          <a:p>
            <a:pPr eaLnBrk="1" hangingPunct="1"/>
            <a:r>
              <a:rPr lang="en-US" altLang="en-US" sz="1000"/>
              <a:t>These Early Intervention Outcomes are for all children under age 5 in Part B and Part C.  These outcomes would be endorsed by ANY parent, whether or not their child had any special needs. Parents want their kids to love them and interact with them in positive ways; Parents want them to have friends.  Of course, parents want them to develop and learn.  And parents want them to take action to meet their needs, even though they might disagree with their family, friends, neighbors, etc.  about what actions they should take at what age.  The Outcomes established by OSEP are for ALL children and Early Intervention should strive to achieve the Outcomes for </a:t>
            </a:r>
            <a:r>
              <a:rPr lang="en-US" altLang="en-US" sz="1000" b="1"/>
              <a:t>all</a:t>
            </a:r>
            <a:r>
              <a:rPr lang="en-US" altLang="en-US" sz="1000"/>
              <a:t> of the children receiving services.</a:t>
            </a:r>
          </a:p>
          <a:p>
            <a:pPr eaLnBrk="1" hangingPunct="1"/>
            <a:endParaRPr lang="en-US" altLang="en-US"/>
          </a:p>
        </p:txBody>
      </p:sp>
      <p:sp>
        <p:nvSpPr>
          <p:cNvPr id="2" name="Date Placeholder 1">
            <a:extLst>
              <a:ext uri="{FF2B5EF4-FFF2-40B4-BE49-F238E27FC236}">
                <a16:creationId xmlns:a16="http://schemas.microsoft.com/office/drawing/2014/main" id="{81BF2D58-F5C1-2B8E-EB85-AE7B13AFBE40}"/>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1873930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5575300" cy="3136900"/>
          </a:xfrm>
        </p:spPr>
      </p:sp>
      <p:sp>
        <p:nvSpPr>
          <p:cNvPr id="3" name="Notes Placeholder 2"/>
          <p:cNvSpPr>
            <a:spLocks noGrp="1"/>
          </p:cNvSpPr>
          <p:nvPr>
            <p:ph type="body" idx="1"/>
          </p:nvPr>
        </p:nvSpPr>
        <p:spPr>
          <a:xfrm>
            <a:off x="701040" y="3479800"/>
            <a:ext cx="5608320" cy="5511800"/>
          </a:xfrm>
        </p:spPr>
        <p:txBody>
          <a:bodyPr/>
          <a:lstStyle/>
          <a:p>
            <a:pPr eaLnBrk="1" hangingPunct="1"/>
            <a:r>
              <a:rPr lang="en-US" altLang="en-US" sz="1100">
                <a:latin typeface="Calibri" panose="020F0502020204030204" pitchFamily="34" charset="0"/>
                <a:cs typeface="Calibri" panose="020F0502020204030204" pitchFamily="34" charset="0"/>
              </a:rPr>
              <a:t>Indicator 3 is a results indicator.  Indicator 3 measures the three child outcomes established by OSEP.  Each outcomes measures improvement in two categories:</a:t>
            </a:r>
          </a:p>
          <a:p>
            <a:pPr eaLnBrk="1" hangingPunct="1"/>
            <a:endParaRPr lang="en-US" altLang="en-US" sz="1100">
              <a:latin typeface="Calibri" panose="020F0502020204030204" pitchFamily="34" charset="0"/>
              <a:cs typeface="Calibri" panose="020F0502020204030204" pitchFamily="34" charset="0"/>
            </a:endParaRPr>
          </a:p>
          <a:p>
            <a:pPr marL="228542" indent="-228542">
              <a:buAutoNum type="arabicPeriod"/>
            </a:pPr>
            <a:r>
              <a:rPr lang="en-US" altLang="en-US" sz="1100">
                <a:latin typeface="Calibri" panose="020F0502020204030204" pitchFamily="34" charset="0"/>
                <a:cs typeface="Calibri" panose="020F0502020204030204" pitchFamily="34" charset="0"/>
              </a:rPr>
              <a:t>Summary Statement 1:  Children who entered early intervention below age expectations who substantially increased their rate of growth by the time they exited. </a:t>
            </a:r>
          </a:p>
          <a:p>
            <a:pPr marL="457143" lvl="1" defTabSz="914285">
              <a:defRPr/>
            </a:pPr>
            <a:r>
              <a:rPr lang="en-US" altLang="en-US" sz="1100">
                <a:latin typeface="Calibri" panose="020F0502020204030204" pitchFamily="34" charset="0"/>
                <a:cs typeface="Calibri" panose="020F0502020204030204" pitchFamily="34" charset="0"/>
              </a:rPr>
              <a:t>NOTE:  substantially increased = moving at least one rating above the entry rating.</a:t>
            </a:r>
          </a:p>
          <a:p>
            <a:endParaRPr lang="en-US" altLang="en-US" sz="1100">
              <a:latin typeface="Calibri" panose="020F0502020204030204" pitchFamily="34" charset="0"/>
              <a:cs typeface="Calibri" panose="020F0502020204030204" pitchFamily="34" charset="0"/>
            </a:endParaRPr>
          </a:p>
          <a:p>
            <a:pPr marL="228542" indent="-228542">
              <a:buAutoNum type="arabicPeriod"/>
            </a:pPr>
            <a:r>
              <a:rPr lang="en-US" altLang="en-US" sz="1100">
                <a:latin typeface="Calibri" panose="020F0502020204030204" pitchFamily="34" charset="0"/>
                <a:cs typeface="Calibri" panose="020F0502020204030204" pitchFamily="34" charset="0"/>
              </a:rPr>
              <a:t>Summary Statement 2:  Children who were functioning within age expectations by the time they exited, regardless of where they were functioning when they entered early intervention.  </a:t>
            </a:r>
          </a:p>
          <a:p>
            <a:pPr eaLnBrk="1" hangingPunct="1"/>
            <a:endParaRPr lang="en-US" altLang="en-US" sz="11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555D449-B875-4B8D-8E66-224D27E54C9A}" type="slidenum">
              <a:rPr lang="en-US" smtClean="0"/>
              <a:t>6</a:t>
            </a:fld>
            <a:endParaRPr lang="en-US"/>
          </a:p>
        </p:txBody>
      </p:sp>
      <p:sp>
        <p:nvSpPr>
          <p:cNvPr id="5" name="Date Placeholder 4">
            <a:extLst>
              <a:ext uri="{FF2B5EF4-FFF2-40B4-BE49-F238E27FC236}">
                <a16:creationId xmlns:a16="http://schemas.microsoft.com/office/drawing/2014/main" id="{50C89C5D-9A68-5E02-4F0E-41FB65ACB088}"/>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4019991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781050" y="663575"/>
            <a:ext cx="5762625" cy="3241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733209" y="4134961"/>
            <a:ext cx="5859021" cy="42727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5563" lvl="1"/>
            <a:r>
              <a:rPr lang="en-US" b="1">
                <a:latin typeface="Century Gothic" panose="020B0502020202020204" pitchFamily="34" charset="0"/>
              </a:rPr>
              <a:t>The State Identified Measurable Result, known as the SiMR is the long-term outcome.  Hawaii’s identified SiMR is that eligible infants and toddlers with special needs served by demonstration sites will make greater than expected growth in social-emotional skills (including positive social relationships) by the time they exit early intervention (Summary Statement 1).</a:t>
            </a:r>
            <a:endParaRPr lang="en-US">
              <a:latin typeface="Century Gothic" panose="020B0502020202020204" pitchFamily="34" charset="0"/>
            </a:endParaRPr>
          </a:p>
          <a:p>
            <a:pPr marL="55563" lvl="1"/>
            <a:endParaRPr lang="en-US" b="1">
              <a:latin typeface="Century Gothic" panose="020B0502020202020204" pitchFamily="34" charset="0"/>
            </a:endParaRPr>
          </a:p>
          <a:p>
            <a:pPr marL="55563" lvl="1"/>
            <a:r>
              <a:rPr lang="en-US">
                <a:latin typeface="Century Gothic" panose="020B0502020202020204" pitchFamily="34" charset="0"/>
              </a:rPr>
              <a:t>For FFY 2022, one of the three programs met the target, two of the three demonstrated progress and one program had slippage and did not meet the target.  For that one program, the Program Manager position was vacant for almost six months which may have impacted the providers in the program.  The providers in that program was also being pulled to support other sister programs.   Overall, the demo sites collectively meet the target.  </a:t>
            </a:r>
          </a:p>
          <a:p>
            <a:pPr lvl="1"/>
            <a:endParaRPr lang="en-US">
              <a:latin typeface="Century Gothic" panose="020B0502020202020204" pitchFamily="34" charset="0"/>
            </a:endParaRPr>
          </a:p>
          <a:p>
            <a:pPr lvl="1"/>
            <a:endParaRPr lang="en-US" altLang="en-US" sz="1400" b="1">
              <a:latin typeface="Calibri"/>
              <a:cs typeface="Calibri"/>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1450" indent="-296711">
              <a:defRPr>
                <a:solidFill>
                  <a:schemeClr val="tx1"/>
                </a:solidFill>
                <a:latin typeface="Arial" panose="020B0604020202020204" pitchFamily="34" charset="0"/>
                <a:cs typeface="Arial" panose="020B0604020202020204" pitchFamily="34" charset="0"/>
              </a:defRPr>
            </a:lvl2pPr>
            <a:lvl3pPr marL="1186847" indent="-237369">
              <a:defRPr>
                <a:solidFill>
                  <a:schemeClr val="tx1"/>
                </a:solidFill>
                <a:latin typeface="Arial" panose="020B0604020202020204" pitchFamily="34" charset="0"/>
                <a:cs typeface="Arial" panose="020B0604020202020204" pitchFamily="34" charset="0"/>
              </a:defRPr>
            </a:lvl3pPr>
            <a:lvl4pPr marL="1661585" indent="-237369">
              <a:defRPr>
                <a:solidFill>
                  <a:schemeClr val="tx1"/>
                </a:solidFill>
                <a:latin typeface="Arial" panose="020B0604020202020204" pitchFamily="34" charset="0"/>
                <a:cs typeface="Arial" panose="020B0604020202020204" pitchFamily="34" charset="0"/>
              </a:defRPr>
            </a:lvl4pPr>
            <a:lvl5pPr marL="2136324" indent="-237369">
              <a:defRPr>
                <a:solidFill>
                  <a:schemeClr val="tx1"/>
                </a:solidFill>
                <a:latin typeface="Arial" panose="020B0604020202020204" pitchFamily="34" charset="0"/>
                <a:cs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FE61D8-5CF9-4500-8060-14835FB4BEA2}" type="slidenum">
              <a:rPr lang="en-US" altLang="en-US" smtClean="0"/>
              <a:pPr/>
              <a:t>7</a:t>
            </a:fld>
            <a:endParaRPr lang="en-US" altLang="en-US"/>
          </a:p>
        </p:txBody>
      </p:sp>
      <p:sp>
        <p:nvSpPr>
          <p:cNvPr id="2" name="Date Placeholder 1">
            <a:extLst>
              <a:ext uri="{FF2B5EF4-FFF2-40B4-BE49-F238E27FC236}">
                <a16:creationId xmlns:a16="http://schemas.microsoft.com/office/drawing/2014/main" id="{BB6AB38C-34AE-9FF1-26C7-04E21EFDC34A}"/>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262589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555D449-B875-4B8D-8E66-224D27E54C9A}" type="slidenum">
              <a:rPr lang="en-US" smtClean="0"/>
              <a:t>8</a:t>
            </a:fld>
            <a:endParaRPr lang="en-US"/>
          </a:p>
        </p:txBody>
      </p:sp>
      <p:sp>
        <p:nvSpPr>
          <p:cNvPr id="6" name="Notes Placeholder 5">
            <a:extLst>
              <a:ext uri="{FF2B5EF4-FFF2-40B4-BE49-F238E27FC236}">
                <a16:creationId xmlns:a16="http://schemas.microsoft.com/office/drawing/2014/main" id="{D6779C77-347E-44F9-8A3B-14FDAD8FA15A}"/>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The Office of Special Education Programs (OSEP) put out a new State Performance Plan (SPP)/Annual Performance Report (APR) package for FFY 2020 – FFY 2025. Therefore, States were required to establish targets for results indicators for each year which we did last year. </a:t>
            </a:r>
          </a:p>
          <a:p>
            <a:endParaRPr lang="en-US" sz="1400">
              <a:solidFill>
                <a:schemeClr val="tx1"/>
              </a:solidFill>
              <a:latin typeface="Maiandra GD" panose="020E0502030308020204" pitchFamily="34" charset="0"/>
            </a:endParaRPr>
          </a:p>
          <a:p>
            <a:r>
              <a:rPr lang="en-US" sz="1100">
                <a:latin typeface="Calibri" panose="020F0502020204030204" pitchFamily="34" charset="0"/>
                <a:cs typeface="Calibri" panose="020F0502020204030204" pitchFamily="34" charset="0"/>
              </a:rPr>
              <a:t>EIS proposed to change the baseline data from FFY 2013 to FFY 2020 for the following reasons:</a:t>
            </a:r>
          </a:p>
          <a:p>
            <a:endParaRPr lang="en-US" sz="1100">
              <a:latin typeface="Calibri" panose="020F0502020204030204" pitchFamily="34" charset="0"/>
              <a:cs typeface="Calibri" panose="020F0502020204030204" pitchFamily="34" charset="0"/>
            </a:endParaRPr>
          </a:p>
          <a:p>
            <a:pPr marL="685714" lvl="1" indent="-228571">
              <a:buFont typeface="Wingdings" panose="05000000000000000000" pitchFamily="2" charset="2"/>
              <a:buChar char=""/>
              <a:tabLst>
                <a:tab pos="1350475" algn="l"/>
              </a:tabLst>
            </a:pPr>
            <a:r>
              <a:rPr lang="en-US" sz="1100">
                <a:latin typeface="Calibri" panose="020F0502020204030204" pitchFamily="34" charset="0"/>
                <a:ea typeface="Calibri" panose="020F0502020204030204" pitchFamily="34" charset="0"/>
                <a:cs typeface="Calibri" panose="020F0502020204030204" pitchFamily="34" charset="0"/>
              </a:rPr>
              <a:t>February 2015:  The baseline was changed to </a:t>
            </a:r>
            <a:r>
              <a:rPr lang="en-US" sz="1100" b="1">
                <a:latin typeface="Calibri" panose="020F0502020204030204" pitchFamily="34" charset="0"/>
                <a:ea typeface="Calibri" panose="020F0502020204030204" pitchFamily="34" charset="0"/>
                <a:cs typeface="Calibri" panose="020F0502020204030204" pitchFamily="34" charset="0"/>
              </a:rPr>
              <a:t>FFY 2013</a:t>
            </a:r>
            <a:r>
              <a:rPr lang="en-US" sz="1100">
                <a:latin typeface="Calibri" panose="020F0502020204030204" pitchFamily="34" charset="0"/>
                <a:ea typeface="Calibri" panose="020F0502020204030204" pitchFamily="34" charset="0"/>
                <a:cs typeface="Calibri" panose="020F0502020204030204" pitchFamily="34" charset="0"/>
              </a:rPr>
              <a:t> data when Hawaii changed its eligibility definition to no longer serve the environmentally at-risk population.  As a result, the number of children and families served in Part C declined significantly and the needs of the population of children and families served changed.  However, it takes approximately three years after a change to see how it impacts the system.  Therefore, baseline should have changed to FFY 2016 data.  Also, there were additional initiatives that have occurred that may further impact the system. </a:t>
            </a:r>
          </a:p>
          <a:p>
            <a:pPr marL="685714" lvl="1" indent="-228571">
              <a:buFont typeface="Wingdings" panose="05000000000000000000" pitchFamily="2" charset="2"/>
              <a:buChar char=""/>
              <a:tabLst>
                <a:tab pos="1350475" algn="l"/>
              </a:tabLst>
            </a:pPr>
            <a:endParaRPr lang="en-US" sz="1100">
              <a:latin typeface="Calibri" panose="020F0502020204030204" pitchFamily="34" charset="0"/>
              <a:ea typeface="Calibri" panose="020F0502020204030204" pitchFamily="34" charset="0"/>
              <a:cs typeface="Calibri" panose="020F0502020204030204" pitchFamily="34" charset="0"/>
            </a:endParaRPr>
          </a:p>
          <a:p>
            <a:pPr marL="685714" lvl="1" indent="-228571">
              <a:buFont typeface="Wingdings" panose="05000000000000000000" pitchFamily="2" charset="2"/>
              <a:buChar char=""/>
              <a:tabLst>
                <a:tab pos="1350475" algn="l"/>
              </a:tabLst>
            </a:pPr>
            <a:r>
              <a:rPr lang="en-US" sz="1100">
                <a:latin typeface="Calibri" panose="020F0502020204030204" pitchFamily="34" charset="0"/>
                <a:ea typeface="Calibri" panose="020F0502020204030204" pitchFamily="34" charset="0"/>
                <a:cs typeface="Calibri" panose="020F0502020204030204" pitchFamily="34" charset="0"/>
              </a:rPr>
              <a:t>FFY 2020 outcome data were based on a smaller number of exited children, which impacted outcome results. </a:t>
            </a:r>
          </a:p>
          <a:p>
            <a:pPr marL="685714" lvl="1" indent="-228571">
              <a:buFont typeface="Wingdings" panose="05000000000000000000" pitchFamily="2" charset="2"/>
              <a:buChar char=""/>
              <a:tabLst>
                <a:tab pos="1350475" algn="l"/>
              </a:tabLst>
            </a:pPr>
            <a:endParaRPr lang="en-US" sz="1100">
              <a:latin typeface="Calibri" panose="020F0502020204030204" pitchFamily="34" charset="0"/>
              <a:ea typeface="Calibri" panose="020F0502020204030204" pitchFamily="34" charset="0"/>
              <a:cs typeface="Calibri" panose="020F0502020204030204" pitchFamily="34" charset="0"/>
            </a:endParaRPr>
          </a:p>
          <a:p>
            <a:pPr marL="685714" lvl="1" indent="-228571">
              <a:buFont typeface="Wingdings" panose="05000000000000000000" pitchFamily="2" charset="2"/>
              <a:buChar char=""/>
              <a:tabLst>
                <a:tab pos="1350475" algn="l"/>
              </a:tabLst>
            </a:pPr>
            <a:r>
              <a:rPr lang="en-US" sz="1100">
                <a:latin typeface="Calibri" panose="020F0502020204030204" pitchFamily="34" charset="0"/>
                <a:ea typeface="Calibri" panose="020F0502020204030204" pitchFamily="34" charset="0"/>
                <a:cs typeface="Calibri" panose="020F0502020204030204" pitchFamily="34" charset="0"/>
              </a:rPr>
              <a:t>Previous targets were based on data prior to COVID-19.</a:t>
            </a:r>
          </a:p>
          <a:p>
            <a:pPr marL="457143" lvl="1">
              <a:tabLst>
                <a:tab pos="1350475" algn="l"/>
              </a:tabLst>
            </a:pPr>
            <a:endParaRPr lang="en-US" sz="1100">
              <a:latin typeface="Calibri" panose="020F0502020204030204" pitchFamily="34" charset="0"/>
              <a:ea typeface="Calibri" panose="020F0502020204030204" pitchFamily="34" charset="0"/>
              <a:cs typeface="Calibri" panose="020F0502020204030204" pitchFamily="34" charset="0"/>
            </a:endParaRPr>
          </a:p>
          <a:p>
            <a:pPr marL="685714" lvl="1" indent="-228571">
              <a:buFont typeface="Wingdings" panose="05000000000000000000" pitchFamily="2" charset="2"/>
              <a:buChar char=""/>
              <a:tabLst>
                <a:tab pos="1350475" algn="l"/>
              </a:tabLst>
            </a:pPr>
            <a:r>
              <a:rPr lang="en-US" sz="1100">
                <a:latin typeface="Calibri" panose="020F0502020204030204" pitchFamily="34" charset="0"/>
                <a:ea typeface="Calibri" panose="020F0502020204030204" pitchFamily="34" charset="0"/>
                <a:cs typeface="Calibri" panose="020F0502020204030204" pitchFamily="34" charset="0"/>
              </a:rPr>
              <a:t>It will take time to recover from the impacts of COVID-19.</a:t>
            </a:r>
          </a:p>
          <a:p>
            <a:pPr marL="457143" lvl="1" indent="0">
              <a:buFont typeface="Wingdings" panose="05000000000000000000" pitchFamily="2" charset="2"/>
              <a:buNone/>
              <a:tabLst>
                <a:tab pos="1350475" algn="l"/>
              </a:tabLst>
            </a:pPr>
            <a:endParaRPr lang="en-US" sz="1100">
              <a:latin typeface="Calibri" panose="020F0502020204030204" pitchFamily="34" charset="0"/>
              <a:ea typeface="Calibri" panose="020F0502020204030204" pitchFamily="34" charset="0"/>
              <a:cs typeface="Calibri" panose="020F0502020204030204" pitchFamily="34" charset="0"/>
            </a:endParaRPr>
          </a:p>
          <a:p>
            <a:pPr marL="685714" marR="0" lvl="1" indent="-228571"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1350475" algn="l"/>
              </a:tabLst>
              <a:defRPr/>
            </a:pPr>
            <a:r>
              <a:rPr lang="en-US" sz="1100">
                <a:latin typeface="Calibri" panose="020F0502020204030204" pitchFamily="34" charset="0"/>
                <a:ea typeface="Calibri" panose="020F0502020204030204" pitchFamily="34" charset="0"/>
                <a:cs typeface="Calibri" panose="020F0502020204030204" pitchFamily="34" charset="0"/>
              </a:rPr>
              <a:t>Further data analysis needed:  will w</a:t>
            </a:r>
            <a:r>
              <a:rPr lang="en-US" sz="1100">
                <a:solidFill>
                  <a:schemeClr val="bg1"/>
                </a:solidFill>
                <a:latin typeface="Maiandra GD" panose="020E0502030308020204" pitchFamily="34" charset="0"/>
              </a:rPr>
              <a:t>ork with national TA to conduct data analysis on evaluation plan and comparing Demonstration Site Data with other Program data</a:t>
            </a:r>
          </a:p>
          <a:p>
            <a:pPr marL="685714" lvl="1" indent="-228571">
              <a:buFont typeface="Wingdings" panose="05000000000000000000" pitchFamily="2" charset="2"/>
              <a:buChar char=""/>
              <a:tabLst>
                <a:tab pos="1350475" algn="l"/>
              </a:tabLst>
            </a:pPr>
            <a:endParaRPr lang="en-US" sz="1100">
              <a:latin typeface="Calibri" panose="020F0502020204030204" pitchFamily="34" charset="0"/>
              <a:ea typeface="Calibri" panose="020F0502020204030204" pitchFamily="34" charset="0"/>
              <a:cs typeface="Calibri" panose="020F0502020204030204" pitchFamily="34" charset="0"/>
            </a:endParaRPr>
          </a:p>
          <a:p>
            <a:endParaRPr lang="en-US" sz="1100">
              <a:latin typeface="Calibri" panose="020F0502020204030204" pitchFamily="34" charset="0"/>
              <a:cs typeface="Calibri" panose="020F0502020204030204" pitchFamily="34" charset="0"/>
            </a:endParaRPr>
          </a:p>
          <a:p>
            <a:r>
              <a:rPr lang="en-US" sz="1100" u="sng">
                <a:solidFill>
                  <a:srgbClr val="000000"/>
                </a:solidFill>
                <a:latin typeface="Calibri" panose="020F0502020204030204" pitchFamily="34" charset="0"/>
                <a:ea typeface="Calibri" panose="020F0502020204030204" pitchFamily="34" charset="0"/>
                <a:cs typeface="Calibri" panose="020F0502020204030204" pitchFamily="34" charset="0"/>
              </a:rPr>
              <a:t>COVID-19 Impact</a:t>
            </a:r>
            <a:r>
              <a:rPr lang="en-US" sz="1100">
                <a:solidFill>
                  <a:srgbClr val="000000"/>
                </a:solidFill>
                <a:latin typeface="Calibri" panose="020F0502020204030204" pitchFamily="34" charset="0"/>
                <a:ea typeface="Calibri" panose="020F0502020204030204" pitchFamily="34" charset="0"/>
                <a:cs typeface="Calibri" panose="020F0502020204030204" pitchFamily="34" charset="0"/>
              </a:rPr>
              <a:t>:</a:t>
            </a:r>
          </a:p>
          <a:p>
            <a:r>
              <a:rPr lang="en-US" sz="1100">
                <a:solidFill>
                  <a:srgbClr val="000000"/>
                </a:solidFill>
                <a:latin typeface="Calibri" panose="020F0502020204030204" pitchFamily="34" charset="0"/>
                <a:ea typeface="Calibri" panose="020F0502020204030204" pitchFamily="34" charset="0"/>
                <a:cs typeface="Calibri" panose="020F0502020204030204" pitchFamily="34" charset="0"/>
              </a:rPr>
              <a:t> </a:t>
            </a:r>
          </a:p>
          <a:p>
            <a:r>
              <a:rPr lang="en-US" sz="1100">
                <a:latin typeface="Calibri" panose="020F0502020204030204" pitchFamily="34" charset="0"/>
                <a:ea typeface="Calibri" panose="020F0502020204030204" pitchFamily="34" charset="0"/>
                <a:cs typeface="Calibri" panose="020F0502020204030204" pitchFamily="34" charset="0"/>
              </a:rPr>
              <a:t>During the COVID-19 pandemic, when Hawai‘i implemented the use of complete Interim IFSPs due to the inability to administer the BDI-2 to determine eligibility, COS ratings were completed at the time of the Interim IFSP.  This was done to ensure COS ratings were obtained prior to the start of services.  Children who exited with an Interim IFSP were not included in the COS ratings above.  Only children who exited with a completed Initial IFSP and received services for at least six months were included in the COS ratings calculations.</a:t>
            </a:r>
          </a:p>
          <a:p>
            <a:endParaRPr lang="en-US" sz="1400">
              <a:solidFill>
                <a:schemeClr val="tx1"/>
              </a:solidFill>
              <a:latin typeface="Maiandra GD" panose="020E0502030308020204" pitchFamily="34" charset="0"/>
            </a:endParaRPr>
          </a:p>
          <a:p>
            <a:r>
              <a:rPr lang="en-US" sz="1400">
                <a:solidFill>
                  <a:schemeClr val="tx1"/>
                </a:solidFill>
                <a:latin typeface="Maiandra GD" panose="020E0502030308020204" pitchFamily="34" charset="0"/>
              </a:rPr>
              <a:t>Rationale: In order to propose a change to our baseline data, we would have to have strong justifications beyond just not meeting targets.  Because we changed our baseline in FFY2020, </a:t>
            </a:r>
            <a:r>
              <a:rPr lang="en-US" sz="1400" b="1" u="sng">
                <a:solidFill>
                  <a:schemeClr val="tx1"/>
                </a:solidFill>
                <a:latin typeface="Maiandra GD" panose="020E0502030308020204" pitchFamily="34" charset="0"/>
              </a:rPr>
              <a:t>we do not propose to change it at this time</a:t>
            </a:r>
            <a:r>
              <a:rPr lang="en-US" sz="1400">
                <a:solidFill>
                  <a:schemeClr val="tx1"/>
                </a:solidFill>
                <a:latin typeface="Maiandra GD" panose="020E0502030308020204" pitchFamily="34" charset="0"/>
              </a:rPr>
              <a:t>. Programs are still dealing with the aftermath of Covid, and now with the Wildfires, </a:t>
            </a:r>
            <a:r>
              <a:rPr lang="en-US" sz="1400">
                <a:latin typeface="Maiandra GD" panose="020E0502030308020204" pitchFamily="34" charset="0"/>
              </a:rPr>
              <a:t>we do not yet know what the impact will be for our families and programs. This is an area that can be revisited each year.  </a:t>
            </a:r>
            <a:endParaRPr lang="en-US" sz="1400">
              <a:solidFill>
                <a:schemeClr val="tx1"/>
              </a:solidFill>
              <a:latin typeface="Maiandra GD" panose="020E0502030308020204" pitchFamily="34" charset="0"/>
            </a:endParaRPr>
          </a:p>
          <a:p>
            <a:endParaRPr lang="en-US" sz="1400">
              <a:solidFill>
                <a:schemeClr val="tx1"/>
              </a:solidFill>
              <a:latin typeface="Maiandra GD" panose="020E0502030308020204" pitchFamily="34" charset="0"/>
            </a:endParaRPr>
          </a:p>
          <a:p>
            <a:endParaRPr lang="en-US"/>
          </a:p>
        </p:txBody>
      </p:sp>
      <p:sp>
        <p:nvSpPr>
          <p:cNvPr id="3" name="Date Placeholder 2">
            <a:extLst>
              <a:ext uri="{FF2B5EF4-FFF2-40B4-BE49-F238E27FC236}">
                <a16:creationId xmlns:a16="http://schemas.microsoft.com/office/drawing/2014/main" id="{1B3B8758-8A46-442C-F069-B2E0A93FBFEE}"/>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3039179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762000" y="609600"/>
            <a:ext cx="5637213" cy="3170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xfrm>
            <a:off x="584778" y="4182378"/>
            <a:ext cx="5990070" cy="46190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1450" indent="-296711">
              <a:defRPr>
                <a:solidFill>
                  <a:schemeClr val="tx1"/>
                </a:solidFill>
                <a:latin typeface="Arial" panose="020B0604020202020204" pitchFamily="34" charset="0"/>
                <a:cs typeface="Arial" panose="020B0604020202020204" pitchFamily="34" charset="0"/>
              </a:defRPr>
            </a:lvl2pPr>
            <a:lvl3pPr marL="1186847" indent="-237369">
              <a:defRPr>
                <a:solidFill>
                  <a:schemeClr val="tx1"/>
                </a:solidFill>
                <a:latin typeface="Arial" panose="020B0604020202020204" pitchFamily="34" charset="0"/>
                <a:cs typeface="Arial" panose="020B0604020202020204" pitchFamily="34" charset="0"/>
              </a:defRPr>
            </a:lvl3pPr>
            <a:lvl4pPr marL="1661585" indent="-237369">
              <a:defRPr>
                <a:solidFill>
                  <a:schemeClr val="tx1"/>
                </a:solidFill>
                <a:latin typeface="Arial" panose="020B0604020202020204" pitchFamily="34" charset="0"/>
                <a:cs typeface="Arial" panose="020B0604020202020204" pitchFamily="34" charset="0"/>
              </a:defRPr>
            </a:lvl4pPr>
            <a:lvl5pPr marL="2136324" indent="-237369">
              <a:defRPr>
                <a:solidFill>
                  <a:schemeClr val="tx1"/>
                </a:solidFill>
                <a:latin typeface="Arial" panose="020B0604020202020204" pitchFamily="34" charset="0"/>
                <a:cs typeface="Arial" panose="020B0604020202020204" pitchFamily="34" charset="0"/>
              </a:defRPr>
            </a:lvl5pPr>
            <a:lvl6pPr marL="2611062"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5801"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0540"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5279" indent="-23736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8919F4-D633-4414-9EE7-191E805F7C87}" type="slidenum">
              <a:rPr lang="en-US" altLang="en-US" smtClean="0"/>
              <a:pPr/>
              <a:t>9</a:t>
            </a:fld>
            <a:endParaRPr lang="en-US" altLang="en-US"/>
          </a:p>
        </p:txBody>
      </p:sp>
      <p:sp>
        <p:nvSpPr>
          <p:cNvPr id="2" name="Date Placeholder 1">
            <a:extLst>
              <a:ext uri="{FF2B5EF4-FFF2-40B4-BE49-F238E27FC236}">
                <a16:creationId xmlns:a16="http://schemas.microsoft.com/office/drawing/2014/main" id="{651660B3-2981-0B6B-A32B-1EEB7D0537EB}"/>
              </a:ext>
            </a:extLst>
          </p:cNvPr>
          <p:cNvSpPr>
            <a:spLocks noGrp="1"/>
          </p:cNvSpPr>
          <p:nvPr>
            <p:ph type="dt" idx="1"/>
          </p:nvPr>
        </p:nvSpPr>
        <p:spPr/>
        <p:txBody>
          <a:bodyPr/>
          <a:lstStyle/>
          <a:p>
            <a:r>
              <a:rPr lang="en-US"/>
              <a:t>11.13.24</a:t>
            </a:r>
          </a:p>
        </p:txBody>
      </p:sp>
    </p:spTree>
    <p:extLst>
      <p:ext uri="{BB962C8B-B14F-4D97-AF65-F5344CB8AC3E}">
        <p14:creationId xmlns:p14="http://schemas.microsoft.com/office/powerpoint/2010/main" val="3240757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12/5/2024</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12/5/2024</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12/5/2024</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12/5/2024</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12/5/2024</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12/5/2024</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12/5/2024</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12/5/2024</a:t>
            </a:fld>
            <a:endParaRPr lang="en-US"/>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hellinahandbasket.net/wp-content/uploads/2016/05/"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hyperlink" Target="mailto:Stacy.Kong@doh.hawaii.gov" TargetMode="External"/><Relationship Id="rId7"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ctrTitle"/>
          </p:nvPr>
        </p:nvSpPr>
        <p:spPr>
          <a:xfrm>
            <a:off x="298450" y="1900518"/>
            <a:ext cx="4730750" cy="2841625"/>
          </a:xfrm>
        </p:spPr>
        <p:txBody>
          <a:bodyPr>
            <a:normAutofit/>
          </a:bodyPr>
          <a:lstStyle/>
          <a:p>
            <a:pPr eaLnBrk="1" hangingPunct="1"/>
            <a:r>
              <a:rPr lang="en-US" altLang="en-US" b="1">
                <a:latin typeface="Maiandra GD" panose="020E0502030308020204" pitchFamily="34" charset="0"/>
              </a:rPr>
              <a:t>Hawai‘i </a:t>
            </a:r>
            <a:br>
              <a:rPr lang="en-US" altLang="en-US" b="1">
                <a:latin typeface="Maiandra GD" panose="020E0502030308020204" pitchFamily="34" charset="0"/>
              </a:rPr>
            </a:br>
            <a:r>
              <a:rPr lang="en-US" altLang="en-US" b="1">
                <a:latin typeface="Maiandra GD" panose="020E0502030308020204" pitchFamily="34" charset="0"/>
              </a:rPr>
              <a:t>State Systemic Improvement Plan (SSIP)</a:t>
            </a:r>
          </a:p>
        </p:txBody>
      </p:sp>
      <p:sp>
        <p:nvSpPr>
          <p:cNvPr id="2" name="Subtitle 2">
            <a:extLst>
              <a:ext uri="{FF2B5EF4-FFF2-40B4-BE49-F238E27FC236}">
                <a16:creationId xmlns:a16="http://schemas.microsoft.com/office/drawing/2014/main" id="{F597DF9B-EB40-6FD0-26F8-91B58C9AD244}"/>
              </a:ext>
            </a:extLst>
          </p:cNvPr>
          <p:cNvSpPr>
            <a:spLocks noGrp="1"/>
          </p:cNvSpPr>
          <p:nvPr>
            <p:ph type="subTitle" idx="1"/>
          </p:nvPr>
        </p:nvSpPr>
        <p:spPr>
          <a:xfrm>
            <a:off x="298450" y="5629834"/>
            <a:ext cx="4557712" cy="962025"/>
          </a:xfrm>
        </p:spPr>
        <p:txBody>
          <a:bodyPr>
            <a:normAutofit/>
          </a:bodyPr>
          <a:lstStyle/>
          <a:p>
            <a:r>
              <a:rPr lang="en-US" sz="1600" b="1">
                <a:latin typeface="Maiandra GD" panose="020E0502030308020204" pitchFamily="34" charset="0"/>
              </a:rPr>
              <a:t>Early Intervention PARTNER MEETING</a:t>
            </a:r>
          </a:p>
          <a:p>
            <a:pPr>
              <a:spcBef>
                <a:spcPts val="600"/>
              </a:spcBef>
            </a:pPr>
            <a:r>
              <a:rPr lang="en-US" sz="1600" b="1">
                <a:latin typeface="Maiandra GD" panose="020E0502030308020204" pitchFamily="34" charset="0"/>
              </a:rPr>
              <a:t>November 13, 2024</a:t>
            </a:r>
          </a:p>
        </p:txBody>
      </p:sp>
    </p:spTree>
    <p:extLst>
      <p:ext uri="{BB962C8B-B14F-4D97-AF65-F5344CB8AC3E}">
        <p14:creationId xmlns:p14="http://schemas.microsoft.com/office/powerpoint/2010/main" val="653868961"/>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238126"/>
            <a:ext cx="12192000" cy="923925"/>
          </a:xfrm>
        </p:spPr>
        <p:txBody>
          <a:bodyPr/>
          <a:lstStyle/>
          <a:p>
            <a:pPr algn="ctr" eaLnBrk="1" hangingPunct="1"/>
            <a:r>
              <a:rPr lang="en-US" altLang="en-US" sz="4000" b="1">
                <a:latin typeface="Maiandra GD" panose="020E0502030308020204" pitchFamily="34" charset="0"/>
              </a:rPr>
              <a:t>State SSIP Broad Improvement Strategies</a:t>
            </a:r>
          </a:p>
        </p:txBody>
      </p:sp>
      <p:sp>
        <p:nvSpPr>
          <p:cNvPr id="3" name="Content Placeholder 2"/>
          <p:cNvSpPr>
            <a:spLocks noGrp="1"/>
          </p:cNvSpPr>
          <p:nvPr>
            <p:ph idx="1"/>
          </p:nvPr>
        </p:nvSpPr>
        <p:spPr>
          <a:xfrm>
            <a:off x="190500" y="1800225"/>
            <a:ext cx="11811000" cy="5057775"/>
          </a:xfrm>
        </p:spPr>
        <p:txBody>
          <a:bodyPr>
            <a:noAutofit/>
          </a:bodyPr>
          <a:lstStyle/>
          <a:p>
            <a:pPr marL="457200" indent="-457200" defTabSz="192088">
              <a:lnSpc>
                <a:spcPct val="100000"/>
              </a:lnSpc>
              <a:buFont typeface="+mj-lt"/>
              <a:buAutoNum type="arabicPeriod"/>
              <a:defRPr/>
            </a:pPr>
            <a:r>
              <a:rPr lang="en-US" altLang="en-US" sz="3200" b="1">
                <a:latin typeface="Century Gothic" panose="020B0502020202020204" pitchFamily="34" charset="0"/>
              </a:rPr>
              <a:t>Professional Development and Technical Assistance:  Enhance the statewide system of professional development (PD) to ensure implementation of EBPs. </a:t>
            </a:r>
          </a:p>
          <a:p>
            <a:pPr marL="457200" indent="-457200">
              <a:lnSpc>
                <a:spcPct val="100000"/>
              </a:lnSpc>
              <a:buFont typeface="+mj-lt"/>
              <a:buAutoNum type="arabicPeriod"/>
              <a:defRPr/>
            </a:pPr>
            <a:r>
              <a:rPr lang="en-US" altLang="en-US" sz="3200" b="1">
                <a:latin typeface="Century Gothic" panose="020B0502020202020204" pitchFamily="34" charset="0"/>
              </a:rPr>
              <a:t>Fiscal:  Increase the capacity of EI programs to provide services and supports to address SE development.</a:t>
            </a:r>
          </a:p>
          <a:p>
            <a:pPr marL="457200" indent="-457200" eaLnBrk="1" hangingPunct="1">
              <a:lnSpc>
                <a:spcPct val="100000"/>
              </a:lnSpc>
              <a:buFont typeface="+mj-lt"/>
              <a:buAutoNum type="arabicPeriod"/>
              <a:defRPr/>
            </a:pPr>
            <a:r>
              <a:rPr lang="en-US" altLang="en-US" sz="3200" b="1">
                <a:latin typeface="Century Gothic" panose="020B0502020202020204" pitchFamily="34" charset="0"/>
              </a:rPr>
              <a:t>Monitoring and Accountability:  Enhance the COS process to ensure data are accurate and reliable and ensure program effectiveness to support EBPs to improve children’s SE development. </a:t>
            </a:r>
          </a:p>
        </p:txBody>
      </p:sp>
    </p:spTree>
    <p:extLst>
      <p:ext uri="{BB962C8B-B14F-4D97-AF65-F5344CB8AC3E}">
        <p14:creationId xmlns:p14="http://schemas.microsoft.com/office/powerpoint/2010/main" val="2590286871"/>
      </p:ext>
    </p:extLst>
  </p:cSld>
  <p:clrMapOvr>
    <a:masterClrMapping/>
  </p:clrMapOvr>
  <p:transitio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856918-C91A-4D89-91B7-EE2DB95C0E3B}"/>
              </a:ext>
            </a:extLst>
          </p:cNvPr>
          <p:cNvPicPr>
            <a:picLocks noChangeAspect="1"/>
          </p:cNvPicPr>
          <p:nvPr/>
        </p:nvPicPr>
        <p:blipFill rotWithShape="1">
          <a:blip r:embed="rId3"/>
          <a:srcRect l="54692" t="16735" r="13231" b="23232"/>
          <a:stretch/>
        </p:blipFill>
        <p:spPr>
          <a:xfrm>
            <a:off x="-201478" y="-320699"/>
            <a:ext cx="12192000" cy="7499397"/>
          </a:xfrm>
          <a:prstGeom prst="rect">
            <a:avLst/>
          </a:prstGeom>
        </p:spPr>
      </p:pic>
    </p:spTree>
    <p:extLst>
      <p:ext uri="{BB962C8B-B14F-4D97-AF65-F5344CB8AC3E}">
        <p14:creationId xmlns:p14="http://schemas.microsoft.com/office/powerpoint/2010/main" val="194644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304800"/>
            <a:ext cx="12192000" cy="923925"/>
          </a:xfrm>
        </p:spPr>
        <p:txBody>
          <a:bodyPr>
            <a:normAutofit/>
          </a:bodyPr>
          <a:lstStyle/>
          <a:p>
            <a:pPr algn="ctr" eaLnBrk="1" hangingPunct="1"/>
            <a:r>
              <a:rPr lang="en-US" altLang="en-US" sz="4800" b="1">
                <a:latin typeface="Maiandra GD" panose="020E0502030308020204" pitchFamily="34" charset="0"/>
              </a:rPr>
              <a:t>State SSIP Implementation Workgroups</a:t>
            </a:r>
          </a:p>
        </p:txBody>
      </p:sp>
      <p:sp>
        <p:nvSpPr>
          <p:cNvPr id="35843" name="Content Placeholder 2"/>
          <p:cNvSpPr>
            <a:spLocks noGrp="1"/>
          </p:cNvSpPr>
          <p:nvPr>
            <p:ph idx="1"/>
          </p:nvPr>
        </p:nvSpPr>
        <p:spPr>
          <a:xfrm>
            <a:off x="770709" y="1676400"/>
            <a:ext cx="11236563" cy="5026058"/>
          </a:xfrm>
        </p:spPr>
        <p:txBody>
          <a:bodyPr vert="horz" lIns="91440" tIns="45720" rIns="91440" bIns="45720" rtlCol="0" anchor="t">
            <a:normAutofit/>
          </a:bodyPr>
          <a:lstStyle/>
          <a:p>
            <a:pPr marL="463550" indent="-463550" defTabSz="463550">
              <a:lnSpc>
                <a:spcPct val="100000"/>
              </a:lnSpc>
              <a:buFontTx/>
              <a:buAutoNum type="arabicPeriod"/>
            </a:pPr>
            <a:r>
              <a:rPr lang="en-US" altLang="en-US" sz="2800" b="1">
                <a:latin typeface="Century Gothic"/>
              </a:rPr>
              <a:t>Professional Development and Technical Assistance</a:t>
            </a:r>
          </a:p>
          <a:p>
            <a:pPr marL="463550" indent="-463550" defTabSz="463550">
              <a:lnSpc>
                <a:spcPct val="100000"/>
              </a:lnSpc>
              <a:buNone/>
            </a:pPr>
            <a:r>
              <a:rPr lang="en-US" altLang="en-US" b="1">
                <a:latin typeface="Century Gothic"/>
              </a:rPr>
              <a:t>	Co-Lead:  Jennifer Endo &amp; Wendy Li</a:t>
            </a:r>
          </a:p>
          <a:p>
            <a:pPr marL="463550" indent="-463550" defTabSz="463550">
              <a:lnSpc>
                <a:spcPct val="100000"/>
              </a:lnSpc>
              <a:spcBef>
                <a:spcPts val="0"/>
              </a:spcBef>
              <a:buNone/>
            </a:pPr>
            <a:endParaRPr lang="en-US" altLang="en-US" sz="1200" b="1">
              <a:latin typeface="Century Gothic"/>
            </a:endParaRPr>
          </a:p>
          <a:p>
            <a:pPr marL="463550" indent="-463550" defTabSz="463550">
              <a:lnSpc>
                <a:spcPct val="100000"/>
              </a:lnSpc>
              <a:buFontTx/>
              <a:buAutoNum type="arabicPeriod" startAt="2"/>
            </a:pPr>
            <a:r>
              <a:rPr lang="en-US" altLang="en-US" sz="2800" b="1">
                <a:latin typeface="Century Gothic"/>
              </a:rPr>
              <a:t>Fiscal</a:t>
            </a:r>
          </a:p>
          <a:p>
            <a:pPr marL="463550" indent="-463550" defTabSz="463550">
              <a:lnSpc>
                <a:spcPct val="100000"/>
              </a:lnSpc>
              <a:buNone/>
            </a:pPr>
            <a:r>
              <a:rPr lang="en-US" altLang="en-US" sz="2600" b="1">
                <a:latin typeface="Century Gothic"/>
              </a:rPr>
              <a:t>	</a:t>
            </a:r>
            <a:r>
              <a:rPr lang="en-US" altLang="en-US" b="1">
                <a:latin typeface="Century Gothic"/>
              </a:rPr>
              <a:t>Staffing Co-Leads:  Chris Pelayo and Brianne Sarmiento</a:t>
            </a:r>
          </a:p>
          <a:p>
            <a:pPr marL="463550" indent="-463550" defTabSz="463550">
              <a:lnSpc>
                <a:spcPct val="100000"/>
              </a:lnSpc>
              <a:spcBef>
                <a:spcPts val="0"/>
              </a:spcBef>
              <a:buNone/>
            </a:pPr>
            <a:r>
              <a:rPr lang="en-US" altLang="en-US" sz="1400" b="1">
                <a:latin typeface="Century Gothic"/>
              </a:rPr>
              <a:t>	</a:t>
            </a:r>
          </a:p>
          <a:p>
            <a:pPr marL="463550" indent="-463550" defTabSz="463550">
              <a:lnSpc>
                <a:spcPct val="100000"/>
              </a:lnSpc>
              <a:buNone/>
            </a:pPr>
            <a:r>
              <a:rPr lang="en-US" altLang="en-US" sz="2800" b="1">
                <a:latin typeface="Century Gothic"/>
              </a:rPr>
              <a:t>3. Monitoring and Accountability</a:t>
            </a:r>
          </a:p>
          <a:p>
            <a:pPr marL="463550" indent="-463550" defTabSz="463550">
              <a:lnSpc>
                <a:spcPct val="100000"/>
              </a:lnSpc>
              <a:buNone/>
            </a:pPr>
            <a:r>
              <a:rPr lang="en-US" altLang="en-US" sz="1800" b="1">
                <a:latin typeface="Century Gothic"/>
              </a:rPr>
              <a:t>	</a:t>
            </a:r>
            <a:r>
              <a:rPr lang="en-US" altLang="en-US" b="1">
                <a:latin typeface="Century Gothic"/>
              </a:rPr>
              <a:t>Co-Leads:  Kathy Kubo and Kelli Yoshimura</a:t>
            </a:r>
          </a:p>
        </p:txBody>
      </p:sp>
    </p:spTree>
    <p:extLst>
      <p:ext uri="{BB962C8B-B14F-4D97-AF65-F5344CB8AC3E}">
        <p14:creationId xmlns:p14="http://schemas.microsoft.com/office/powerpoint/2010/main" val="3705127932"/>
      </p:ext>
    </p:extLst>
  </p:cSld>
  <p:clrMapOvr>
    <a:masterClrMapping/>
  </p:clrMapOvr>
  <p:transition spd="slow">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239714"/>
            <a:ext cx="12192000" cy="923925"/>
          </a:xfrm>
        </p:spPr>
        <p:txBody>
          <a:bodyPr>
            <a:normAutofit fontScale="90000"/>
          </a:bodyPr>
          <a:lstStyle/>
          <a:p>
            <a:pPr algn="ctr" eaLnBrk="1" hangingPunct="1"/>
            <a:r>
              <a:rPr lang="en-US" altLang="en-US" sz="4800" b="1">
                <a:latin typeface="Maiandra GD" panose="020E0502030308020204" pitchFamily="34" charset="0"/>
              </a:rPr>
              <a:t>Professional Development and </a:t>
            </a:r>
            <a:br>
              <a:rPr lang="en-US" altLang="en-US" sz="4800" b="1">
                <a:latin typeface="Maiandra GD" panose="020E0502030308020204" pitchFamily="34" charset="0"/>
              </a:rPr>
            </a:br>
            <a:r>
              <a:rPr lang="en-US" altLang="en-US" sz="4800" b="1">
                <a:latin typeface="Maiandra GD" panose="020E0502030308020204" pitchFamily="34" charset="0"/>
              </a:rPr>
              <a:t>Technical Assistance</a:t>
            </a:r>
          </a:p>
        </p:txBody>
      </p:sp>
      <p:sp>
        <p:nvSpPr>
          <p:cNvPr id="39939" name="Content Placeholder 2"/>
          <p:cNvSpPr>
            <a:spLocks noGrp="1"/>
          </p:cNvSpPr>
          <p:nvPr>
            <p:ph idx="1"/>
          </p:nvPr>
        </p:nvSpPr>
        <p:spPr>
          <a:xfrm>
            <a:off x="651163" y="1731818"/>
            <a:ext cx="10848109" cy="4668982"/>
          </a:xfrm>
        </p:spPr>
        <p:txBody>
          <a:bodyPr>
            <a:normAutofit fontScale="92500"/>
          </a:bodyPr>
          <a:lstStyle/>
          <a:p>
            <a:pPr marL="228600" lvl="1" indent="0" eaLnBrk="1" hangingPunct="1">
              <a:lnSpc>
                <a:spcPct val="100000"/>
              </a:lnSpc>
              <a:spcBef>
                <a:spcPts val="1800"/>
              </a:spcBef>
              <a:buNone/>
              <a:defRPr/>
            </a:pPr>
            <a:r>
              <a:rPr lang="en-US" altLang="en-US" sz="3200" b="1">
                <a:latin typeface="Century Gothic" panose="020B0502020202020204" pitchFamily="34" charset="0"/>
              </a:rPr>
              <a:t>Short-term Outcomes:</a:t>
            </a:r>
          </a:p>
          <a:p>
            <a:pPr marL="228600" lvl="1" indent="0" eaLnBrk="1" hangingPunct="1">
              <a:lnSpc>
                <a:spcPct val="100000"/>
              </a:lnSpc>
              <a:spcBef>
                <a:spcPts val="1800"/>
              </a:spcBef>
              <a:buNone/>
              <a:defRPr/>
            </a:pPr>
            <a:endParaRPr lang="en-US" altLang="en-US" b="1">
              <a:latin typeface="Century Gothic" panose="020B0502020202020204" pitchFamily="34" charset="0"/>
            </a:endParaRPr>
          </a:p>
          <a:p>
            <a:pPr lvl="1">
              <a:lnSpc>
                <a:spcPct val="100000"/>
              </a:lnSpc>
              <a:spcBef>
                <a:spcPts val="1800"/>
              </a:spcBef>
              <a:defRPr/>
            </a:pPr>
            <a:r>
              <a:rPr lang="en-US" altLang="en-US" sz="3200">
                <a:latin typeface="Century Gothic" panose="020B0502020202020204" pitchFamily="34" charset="0"/>
              </a:rPr>
              <a:t>EI providers will understand the SE competencies needed to support SE development of infants and toddlers. </a:t>
            </a:r>
          </a:p>
          <a:p>
            <a:pPr marL="228600" lvl="1" indent="0">
              <a:lnSpc>
                <a:spcPct val="100000"/>
              </a:lnSpc>
              <a:spcBef>
                <a:spcPts val="1800"/>
              </a:spcBef>
              <a:buNone/>
              <a:defRPr/>
            </a:pPr>
            <a:endParaRPr lang="en-US" altLang="en-US" sz="3200">
              <a:latin typeface="Century Gothic" panose="020B0502020202020204" pitchFamily="34" charset="0"/>
            </a:endParaRPr>
          </a:p>
          <a:p>
            <a:pPr lvl="1">
              <a:lnSpc>
                <a:spcPct val="100000"/>
              </a:lnSpc>
              <a:spcBef>
                <a:spcPts val="1800"/>
              </a:spcBef>
              <a:defRPr/>
            </a:pPr>
            <a:r>
              <a:rPr lang="en-US" altLang="en-US" sz="3200">
                <a:latin typeface="Century Gothic" panose="020B0502020202020204" pitchFamily="34" charset="0"/>
              </a:rPr>
              <a:t>EI providers will implement EBPs in delivering EI services. </a:t>
            </a:r>
          </a:p>
          <a:p>
            <a:pPr marL="1097280" lvl="3" indent="0">
              <a:buNone/>
              <a:defRPr/>
            </a:pPr>
            <a:r>
              <a:rPr lang="en-US" altLang="en-US" b="1">
                <a:latin typeface="Maiandra GD" panose="020E0502030308020204" pitchFamily="34" charset="0"/>
              </a:rPr>
              <a:t>		</a:t>
            </a:r>
          </a:p>
        </p:txBody>
      </p:sp>
    </p:spTree>
    <p:extLst>
      <p:ext uri="{BB962C8B-B14F-4D97-AF65-F5344CB8AC3E}">
        <p14:creationId xmlns:p14="http://schemas.microsoft.com/office/powerpoint/2010/main" val="270001467"/>
      </p:ext>
    </p:extLst>
  </p:cSld>
  <p:clrMapOvr>
    <a:masterClrMapping/>
  </p:clrMapOvr>
  <p:transition spd="slow">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 y="304800"/>
            <a:ext cx="12192001" cy="866774"/>
          </a:xfrm>
        </p:spPr>
        <p:txBody>
          <a:bodyPr>
            <a:noAutofit/>
          </a:bodyPr>
          <a:lstStyle/>
          <a:p>
            <a:pPr algn="ctr" eaLnBrk="1" hangingPunct="1"/>
            <a:r>
              <a:rPr lang="en-US" altLang="en-US" sz="4800" b="1">
                <a:latin typeface="Maiandra GD" panose="020E0502030308020204" pitchFamily="34" charset="0"/>
              </a:rPr>
              <a:t>Professional Development and </a:t>
            </a:r>
            <a:br>
              <a:rPr lang="en-US" altLang="en-US" sz="4800" b="1">
                <a:latin typeface="Maiandra GD" panose="020E0502030308020204" pitchFamily="34" charset="0"/>
              </a:rPr>
            </a:br>
            <a:r>
              <a:rPr lang="en-US" altLang="en-US" sz="4800" b="1">
                <a:latin typeface="Maiandra GD" panose="020E0502030308020204" pitchFamily="34" charset="0"/>
              </a:rPr>
              <a:t>Technical Assistance</a:t>
            </a:r>
          </a:p>
        </p:txBody>
      </p:sp>
      <p:sp>
        <p:nvSpPr>
          <p:cNvPr id="3" name="Content Placeholder 2"/>
          <p:cNvSpPr>
            <a:spLocks noGrp="1"/>
          </p:cNvSpPr>
          <p:nvPr>
            <p:ph idx="1"/>
          </p:nvPr>
        </p:nvSpPr>
        <p:spPr>
          <a:xfrm>
            <a:off x="409574" y="1828801"/>
            <a:ext cx="11325225" cy="4911725"/>
          </a:xfrm>
        </p:spPr>
        <p:txBody>
          <a:bodyPr>
            <a:normAutofit/>
          </a:bodyPr>
          <a:lstStyle/>
          <a:p>
            <a:pPr lvl="1" eaLnBrk="1" hangingPunct="1">
              <a:buFont typeface="Arial" panose="020B0604020202020204" pitchFamily="34" charset="0"/>
              <a:buChar char="•"/>
              <a:defRPr/>
            </a:pPr>
            <a:endParaRPr lang="en-US" sz="3200" b="1">
              <a:latin typeface="Maiandra GD" panose="020E0502030308020204" pitchFamily="34" charset="0"/>
            </a:endParaRPr>
          </a:p>
          <a:p>
            <a:pPr marL="914400" lvl="2" indent="0" eaLnBrk="1" hangingPunct="1">
              <a:buNone/>
              <a:defRPr/>
            </a:pPr>
            <a:endParaRPr lang="en-US" sz="2800" b="1">
              <a:latin typeface="Maiandra GD" panose="020E0502030308020204" pitchFamily="34" charset="0"/>
            </a:endParaRPr>
          </a:p>
        </p:txBody>
      </p:sp>
      <p:sp>
        <p:nvSpPr>
          <p:cNvPr id="2" name="TextBox 1">
            <a:extLst>
              <a:ext uri="{FF2B5EF4-FFF2-40B4-BE49-F238E27FC236}">
                <a16:creationId xmlns:a16="http://schemas.microsoft.com/office/drawing/2014/main" id="{1F991290-8C1F-42A0-901C-57C1C31139F7}"/>
              </a:ext>
            </a:extLst>
          </p:cNvPr>
          <p:cNvSpPr txBox="1"/>
          <p:nvPr/>
        </p:nvSpPr>
        <p:spPr>
          <a:xfrm>
            <a:off x="937821" y="2220686"/>
            <a:ext cx="10492179" cy="3016210"/>
          </a:xfrm>
          <a:prstGeom prst="rect">
            <a:avLst/>
          </a:prstGeom>
          <a:noFill/>
        </p:spPr>
        <p:txBody>
          <a:bodyPr wrap="square" rtlCol="0">
            <a:spAutoFit/>
          </a:bodyPr>
          <a:lstStyle/>
          <a:p>
            <a:pPr lvl="1">
              <a:spcBef>
                <a:spcPts val="1800"/>
              </a:spcBef>
              <a:defRPr/>
            </a:pPr>
            <a:r>
              <a:rPr lang="en-US" sz="3200" b="1">
                <a:latin typeface="Century Gothic" panose="020B0502020202020204" pitchFamily="34" charset="0"/>
              </a:rPr>
              <a:t>Current Activities to Support the Outcomes:</a:t>
            </a:r>
          </a:p>
          <a:p>
            <a:pPr marL="914400" lvl="1" indent="-457200">
              <a:spcBef>
                <a:spcPts val="1800"/>
              </a:spcBef>
              <a:buFont typeface="Arial" panose="020B0604020202020204" pitchFamily="34" charset="0"/>
              <a:buChar char="•"/>
              <a:defRPr/>
            </a:pPr>
            <a:r>
              <a:rPr lang="en-US" sz="3200">
                <a:latin typeface="Century Gothic" panose="020B0502020202020204" pitchFamily="34" charset="0"/>
              </a:rPr>
              <a:t>Re-examine competencies related to SE development</a:t>
            </a:r>
          </a:p>
          <a:p>
            <a:pPr marL="914400" lvl="1" indent="-457200">
              <a:spcBef>
                <a:spcPts val="1800"/>
              </a:spcBef>
              <a:buFont typeface="Arial" panose="020B0604020202020204" pitchFamily="34" charset="0"/>
              <a:buChar char="•"/>
              <a:defRPr/>
            </a:pPr>
            <a:r>
              <a:rPr lang="en-US" sz="3200">
                <a:latin typeface="Century Gothic" panose="020B0502020202020204" pitchFamily="34" charset="0"/>
              </a:rPr>
              <a:t>Develop and implement training plan that address SE competencies and EBPs</a:t>
            </a:r>
          </a:p>
        </p:txBody>
      </p:sp>
    </p:spTree>
    <p:extLst>
      <p:ext uri="{BB962C8B-B14F-4D97-AF65-F5344CB8AC3E}">
        <p14:creationId xmlns:p14="http://schemas.microsoft.com/office/powerpoint/2010/main" val="2334785172"/>
      </p:ext>
    </p:extLst>
  </p:cSld>
  <p:clrMapOvr>
    <a:masterClrMapping/>
  </p:clrMapOvr>
  <p:transition spd="slow">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47D0-4A0F-4DCE-BEFA-9EC6C44F3FA8}"/>
              </a:ext>
            </a:extLst>
          </p:cNvPr>
          <p:cNvSpPr>
            <a:spLocks noGrp="1"/>
          </p:cNvSpPr>
          <p:nvPr>
            <p:ph type="title"/>
          </p:nvPr>
        </p:nvSpPr>
        <p:spPr>
          <a:xfrm>
            <a:off x="592282" y="99220"/>
            <a:ext cx="11007436" cy="1325563"/>
          </a:xfrm>
        </p:spPr>
        <p:txBody>
          <a:bodyPr>
            <a:noAutofit/>
          </a:bodyPr>
          <a:lstStyle/>
          <a:p>
            <a:pPr algn="ctr"/>
            <a:r>
              <a:rPr lang="en-US" b="1">
                <a:latin typeface="Maiandra GD"/>
              </a:rPr>
              <a:t>Pulse Check: Key Accomplishments to Infrastructure for implementation of EBP in FFY 2023</a:t>
            </a:r>
          </a:p>
        </p:txBody>
      </p:sp>
      <p:sp>
        <p:nvSpPr>
          <p:cNvPr id="3" name="Content Placeholder 2">
            <a:extLst>
              <a:ext uri="{FF2B5EF4-FFF2-40B4-BE49-F238E27FC236}">
                <a16:creationId xmlns:a16="http://schemas.microsoft.com/office/drawing/2014/main" id="{A3DBCDF4-4DAA-4526-AF63-F50EF74F897B}"/>
              </a:ext>
            </a:extLst>
          </p:cNvPr>
          <p:cNvSpPr>
            <a:spLocks noGrp="1"/>
          </p:cNvSpPr>
          <p:nvPr>
            <p:ph idx="1"/>
          </p:nvPr>
        </p:nvSpPr>
        <p:spPr>
          <a:xfrm>
            <a:off x="533400" y="1828799"/>
            <a:ext cx="11125200" cy="4572001"/>
          </a:xfrm>
        </p:spPr>
        <p:txBody>
          <a:bodyPr vert="horz" lIns="91440" tIns="45720" rIns="91440" bIns="45720" rtlCol="0" anchor="t">
            <a:normAutofit/>
          </a:bodyPr>
          <a:lstStyle/>
          <a:p>
            <a:endParaRPr lang="en-US" sz="3200" b="1">
              <a:latin typeface="Century Gothic" panose="020B0502020202020204" pitchFamily="34" charset="0"/>
            </a:endParaRPr>
          </a:p>
          <a:p>
            <a:endParaRPr lang="en-US" sz="3200" b="1">
              <a:latin typeface="Century Gothic" panose="020B0502020202020204" pitchFamily="34" charset="0"/>
            </a:endParaRPr>
          </a:p>
          <a:p>
            <a:pPr marL="0" indent="0">
              <a:buNone/>
            </a:pPr>
            <a:endParaRPr lang="en-US" sz="3200" b="1">
              <a:latin typeface="Century Gothic" panose="020B0502020202020204" pitchFamily="34" charset="0"/>
            </a:endParaRPr>
          </a:p>
          <a:p>
            <a:pPr marL="0" indent="0">
              <a:buNone/>
            </a:pPr>
            <a:endParaRPr lang="en-US" sz="3200" b="1">
              <a:latin typeface="Century Gothic" panose="020B0502020202020204" pitchFamily="34" charset="0"/>
            </a:endParaRPr>
          </a:p>
        </p:txBody>
      </p:sp>
      <p:sp>
        <p:nvSpPr>
          <p:cNvPr id="4" name="Content Placeholder 2">
            <a:extLst>
              <a:ext uri="{FF2B5EF4-FFF2-40B4-BE49-F238E27FC236}">
                <a16:creationId xmlns:a16="http://schemas.microsoft.com/office/drawing/2014/main" id="{7FAECDB6-218D-43E5-9246-03832B0DFA6A}"/>
              </a:ext>
            </a:extLst>
          </p:cNvPr>
          <p:cNvSpPr txBox="1">
            <a:spLocks/>
          </p:cNvSpPr>
          <p:nvPr/>
        </p:nvSpPr>
        <p:spPr>
          <a:xfrm>
            <a:off x="533400" y="2198451"/>
            <a:ext cx="10848474" cy="41007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287020" indent="-234950">
              <a:lnSpc>
                <a:spcPct val="120000"/>
              </a:lnSpc>
            </a:pPr>
            <a:r>
              <a:rPr lang="en-US" sz="2800" b="1">
                <a:latin typeface="Century Gothic"/>
              </a:rPr>
              <a:t>Continued FST observations and support to program managers</a:t>
            </a:r>
            <a:endParaRPr lang="en-US">
              <a:latin typeface="Century Gothic"/>
            </a:endParaRPr>
          </a:p>
          <a:p>
            <a:pPr marL="287020" indent="-234950">
              <a:lnSpc>
                <a:spcPct val="120000"/>
              </a:lnSpc>
            </a:pPr>
            <a:r>
              <a:rPr lang="en-US" sz="2800" b="1">
                <a:latin typeface="Century Gothic"/>
              </a:rPr>
              <a:t>Social Emotional Competencies</a:t>
            </a:r>
          </a:p>
          <a:p>
            <a:pPr marL="966470" lvl="2" indent="-463550">
              <a:lnSpc>
                <a:spcPct val="120000"/>
              </a:lnSpc>
              <a:buFont typeface="Wingdings" panose="05000000000000000000" pitchFamily="2" charset="2"/>
              <a:buChar char="Ø"/>
            </a:pPr>
            <a:r>
              <a:rPr lang="en-US" sz="2400">
                <a:latin typeface="Century Gothic"/>
              </a:rPr>
              <a:t>AIM-HI: Infant Mental Health training</a:t>
            </a:r>
          </a:p>
          <a:p>
            <a:pPr marL="966470" lvl="2" indent="-463550">
              <a:lnSpc>
                <a:spcPct val="120000"/>
              </a:lnSpc>
              <a:buFont typeface="Wingdings" panose="05000000000000000000" pitchFamily="2" charset="2"/>
              <a:buChar char="Ø"/>
            </a:pPr>
            <a:r>
              <a:rPr lang="en-US" sz="2400">
                <a:latin typeface="Century Gothic"/>
              </a:rPr>
              <a:t>AIM-HI: Reflective Supervision &amp; Consultation training </a:t>
            </a:r>
          </a:p>
          <a:p>
            <a:pPr marL="966470" lvl="2" indent="-463550">
              <a:lnSpc>
                <a:spcPct val="120000"/>
              </a:lnSpc>
              <a:buFont typeface="Wingdings" panose="05000000000000000000" pitchFamily="2" charset="2"/>
              <a:buChar char="Ø"/>
            </a:pPr>
            <a:r>
              <a:rPr lang="en-US" sz="2400">
                <a:latin typeface="Century Gothic"/>
              </a:rPr>
              <a:t>IECMH: Part C cross-state technical assistance</a:t>
            </a:r>
          </a:p>
          <a:p>
            <a:pPr marL="966470" lvl="2" indent="-463550">
              <a:lnSpc>
                <a:spcPct val="120000"/>
              </a:lnSpc>
              <a:spcBef>
                <a:spcPts val="1800"/>
              </a:spcBef>
              <a:buFont typeface="Wingdings" panose="05000000000000000000" pitchFamily="2" charset="2"/>
              <a:buChar char="Ø"/>
            </a:pPr>
            <a:endParaRPr lang="en-US" sz="2400">
              <a:latin typeface="Century Gothic" panose="020B0502020202020204" pitchFamily="34" charset="0"/>
            </a:endParaRPr>
          </a:p>
          <a:p>
            <a:pPr marL="0" indent="0">
              <a:buFont typeface="Arial" pitchFamily="34" charset="0"/>
              <a:buNone/>
            </a:pPr>
            <a:endParaRPr lang="en-US" sz="3200" b="1">
              <a:latin typeface="Century Gothic" panose="020B0502020202020204" pitchFamily="34" charset="0"/>
            </a:endParaRPr>
          </a:p>
        </p:txBody>
      </p:sp>
    </p:spTree>
    <p:extLst>
      <p:ext uri="{BB962C8B-B14F-4D97-AF65-F5344CB8AC3E}">
        <p14:creationId xmlns:p14="http://schemas.microsoft.com/office/powerpoint/2010/main" val="231978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985E-5830-140F-806E-DF03429ABBA0}"/>
              </a:ext>
            </a:extLst>
          </p:cNvPr>
          <p:cNvSpPr>
            <a:spLocks noGrp="1"/>
          </p:cNvSpPr>
          <p:nvPr>
            <p:ph type="title"/>
          </p:nvPr>
        </p:nvSpPr>
        <p:spPr>
          <a:xfrm>
            <a:off x="336884" y="99220"/>
            <a:ext cx="11425188" cy="1325563"/>
          </a:xfrm>
        </p:spPr>
        <p:txBody>
          <a:bodyPr/>
          <a:lstStyle/>
          <a:p>
            <a:pPr algn="ctr"/>
            <a:r>
              <a:rPr lang="en-US" b="1">
                <a:latin typeface="Maiandra GD" panose="020E0502030308020204" pitchFamily="34" charset="0"/>
              </a:rPr>
              <a:t>Infant Mental Health &amp; </a:t>
            </a:r>
            <a:br>
              <a:rPr lang="en-US" b="1">
                <a:latin typeface="Maiandra GD" panose="020E0502030308020204" pitchFamily="34" charset="0"/>
              </a:rPr>
            </a:br>
            <a:r>
              <a:rPr lang="en-US" b="1">
                <a:latin typeface="Maiandra GD" panose="020E0502030308020204" pitchFamily="34" charset="0"/>
              </a:rPr>
              <a:t>Reflective Supervision/Consultation Data</a:t>
            </a:r>
          </a:p>
        </p:txBody>
      </p:sp>
      <p:sp>
        <p:nvSpPr>
          <p:cNvPr id="3" name="Content Placeholder 2">
            <a:extLst>
              <a:ext uri="{FF2B5EF4-FFF2-40B4-BE49-F238E27FC236}">
                <a16:creationId xmlns:a16="http://schemas.microsoft.com/office/drawing/2014/main" id="{FA794F5D-9F9E-BC15-E070-8492F7E9E60B}"/>
              </a:ext>
            </a:extLst>
          </p:cNvPr>
          <p:cNvSpPr>
            <a:spLocks noGrp="1"/>
          </p:cNvSpPr>
          <p:nvPr>
            <p:ph idx="1"/>
          </p:nvPr>
        </p:nvSpPr>
        <p:spPr>
          <a:xfrm>
            <a:off x="1528354" y="1881051"/>
            <a:ext cx="9731829" cy="4519749"/>
          </a:xfrm>
        </p:spPr>
        <p:txBody>
          <a:bodyPr vert="horz" lIns="91440" tIns="45720" rIns="91440" bIns="45720" rtlCol="0" anchor="t">
            <a:normAutofit/>
          </a:bodyPr>
          <a:lstStyle/>
          <a:p>
            <a:pPr marL="0" indent="0">
              <a:buNone/>
            </a:pPr>
            <a:r>
              <a:rPr lang="en-US" sz="3200">
                <a:ea typeface="+mn-lt"/>
                <a:cs typeface="+mn-lt"/>
              </a:rPr>
              <a:t>Infant Mental Health Foundations: n= 172</a:t>
            </a:r>
          </a:p>
          <a:p>
            <a:pPr marL="0" indent="0">
              <a:spcBef>
                <a:spcPts val="600"/>
              </a:spcBef>
              <a:buNone/>
            </a:pPr>
            <a:endParaRPr lang="en-US" sz="1050"/>
          </a:p>
          <a:p>
            <a:pPr lvl="1">
              <a:spcAft>
                <a:spcPts val="600"/>
              </a:spcAft>
            </a:pPr>
            <a:r>
              <a:rPr lang="en-US" sz="2800">
                <a:ea typeface="+mn-lt"/>
                <a:cs typeface="+mn-lt"/>
              </a:rPr>
              <a:t># Completed all sessions including reflections – 77 (45%)</a:t>
            </a:r>
            <a:endParaRPr lang="en-US" sz="2800"/>
          </a:p>
          <a:p>
            <a:pPr lvl="1">
              <a:spcAft>
                <a:spcPts val="600"/>
              </a:spcAft>
            </a:pPr>
            <a:r>
              <a:rPr lang="en-US" sz="2800">
                <a:ea typeface="+mn-lt"/>
                <a:cs typeface="+mn-lt"/>
              </a:rPr>
              <a:t># Completed partial (1-9 session) – 95 (56%)</a:t>
            </a:r>
          </a:p>
          <a:p>
            <a:pPr marL="0" indent="0">
              <a:buNone/>
            </a:pPr>
            <a:endParaRPr lang="en-US" sz="1050">
              <a:ea typeface="+mn-lt"/>
              <a:cs typeface="+mn-lt"/>
            </a:endParaRPr>
          </a:p>
          <a:p>
            <a:pPr marL="0" indent="0">
              <a:buNone/>
            </a:pPr>
            <a:r>
              <a:rPr lang="en-US" sz="3200">
                <a:ea typeface="+mn-lt"/>
                <a:cs typeface="+mn-lt"/>
              </a:rPr>
              <a:t>Reflective Supervision/Consultation: n=36</a:t>
            </a:r>
          </a:p>
          <a:p>
            <a:pPr marL="0" indent="0">
              <a:spcBef>
                <a:spcPts val="600"/>
              </a:spcBef>
              <a:buNone/>
            </a:pPr>
            <a:endParaRPr lang="en-US" sz="1100"/>
          </a:p>
          <a:p>
            <a:pPr lvl="1">
              <a:spcAft>
                <a:spcPts val="600"/>
              </a:spcAft>
            </a:pPr>
            <a:r>
              <a:rPr lang="en-US" sz="2800">
                <a:ea typeface="+mn-lt"/>
                <a:cs typeface="+mn-lt"/>
              </a:rPr>
              <a:t># Completed all sessions including reflections – 33 (92%)</a:t>
            </a:r>
            <a:endParaRPr lang="en-US" sz="2800"/>
          </a:p>
          <a:p>
            <a:pPr lvl="1">
              <a:spcAft>
                <a:spcPts val="600"/>
              </a:spcAft>
            </a:pPr>
            <a:r>
              <a:rPr lang="en-US" sz="2800">
                <a:ea typeface="+mn-lt"/>
                <a:cs typeface="+mn-lt"/>
              </a:rPr>
              <a:t># Completed partial (1-9 session) – 3 (8%)</a:t>
            </a:r>
            <a:endParaRPr lang="en-US" sz="2800"/>
          </a:p>
        </p:txBody>
      </p:sp>
    </p:spTree>
    <p:extLst>
      <p:ext uri="{BB962C8B-B14F-4D97-AF65-F5344CB8AC3E}">
        <p14:creationId xmlns:p14="http://schemas.microsoft.com/office/powerpoint/2010/main" val="54970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34B3-71F3-C2B7-6DBD-91777DFA2B83}"/>
              </a:ext>
            </a:extLst>
          </p:cNvPr>
          <p:cNvSpPr>
            <a:spLocks noGrp="1"/>
          </p:cNvSpPr>
          <p:nvPr>
            <p:ph type="title"/>
          </p:nvPr>
        </p:nvSpPr>
        <p:spPr/>
        <p:txBody>
          <a:bodyPr/>
          <a:lstStyle/>
          <a:p>
            <a:r>
              <a:rPr lang="en-US"/>
              <a:t>Confidence Rating in working with infant &amp; early childhood mental health </a:t>
            </a:r>
          </a:p>
        </p:txBody>
      </p:sp>
      <p:graphicFrame>
        <p:nvGraphicFramePr>
          <p:cNvPr id="5" name="Content Placeholder 4">
            <a:extLst>
              <a:ext uri="{FF2B5EF4-FFF2-40B4-BE49-F238E27FC236}">
                <a16:creationId xmlns:a16="http://schemas.microsoft.com/office/drawing/2014/main" id="{5E431023-30FA-CD01-6CFF-25FAE638AB29}"/>
              </a:ext>
            </a:extLst>
          </p:cNvPr>
          <p:cNvGraphicFramePr>
            <a:graphicFrameLocks noGrp="1"/>
          </p:cNvGraphicFramePr>
          <p:nvPr>
            <p:ph idx="1"/>
            <p:extLst>
              <p:ext uri="{D42A27DB-BD31-4B8C-83A1-F6EECF244321}">
                <p14:modId xmlns:p14="http://schemas.microsoft.com/office/powerpoint/2010/main" val="3621569951"/>
              </p:ext>
            </p:extLst>
          </p:nvPr>
        </p:nvGraphicFramePr>
        <p:xfrm>
          <a:off x="2185060" y="2101174"/>
          <a:ext cx="8015843" cy="39671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591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47D0-4A0F-4DCE-BEFA-9EC6C44F3FA8}"/>
              </a:ext>
            </a:extLst>
          </p:cNvPr>
          <p:cNvSpPr>
            <a:spLocks noGrp="1"/>
          </p:cNvSpPr>
          <p:nvPr>
            <p:ph type="title"/>
          </p:nvPr>
        </p:nvSpPr>
        <p:spPr/>
        <p:txBody>
          <a:bodyPr>
            <a:noAutofit/>
          </a:bodyPr>
          <a:lstStyle/>
          <a:p>
            <a:pPr algn="ctr"/>
            <a:r>
              <a:rPr lang="en-US" sz="3200" b="1">
                <a:latin typeface="Maiandra GD"/>
              </a:rPr>
              <a:t>Pulse Check: Key Accomplishments to Infrastructure for implementation of EBP in FFY 2023</a:t>
            </a:r>
          </a:p>
        </p:txBody>
      </p:sp>
      <p:sp>
        <p:nvSpPr>
          <p:cNvPr id="3" name="Content Placeholder 2">
            <a:extLst>
              <a:ext uri="{FF2B5EF4-FFF2-40B4-BE49-F238E27FC236}">
                <a16:creationId xmlns:a16="http://schemas.microsoft.com/office/drawing/2014/main" id="{A3DBCDF4-4DAA-4526-AF63-F50EF74F897B}"/>
              </a:ext>
            </a:extLst>
          </p:cNvPr>
          <p:cNvSpPr>
            <a:spLocks noGrp="1"/>
          </p:cNvSpPr>
          <p:nvPr>
            <p:ph idx="1"/>
          </p:nvPr>
        </p:nvSpPr>
        <p:spPr>
          <a:xfrm>
            <a:off x="533400" y="1828799"/>
            <a:ext cx="11125200" cy="4572001"/>
          </a:xfrm>
        </p:spPr>
        <p:txBody>
          <a:bodyPr vert="horz" lIns="91440" tIns="45720" rIns="91440" bIns="45720" rtlCol="0" anchor="t">
            <a:normAutofit/>
          </a:bodyPr>
          <a:lstStyle/>
          <a:p>
            <a:endParaRPr lang="en-US" sz="3200" b="1">
              <a:latin typeface="Century Gothic" panose="020B0502020202020204" pitchFamily="34" charset="0"/>
            </a:endParaRPr>
          </a:p>
          <a:p>
            <a:endParaRPr lang="en-US" sz="3200" b="1">
              <a:latin typeface="Century Gothic" panose="020B0502020202020204" pitchFamily="34" charset="0"/>
            </a:endParaRPr>
          </a:p>
          <a:p>
            <a:pPr marL="0" indent="0">
              <a:buNone/>
            </a:pPr>
            <a:endParaRPr lang="en-US" sz="3200" b="1">
              <a:latin typeface="Century Gothic" panose="020B0502020202020204" pitchFamily="34" charset="0"/>
            </a:endParaRPr>
          </a:p>
          <a:p>
            <a:pPr marL="0" indent="0">
              <a:buNone/>
            </a:pPr>
            <a:endParaRPr lang="en-US" sz="3200" b="1">
              <a:latin typeface="Century Gothic" panose="020B0502020202020204" pitchFamily="34" charset="0"/>
            </a:endParaRPr>
          </a:p>
        </p:txBody>
      </p:sp>
      <p:sp>
        <p:nvSpPr>
          <p:cNvPr id="4" name="Content Placeholder 2">
            <a:extLst>
              <a:ext uri="{FF2B5EF4-FFF2-40B4-BE49-F238E27FC236}">
                <a16:creationId xmlns:a16="http://schemas.microsoft.com/office/drawing/2014/main" id="{7FAECDB6-218D-43E5-9246-03832B0DFA6A}"/>
              </a:ext>
            </a:extLst>
          </p:cNvPr>
          <p:cNvSpPr txBox="1">
            <a:spLocks/>
          </p:cNvSpPr>
          <p:nvPr/>
        </p:nvSpPr>
        <p:spPr>
          <a:xfrm>
            <a:off x="1066800" y="1992086"/>
            <a:ext cx="10051885" cy="4408714"/>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287020" indent="-234950">
              <a:lnSpc>
                <a:spcPct val="120000"/>
              </a:lnSpc>
            </a:pPr>
            <a:r>
              <a:rPr lang="en-US" sz="3000" b="1">
                <a:latin typeface="Century Gothic"/>
              </a:rPr>
              <a:t>Mentor Community of Practice</a:t>
            </a:r>
          </a:p>
          <a:p>
            <a:pPr marL="966470" lvl="2" indent="-463550">
              <a:lnSpc>
                <a:spcPct val="120000"/>
              </a:lnSpc>
              <a:buFont typeface="Wingdings" panose="05000000000000000000" pitchFamily="2" charset="2"/>
              <a:buChar char="Ø"/>
            </a:pPr>
            <a:r>
              <a:rPr lang="en-US" sz="2400">
                <a:latin typeface="Century Gothic"/>
              </a:rPr>
              <a:t>Mentor coaching support</a:t>
            </a:r>
          </a:p>
          <a:p>
            <a:pPr marL="966470" lvl="2" indent="-463550">
              <a:lnSpc>
                <a:spcPct val="120000"/>
              </a:lnSpc>
              <a:buFont typeface="Wingdings" panose="05000000000000000000" pitchFamily="2" charset="2"/>
              <a:buChar char="Ø"/>
            </a:pPr>
            <a:r>
              <a:rPr lang="en-US" sz="2400">
                <a:latin typeface="Century Gothic"/>
              </a:rPr>
              <a:t>Inter-rater reliability activity</a:t>
            </a:r>
          </a:p>
          <a:p>
            <a:pPr>
              <a:lnSpc>
                <a:spcPct val="110000"/>
              </a:lnSpc>
            </a:pPr>
            <a:r>
              <a:rPr lang="en-US" sz="3000" b="1">
                <a:latin typeface="Century Gothic" panose="020B0502020202020204" pitchFamily="34" charset="0"/>
              </a:rPr>
              <a:t>Electronic coaching summary tool data roll-up</a:t>
            </a:r>
          </a:p>
          <a:p>
            <a:pPr marL="1084263" lvl="2" indent="-581025">
              <a:lnSpc>
                <a:spcPct val="110000"/>
              </a:lnSpc>
              <a:buFont typeface="Wingdings" panose="05000000000000000000" pitchFamily="2" charset="2"/>
              <a:buChar char="Ø"/>
            </a:pPr>
            <a:r>
              <a:rPr lang="en-US" sz="2600">
                <a:latin typeface="Century Gothic" panose="020B0502020202020204" pitchFamily="34" charset="0"/>
              </a:rPr>
              <a:t>In process of uploading and analyzing coaching log data</a:t>
            </a:r>
          </a:p>
          <a:p>
            <a:pPr>
              <a:lnSpc>
                <a:spcPct val="110000"/>
              </a:lnSpc>
            </a:pPr>
            <a:r>
              <a:rPr lang="en-US" sz="3000" b="1">
                <a:latin typeface="Century Gothic" panose="020B0502020202020204" pitchFamily="34" charset="0"/>
              </a:rPr>
              <a:t>Mentor Position Filled – January 2024</a:t>
            </a:r>
          </a:p>
          <a:p>
            <a:pPr>
              <a:lnSpc>
                <a:spcPct val="110000"/>
              </a:lnSpc>
            </a:pPr>
            <a:r>
              <a:rPr lang="en-US" sz="3000" b="1">
                <a:latin typeface="Century Gothic" panose="020B0502020202020204" pitchFamily="34" charset="0"/>
              </a:rPr>
              <a:t>Next Cohort Began- July 2024</a:t>
            </a:r>
          </a:p>
          <a:p>
            <a:pPr>
              <a:lnSpc>
                <a:spcPct val="110000"/>
              </a:lnSpc>
            </a:pPr>
            <a:endParaRPr lang="en-US" sz="3200" b="1">
              <a:latin typeface="Century Gothic" panose="020B0502020202020204" pitchFamily="34" charset="0"/>
            </a:endParaRPr>
          </a:p>
          <a:p>
            <a:pPr marL="503238" lvl="2" indent="0">
              <a:lnSpc>
                <a:spcPct val="110000"/>
              </a:lnSpc>
              <a:spcBef>
                <a:spcPts val="1800"/>
              </a:spcBef>
              <a:buNone/>
            </a:pPr>
            <a:endParaRPr lang="en-US" sz="3200">
              <a:latin typeface="Century Gothic" panose="020B0502020202020204" pitchFamily="34" charset="0"/>
            </a:endParaRPr>
          </a:p>
          <a:p>
            <a:pPr marL="0" indent="0">
              <a:buFont typeface="Arial" pitchFamily="34" charset="0"/>
              <a:buNone/>
            </a:pPr>
            <a:endParaRPr lang="en-US" sz="3200" b="1">
              <a:latin typeface="Century Gothic" panose="020B0502020202020204" pitchFamily="34" charset="0"/>
            </a:endParaRPr>
          </a:p>
        </p:txBody>
      </p:sp>
    </p:spTree>
    <p:extLst>
      <p:ext uri="{BB962C8B-B14F-4D97-AF65-F5344CB8AC3E}">
        <p14:creationId xmlns:p14="http://schemas.microsoft.com/office/powerpoint/2010/main" val="48166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544E37-8CC4-4F3E-8179-37B5201F07AE}"/>
              </a:ext>
            </a:extLst>
          </p:cNvPr>
          <p:cNvSpPr txBox="1"/>
          <p:nvPr/>
        </p:nvSpPr>
        <p:spPr>
          <a:xfrm>
            <a:off x="381000" y="304800"/>
            <a:ext cx="11430000" cy="830997"/>
          </a:xfrm>
          <a:prstGeom prst="rect">
            <a:avLst/>
          </a:prstGeom>
          <a:noFill/>
        </p:spPr>
        <p:txBody>
          <a:bodyPr wrap="square" lIns="91440" tIns="45720" rIns="91440" bIns="45720" rtlCol="0" anchor="t">
            <a:spAutoFit/>
          </a:bodyPr>
          <a:lstStyle/>
          <a:p>
            <a:pPr algn="ctr"/>
            <a:r>
              <a:rPr lang="en-US" sz="4800" b="1">
                <a:solidFill>
                  <a:schemeClr val="bg1"/>
                </a:solidFill>
                <a:latin typeface="Maiandra GD"/>
              </a:rPr>
              <a:t>EKG Report: What does the data tell us?</a:t>
            </a:r>
          </a:p>
        </p:txBody>
      </p:sp>
      <p:sp>
        <p:nvSpPr>
          <p:cNvPr id="3" name="Content Placeholder 2">
            <a:extLst>
              <a:ext uri="{FF2B5EF4-FFF2-40B4-BE49-F238E27FC236}">
                <a16:creationId xmlns:a16="http://schemas.microsoft.com/office/drawing/2014/main" id="{A5FC2EEC-496F-47CD-9DB3-888656E174EC}"/>
              </a:ext>
            </a:extLst>
          </p:cNvPr>
          <p:cNvSpPr>
            <a:spLocks noGrp="1"/>
          </p:cNvSpPr>
          <p:nvPr>
            <p:ph idx="1"/>
          </p:nvPr>
        </p:nvSpPr>
        <p:spPr>
          <a:xfrm>
            <a:off x="533400" y="1828799"/>
            <a:ext cx="11125200" cy="4572001"/>
          </a:xfrm>
        </p:spPr>
        <p:txBody>
          <a:bodyPr vert="horz" lIns="91440" tIns="45720" rIns="91440" bIns="45720" rtlCol="0" anchor="t">
            <a:normAutofit/>
          </a:bodyPr>
          <a:lstStyle/>
          <a:p>
            <a:pPr marL="0" indent="0">
              <a:buNone/>
            </a:pPr>
            <a:endParaRPr lang="en-US" sz="3200" b="1">
              <a:latin typeface="Century Gothic" panose="020B0502020202020204" pitchFamily="34" charset="0"/>
            </a:endParaRPr>
          </a:p>
          <a:p>
            <a:pPr marL="0" indent="0">
              <a:buNone/>
            </a:pPr>
            <a:endParaRPr lang="en-US" sz="3200" b="1">
              <a:latin typeface="Century Gothic" panose="020B0502020202020204" pitchFamily="34" charset="0"/>
            </a:endParaRPr>
          </a:p>
          <a:p>
            <a:pPr marL="0" indent="0">
              <a:buNone/>
            </a:pPr>
            <a:endParaRPr lang="en-US" sz="3200" b="1">
              <a:latin typeface="Century Gothic" panose="020B0502020202020204" pitchFamily="34" charset="0"/>
            </a:endParaRPr>
          </a:p>
        </p:txBody>
      </p:sp>
      <p:sp>
        <p:nvSpPr>
          <p:cNvPr id="4" name="Content Placeholder 2">
            <a:extLst>
              <a:ext uri="{FF2B5EF4-FFF2-40B4-BE49-F238E27FC236}">
                <a16:creationId xmlns:a16="http://schemas.microsoft.com/office/drawing/2014/main" id="{ED406854-9383-4122-A0F0-4408339D1858}"/>
              </a:ext>
            </a:extLst>
          </p:cNvPr>
          <p:cNvSpPr txBox="1">
            <a:spLocks/>
          </p:cNvSpPr>
          <p:nvPr/>
        </p:nvSpPr>
        <p:spPr>
          <a:xfrm>
            <a:off x="2542478" y="1828799"/>
            <a:ext cx="8153400" cy="83099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buFont typeface="Arial" pitchFamily="34" charset="0"/>
              <a:buNone/>
            </a:pPr>
            <a:endParaRPr lang="en-US" sz="3200" b="1">
              <a:latin typeface="Century Gothic" panose="020B0502020202020204" pitchFamily="34" charset="0"/>
            </a:endParaRPr>
          </a:p>
          <a:p>
            <a:pPr marL="0" indent="0">
              <a:buFont typeface="Arial" pitchFamily="34" charset="0"/>
              <a:buNone/>
            </a:pPr>
            <a:endParaRPr lang="en-US" sz="3200" b="1">
              <a:latin typeface="Century Gothic" panose="020B0502020202020204" pitchFamily="34" charset="0"/>
            </a:endParaRPr>
          </a:p>
        </p:txBody>
      </p:sp>
      <p:sp>
        <p:nvSpPr>
          <p:cNvPr id="6" name="TextBox 5">
            <a:extLst>
              <a:ext uri="{FF2B5EF4-FFF2-40B4-BE49-F238E27FC236}">
                <a16:creationId xmlns:a16="http://schemas.microsoft.com/office/drawing/2014/main" id="{1E2B8574-44AA-4AF3-959D-A3C6120E02D2}"/>
              </a:ext>
            </a:extLst>
          </p:cNvPr>
          <p:cNvSpPr txBox="1"/>
          <p:nvPr/>
        </p:nvSpPr>
        <p:spPr>
          <a:xfrm>
            <a:off x="8392886" y="2477401"/>
            <a:ext cx="3265714" cy="677108"/>
          </a:xfrm>
          <a:prstGeom prst="rect">
            <a:avLst/>
          </a:prstGeom>
          <a:noFill/>
        </p:spPr>
        <p:txBody>
          <a:bodyPr wrap="square" rtlCol="0">
            <a:spAutoFit/>
          </a:bodyPr>
          <a:lstStyle/>
          <a:p>
            <a:r>
              <a:rPr lang="en-US" sz="2000"/>
              <a:t>Target 75% =  Not Met</a:t>
            </a:r>
          </a:p>
          <a:p>
            <a:r>
              <a:rPr lang="en-US" i="1"/>
              <a:t>Slippage from 73% last year</a:t>
            </a:r>
          </a:p>
        </p:txBody>
      </p:sp>
      <p:sp>
        <p:nvSpPr>
          <p:cNvPr id="10" name="TextBox 9">
            <a:extLst>
              <a:ext uri="{FF2B5EF4-FFF2-40B4-BE49-F238E27FC236}">
                <a16:creationId xmlns:a16="http://schemas.microsoft.com/office/drawing/2014/main" id="{C0C8865E-FD2A-48F3-9330-31FB0B5960DE}"/>
              </a:ext>
            </a:extLst>
          </p:cNvPr>
          <p:cNvSpPr txBox="1"/>
          <p:nvPr/>
        </p:nvSpPr>
        <p:spPr>
          <a:xfrm>
            <a:off x="8545286" y="3352796"/>
            <a:ext cx="3265714" cy="923330"/>
          </a:xfrm>
          <a:prstGeom prst="rect">
            <a:avLst/>
          </a:prstGeom>
          <a:noFill/>
        </p:spPr>
        <p:txBody>
          <a:bodyPr wrap="square" rtlCol="0">
            <a:spAutoFit/>
          </a:bodyPr>
          <a:lstStyle/>
          <a:p>
            <a:r>
              <a:rPr lang="en-US"/>
              <a:t>Practicing Fidelity = 68% </a:t>
            </a:r>
          </a:p>
          <a:p>
            <a:r>
              <a:rPr lang="en-US"/>
              <a:t>Expanding Fidelity = 22% </a:t>
            </a:r>
          </a:p>
          <a:p>
            <a:r>
              <a:rPr lang="en-US"/>
              <a:t>Beginning Fidelity = 10% </a:t>
            </a:r>
          </a:p>
        </p:txBody>
      </p:sp>
      <p:graphicFrame>
        <p:nvGraphicFramePr>
          <p:cNvPr id="9" name="Chart 8">
            <a:extLst>
              <a:ext uri="{FF2B5EF4-FFF2-40B4-BE49-F238E27FC236}">
                <a16:creationId xmlns:a16="http://schemas.microsoft.com/office/drawing/2014/main" id="{259DAF35-4FF2-A483-790E-507ABBE0CF87}"/>
              </a:ext>
            </a:extLst>
          </p:cNvPr>
          <p:cNvGraphicFramePr/>
          <p:nvPr>
            <p:extLst>
              <p:ext uri="{D42A27DB-BD31-4B8C-83A1-F6EECF244321}">
                <p14:modId xmlns:p14="http://schemas.microsoft.com/office/powerpoint/2010/main" val="1790750610"/>
              </p:ext>
            </p:extLst>
          </p:nvPr>
        </p:nvGraphicFramePr>
        <p:xfrm>
          <a:off x="1153729" y="1650946"/>
          <a:ext cx="6924135" cy="50074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60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0" y="279235"/>
            <a:ext cx="12192000" cy="923925"/>
          </a:xfrm>
        </p:spPr>
        <p:txBody>
          <a:bodyPr>
            <a:normAutofit/>
          </a:bodyPr>
          <a:lstStyle/>
          <a:p>
            <a:pPr algn="ctr" eaLnBrk="1" hangingPunct="1"/>
            <a:r>
              <a:rPr lang="en-US" altLang="en-US" sz="4800" b="1">
                <a:latin typeface="Maiandra GD" panose="020E0502030308020204" pitchFamily="34" charset="0"/>
              </a:rPr>
              <a:t>AGENDA</a:t>
            </a:r>
          </a:p>
        </p:txBody>
      </p:sp>
      <p:sp>
        <p:nvSpPr>
          <p:cNvPr id="6" name="Content Placeholder 5"/>
          <p:cNvSpPr>
            <a:spLocks noGrp="1"/>
          </p:cNvSpPr>
          <p:nvPr>
            <p:ph idx="1"/>
          </p:nvPr>
        </p:nvSpPr>
        <p:spPr>
          <a:xfrm>
            <a:off x="1310639" y="2255520"/>
            <a:ext cx="8702041" cy="4323244"/>
          </a:xfrm>
        </p:spPr>
        <p:txBody>
          <a:bodyPr vert="horz" lIns="91440" tIns="45720" rIns="91440" bIns="45720" rtlCol="0" anchor="t">
            <a:normAutofit/>
          </a:bodyPr>
          <a:lstStyle/>
          <a:p>
            <a:r>
              <a:rPr lang="en-US" altLang="en-US" sz="3600">
                <a:latin typeface="Maiandra GD"/>
              </a:rPr>
              <a:t>Purpose of Meeting</a:t>
            </a:r>
          </a:p>
          <a:p>
            <a:r>
              <a:rPr lang="en-US" altLang="en-US" sz="3600">
                <a:latin typeface="Maiandra GD"/>
              </a:rPr>
              <a:t>SSIP Overview /Workgroup Updates </a:t>
            </a:r>
          </a:p>
          <a:p>
            <a:r>
              <a:rPr lang="en-US" altLang="en-US" sz="3600">
                <a:latin typeface="Maiandra GD"/>
              </a:rPr>
              <a:t>Feedback &amp; Discussion </a:t>
            </a:r>
          </a:p>
          <a:p>
            <a:r>
              <a:rPr lang="en-US" altLang="en-US" sz="3600">
                <a:latin typeface="Maiandra GD"/>
              </a:rPr>
              <a:t>Next Steps</a:t>
            </a:r>
            <a:endParaRPr lang="en-US"/>
          </a:p>
        </p:txBody>
      </p:sp>
    </p:spTree>
    <p:extLst>
      <p:ext uri="{BB962C8B-B14F-4D97-AF65-F5344CB8AC3E}">
        <p14:creationId xmlns:p14="http://schemas.microsoft.com/office/powerpoint/2010/main" val="324829567"/>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544E37-8CC4-4F3E-8179-37B5201F07AE}"/>
              </a:ext>
            </a:extLst>
          </p:cNvPr>
          <p:cNvSpPr txBox="1"/>
          <p:nvPr/>
        </p:nvSpPr>
        <p:spPr>
          <a:xfrm>
            <a:off x="342900" y="267558"/>
            <a:ext cx="11430000" cy="830997"/>
          </a:xfrm>
          <a:prstGeom prst="rect">
            <a:avLst/>
          </a:prstGeom>
          <a:noFill/>
        </p:spPr>
        <p:txBody>
          <a:bodyPr wrap="square" lIns="91440" tIns="45720" rIns="91440" bIns="45720" rtlCol="0" anchor="t">
            <a:spAutoFit/>
          </a:bodyPr>
          <a:lstStyle/>
          <a:p>
            <a:pPr algn="ctr"/>
            <a:r>
              <a:rPr lang="en-US" sz="4800" b="1">
                <a:solidFill>
                  <a:schemeClr val="bg1"/>
                </a:solidFill>
                <a:latin typeface="Maiandra GD"/>
              </a:rPr>
              <a:t>Pulse Hiccups: Challenges</a:t>
            </a:r>
          </a:p>
        </p:txBody>
      </p:sp>
      <p:sp>
        <p:nvSpPr>
          <p:cNvPr id="4" name="Content Placeholder 2">
            <a:extLst>
              <a:ext uri="{FF2B5EF4-FFF2-40B4-BE49-F238E27FC236}">
                <a16:creationId xmlns:a16="http://schemas.microsoft.com/office/drawing/2014/main" id="{6FA481F8-0C6A-4A85-A571-F7C30145B77B}"/>
              </a:ext>
            </a:extLst>
          </p:cNvPr>
          <p:cNvSpPr txBox="1">
            <a:spLocks/>
          </p:cNvSpPr>
          <p:nvPr/>
        </p:nvSpPr>
        <p:spPr>
          <a:xfrm>
            <a:off x="1181100" y="2174380"/>
            <a:ext cx="9829800" cy="43178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lvl="0">
              <a:lnSpc>
                <a:spcPct val="100000"/>
              </a:lnSpc>
            </a:pPr>
            <a:r>
              <a:rPr lang="en-US" sz="2800">
                <a:latin typeface="Century Gothic" panose="020B0502020202020204" pitchFamily="34" charset="0"/>
              </a:rPr>
              <a:t>Staff turnover/vacancies in Demo Sites and state level</a:t>
            </a:r>
          </a:p>
          <a:p>
            <a:pPr lvl="0">
              <a:lnSpc>
                <a:spcPct val="100000"/>
              </a:lnSpc>
            </a:pPr>
            <a:r>
              <a:rPr lang="en-US" sz="2800">
                <a:latin typeface="Century Gothic" panose="020B0502020202020204" pitchFamily="34" charset="0"/>
              </a:rPr>
              <a:t>New staff are unable to participate in IMH training</a:t>
            </a:r>
          </a:p>
          <a:p>
            <a:pPr lvl="0">
              <a:lnSpc>
                <a:spcPct val="100000"/>
              </a:lnSpc>
            </a:pPr>
            <a:r>
              <a:rPr lang="en-US" sz="2800">
                <a:latin typeface="Century Gothic" panose="020B0502020202020204" pitchFamily="34" charset="0"/>
              </a:rPr>
              <a:t>New managers unable to participate in RSC training</a:t>
            </a:r>
          </a:p>
          <a:p>
            <a:pPr lvl="0">
              <a:lnSpc>
                <a:spcPct val="100000"/>
              </a:lnSpc>
            </a:pPr>
            <a:r>
              <a:rPr lang="en-US" sz="2800">
                <a:latin typeface="Century Gothic" panose="020B0502020202020204" pitchFamily="34" charset="0"/>
              </a:rPr>
              <a:t>Coaching – time intensive, implementation</a:t>
            </a:r>
          </a:p>
          <a:p>
            <a:pPr lvl="0">
              <a:lnSpc>
                <a:spcPct val="100000"/>
              </a:lnSpc>
            </a:pPr>
            <a:r>
              <a:rPr lang="en-US" sz="2800">
                <a:latin typeface="Century Gothic" panose="020B0502020202020204" pitchFamily="34" charset="0"/>
              </a:rPr>
              <a:t>Retaining staff that have reached fidelity</a:t>
            </a:r>
          </a:p>
          <a:p>
            <a:pPr lvl="0">
              <a:lnSpc>
                <a:spcPct val="100000"/>
              </a:lnSpc>
            </a:pPr>
            <a:r>
              <a:rPr lang="en-US" sz="2800">
                <a:latin typeface="Century Gothic" panose="020B0502020202020204" pitchFamily="34" charset="0"/>
              </a:rPr>
              <a:t>Sustainability of Mentors</a:t>
            </a:r>
          </a:p>
          <a:p>
            <a:pPr lvl="0">
              <a:lnSpc>
                <a:spcPct val="100000"/>
              </a:lnSpc>
            </a:pPr>
            <a:endParaRPr lang="en-US" sz="3200">
              <a:latin typeface="Century Gothic" panose="020B0502020202020204" pitchFamily="34" charset="0"/>
            </a:endParaRPr>
          </a:p>
          <a:p>
            <a:pPr marL="0" indent="0">
              <a:buFont typeface="Arial" pitchFamily="34" charset="0"/>
              <a:buNone/>
            </a:pPr>
            <a:endParaRPr lang="en-US" sz="3200" b="1">
              <a:latin typeface="Century Gothic" panose="020B0502020202020204" pitchFamily="34" charset="0"/>
            </a:endParaRPr>
          </a:p>
          <a:p>
            <a:pPr marL="0" indent="0">
              <a:buFont typeface="Arial" pitchFamily="34" charset="0"/>
              <a:buNone/>
            </a:pPr>
            <a:endParaRPr lang="en-US" sz="3200" b="1">
              <a:latin typeface="Century Gothic" panose="020B0502020202020204" pitchFamily="34" charset="0"/>
            </a:endParaRPr>
          </a:p>
        </p:txBody>
      </p:sp>
    </p:spTree>
    <p:extLst>
      <p:ext uri="{BB962C8B-B14F-4D97-AF65-F5344CB8AC3E}">
        <p14:creationId xmlns:p14="http://schemas.microsoft.com/office/powerpoint/2010/main" val="19943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1A2D-F9BE-4D13-A852-19A184B82F5E}"/>
              </a:ext>
            </a:extLst>
          </p:cNvPr>
          <p:cNvSpPr>
            <a:spLocks noGrp="1"/>
          </p:cNvSpPr>
          <p:nvPr>
            <p:ph type="title"/>
          </p:nvPr>
        </p:nvSpPr>
        <p:spPr>
          <a:xfrm>
            <a:off x="174434" y="76200"/>
            <a:ext cx="11846804" cy="1325563"/>
          </a:xfrm>
        </p:spPr>
        <p:txBody>
          <a:bodyPr>
            <a:noAutofit/>
          </a:bodyPr>
          <a:lstStyle/>
          <a:p>
            <a:pPr algn="ctr"/>
            <a:r>
              <a:rPr lang="en-US" sz="4800" b="1">
                <a:latin typeface="Maiandra GD"/>
              </a:rPr>
              <a:t>Maintaining a Steady Pulse – Next Steps</a:t>
            </a:r>
          </a:p>
        </p:txBody>
      </p:sp>
      <p:sp>
        <p:nvSpPr>
          <p:cNvPr id="3" name="Content Placeholder 2">
            <a:extLst>
              <a:ext uri="{FF2B5EF4-FFF2-40B4-BE49-F238E27FC236}">
                <a16:creationId xmlns:a16="http://schemas.microsoft.com/office/drawing/2014/main" id="{D424CC13-4DDD-40E0-BE67-066715361075}"/>
              </a:ext>
            </a:extLst>
          </p:cNvPr>
          <p:cNvSpPr>
            <a:spLocks noGrp="1"/>
          </p:cNvSpPr>
          <p:nvPr>
            <p:ph idx="1"/>
          </p:nvPr>
        </p:nvSpPr>
        <p:spPr>
          <a:xfrm>
            <a:off x="871104" y="1868658"/>
            <a:ext cx="10449791" cy="4421306"/>
          </a:xfrm>
        </p:spPr>
        <p:txBody>
          <a:bodyPr>
            <a:normAutofit fontScale="70000" lnSpcReduction="20000"/>
          </a:bodyPr>
          <a:lstStyle/>
          <a:p>
            <a:pPr lvl="1">
              <a:lnSpc>
                <a:spcPct val="100000"/>
              </a:lnSpc>
              <a:spcBef>
                <a:spcPts val="1800"/>
              </a:spcBef>
            </a:pPr>
            <a:r>
              <a:rPr lang="en-US" sz="2400">
                <a:latin typeface="Century Gothic" panose="020B0502020202020204" pitchFamily="34" charset="0"/>
              </a:rPr>
              <a:t>Continued participation in the IECMH cross-state TA</a:t>
            </a:r>
          </a:p>
          <a:p>
            <a:pPr lvl="1">
              <a:lnSpc>
                <a:spcPct val="100000"/>
              </a:lnSpc>
              <a:spcBef>
                <a:spcPts val="1800"/>
              </a:spcBef>
            </a:pPr>
            <a:r>
              <a:rPr lang="en-US" sz="2400">
                <a:latin typeface="Century Gothic" panose="020B0502020202020204" pitchFamily="34" charset="0"/>
              </a:rPr>
              <a:t>Continued TA to programs in implementation of the PSP approach to teaming &amp; coaching</a:t>
            </a:r>
          </a:p>
          <a:p>
            <a:pPr lvl="1">
              <a:lnSpc>
                <a:spcPct val="100000"/>
              </a:lnSpc>
              <a:spcBef>
                <a:spcPts val="1800"/>
              </a:spcBef>
            </a:pPr>
            <a:r>
              <a:rPr lang="en-US" sz="2400">
                <a:latin typeface="Century Gothic" panose="020B0502020202020204" pitchFamily="34" charset="0"/>
              </a:rPr>
              <a:t>Complete data roll-up of the electronic coaching summary as a mechanism for data collection and analysis</a:t>
            </a:r>
          </a:p>
          <a:p>
            <a:pPr lvl="1">
              <a:lnSpc>
                <a:spcPct val="100000"/>
              </a:lnSpc>
              <a:spcBef>
                <a:spcPts val="1800"/>
              </a:spcBef>
            </a:pPr>
            <a:r>
              <a:rPr lang="en-US" sz="2400">
                <a:latin typeface="Century Gothic" panose="020B0502020202020204" pitchFamily="34" charset="0"/>
              </a:rPr>
              <a:t>Pilot the mentor capacity worksheet</a:t>
            </a:r>
          </a:p>
          <a:p>
            <a:pPr lvl="1">
              <a:lnSpc>
                <a:spcPct val="100000"/>
              </a:lnSpc>
              <a:spcBef>
                <a:spcPts val="1800"/>
              </a:spcBef>
            </a:pPr>
            <a:r>
              <a:rPr lang="en-US" sz="2400">
                <a:solidFill>
                  <a:schemeClr val="tx1"/>
                </a:solidFill>
                <a:latin typeface="Century Gothic" panose="020B0502020202020204" pitchFamily="34" charset="0"/>
              </a:rPr>
              <a:t>IMH &amp; RSC Data Analysis</a:t>
            </a:r>
          </a:p>
          <a:p>
            <a:pPr lvl="1">
              <a:lnSpc>
                <a:spcPct val="100000"/>
              </a:lnSpc>
              <a:spcBef>
                <a:spcPts val="1800"/>
              </a:spcBef>
            </a:pPr>
            <a:r>
              <a:rPr lang="en-US" sz="2400">
                <a:solidFill>
                  <a:schemeClr val="tx1"/>
                </a:solidFill>
                <a:latin typeface="Century Gothic" panose="020B0502020202020204" pitchFamily="34" charset="0"/>
              </a:rPr>
              <a:t>Develop Infant Mental Health training modules</a:t>
            </a:r>
          </a:p>
          <a:p>
            <a:pPr lvl="1">
              <a:lnSpc>
                <a:spcPct val="100000"/>
              </a:lnSpc>
              <a:spcBef>
                <a:spcPts val="1800"/>
              </a:spcBef>
            </a:pPr>
            <a:r>
              <a:rPr lang="en-US" sz="2400">
                <a:latin typeface="Century Gothic" panose="020B0502020202020204" pitchFamily="34" charset="0"/>
              </a:rPr>
              <a:t>Continue implementation of coaching fidelity with Cohort 1</a:t>
            </a:r>
          </a:p>
          <a:p>
            <a:pPr lvl="1">
              <a:lnSpc>
                <a:spcPct val="100000"/>
              </a:lnSpc>
              <a:spcBef>
                <a:spcPts val="1800"/>
              </a:spcBef>
            </a:pPr>
            <a:r>
              <a:rPr lang="en-US" sz="2400">
                <a:latin typeface="Century Gothic" panose="020B0502020202020204" pitchFamily="34" charset="0"/>
              </a:rPr>
              <a:t>Identify SE competencies</a:t>
            </a:r>
          </a:p>
          <a:p>
            <a:pPr lvl="1">
              <a:lnSpc>
                <a:spcPct val="100000"/>
              </a:lnSpc>
              <a:spcBef>
                <a:spcPts val="1800"/>
              </a:spcBef>
            </a:pPr>
            <a:r>
              <a:rPr lang="en-US" sz="2400">
                <a:latin typeface="Century Gothic" panose="020B0502020202020204" pitchFamily="34" charset="0"/>
              </a:rPr>
              <a:t>Extension of RSC small group support for Program Managers &amp; Leadership</a:t>
            </a:r>
            <a:endParaRPr lang="en-US" sz="2800">
              <a:latin typeface="Century Gothic" panose="020B0502020202020204" pitchFamily="34" charset="0"/>
            </a:endParaRPr>
          </a:p>
        </p:txBody>
      </p:sp>
    </p:spTree>
    <p:extLst>
      <p:ext uri="{BB962C8B-B14F-4D97-AF65-F5344CB8AC3E}">
        <p14:creationId xmlns:p14="http://schemas.microsoft.com/office/powerpoint/2010/main" val="303408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239714"/>
            <a:ext cx="12192000" cy="923925"/>
          </a:xfrm>
        </p:spPr>
        <p:txBody>
          <a:bodyPr>
            <a:normAutofit/>
          </a:bodyPr>
          <a:lstStyle/>
          <a:p>
            <a:pPr algn="ctr"/>
            <a:r>
              <a:rPr lang="en-US" altLang="en-US" sz="4800" b="1">
                <a:latin typeface="Maiandra GD" panose="020E0502030308020204" pitchFamily="34" charset="0"/>
              </a:rPr>
              <a:t>Fiscal Staffing</a:t>
            </a:r>
          </a:p>
        </p:txBody>
      </p:sp>
      <p:sp>
        <p:nvSpPr>
          <p:cNvPr id="39939" name="Content Placeholder 2"/>
          <p:cNvSpPr>
            <a:spLocks noGrp="1"/>
          </p:cNvSpPr>
          <p:nvPr>
            <p:ph idx="1"/>
          </p:nvPr>
        </p:nvSpPr>
        <p:spPr>
          <a:xfrm>
            <a:off x="457200" y="1676400"/>
            <a:ext cx="11353800" cy="5181600"/>
          </a:xfrm>
        </p:spPr>
        <p:txBody>
          <a:bodyPr>
            <a:normAutofit/>
          </a:bodyPr>
          <a:lstStyle/>
          <a:p>
            <a:pPr marL="228600" lvl="1" indent="0" eaLnBrk="1" hangingPunct="1">
              <a:buNone/>
              <a:defRPr/>
            </a:pPr>
            <a:r>
              <a:rPr lang="en-US" altLang="en-US" sz="3200" b="1">
                <a:latin typeface="Century Gothic" panose="020B0502020202020204" pitchFamily="34" charset="0"/>
              </a:rPr>
              <a:t>Short-term Outcomes:</a:t>
            </a:r>
          </a:p>
          <a:p>
            <a:pPr marL="228600" lvl="1" indent="0" eaLnBrk="1" hangingPunct="1">
              <a:buNone/>
              <a:defRPr/>
            </a:pPr>
            <a:endParaRPr lang="en-US" altLang="en-US" sz="3200" b="1">
              <a:latin typeface="Century Gothic" panose="020B0502020202020204" pitchFamily="34" charset="0"/>
            </a:endParaRPr>
          </a:p>
          <a:p>
            <a:pPr lvl="1" eaLnBrk="1" hangingPunct="1">
              <a:buFont typeface="Wingdings" panose="05000000000000000000" pitchFamily="2" charset="2"/>
              <a:buChar char="§"/>
              <a:defRPr/>
            </a:pPr>
            <a:r>
              <a:rPr lang="en-US" altLang="en-US" sz="3200">
                <a:latin typeface="Century Gothic" panose="020B0502020202020204" pitchFamily="34" charset="0"/>
              </a:rPr>
              <a:t>EI Programs will have sufficient staff to implement EBPs and supports to children and families</a:t>
            </a:r>
          </a:p>
          <a:p>
            <a:pPr marL="228600" lvl="1" indent="0" eaLnBrk="1" hangingPunct="1">
              <a:buNone/>
              <a:defRPr/>
            </a:pPr>
            <a:endParaRPr lang="en-US" altLang="en-US" sz="3200">
              <a:latin typeface="Century Gothic" panose="020B0502020202020204" pitchFamily="34" charset="0"/>
            </a:endParaRPr>
          </a:p>
          <a:p>
            <a:pPr marL="1097280" lvl="3" indent="0">
              <a:buNone/>
              <a:defRPr/>
            </a:pPr>
            <a:r>
              <a:rPr lang="en-US" altLang="en-US" b="1">
                <a:latin typeface="Maiandra GD" panose="020E0502030308020204" pitchFamily="34" charset="0"/>
              </a:rPr>
              <a:t>		</a:t>
            </a:r>
          </a:p>
        </p:txBody>
      </p:sp>
    </p:spTree>
    <p:extLst>
      <p:ext uri="{BB962C8B-B14F-4D97-AF65-F5344CB8AC3E}">
        <p14:creationId xmlns:p14="http://schemas.microsoft.com/office/powerpoint/2010/main" val="620257452"/>
      </p:ext>
    </p:extLst>
  </p:cSld>
  <p:clrMapOvr>
    <a:masterClrMapping/>
  </p:clrMapOvr>
  <p:transition spd="slow">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574" y="1828801"/>
            <a:ext cx="11325225" cy="4911725"/>
          </a:xfrm>
        </p:spPr>
        <p:txBody>
          <a:bodyPr>
            <a:normAutofit/>
          </a:bodyPr>
          <a:lstStyle/>
          <a:p>
            <a:pPr lvl="1" eaLnBrk="1" hangingPunct="1">
              <a:buFont typeface="Arial" panose="020B0604020202020204" pitchFamily="34" charset="0"/>
              <a:buChar char="•"/>
              <a:defRPr/>
            </a:pPr>
            <a:endParaRPr lang="en-US" sz="3200" b="1">
              <a:latin typeface="Maiandra GD" panose="020E0502030308020204" pitchFamily="34" charset="0"/>
            </a:endParaRPr>
          </a:p>
          <a:p>
            <a:pPr marL="914400" lvl="2" indent="0" eaLnBrk="1" hangingPunct="1">
              <a:buNone/>
              <a:defRPr/>
            </a:pPr>
            <a:endParaRPr lang="en-US" sz="2800" b="1">
              <a:latin typeface="Maiandra GD" panose="020E0502030308020204" pitchFamily="34" charset="0"/>
            </a:endParaRPr>
          </a:p>
        </p:txBody>
      </p:sp>
      <p:sp>
        <p:nvSpPr>
          <p:cNvPr id="2" name="TextBox 1">
            <a:extLst>
              <a:ext uri="{FF2B5EF4-FFF2-40B4-BE49-F238E27FC236}">
                <a16:creationId xmlns:a16="http://schemas.microsoft.com/office/drawing/2014/main" id="{1F991290-8C1F-42A0-901C-57C1C31139F7}"/>
              </a:ext>
            </a:extLst>
          </p:cNvPr>
          <p:cNvSpPr txBox="1"/>
          <p:nvPr/>
        </p:nvSpPr>
        <p:spPr>
          <a:xfrm>
            <a:off x="-354467" y="1473082"/>
            <a:ext cx="11830929" cy="1077218"/>
          </a:xfrm>
          <a:prstGeom prst="rect">
            <a:avLst/>
          </a:prstGeom>
          <a:noFill/>
        </p:spPr>
        <p:txBody>
          <a:bodyPr wrap="square" rtlCol="0">
            <a:spAutoFit/>
          </a:bodyPr>
          <a:lstStyle/>
          <a:p>
            <a:pPr lvl="1">
              <a:defRPr/>
            </a:pPr>
            <a:r>
              <a:rPr lang="en-US" sz="3200" b="1">
                <a:latin typeface="Century Gothic" panose="020B0502020202020204" pitchFamily="34" charset="0"/>
              </a:rPr>
              <a:t>Current Activities and Steps:</a:t>
            </a:r>
          </a:p>
          <a:p>
            <a:pPr lvl="1">
              <a:defRPr/>
            </a:pPr>
            <a:endParaRPr lang="en-US" sz="3200" b="1">
              <a:latin typeface="Century Gothic" panose="020B0502020202020204" pitchFamily="34" charset="0"/>
            </a:endParaRPr>
          </a:p>
        </p:txBody>
      </p:sp>
      <p:graphicFrame>
        <p:nvGraphicFramePr>
          <p:cNvPr id="4" name="Table 4">
            <a:extLst>
              <a:ext uri="{FF2B5EF4-FFF2-40B4-BE49-F238E27FC236}">
                <a16:creationId xmlns:a16="http://schemas.microsoft.com/office/drawing/2014/main" id="{74B3916E-0FC8-4B13-A8F9-F695FBB1345F}"/>
              </a:ext>
            </a:extLst>
          </p:cNvPr>
          <p:cNvGraphicFramePr>
            <a:graphicFrameLocks noGrp="1"/>
          </p:cNvGraphicFramePr>
          <p:nvPr>
            <p:extLst>
              <p:ext uri="{D42A27DB-BD31-4B8C-83A1-F6EECF244321}">
                <p14:modId xmlns:p14="http://schemas.microsoft.com/office/powerpoint/2010/main" val="2370043473"/>
              </p:ext>
            </p:extLst>
          </p:nvPr>
        </p:nvGraphicFramePr>
        <p:xfrm>
          <a:off x="135989" y="2011691"/>
          <a:ext cx="11920023" cy="5304456"/>
        </p:xfrm>
        <a:graphic>
          <a:graphicData uri="http://schemas.openxmlformats.org/drawingml/2006/table">
            <a:tbl>
              <a:tblPr firstRow="1" bandRow="1">
                <a:tableStyleId>{21E4AEA4-8DFA-4A89-87EB-49C32662AFE0}</a:tableStyleId>
              </a:tblPr>
              <a:tblGrid>
                <a:gridCol w="5072619">
                  <a:extLst>
                    <a:ext uri="{9D8B030D-6E8A-4147-A177-3AD203B41FA5}">
                      <a16:colId xmlns:a16="http://schemas.microsoft.com/office/drawing/2014/main" val="3276132920"/>
                    </a:ext>
                  </a:extLst>
                </a:gridCol>
                <a:gridCol w="6847404">
                  <a:extLst>
                    <a:ext uri="{9D8B030D-6E8A-4147-A177-3AD203B41FA5}">
                      <a16:colId xmlns:a16="http://schemas.microsoft.com/office/drawing/2014/main" val="3212303355"/>
                    </a:ext>
                  </a:extLst>
                </a:gridCol>
              </a:tblGrid>
              <a:tr h="560346">
                <a:tc>
                  <a:txBody>
                    <a:bodyPr/>
                    <a:lstStyle/>
                    <a:p>
                      <a:pPr algn="ctr">
                        <a:spcBef>
                          <a:spcPts val="1200"/>
                        </a:spcBef>
                      </a:pPr>
                      <a:r>
                        <a:rPr lang="en-US" sz="3200">
                          <a:latin typeface="Century Gothic" panose="020B0502020202020204" pitchFamily="34" charset="0"/>
                        </a:rPr>
                        <a:t>Activities</a:t>
                      </a:r>
                    </a:p>
                  </a:txBody>
                  <a:tcPr/>
                </a:tc>
                <a:tc>
                  <a:txBody>
                    <a:bodyPr/>
                    <a:lstStyle/>
                    <a:p>
                      <a:pPr algn="ctr">
                        <a:spcBef>
                          <a:spcPts val="1200"/>
                        </a:spcBef>
                      </a:pPr>
                      <a:r>
                        <a:rPr lang="en-US" sz="3200">
                          <a:latin typeface="Century Gothic" panose="020B0502020202020204" pitchFamily="34" charset="0"/>
                        </a:rPr>
                        <a:t>Steps</a:t>
                      </a:r>
                    </a:p>
                  </a:txBody>
                  <a:tcPr/>
                </a:tc>
                <a:extLst>
                  <a:ext uri="{0D108BD9-81ED-4DB2-BD59-A6C34878D82A}">
                    <a16:rowId xmlns:a16="http://schemas.microsoft.com/office/drawing/2014/main" val="2987737650"/>
                  </a:ext>
                </a:extLst>
              </a:tr>
              <a:tr h="913603">
                <a:tc>
                  <a:txBody>
                    <a:bodyPr/>
                    <a:lstStyle/>
                    <a:p>
                      <a:pPr algn="l"/>
                      <a:r>
                        <a:rPr lang="en-US" sz="1600" kern="1200">
                          <a:solidFill>
                            <a:schemeClr val="dk1"/>
                          </a:solidFill>
                          <a:effectLst/>
                          <a:latin typeface="Century Gothic" panose="020B0502020202020204" pitchFamily="34" charset="0"/>
                          <a:ea typeface="+mn-ea"/>
                          <a:cs typeface="+mn-cs"/>
                        </a:rPr>
                        <a:t>Identify and implement the teaming structure necessary to implement the PSP approach to teaming. </a:t>
                      </a:r>
                    </a:p>
                  </a:txBody>
                  <a:tcPr/>
                </a:tc>
                <a:tc>
                  <a:txBody>
                    <a:bodyPr/>
                    <a:lstStyle/>
                    <a:p>
                      <a:pPr marL="457200" indent="-457200">
                        <a:buAutoNum type="alphaLcPeriod"/>
                      </a:pPr>
                      <a:r>
                        <a:rPr lang="en-US" sz="1600" kern="1200">
                          <a:solidFill>
                            <a:schemeClr val="dk1"/>
                          </a:solidFill>
                          <a:effectLst/>
                          <a:latin typeface="Century Gothic" panose="020B0502020202020204" pitchFamily="34" charset="0"/>
                          <a:ea typeface="+mn-ea"/>
                          <a:cs typeface="+mn-cs"/>
                        </a:rPr>
                        <a:t>Determine geographic teams</a:t>
                      </a:r>
                    </a:p>
                    <a:p>
                      <a:pPr marL="457200" indent="-457200">
                        <a:buAutoNum type="alphaLcPeriod"/>
                      </a:pPr>
                      <a:r>
                        <a:rPr lang="en-US" sz="1600" kern="1200">
                          <a:solidFill>
                            <a:schemeClr val="dk1"/>
                          </a:solidFill>
                          <a:effectLst/>
                          <a:latin typeface="Century Gothic" panose="020B0502020202020204" pitchFamily="34" charset="0"/>
                          <a:ea typeface="+mn-ea"/>
                          <a:cs typeface="+mn-cs"/>
                        </a:rPr>
                        <a:t>Determine staff allotment for each geographic team</a:t>
                      </a:r>
                    </a:p>
                    <a:p>
                      <a:pPr marL="0" indent="0">
                        <a:buNone/>
                      </a:pPr>
                      <a:r>
                        <a:rPr lang="en-US" sz="1600" kern="1200">
                          <a:solidFill>
                            <a:schemeClr val="dk1"/>
                          </a:solidFill>
                          <a:effectLst/>
                          <a:latin typeface="Century Gothic" panose="020B0502020202020204" pitchFamily="34" charset="0"/>
                          <a:ea typeface="+mn-ea"/>
                          <a:cs typeface="+mn-cs"/>
                        </a:rPr>
                        <a:t>DONE</a:t>
                      </a:r>
                    </a:p>
                  </a:txBody>
                  <a:tcPr/>
                </a:tc>
                <a:extLst>
                  <a:ext uri="{0D108BD9-81ED-4DB2-BD59-A6C34878D82A}">
                    <a16:rowId xmlns:a16="http://schemas.microsoft.com/office/drawing/2014/main" val="3553702537"/>
                  </a:ext>
                </a:extLst>
              </a:tr>
              <a:tr h="1190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Century Gothic" panose="020B0502020202020204" pitchFamily="34" charset="0"/>
                          <a:ea typeface="+mn-ea"/>
                          <a:cs typeface="+mn-cs"/>
                        </a:rPr>
                        <a:t>Identify and implement teaming structure necessary to implement the coaching model in natural learning environments. </a:t>
                      </a:r>
                    </a:p>
                  </a:txBody>
                  <a:tcPr/>
                </a:tc>
                <a:tc>
                  <a:txBody>
                    <a:bodyPr/>
                    <a:lstStyle/>
                    <a:p>
                      <a:pPr marL="342900" indent="-342900">
                        <a:buAutoNum type="alphaLcPeriod"/>
                      </a:pPr>
                      <a:r>
                        <a:rPr lang="en-US" sz="1600" kern="1200">
                          <a:solidFill>
                            <a:schemeClr val="dk1"/>
                          </a:solidFill>
                          <a:effectLst/>
                          <a:latin typeface="Century Gothic" panose="020B0502020202020204" pitchFamily="34" charset="0"/>
                          <a:ea typeface="+mn-ea"/>
                          <a:cs typeface="+mn-cs"/>
                        </a:rPr>
                        <a:t>Identify appropriate number of mentors needed for the coaching fidelity process.</a:t>
                      </a:r>
                    </a:p>
                    <a:p>
                      <a:pPr marL="342900" indent="-342900">
                        <a:buAutoNum type="alphaLcPeriod"/>
                      </a:pPr>
                      <a:r>
                        <a:rPr lang="en-US" sz="1600" kern="1200">
                          <a:solidFill>
                            <a:schemeClr val="dk1"/>
                          </a:solidFill>
                          <a:effectLst/>
                          <a:latin typeface="Century Gothic" panose="020B0502020202020204" pitchFamily="34" charset="0"/>
                          <a:ea typeface="+mn-ea"/>
                          <a:cs typeface="+mn-cs"/>
                        </a:rPr>
                        <a:t>Identify staffing structure needed for mentors</a:t>
                      </a:r>
                    </a:p>
                    <a:p>
                      <a:pPr marL="0" indent="0">
                        <a:buNone/>
                      </a:pPr>
                      <a:r>
                        <a:rPr lang="en-US" sz="1600" kern="1200">
                          <a:solidFill>
                            <a:schemeClr val="dk1"/>
                          </a:solidFill>
                          <a:effectLst/>
                          <a:latin typeface="Century Gothic" panose="020B0502020202020204" pitchFamily="34" charset="0"/>
                          <a:ea typeface="+mn-ea"/>
                          <a:cs typeface="+mn-cs"/>
                        </a:rPr>
                        <a:t>DONE</a:t>
                      </a:r>
                    </a:p>
                  </a:txBody>
                  <a:tcPr/>
                </a:tc>
                <a:extLst>
                  <a:ext uri="{0D108BD9-81ED-4DB2-BD59-A6C34878D82A}">
                    <a16:rowId xmlns:a16="http://schemas.microsoft.com/office/drawing/2014/main" val="3048907525"/>
                  </a:ext>
                </a:extLst>
              </a:tr>
              <a:tr h="1032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Century Gothic" panose="020B0502020202020204" pitchFamily="34" charset="0"/>
                          <a:ea typeface="+mn-ea"/>
                          <a:cs typeface="+mn-cs"/>
                        </a:rPr>
                        <a:t>Develop a process for EI programs to access providers specializing in behavioral support. </a:t>
                      </a:r>
                      <a:endParaRPr lang="en-US" sz="1600"/>
                    </a:p>
                  </a:txBody>
                  <a:tcPr/>
                </a:tc>
                <a:tc>
                  <a:txBody>
                    <a:bodyPr/>
                    <a:lstStyle/>
                    <a:p>
                      <a:pPr marL="342900" indent="-342900">
                        <a:buAutoNum type="alphaLcPeriod"/>
                      </a:pPr>
                      <a:r>
                        <a:rPr lang="en-US" sz="1600" kern="1200">
                          <a:solidFill>
                            <a:schemeClr val="dk1"/>
                          </a:solidFill>
                          <a:effectLst/>
                          <a:latin typeface="Century Gothic" panose="020B0502020202020204" pitchFamily="34" charset="0"/>
                          <a:ea typeface="+mn-ea"/>
                          <a:cs typeface="+mn-cs"/>
                        </a:rPr>
                        <a:t>Identify roles and responsibility of the BSS</a:t>
                      </a:r>
                    </a:p>
                    <a:p>
                      <a:pPr marL="342900" indent="-342900">
                        <a:buAutoNum type="alphaLcPeriod"/>
                      </a:pPr>
                      <a:r>
                        <a:rPr lang="en-US" sz="1600" kern="1200">
                          <a:solidFill>
                            <a:schemeClr val="dk1"/>
                          </a:solidFill>
                          <a:effectLst/>
                          <a:latin typeface="Century Gothic" panose="020B0502020202020204" pitchFamily="34" charset="0"/>
                          <a:ea typeface="+mn-ea"/>
                          <a:cs typeface="+mn-cs"/>
                        </a:rPr>
                        <a:t>Identify qualifications for a BSS</a:t>
                      </a:r>
                    </a:p>
                    <a:p>
                      <a:pPr marL="342900" indent="-342900">
                        <a:buAutoNum type="alphaLcPeriod"/>
                      </a:pPr>
                      <a:r>
                        <a:rPr lang="en-US" sz="1600" kern="1200">
                          <a:solidFill>
                            <a:schemeClr val="dk1"/>
                          </a:solidFill>
                          <a:effectLst/>
                          <a:latin typeface="Century Gothic" panose="020B0502020202020204" pitchFamily="34" charset="0"/>
                          <a:ea typeface="+mn-ea"/>
                          <a:cs typeface="+mn-cs"/>
                        </a:rPr>
                        <a:t>Develop a process to determine the need for BSS</a:t>
                      </a:r>
                    </a:p>
                    <a:p>
                      <a:pPr marL="342900" indent="-342900">
                        <a:buAutoNum type="alphaLcPeriod"/>
                      </a:pPr>
                      <a:r>
                        <a:rPr lang="en-US" sz="1600" kern="1200">
                          <a:solidFill>
                            <a:schemeClr val="dk1"/>
                          </a:solidFill>
                          <a:effectLst/>
                          <a:latin typeface="Century Gothic" panose="020B0502020202020204" pitchFamily="34" charset="0"/>
                          <a:ea typeface="+mn-ea"/>
                          <a:cs typeface="+mn-cs"/>
                        </a:rPr>
                        <a:t>Develop a process to access BSS</a:t>
                      </a:r>
                    </a:p>
                    <a:p>
                      <a:pPr marL="0" indent="0">
                        <a:buNone/>
                      </a:pPr>
                      <a:r>
                        <a:rPr lang="en-US" sz="1600" kern="1200">
                          <a:solidFill>
                            <a:schemeClr val="dk1"/>
                          </a:solidFill>
                          <a:effectLst/>
                          <a:latin typeface="Century Gothic" panose="020B0502020202020204" pitchFamily="34" charset="0"/>
                          <a:ea typeface="+mn-ea"/>
                          <a:cs typeface="+mn-cs"/>
                        </a:rPr>
                        <a:t>DONE</a:t>
                      </a:r>
                    </a:p>
                  </a:txBody>
                  <a:tcPr/>
                </a:tc>
                <a:extLst>
                  <a:ext uri="{0D108BD9-81ED-4DB2-BD59-A6C34878D82A}">
                    <a16:rowId xmlns:a16="http://schemas.microsoft.com/office/drawing/2014/main" val="2913367585"/>
                  </a:ext>
                </a:extLst>
              </a:tr>
              <a:tr h="1032216">
                <a:tc>
                  <a:txBody>
                    <a:bodyPr/>
                    <a:lstStyle/>
                    <a:p>
                      <a:pPr algn="l"/>
                      <a:r>
                        <a:rPr lang="en-US" sz="1600" kern="1200">
                          <a:solidFill>
                            <a:schemeClr val="dk1"/>
                          </a:solidFill>
                          <a:effectLst/>
                          <a:latin typeface="Century Gothic" panose="020B0502020202020204" pitchFamily="34" charset="0"/>
                          <a:ea typeface="+mn-ea"/>
                          <a:cs typeface="+mn-cs"/>
                        </a:rPr>
                        <a:t>Identify and disseminate effective recruitment and retention strategies. </a:t>
                      </a:r>
                    </a:p>
                  </a:txBody>
                  <a:tcPr/>
                </a:tc>
                <a:tc>
                  <a:txBody>
                    <a:bodyPr/>
                    <a:lstStyle/>
                    <a:p>
                      <a:pPr marL="342900" indent="-342900" algn="l" defTabSz="914400" rtl="0" eaLnBrk="1" latinLnBrk="0" hangingPunct="1">
                        <a:buAutoNum type="alphaLcPeriod"/>
                      </a:pPr>
                      <a:r>
                        <a:rPr lang="en-US" sz="1600" kern="1200">
                          <a:solidFill>
                            <a:schemeClr val="dk1"/>
                          </a:solidFill>
                          <a:effectLst/>
                          <a:latin typeface="Century Gothic" panose="020B0502020202020204" pitchFamily="34" charset="0"/>
                          <a:ea typeface="+mn-ea"/>
                          <a:cs typeface="+mn-cs"/>
                        </a:rPr>
                        <a:t>Explore national recommendations for recruitment and retention strategies</a:t>
                      </a:r>
                    </a:p>
                    <a:p>
                      <a:pPr marL="342900" indent="-342900" algn="l" defTabSz="914400" rtl="0" eaLnBrk="1" latinLnBrk="0" hangingPunct="1">
                        <a:buAutoNum type="alphaLcPeriod"/>
                      </a:pPr>
                      <a:r>
                        <a:rPr lang="en-US" sz="1600" kern="1200">
                          <a:solidFill>
                            <a:schemeClr val="dk1"/>
                          </a:solidFill>
                          <a:effectLst/>
                          <a:latin typeface="Century Gothic" panose="020B0502020202020204" pitchFamily="34" charset="0"/>
                          <a:ea typeface="+mn-ea"/>
                          <a:cs typeface="+mn-cs"/>
                        </a:rPr>
                        <a:t>Collaborate with the state initiative CSPD Recruitment and Retention Workgroup on effective strategies </a:t>
                      </a:r>
                    </a:p>
                    <a:p>
                      <a:pPr marL="0" indent="0" algn="l" defTabSz="914400" rtl="0" eaLnBrk="1" latinLnBrk="0" hangingPunct="1">
                        <a:buNone/>
                      </a:pPr>
                      <a:r>
                        <a:rPr lang="en-US" sz="1600" kern="1200">
                          <a:solidFill>
                            <a:schemeClr val="dk1"/>
                          </a:solidFill>
                          <a:effectLst/>
                          <a:latin typeface="Century Gothic" panose="020B0502020202020204" pitchFamily="34" charset="0"/>
                          <a:ea typeface="+mn-ea"/>
                          <a:cs typeface="+mn-cs"/>
                        </a:rPr>
                        <a:t>FLYER Done and will be distributed to programs</a:t>
                      </a:r>
                    </a:p>
                  </a:txBody>
                  <a:tcPr/>
                </a:tc>
                <a:extLst>
                  <a:ext uri="{0D108BD9-81ED-4DB2-BD59-A6C34878D82A}">
                    <a16:rowId xmlns:a16="http://schemas.microsoft.com/office/drawing/2014/main" val="2460029049"/>
                  </a:ext>
                </a:extLst>
              </a:tr>
            </a:tbl>
          </a:graphicData>
        </a:graphic>
      </p:graphicFrame>
      <p:sp>
        <p:nvSpPr>
          <p:cNvPr id="8" name="Title 1">
            <a:extLst>
              <a:ext uri="{FF2B5EF4-FFF2-40B4-BE49-F238E27FC236}">
                <a16:creationId xmlns:a16="http://schemas.microsoft.com/office/drawing/2014/main" id="{80757544-B64C-486E-A6E6-38F6EC4D0B5B}"/>
              </a:ext>
            </a:extLst>
          </p:cNvPr>
          <p:cNvSpPr txBox="1">
            <a:spLocks/>
          </p:cNvSpPr>
          <p:nvPr/>
        </p:nvSpPr>
        <p:spPr>
          <a:xfrm>
            <a:off x="0" y="230189"/>
            <a:ext cx="12192000" cy="923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r>
              <a:rPr lang="en-US" altLang="en-US" sz="4800" b="1">
                <a:latin typeface="Maiandra GD" panose="020E0502030308020204" pitchFamily="34" charset="0"/>
              </a:rPr>
              <a:t>Fiscal Staffing</a:t>
            </a:r>
          </a:p>
        </p:txBody>
      </p:sp>
    </p:spTree>
    <p:extLst>
      <p:ext uri="{BB962C8B-B14F-4D97-AF65-F5344CB8AC3E}">
        <p14:creationId xmlns:p14="http://schemas.microsoft.com/office/powerpoint/2010/main" val="3528336071"/>
      </p:ext>
    </p:extLst>
  </p:cSld>
  <p:clrMapOvr>
    <a:masterClrMapping/>
  </p:clrMapOvr>
  <p:transition spd="slow">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47D0-4A0F-4DCE-BEFA-9EC6C44F3FA8}"/>
              </a:ext>
            </a:extLst>
          </p:cNvPr>
          <p:cNvSpPr>
            <a:spLocks noGrp="1"/>
          </p:cNvSpPr>
          <p:nvPr>
            <p:ph type="title"/>
          </p:nvPr>
        </p:nvSpPr>
        <p:spPr>
          <a:xfrm>
            <a:off x="231355" y="99220"/>
            <a:ext cx="11811917" cy="1325563"/>
          </a:xfrm>
        </p:spPr>
        <p:txBody>
          <a:bodyPr>
            <a:noAutofit/>
          </a:bodyPr>
          <a:lstStyle/>
          <a:p>
            <a:pPr algn="ctr"/>
            <a:r>
              <a:rPr lang="en-US" sz="4800" b="1">
                <a:latin typeface="Maiandra GD"/>
              </a:rPr>
              <a:t>Pulse Check: Staffing Key Accomplishments in FFY 2023</a:t>
            </a:r>
          </a:p>
        </p:txBody>
      </p:sp>
      <p:sp>
        <p:nvSpPr>
          <p:cNvPr id="3" name="Content Placeholder 2">
            <a:extLst>
              <a:ext uri="{FF2B5EF4-FFF2-40B4-BE49-F238E27FC236}">
                <a16:creationId xmlns:a16="http://schemas.microsoft.com/office/drawing/2014/main" id="{A3DBCDF4-4DAA-4526-AF63-F50EF74F897B}"/>
              </a:ext>
            </a:extLst>
          </p:cNvPr>
          <p:cNvSpPr>
            <a:spLocks noGrp="1"/>
          </p:cNvSpPr>
          <p:nvPr>
            <p:ph idx="1"/>
          </p:nvPr>
        </p:nvSpPr>
        <p:spPr>
          <a:xfrm>
            <a:off x="533400" y="2222090"/>
            <a:ext cx="11125200" cy="4168878"/>
          </a:xfrm>
        </p:spPr>
        <p:txBody>
          <a:bodyPr vert="horz" lIns="91440" tIns="45720" rIns="91440" bIns="45720" rtlCol="0" anchor="t">
            <a:normAutofit lnSpcReduction="10000"/>
          </a:bodyPr>
          <a:lstStyle/>
          <a:p>
            <a:pPr lvl="0">
              <a:lnSpc>
                <a:spcPct val="100000"/>
              </a:lnSpc>
            </a:pPr>
            <a:r>
              <a:rPr lang="en-US" sz="3200" b="1">
                <a:latin typeface="Century Gothic"/>
              </a:rPr>
              <a:t>Geographic Teams Guidance- Implemented</a:t>
            </a:r>
            <a:endParaRPr lang="en-US">
              <a:latin typeface="Century Gothic"/>
            </a:endParaRPr>
          </a:p>
          <a:p>
            <a:pPr>
              <a:lnSpc>
                <a:spcPct val="100000"/>
              </a:lnSpc>
            </a:pPr>
            <a:r>
              <a:rPr lang="en-US" sz="3200" b="1">
                <a:latin typeface="Century Gothic"/>
              </a:rPr>
              <a:t>Drafted Program Staffing Guidance-Completed </a:t>
            </a:r>
          </a:p>
          <a:p>
            <a:pPr lvl="0">
              <a:lnSpc>
                <a:spcPct val="100000"/>
              </a:lnSpc>
            </a:pPr>
            <a:r>
              <a:rPr lang="en-US" sz="3200" b="1">
                <a:latin typeface="Century Gothic"/>
              </a:rPr>
              <a:t>Mentor Capacity Worksheet-Completed </a:t>
            </a:r>
            <a:r>
              <a:rPr lang="en-US" sz="3200">
                <a:latin typeface="Century Gothic"/>
              </a:rPr>
              <a:t>(notes: EIS will pilot since mentor position has been filled) </a:t>
            </a:r>
          </a:p>
          <a:p>
            <a:pPr lvl="0">
              <a:lnSpc>
                <a:spcPct val="100000"/>
              </a:lnSpc>
            </a:pPr>
            <a:r>
              <a:rPr lang="en-US" sz="3200" b="1">
                <a:latin typeface="Century Gothic"/>
              </a:rPr>
              <a:t>Recruitment &amp; Retention Strategy Options Flyer </a:t>
            </a:r>
            <a:r>
              <a:rPr lang="en-US" sz="3200">
                <a:latin typeface="Century Gothic"/>
              </a:rPr>
              <a:t>– Completed (to be distributed)</a:t>
            </a:r>
          </a:p>
          <a:p>
            <a:pPr lvl="0">
              <a:lnSpc>
                <a:spcPct val="100000"/>
              </a:lnSpc>
            </a:pPr>
            <a:r>
              <a:rPr lang="en-US" sz="3200">
                <a:latin typeface="Century Gothic"/>
              </a:rPr>
              <a:t>Steady workgroup participation</a:t>
            </a:r>
          </a:p>
        </p:txBody>
      </p:sp>
    </p:spTree>
    <p:extLst>
      <p:ext uri="{BB962C8B-B14F-4D97-AF65-F5344CB8AC3E}">
        <p14:creationId xmlns:p14="http://schemas.microsoft.com/office/powerpoint/2010/main" val="77508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544E37-8CC4-4F3E-8179-37B5201F07AE}"/>
              </a:ext>
            </a:extLst>
          </p:cNvPr>
          <p:cNvSpPr txBox="1"/>
          <p:nvPr/>
        </p:nvSpPr>
        <p:spPr>
          <a:xfrm>
            <a:off x="342900" y="267558"/>
            <a:ext cx="11430000" cy="830997"/>
          </a:xfrm>
          <a:prstGeom prst="rect">
            <a:avLst/>
          </a:prstGeom>
          <a:noFill/>
        </p:spPr>
        <p:txBody>
          <a:bodyPr wrap="square" lIns="91440" tIns="45720" rIns="91440" bIns="45720" rtlCol="0" anchor="t">
            <a:spAutoFit/>
          </a:bodyPr>
          <a:lstStyle/>
          <a:p>
            <a:pPr algn="ctr"/>
            <a:r>
              <a:rPr lang="en-US" sz="4800" b="1">
                <a:solidFill>
                  <a:schemeClr val="bg1"/>
                </a:solidFill>
                <a:latin typeface="Maiandra GD"/>
              </a:rPr>
              <a:t>Pulse Hiccups: Challenges</a:t>
            </a:r>
          </a:p>
        </p:txBody>
      </p:sp>
      <p:sp>
        <p:nvSpPr>
          <p:cNvPr id="3" name="Content Placeholder 2">
            <a:extLst>
              <a:ext uri="{FF2B5EF4-FFF2-40B4-BE49-F238E27FC236}">
                <a16:creationId xmlns:a16="http://schemas.microsoft.com/office/drawing/2014/main" id="{385E3642-503C-41B4-B187-0321C3B85E86}"/>
              </a:ext>
            </a:extLst>
          </p:cNvPr>
          <p:cNvSpPr>
            <a:spLocks noGrp="1"/>
          </p:cNvSpPr>
          <p:nvPr>
            <p:ph idx="1"/>
          </p:nvPr>
        </p:nvSpPr>
        <p:spPr>
          <a:xfrm>
            <a:off x="1037303" y="2015613"/>
            <a:ext cx="10259961" cy="3982066"/>
          </a:xfrm>
        </p:spPr>
        <p:txBody>
          <a:bodyPr vert="horz" lIns="91440" tIns="45720" rIns="91440" bIns="45720" rtlCol="0" anchor="ctr">
            <a:normAutofit/>
          </a:bodyPr>
          <a:lstStyle/>
          <a:p>
            <a:pPr algn="ctr">
              <a:lnSpc>
                <a:spcPct val="100000"/>
              </a:lnSpc>
              <a:buFont typeface="Wingdings" panose="05000000000000000000" pitchFamily="2" charset="2"/>
              <a:buChar char="§"/>
            </a:pPr>
            <a:r>
              <a:rPr lang="en-US" sz="3200" b="1">
                <a:latin typeface="Century Gothic" panose="020B0502020202020204" pitchFamily="34" charset="0"/>
              </a:rPr>
              <a:t>On-going staff turnover/vacancies</a:t>
            </a:r>
          </a:p>
          <a:p>
            <a:pPr marL="0" indent="0" algn="ctr">
              <a:lnSpc>
                <a:spcPct val="100000"/>
              </a:lnSpc>
              <a:buNone/>
            </a:pPr>
            <a:endParaRPr lang="en-US" sz="3200" b="1">
              <a:latin typeface="Century Gothic"/>
            </a:endParaRPr>
          </a:p>
        </p:txBody>
      </p:sp>
    </p:spTree>
    <p:extLst>
      <p:ext uri="{BB962C8B-B14F-4D97-AF65-F5344CB8AC3E}">
        <p14:creationId xmlns:p14="http://schemas.microsoft.com/office/powerpoint/2010/main" val="370754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1A2D-F9BE-4D13-A852-19A184B82F5E}"/>
              </a:ext>
            </a:extLst>
          </p:cNvPr>
          <p:cNvSpPr>
            <a:spLocks noGrp="1"/>
          </p:cNvSpPr>
          <p:nvPr>
            <p:ph type="title"/>
          </p:nvPr>
        </p:nvSpPr>
        <p:spPr>
          <a:xfrm>
            <a:off x="165254" y="76200"/>
            <a:ext cx="11837623" cy="1325563"/>
          </a:xfrm>
        </p:spPr>
        <p:txBody>
          <a:bodyPr>
            <a:noAutofit/>
          </a:bodyPr>
          <a:lstStyle/>
          <a:p>
            <a:pPr algn="ctr"/>
            <a:r>
              <a:rPr lang="en-US" sz="4800" b="1">
                <a:latin typeface="Maiandra GD"/>
              </a:rPr>
              <a:t>Maintaining a Steady Pulse – Next Steps</a:t>
            </a:r>
          </a:p>
        </p:txBody>
      </p:sp>
      <p:sp>
        <p:nvSpPr>
          <p:cNvPr id="3" name="Content Placeholder 2">
            <a:extLst>
              <a:ext uri="{FF2B5EF4-FFF2-40B4-BE49-F238E27FC236}">
                <a16:creationId xmlns:a16="http://schemas.microsoft.com/office/drawing/2014/main" id="{D424CC13-4DDD-40E0-BE67-066715361075}"/>
              </a:ext>
            </a:extLst>
          </p:cNvPr>
          <p:cNvSpPr>
            <a:spLocks noGrp="1"/>
          </p:cNvSpPr>
          <p:nvPr>
            <p:ph idx="1"/>
          </p:nvPr>
        </p:nvSpPr>
        <p:spPr>
          <a:xfrm>
            <a:off x="2192594" y="2782529"/>
            <a:ext cx="8377083" cy="2841523"/>
          </a:xfrm>
        </p:spPr>
        <p:txBody>
          <a:bodyPr vert="horz" lIns="91440" tIns="45720" rIns="91440" bIns="45720" rtlCol="0" anchor="t">
            <a:noAutofit/>
          </a:bodyPr>
          <a:lstStyle/>
          <a:p>
            <a:pPr>
              <a:lnSpc>
                <a:spcPct val="100000"/>
              </a:lnSpc>
            </a:pPr>
            <a:r>
              <a:rPr lang="en-US" sz="2800" b="1">
                <a:latin typeface="Century Gothic"/>
              </a:rPr>
              <a:t>Recruitment &amp; Retention Flyer Distribution</a:t>
            </a:r>
          </a:p>
          <a:p>
            <a:pPr>
              <a:lnSpc>
                <a:spcPct val="100000"/>
              </a:lnSpc>
            </a:pPr>
            <a:endParaRPr lang="en-US" sz="1000" b="1">
              <a:latin typeface="Century Gothic"/>
            </a:endParaRPr>
          </a:p>
          <a:p>
            <a:pPr>
              <a:lnSpc>
                <a:spcPct val="100000"/>
              </a:lnSpc>
            </a:pPr>
            <a:r>
              <a:rPr lang="en-US" sz="2800" b="1">
                <a:latin typeface="Century Gothic"/>
              </a:rPr>
              <a:t>Identify new goals for the Fiscal-Staffing workgroup</a:t>
            </a:r>
          </a:p>
          <a:p>
            <a:pPr marL="502920" lvl="2" indent="0">
              <a:lnSpc>
                <a:spcPct val="100000"/>
              </a:lnSpc>
              <a:buNone/>
            </a:pPr>
            <a:endParaRPr lang="en-US" sz="2400" b="1">
              <a:latin typeface="Century Gothic"/>
            </a:endParaRPr>
          </a:p>
          <a:p>
            <a:pPr marL="228600" lvl="1" indent="0">
              <a:lnSpc>
                <a:spcPct val="100000"/>
              </a:lnSpc>
              <a:buNone/>
            </a:pPr>
            <a:endParaRPr lang="en-US" sz="2600">
              <a:latin typeface="Century Gothic"/>
            </a:endParaRPr>
          </a:p>
        </p:txBody>
      </p:sp>
    </p:spTree>
    <p:extLst>
      <p:ext uri="{BB962C8B-B14F-4D97-AF65-F5344CB8AC3E}">
        <p14:creationId xmlns:p14="http://schemas.microsoft.com/office/powerpoint/2010/main" val="318760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239714"/>
            <a:ext cx="12192000" cy="923925"/>
          </a:xfrm>
        </p:spPr>
        <p:txBody>
          <a:bodyPr>
            <a:normAutofit/>
          </a:bodyPr>
          <a:lstStyle/>
          <a:p>
            <a:pPr algn="ctr" eaLnBrk="1" hangingPunct="1"/>
            <a:r>
              <a:rPr lang="en-US" altLang="en-US" sz="4800" b="1">
                <a:latin typeface="Maiandra GD" panose="020E0502030308020204" pitchFamily="34" charset="0"/>
              </a:rPr>
              <a:t>Monitoring and Accountability</a:t>
            </a:r>
          </a:p>
        </p:txBody>
      </p:sp>
      <p:sp>
        <p:nvSpPr>
          <p:cNvPr id="39939" name="Content Placeholder 2"/>
          <p:cNvSpPr>
            <a:spLocks noGrp="1"/>
          </p:cNvSpPr>
          <p:nvPr>
            <p:ph idx="1"/>
          </p:nvPr>
        </p:nvSpPr>
        <p:spPr>
          <a:xfrm>
            <a:off x="457200" y="1676400"/>
            <a:ext cx="11353800" cy="5181600"/>
          </a:xfrm>
        </p:spPr>
        <p:txBody>
          <a:bodyPr>
            <a:normAutofit/>
          </a:bodyPr>
          <a:lstStyle/>
          <a:p>
            <a:pPr marL="228600" lvl="1" indent="0" eaLnBrk="1" hangingPunct="1">
              <a:buNone/>
              <a:defRPr/>
            </a:pPr>
            <a:r>
              <a:rPr lang="en-US" altLang="en-US" sz="3200" b="1">
                <a:latin typeface="Century Gothic" panose="020B0502020202020204" pitchFamily="34" charset="0"/>
              </a:rPr>
              <a:t>Short-term Outcomes:</a:t>
            </a:r>
          </a:p>
          <a:p>
            <a:pPr marL="228600" lvl="1" indent="0" eaLnBrk="1" hangingPunct="1">
              <a:buNone/>
              <a:defRPr/>
            </a:pPr>
            <a:endParaRPr lang="en-US" altLang="en-US" sz="3200" b="1">
              <a:latin typeface="Century Gothic" panose="020B0502020202020204" pitchFamily="34" charset="0"/>
            </a:endParaRPr>
          </a:p>
          <a:p>
            <a:pPr lvl="1"/>
            <a:r>
              <a:rPr lang="en-US" sz="3200">
                <a:latin typeface="Century Gothic" panose="020B0502020202020204" pitchFamily="34" charset="0"/>
              </a:rPr>
              <a:t>EI providers and families will understand the COS process</a:t>
            </a:r>
          </a:p>
          <a:p>
            <a:pPr marL="457200" lvl="2" indent="0">
              <a:buNone/>
              <a:defRPr/>
            </a:pPr>
            <a:endParaRPr lang="en-US" altLang="en-US" sz="3200" b="1">
              <a:latin typeface="Century Gothic" panose="020B0502020202020204" pitchFamily="34" charset="0"/>
            </a:endParaRPr>
          </a:p>
          <a:p>
            <a:pPr lvl="1"/>
            <a:r>
              <a:rPr lang="en-US" sz="3200">
                <a:latin typeface="Century Gothic" panose="020B0502020202020204" pitchFamily="34" charset="0"/>
              </a:rPr>
              <a:t>EI program managers will have the access and skills needed to use COS data for program improvement</a:t>
            </a:r>
          </a:p>
          <a:p>
            <a:pPr marL="1097280" lvl="3" indent="0">
              <a:buNone/>
              <a:defRPr/>
            </a:pPr>
            <a:r>
              <a:rPr lang="en-US" altLang="en-US" b="1">
                <a:latin typeface="Maiandra GD" panose="020E0502030308020204" pitchFamily="34" charset="0"/>
              </a:rPr>
              <a:t>		</a:t>
            </a:r>
          </a:p>
        </p:txBody>
      </p:sp>
    </p:spTree>
    <p:extLst>
      <p:ext uri="{BB962C8B-B14F-4D97-AF65-F5344CB8AC3E}">
        <p14:creationId xmlns:p14="http://schemas.microsoft.com/office/powerpoint/2010/main" val="2782453291"/>
      </p:ext>
    </p:extLst>
  </p:cSld>
  <p:clrMapOvr>
    <a:masterClrMapping/>
  </p:clrMapOvr>
  <p:transition spd="slow">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239714"/>
            <a:ext cx="12192000" cy="923925"/>
          </a:xfrm>
        </p:spPr>
        <p:txBody>
          <a:bodyPr>
            <a:normAutofit/>
          </a:bodyPr>
          <a:lstStyle/>
          <a:p>
            <a:pPr algn="ctr" eaLnBrk="1" hangingPunct="1"/>
            <a:r>
              <a:rPr lang="en-US" altLang="en-US" sz="4800" b="1">
                <a:latin typeface="Maiandra GD" panose="020E0502030308020204" pitchFamily="34" charset="0"/>
              </a:rPr>
              <a:t>Monitoring and Accountability</a:t>
            </a:r>
          </a:p>
        </p:txBody>
      </p:sp>
      <p:sp>
        <p:nvSpPr>
          <p:cNvPr id="39939" name="Content Placeholder 2"/>
          <p:cNvSpPr>
            <a:spLocks noGrp="1"/>
          </p:cNvSpPr>
          <p:nvPr>
            <p:ph idx="1"/>
          </p:nvPr>
        </p:nvSpPr>
        <p:spPr>
          <a:xfrm>
            <a:off x="277091" y="1676400"/>
            <a:ext cx="11589327" cy="5181600"/>
          </a:xfrm>
        </p:spPr>
        <p:txBody>
          <a:bodyPr>
            <a:normAutofit/>
          </a:bodyPr>
          <a:lstStyle/>
          <a:p>
            <a:pPr marL="228600" lvl="1" indent="0" eaLnBrk="1" hangingPunct="1">
              <a:lnSpc>
                <a:spcPct val="100000"/>
              </a:lnSpc>
              <a:spcBef>
                <a:spcPts val="1800"/>
              </a:spcBef>
              <a:buNone/>
              <a:defRPr/>
            </a:pPr>
            <a:r>
              <a:rPr lang="en-US" altLang="en-US" sz="3200" b="1">
                <a:latin typeface="Century Gothic" panose="020B0502020202020204" pitchFamily="34" charset="0"/>
              </a:rPr>
              <a:t>Current Activities to meet Outcomes:</a:t>
            </a:r>
          </a:p>
          <a:p>
            <a:pPr lvl="1" eaLnBrk="1" hangingPunct="1">
              <a:lnSpc>
                <a:spcPct val="100000"/>
              </a:lnSpc>
              <a:spcBef>
                <a:spcPts val="1800"/>
              </a:spcBef>
              <a:buFont typeface="Wingdings" panose="05000000000000000000" pitchFamily="2" charset="2"/>
              <a:buChar char="§"/>
              <a:defRPr/>
            </a:pPr>
            <a:r>
              <a:rPr lang="en-US" altLang="en-US" sz="3200">
                <a:latin typeface="Century Gothic" panose="020B0502020202020204" pitchFamily="34" charset="0"/>
              </a:rPr>
              <a:t>COS Fidelity observations.</a:t>
            </a:r>
          </a:p>
          <a:p>
            <a:pPr lvl="1" eaLnBrk="1" hangingPunct="1">
              <a:lnSpc>
                <a:spcPct val="100000"/>
              </a:lnSpc>
              <a:spcBef>
                <a:spcPts val="1800"/>
              </a:spcBef>
              <a:buFont typeface="Wingdings" panose="05000000000000000000" pitchFamily="2" charset="2"/>
              <a:buChar char="§"/>
              <a:defRPr/>
            </a:pPr>
            <a:r>
              <a:rPr lang="en-US" altLang="en-US" sz="3200">
                <a:latin typeface="Century Gothic" panose="020B0502020202020204" pitchFamily="34" charset="0"/>
              </a:rPr>
              <a:t>Support Program Managers in utilizing their Corrective Action Plan to identify root causes and aid in creating strategies for program improvement in child outcomes.</a:t>
            </a:r>
          </a:p>
          <a:p>
            <a:pPr lvl="1" eaLnBrk="1" hangingPunct="1">
              <a:lnSpc>
                <a:spcPct val="100000"/>
              </a:lnSpc>
              <a:spcBef>
                <a:spcPts val="1800"/>
              </a:spcBef>
              <a:buFont typeface="Wingdings" panose="05000000000000000000" pitchFamily="2" charset="2"/>
              <a:buChar char="§"/>
              <a:defRPr/>
            </a:pPr>
            <a:r>
              <a:rPr lang="en-US" altLang="en-US" sz="3200">
                <a:latin typeface="Century Gothic" panose="020B0502020202020204" pitchFamily="34" charset="0"/>
              </a:rPr>
              <a:t>COS questions added to the annual family survey.</a:t>
            </a:r>
          </a:p>
          <a:p>
            <a:pPr lvl="1" eaLnBrk="1" hangingPunct="1">
              <a:lnSpc>
                <a:spcPct val="100000"/>
              </a:lnSpc>
              <a:spcBef>
                <a:spcPts val="1800"/>
              </a:spcBef>
              <a:buFont typeface="Wingdings" panose="05000000000000000000" pitchFamily="2" charset="2"/>
              <a:buChar char="§"/>
              <a:defRPr/>
            </a:pPr>
            <a:r>
              <a:rPr lang="en-US" altLang="en-US" sz="3200">
                <a:latin typeface="Century Gothic" panose="020B0502020202020204" pitchFamily="34" charset="0"/>
              </a:rPr>
              <a:t>COS Knowledge Check (COS-KC).</a:t>
            </a:r>
          </a:p>
          <a:p>
            <a:pPr marL="914400" lvl="2" indent="0">
              <a:lnSpc>
                <a:spcPct val="100000"/>
              </a:lnSpc>
              <a:spcBef>
                <a:spcPts val="1800"/>
              </a:spcBef>
              <a:buNone/>
              <a:defRPr/>
            </a:pPr>
            <a:r>
              <a:rPr lang="en-US" altLang="en-US" sz="3200">
                <a:latin typeface="Century Gothic" panose="020B0502020202020204" pitchFamily="34" charset="0"/>
              </a:rPr>
              <a:t>	</a:t>
            </a:r>
          </a:p>
        </p:txBody>
      </p:sp>
    </p:spTree>
    <p:extLst>
      <p:ext uri="{BB962C8B-B14F-4D97-AF65-F5344CB8AC3E}">
        <p14:creationId xmlns:p14="http://schemas.microsoft.com/office/powerpoint/2010/main" val="1316335103"/>
      </p:ext>
    </p:extLst>
  </p:cSld>
  <p:clrMapOvr>
    <a:masterClrMapping/>
  </p:clrMapOvr>
  <p:transition spd="slow">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3152AF-166B-4406-B43B-697E87F29C5D}"/>
              </a:ext>
            </a:extLst>
          </p:cNvPr>
          <p:cNvSpPr txBox="1"/>
          <p:nvPr/>
        </p:nvSpPr>
        <p:spPr>
          <a:xfrm>
            <a:off x="628073" y="364836"/>
            <a:ext cx="11102109" cy="830997"/>
          </a:xfrm>
          <a:prstGeom prst="rect">
            <a:avLst/>
          </a:prstGeom>
          <a:noFill/>
        </p:spPr>
        <p:txBody>
          <a:bodyPr wrap="square">
            <a:spAutoFit/>
          </a:bodyPr>
          <a:lstStyle/>
          <a:p>
            <a:pPr algn="ctr"/>
            <a:r>
              <a:rPr kumimoji="0" lang="en-US" sz="4800" b="1" i="0" u="none" strike="noStrike" kern="1200" cap="none" spc="0" normalizeH="0" baseline="0" noProof="0">
                <a:ln>
                  <a:noFill/>
                </a:ln>
                <a:solidFill>
                  <a:prstClr val="white"/>
                </a:solidFill>
                <a:effectLst/>
                <a:uLnTx/>
                <a:uFillTx/>
                <a:latin typeface="Maiandra GD"/>
                <a:ea typeface="+mj-ea"/>
                <a:cs typeface="+mj-cs"/>
              </a:rPr>
              <a:t>Current COS Fidelity Tool</a:t>
            </a:r>
            <a:endParaRPr lang="en-US"/>
          </a:p>
        </p:txBody>
      </p:sp>
      <p:pic>
        <p:nvPicPr>
          <p:cNvPr id="16" name="Content Placeholder 15" descr="Graphical user interface, application, PowerPoint&#10;&#10;Description automatically generated">
            <a:extLst>
              <a:ext uri="{FF2B5EF4-FFF2-40B4-BE49-F238E27FC236}">
                <a16:creationId xmlns:a16="http://schemas.microsoft.com/office/drawing/2014/main" id="{4B35D836-A6FB-3A2D-0B03-4A0518E0EC22}"/>
              </a:ext>
            </a:extLst>
          </p:cNvPr>
          <p:cNvPicPr>
            <a:picLocks noGrp="1" noChangeAspect="1"/>
          </p:cNvPicPr>
          <p:nvPr>
            <p:ph idx="1"/>
          </p:nvPr>
        </p:nvPicPr>
        <p:blipFill rotWithShape="1">
          <a:blip r:embed="rId3"/>
          <a:srcRect l="67240" t="23706" r="9173" b="27904"/>
          <a:stretch/>
        </p:blipFill>
        <p:spPr bwMode="auto">
          <a:xfrm>
            <a:off x="2705707" y="1828800"/>
            <a:ext cx="6780585" cy="45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32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altLang="en-US" sz="4800" b="1">
                <a:latin typeface="Maiandra GD" panose="020E0502030308020204" pitchFamily="34" charset="0"/>
              </a:rPr>
              <a:t>Purpose of Today’s Meeting</a:t>
            </a:r>
          </a:p>
        </p:txBody>
      </p:sp>
      <p:sp>
        <p:nvSpPr>
          <p:cNvPr id="6147" name="Rectangle 3"/>
          <p:cNvSpPr>
            <a:spLocks noGrp="1" noChangeArrowheads="1"/>
          </p:cNvSpPr>
          <p:nvPr>
            <p:ph type="body" idx="1"/>
          </p:nvPr>
        </p:nvSpPr>
        <p:spPr>
          <a:xfrm>
            <a:off x="609600" y="1828799"/>
            <a:ext cx="10972800" cy="4572001"/>
          </a:xfrm>
        </p:spPr>
        <p:txBody>
          <a:bodyPr>
            <a:normAutofit/>
          </a:bodyPr>
          <a:lstStyle/>
          <a:p>
            <a:pPr>
              <a:spcAft>
                <a:spcPts val="1200"/>
              </a:spcAft>
            </a:pPr>
            <a:r>
              <a:rPr lang="en-US" altLang="en-US" sz="2800">
                <a:latin typeface="Maiandra GD" panose="020E0502030308020204" pitchFamily="34" charset="0"/>
              </a:rPr>
              <a:t>Review State Systemic Improvement Plan (SSIP) – Indicator 11 of the Annual Performance Report (APR) </a:t>
            </a:r>
            <a:endParaRPr lang="en-US" altLang="en-US" sz="2400">
              <a:latin typeface="Maiandra GD" panose="020E0502030308020204" pitchFamily="34" charset="0"/>
            </a:endParaRPr>
          </a:p>
          <a:p>
            <a:pPr eaLnBrk="1" hangingPunct="1">
              <a:spcAft>
                <a:spcPts val="1200"/>
              </a:spcAft>
            </a:pPr>
            <a:r>
              <a:rPr lang="en-US" altLang="en-US" sz="2800">
                <a:latin typeface="Maiandra GD" panose="020E0502030308020204" pitchFamily="34" charset="0"/>
              </a:rPr>
              <a:t>Review Data for the SSIP, FFY 2023 (July 1, 2023 – June 30, 2024)</a:t>
            </a:r>
          </a:p>
          <a:p>
            <a:pPr eaLnBrk="1" hangingPunct="1">
              <a:spcAft>
                <a:spcPts val="1200"/>
              </a:spcAft>
            </a:pPr>
            <a:r>
              <a:rPr lang="en-US" altLang="en-US" sz="2800">
                <a:latin typeface="Maiandra GD" panose="020E0502030308020204" pitchFamily="34" charset="0"/>
              </a:rPr>
              <a:t>Establish Targets for Indicator 11</a:t>
            </a:r>
          </a:p>
          <a:p>
            <a:pPr eaLnBrk="1" hangingPunct="1"/>
            <a:r>
              <a:rPr lang="en-US" altLang="en-US" sz="2800">
                <a:latin typeface="Maiandra GD" panose="020E0502030308020204" pitchFamily="34" charset="0"/>
              </a:rPr>
              <a:t>Identify Strategies for Improvement</a:t>
            </a:r>
          </a:p>
          <a:p>
            <a:pPr marL="0" indent="0" eaLnBrk="1" hangingPunct="1">
              <a:buNone/>
            </a:pPr>
            <a:endParaRPr lang="en-US" altLang="en-US" sz="3200" b="1">
              <a:latin typeface="Maiandra GD" panose="020E0502030308020204" pitchFamily="34" charset="0"/>
            </a:endParaRPr>
          </a:p>
        </p:txBody>
      </p:sp>
      <p:pic>
        <p:nvPicPr>
          <p:cNvPr id="5" name="Graphic 4" descr="Bar graph with upward trend outline">
            <a:extLst>
              <a:ext uri="{FF2B5EF4-FFF2-40B4-BE49-F238E27FC236}">
                <a16:creationId xmlns:a16="http://schemas.microsoft.com/office/drawing/2014/main" id="{7D0E6F69-BAFC-416F-8AA9-7C5ED9BA88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58425" y="5334000"/>
            <a:ext cx="1323975" cy="1323975"/>
          </a:xfrm>
          <a:prstGeom prst="rect">
            <a:avLst/>
          </a:prstGeom>
        </p:spPr>
      </p:pic>
      <p:pic>
        <p:nvPicPr>
          <p:cNvPr id="7" name="Graphic 6" descr="Checklist with solid fill">
            <a:extLst>
              <a:ext uri="{FF2B5EF4-FFF2-40B4-BE49-F238E27FC236}">
                <a16:creationId xmlns:a16="http://schemas.microsoft.com/office/drawing/2014/main" id="{CC098844-435B-42DB-8EAF-7A92D57E29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7716" y="122340"/>
            <a:ext cx="1279321" cy="1279321"/>
          </a:xfrm>
          <a:prstGeom prst="rect">
            <a:avLst/>
          </a:prstGeom>
        </p:spPr>
      </p:pic>
    </p:spTree>
    <p:extLst>
      <p:ext uri="{BB962C8B-B14F-4D97-AF65-F5344CB8AC3E}">
        <p14:creationId xmlns:p14="http://schemas.microsoft.com/office/powerpoint/2010/main" val="325830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7E53D-9EBB-4CAE-B623-A81E59702452}"/>
              </a:ext>
            </a:extLst>
          </p:cNvPr>
          <p:cNvSpPr>
            <a:spLocks noGrp="1"/>
          </p:cNvSpPr>
          <p:nvPr>
            <p:ph type="title"/>
          </p:nvPr>
        </p:nvSpPr>
        <p:spPr/>
        <p:txBody>
          <a:bodyPr/>
          <a:lstStyle/>
          <a:p>
            <a:pPr algn="ctr"/>
            <a:r>
              <a:rPr lang="en-US"/>
              <a:t>Annual Family Survey</a:t>
            </a:r>
          </a:p>
        </p:txBody>
      </p:sp>
      <p:pic>
        <p:nvPicPr>
          <p:cNvPr id="5" name="Picture 4" descr="Graphical user interface, application&#10;&#10;Description automatically generated">
            <a:extLst>
              <a:ext uri="{FF2B5EF4-FFF2-40B4-BE49-F238E27FC236}">
                <a16:creationId xmlns:a16="http://schemas.microsoft.com/office/drawing/2014/main" id="{09F42C78-F777-3882-AEBA-D9BF789FF31A}"/>
              </a:ext>
            </a:extLst>
          </p:cNvPr>
          <p:cNvPicPr>
            <a:picLocks noChangeAspect="1"/>
          </p:cNvPicPr>
          <p:nvPr/>
        </p:nvPicPr>
        <p:blipFill rotWithShape="1">
          <a:blip r:embed="rId3"/>
          <a:srcRect l="1763" t="33160" r="42949" b="9904"/>
          <a:stretch/>
        </p:blipFill>
        <p:spPr bwMode="auto">
          <a:xfrm>
            <a:off x="618442" y="2230504"/>
            <a:ext cx="10671515" cy="3610787"/>
          </a:xfrm>
          <a:prstGeom prst="rect">
            <a:avLst/>
          </a:prstGeom>
          <a:ln w="38100">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0888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A9E82-4699-45C0-BF94-F8F502EC0C96}"/>
              </a:ext>
            </a:extLst>
          </p:cNvPr>
          <p:cNvSpPr>
            <a:spLocks noGrp="1"/>
          </p:cNvSpPr>
          <p:nvPr>
            <p:ph type="title"/>
          </p:nvPr>
        </p:nvSpPr>
        <p:spPr/>
        <p:txBody>
          <a:bodyPr/>
          <a:lstStyle/>
          <a:p>
            <a:pPr algn="ctr"/>
            <a:r>
              <a:rPr lang="en-US"/>
              <a:t>Family’s Understanding of the COS Process</a:t>
            </a:r>
          </a:p>
        </p:txBody>
      </p:sp>
      <p:pic>
        <p:nvPicPr>
          <p:cNvPr id="5" name="Picture 4">
            <a:extLst>
              <a:ext uri="{FF2B5EF4-FFF2-40B4-BE49-F238E27FC236}">
                <a16:creationId xmlns:a16="http://schemas.microsoft.com/office/drawing/2014/main" id="{F1FA297D-6AAA-3F48-E891-AA86220187AE}"/>
              </a:ext>
            </a:extLst>
          </p:cNvPr>
          <p:cNvPicPr>
            <a:picLocks noChangeAspect="1"/>
          </p:cNvPicPr>
          <p:nvPr/>
        </p:nvPicPr>
        <p:blipFill>
          <a:blip r:embed="rId3"/>
          <a:stretch>
            <a:fillRect/>
          </a:stretch>
        </p:blipFill>
        <p:spPr>
          <a:xfrm>
            <a:off x="568714" y="2220485"/>
            <a:ext cx="10871742" cy="3455485"/>
          </a:xfrm>
          <a:prstGeom prst="rect">
            <a:avLst/>
          </a:prstGeom>
        </p:spPr>
      </p:pic>
    </p:spTree>
    <p:extLst>
      <p:ext uri="{BB962C8B-B14F-4D97-AF65-F5344CB8AC3E}">
        <p14:creationId xmlns:p14="http://schemas.microsoft.com/office/powerpoint/2010/main" val="92343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2EDF0C6-18E5-64FF-2DA6-E69202C8B239}"/>
              </a:ext>
            </a:extLst>
          </p:cNvPr>
          <p:cNvSpPr txBox="1">
            <a:spLocks/>
          </p:cNvSpPr>
          <p:nvPr/>
        </p:nvSpPr>
        <p:spPr>
          <a:xfrm>
            <a:off x="1228437" y="122311"/>
            <a:ext cx="100584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r>
              <a:rPr lang="en-US"/>
              <a:t>Family’s Understanding of the COS Process</a:t>
            </a:r>
          </a:p>
        </p:txBody>
      </p:sp>
      <p:pic>
        <p:nvPicPr>
          <p:cNvPr id="4" name="Picture 3">
            <a:extLst>
              <a:ext uri="{FF2B5EF4-FFF2-40B4-BE49-F238E27FC236}">
                <a16:creationId xmlns:a16="http://schemas.microsoft.com/office/drawing/2014/main" id="{F41C1655-8F40-E522-CD49-C45D5D4B0662}"/>
              </a:ext>
            </a:extLst>
          </p:cNvPr>
          <p:cNvPicPr>
            <a:picLocks noChangeAspect="1"/>
          </p:cNvPicPr>
          <p:nvPr/>
        </p:nvPicPr>
        <p:blipFill>
          <a:blip r:embed="rId3"/>
          <a:stretch>
            <a:fillRect/>
          </a:stretch>
        </p:blipFill>
        <p:spPr>
          <a:xfrm>
            <a:off x="2568430" y="2008018"/>
            <a:ext cx="6547861" cy="4406422"/>
          </a:xfrm>
          <a:prstGeom prst="rect">
            <a:avLst/>
          </a:prstGeom>
        </p:spPr>
      </p:pic>
    </p:spTree>
    <p:extLst>
      <p:ext uri="{BB962C8B-B14F-4D97-AF65-F5344CB8AC3E}">
        <p14:creationId xmlns:p14="http://schemas.microsoft.com/office/powerpoint/2010/main" val="41064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47D0-4A0F-4DCE-BEFA-9EC6C44F3FA8}"/>
              </a:ext>
            </a:extLst>
          </p:cNvPr>
          <p:cNvSpPr>
            <a:spLocks noGrp="1"/>
          </p:cNvSpPr>
          <p:nvPr>
            <p:ph type="title"/>
          </p:nvPr>
        </p:nvSpPr>
        <p:spPr/>
        <p:txBody>
          <a:bodyPr>
            <a:normAutofit/>
          </a:bodyPr>
          <a:lstStyle/>
          <a:p>
            <a:pPr algn="ctr"/>
            <a:r>
              <a:rPr lang="en-US" sz="4800" b="1">
                <a:latin typeface="Maiandra GD"/>
              </a:rPr>
              <a:t>Pulse Check: Key Accomplishments</a:t>
            </a:r>
          </a:p>
        </p:txBody>
      </p:sp>
      <p:sp>
        <p:nvSpPr>
          <p:cNvPr id="3" name="Content Placeholder 2">
            <a:extLst>
              <a:ext uri="{FF2B5EF4-FFF2-40B4-BE49-F238E27FC236}">
                <a16:creationId xmlns:a16="http://schemas.microsoft.com/office/drawing/2014/main" id="{A3DBCDF4-4DAA-4526-AF63-F50EF74F897B}"/>
              </a:ext>
            </a:extLst>
          </p:cNvPr>
          <p:cNvSpPr>
            <a:spLocks noGrp="1"/>
          </p:cNvSpPr>
          <p:nvPr>
            <p:ph idx="1"/>
          </p:nvPr>
        </p:nvSpPr>
        <p:spPr>
          <a:xfrm>
            <a:off x="533400" y="1828799"/>
            <a:ext cx="11125200" cy="4572001"/>
          </a:xfrm>
        </p:spPr>
        <p:txBody>
          <a:bodyPr vert="horz" lIns="91440" tIns="45720" rIns="91440" bIns="45720" rtlCol="0" anchor="t">
            <a:normAutofit/>
          </a:bodyPr>
          <a:lstStyle/>
          <a:p>
            <a:pPr lvl="0"/>
            <a:endParaRPr lang="en-US" sz="3200">
              <a:latin typeface="Century Gothic" panose="020B0502020202020204" pitchFamily="34" charset="0"/>
            </a:endParaRPr>
          </a:p>
          <a:p>
            <a:pPr lvl="0"/>
            <a:r>
              <a:rPr lang="en-US" sz="3200" b="1">
                <a:latin typeface="Century Gothic"/>
              </a:rPr>
              <a:t>Training completed for COS Observers</a:t>
            </a:r>
          </a:p>
          <a:p>
            <a:r>
              <a:rPr lang="en-US" sz="3200" b="1">
                <a:latin typeface="Century Gothic"/>
              </a:rPr>
              <a:t>COS-KC added to the EI Orientation checklist to be completed by all new direct service providers.</a:t>
            </a:r>
          </a:p>
        </p:txBody>
      </p:sp>
    </p:spTree>
    <p:extLst>
      <p:ext uri="{BB962C8B-B14F-4D97-AF65-F5344CB8AC3E}">
        <p14:creationId xmlns:p14="http://schemas.microsoft.com/office/powerpoint/2010/main" val="8786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544E37-8CC4-4F3E-8179-37B5201F07AE}"/>
              </a:ext>
            </a:extLst>
          </p:cNvPr>
          <p:cNvSpPr txBox="1"/>
          <p:nvPr/>
        </p:nvSpPr>
        <p:spPr>
          <a:xfrm>
            <a:off x="342900" y="351965"/>
            <a:ext cx="11430000" cy="830997"/>
          </a:xfrm>
          <a:prstGeom prst="rect">
            <a:avLst/>
          </a:prstGeom>
          <a:noFill/>
        </p:spPr>
        <p:txBody>
          <a:bodyPr wrap="square" lIns="91440" tIns="45720" rIns="91440" bIns="45720" rtlCol="0" anchor="t">
            <a:spAutoFit/>
          </a:bodyPr>
          <a:lstStyle/>
          <a:p>
            <a:pPr algn="ctr"/>
            <a:r>
              <a:rPr lang="en-US" sz="4800" b="1">
                <a:solidFill>
                  <a:schemeClr val="bg1"/>
                </a:solidFill>
                <a:latin typeface="Maiandra GD"/>
              </a:rPr>
              <a:t>Pulse Hiccups: Challenges</a:t>
            </a:r>
          </a:p>
        </p:txBody>
      </p:sp>
      <p:sp>
        <p:nvSpPr>
          <p:cNvPr id="3" name="Content Placeholder 2">
            <a:extLst>
              <a:ext uri="{FF2B5EF4-FFF2-40B4-BE49-F238E27FC236}">
                <a16:creationId xmlns:a16="http://schemas.microsoft.com/office/drawing/2014/main" id="{945947E3-D88C-421D-958A-BA06DCB38FFF}"/>
              </a:ext>
            </a:extLst>
          </p:cNvPr>
          <p:cNvSpPr>
            <a:spLocks noGrp="1"/>
          </p:cNvSpPr>
          <p:nvPr>
            <p:ph idx="1"/>
          </p:nvPr>
        </p:nvSpPr>
        <p:spPr>
          <a:xfrm>
            <a:off x="457200" y="1828799"/>
            <a:ext cx="11100216" cy="4572001"/>
          </a:xfrm>
        </p:spPr>
        <p:txBody>
          <a:bodyPr vert="horz" lIns="91440" tIns="45720" rIns="91440" bIns="45720" rtlCol="0" anchor="t">
            <a:normAutofit/>
          </a:bodyPr>
          <a:lstStyle/>
          <a:p>
            <a:pPr>
              <a:lnSpc>
                <a:spcPct val="100000"/>
              </a:lnSpc>
            </a:pPr>
            <a:r>
              <a:rPr lang="en-US" sz="3200" b="1">
                <a:latin typeface="Century Gothic" panose="020B0502020202020204" pitchFamily="34" charset="0"/>
              </a:rPr>
              <a:t>COS Fidelity Process in Progress</a:t>
            </a:r>
          </a:p>
          <a:p>
            <a:pPr>
              <a:lnSpc>
                <a:spcPct val="100000"/>
              </a:lnSpc>
            </a:pPr>
            <a:r>
              <a:rPr lang="en-US" sz="3200" b="1">
                <a:latin typeface="Century Gothic" panose="020B0502020202020204" pitchFamily="34" charset="0"/>
              </a:rPr>
              <a:t>Limited use of COS data for IFSP outcome development</a:t>
            </a:r>
          </a:p>
          <a:p>
            <a:pPr>
              <a:lnSpc>
                <a:spcPct val="100000"/>
              </a:lnSpc>
            </a:pPr>
            <a:r>
              <a:rPr lang="en-US" sz="3200" b="1">
                <a:latin typeface="Century Gothic" panose="020B0502020202020204" pitchFamily="34" charset="0"/>
              </a:rPr>
              <a:t>Many Program Managers have not been able to use their COS data for program improvement</a:t>
            </a:r>
          </a:p>
        </p:txBody>
      </p:sp>
    </p:spTree>
    <p:extLst>
      <p:ext uri="{BB962C8B-B14F-4D97-AF65-F5344CB8AC3E}">
        <p14:creationId xmlns:p14="http://schemas.microsoft.com/office/powerpoint/2010/main" val="113870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544E37-8CC4-4F3E-8179-37B5201F07AE}"/>
              </a:ext>
            </a:extLst>
          </p:cNvPr>
          <p:cNvSpPr txBox="1"/>
          <p:nvPr/>
        </p:nvSpPr>
        <p:spPr>
          <a:xfrm>
            <a:off x="381000" y="304800"/>
            <a:ext cx="11430000" cy="830997"/>
          </a:xfrm>
          <a:prstGeom prst="rect">
            <a:avLst/>
          </a:prstGeom>
          <a:noFill/>
        </p:spPr>
        <p:txBody>
          <a:bodyPr wrap="square" lIns="91440" tIns="45720" rIns="91440" bIns="45720" rtlCol="0" anchor="t">
            <a:spAutoFit/>
          </a:bodyPr>
          <a:lstStyle/>
          <a:p>
            <a:pPr algn="ctr"/>
            <a:r>
              <a:rPr lang="en-US" sz="4800" b="1">
                <a:solidFill>
                  <a:schemeClr val="bg1"/>
                </a:solidFill>
                <a:latin typeface="Maiandra GD"/>
              </a:rPr>
              <a:t>EKG Report: What does the data tell us?</a:t>
            </a:r>
          </a:p>
        </p:txBody>
      </p:sp>
      <p:sp>
        <p:nvSpPr>
          <p:cNvPr id="4" name="Content Placeholder 2">
            <a:extLst>
              <a:ext uri="{FF2B5EF4-FFF2-40B4-BE49-F238E27FC236}">
                <a16:creationId xmlns:a16="http://schemas.microsoft.com/office/drawing/2014/main" id="{92D9882A-674F-4AA0-971D-FDD3BDE40D41}"/>
              </a:ext>
            </a:extLst>
          </p:cNvPr>
          <p:cNvSpPr txBox="1">
            <a:spLocks noGrp="1"/>
          </p:cNvSpPr>
          <p:nvPr>
            <p:ph idx="1"/>
          </p:nvPr>
        </p:nvSpPr>
        <p:spPr>
          <a:xfrm>
            <a:off x="457200" y="1828800"/>
            <a:ext cx="11201400" cy="45720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a:lnSpc>
                <a:spcPct val="100000"/>
              </a:lnSpc>
            </a:pPr>
            <a:r>
              <a:rPr lang="en-US" sz="3200" b="1">
                <a:latin typeface="Century Gothic" panose="020B0502020202020204" pitchFamily="34" charset="0"/>
              </a:rPr>
              <a:t>Program managers need additional supports around using COS data for program improvement.</a:t>
            </a:r>
          </a:p>
          <a:p>
            <a:pPr>
              <a:lnSpc>
                <a:spcPct val="100000"/>
              </a:lnSpc>
            </a:pPr>
            <a:r>
              <a:rPr lang="en-US" sz="3200" b="1">
                <a:latin typeface="Century Gothic" panose="020B0502020202020204" pitchFamily="34" charset="0"/>
              </a:rPr>
              <a:t>Family’s initial results seem to indicate a good understanding and participation in the COS process.</a:t>
            </a:r>
          </a:p>
          <a:p>
            <a:pPr>
              <a:lnSpc>
                <a:spcPct val="100000"/>
              </a:lnSpc>
            </a:pPr>
            <a:r>
              <a:rPr lang="en-US" sz="3200" b="1">
                <a:latin typeface="Century Gothic" panose="020B0502020202020204" pitchFamily="34" charset="0"/>
              </a:rPr>
              <a:t>Challenges continue around the completion of the COS fidelity process </a:t>
            </a:r>
          </a:p>
          <a:p>
            <a:pPr>
              <a:lnSpc>
                <a:spcPct val="100000"/>
              </a:lnSpc>
            </a:pPr>
            <a:endParaRPr lang="en-US" sz="3200" b="1">
              <a:latin typeface="Century Gothic" panose="020B0502020202020204" pitchFamily="34" charset="0"/>
            </a:endParaRPr>
          </a:p>
          <a:p>
            <a:endParaRPr lang="en-US" b="1">
              <a:latin typeface="Century Gothic" panose="020B0502020202020204" pitchFamily="34" charset="0"/>
            </a:endParaRPr>
          </a:p>
          <a:p>
            <a:endParaRPr lang="en-US" b="1">
              <a:latin typeface="Century Gothic" panose="020B0502020202020204" pitchFamily="34" charset="0"/>
            </a:endParaRPr>
          </a:p>
          <a:p>
            <a:pPr marL="0" indent="0">
              <a:buFont typeface="Arial" pitchFamily="34" charset="0"/>
              <a:buNone/>
            </a:pPr>
            <a:endParaRPr lang="en-US" sz="3200" b="1">
              <a:latin typeface="Century Gothic" panose="020B0502020202020204" pitchFamily="34" charset="0"/>
            </a:endParaRPr>
          </a:p>
          <a:p>
            <a:pPr marL="0" indent="0">
              <a:buFont typeface="Arial" pitchFamily="34" charset="0"/>
              <a:buNone/>
            </a:pPr>
            <a:endParaRPr lang="en-US" sz="3200" b="1">
              <a:latin typeface="Century Gothic" panose="020B0502020202020204" pitchFamily="34" charset="0"/>
            </a:endParaRPr>
          </a:p>
        </p:txBody>
      </p:sp>
    </p:spTree>
    <p:extLst>
      <p:ext uri="{BB962C8B-B14F-4D97-AF65-F5344CB8AC3E}">
        <p14:creationId xmlns:p14="http://schemas.microsoft.com/office/powerpoint/2010/main" val="420486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1A2D-F9BE-4D13-A852-19A184B82F5E}"/>
              </a:ext>
            </a:extLst>
          </p:cNvPr>
          <p:cNvSpPr>
            <a:spLocks noGrp="1"/>
          </p:cNvSpPr>
          <p:nvPr>
            <p:ph type="title"/>
          </p:nvPr>
        </p:nvSpPr>
        <p:spPr>
          <a:xfrm>
            <a:off x="211157" y="76200"/>
            <a:ext cx="11764177" cy="1325563"/>
          </a:xfrm>
        </p:spPr>
        <p:txBody>
          <a:bodyPr>
            <a:noAutofit/>
          </a:bodyPr>
          <a:lstStyle/>
          <a:p>
            <a:pPr algn="ctr"/>
            <a:r>
              <a:rPr lang="en-US" sz="4800" b="1">
                <a:latin typeface="Maiandra GD"/>
              </a:rPr>
              <a:t>Maintaining a Steady Pulse – Next Steps</a:t>
            </a:r>
          </a:p>
        </p:txBody>
      </p:sp>
      <p:sp>
        <p:nvSpPr>
          <p:cNvPr id="3" name="Content Placeholder 2">
            <a:extLst>
              <a:ext uri="{FF2B5EF4-FFF2-40B4-BE49-F238E27FC236}">
                <a16:creationId xmlns:a16="http://schemas.microsoft.com/office/drawing/2014/main" id="{D424CC13-4DDD-40E0-BE67-066715361075}"/>
              </a:ext>
            </a:extLst>
          </p:cNvPr>
          <p:cNvSpPr>
            <a:spLocks noGrp="1"/>
          </p:cNvSpPr>
          <p:nvPr>
            <p:ph idx="1"/>
          </p:nvPr>
        </p:nvSpPr>
        <p:spPr>
          <a:xfrm>
            <a:off x="1121709" y="2644346"/>
            <a:ext cx="9943071" cy="3509319"/>
          </a:xfrm>
        </p:spPr>
        <p:txBody>
          <a:bodyPr>
            <a:normAutofit/>
          </a:bodyPr>
          <a:lstStyle/>
          <a:p>
            <a:pPr lvl="0">
              <a:lnSpc>
                <a:spcPct val="100000"/>
              </a:lnSpc>
            </a:pPr>
            <a:r>
              <a:rPr lang="en-US" sz="3200" b="1">
                <a:latin typeface="Century Gothic" panose="020B0502020202020204" pitchFamily="34" charset="0"/>
              </a:rPr>
              <a:t>Child Outcomes Summary Knowledge Check (COS-KC)</a:t>
            </a:r>
          </a:p>
          <a:p>
            <a:pPr lvl="0">
              <a:lnSpc>
                <a:spcPct val="100000"/>
              </a:lnSpc>
            </a:pPr>
            <a:r>
              <a:rPr lang="en-US" sz="3200" b="1">
                <a:latin typeface="Century Gothic" panose="020B0502020202020204" pitchFamily="34" charset="0"/>
              </a:rPr>
              <a:t>COS Fidelity Process </a:t>
            </a:r>
          </a:p>
          <a:p>
            <a:pPr lvl="0">
              <a:lnSpc>
                <a:spcPct val="100000"/>
              </a:lnSpc>
            </a:pPr>
            <a:r>
              <a:rPr lang="en-US" sz="3200" b="1">
                <a:latin typeface="Century Gothic" panose="020B0502020202020204" pitchFamily="34" charset="0"/>
              </a:rPr>
              <a:t>Using COS data for program improvement</a:t>
            </a:r>
          </a:p>
        </p:txBody>
      </p:sp>
    </p:spTree>
    <p:extLst>
      <p:ext uri="{BB962C8B-B14F-4D97-AF65-F5344CB8AC3E}">
        <p14:creationId xmlns:p14="http://schemas.microsoft.com/office/powerpoint/2010/main" val="188305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B5F49-083D-41D9-9C7A-EAEAEE925F3C}"/>
              </a:ext>
            </a:extLst>
          </p:cNvPr>
          <p:cNvSpPr>
            <a:spLocks noGrp="1"/>
          </p:cNvSpPr>
          <p:nvPr>
            <p:ph type="title"/>
          </p:nvPr>
        </p:nvSpPr>
        <p:spPr>
          <a:xfrm>
            <a:off x="295563" y="99220"/>
            <a:ext cx="11554691" cy="1325563"/>
          </a:xfrm>
        </p:spPr>
        <p:txBody>
          <a:bodyPr>
            <a:normAutofit/>
          </a:bodyPr>
          <a:lstStyle/>
          <a:p>
            <a:pPr algn="ctr"/>
            <a:r>
              <a:rPr lang="en-US" sz="4800" b="1">
                <a:solidFill>
                  <a:schemeClr val="bg1"/>
                </a:solidFill>
                <a:latin typeface="Maiandra GD"/>
              </a:rPr>
              <a:t>Feedback</a:t>
            </a:r>
          </a:p>
        </p:txBody>
      </p:sp>
      <p:sp>
        <p:nvSpPr>
          <p:cNvPr id="3" name="Content Placeholder 2">
            <a:extLst>
              <a:ext uri="{FF2B5EF4-FFF2-40B4-BE49-F238E27FC236}">
                <a16:creationId xmlns:a16="http://schemas.microsoft.com/office/drawing/2014/main" id="{5C430648-1F61-445A-97C5-F5DB2348536B}"/>
              </a:ext>
            </a:extLst>
          </p:cNvPr>
          <p:cNvSpPr>
            <a:spLocks noGrp="1"/>
          </p:cNvSpPr>
          <p:nvPr>
            <p:ph idx="1"/>
          </p:nvPr>
        </p:nvSpPr>
        <p:spPr>
          <a:xfrm>
            <a:off x="3939611" y="2288466"/>
            <a:ext cx="7337989" cy="3422814"/>
          </a:xfrm>
        </p:spPr>
        <p:txBody>
          <a:bodyPr>
            <a:normAutofit/>
          </a:bodyPr>
          <a:lstStyle/>
          <a:p>
            <a:pPr marL="0" indent="0" algn="ctr">
              <a:buNone/>
            </a:pPr>
            <a:r>
              <a:rPr lang="en-US" sz="4000"/>
              <a:t>Small Group Discussions</a:t>
            </a:r>
          </a:p>
          <a:p>
            <a:pPr marL="463550" indent="-463550">
              <a:buFont typeface="Wingdings" panose="05000000000000000000" pitchFamily="2" charset="2"/>
              <a:buChar char="§"/>
            </a:pPr>
            <a:r>
              <a:rPr lang="en-US"/>
              <a:t>Professional Development &amp; Technical Assistance</a:t>
            </a:r>
          </a:p>
          <a:p>
            <a:pPr marL="463550" indent="-463550">
              <a:buFont typeface="Wingdings" panose="05000000000000000000" pitchFamily="2" charset="2"/>
              <a:buChar char="§"/>
            </a:pPr>
            <a:r>
              <a:rPr lang="en-US"/>
              <a:t>Fiscal- Staffing</a:t>
            </a:r>
          </a:p>
          <a:p>
            <a:pPr marL="463550" indent="-463550">
              <a:buFont typeface="Wingdings" panose="05000000000000000000" pitchFamily="2" charset="2"/>
              <a:buChar char="§"/>
            </a:pPr>
            <a:r>
              <a:rPr lang="en-US"/>
              <a:t>Monitoring &amp; Accountability</a:t>
            </a:r>
          </a:p>
        </p:txBody>
      </p:sp>
      <p:pic>
        <p:nvPicPr>
          <p:cNvPr id="4" name="Picture 3" descr="A picture containing person, indoor, baby, child&#10;&#10;Description automatically generated">
            <a:extLst>
              <a:ext uri="{FF2B5EF4-FFF2-40B4-BE49-F238E27FC236}">
                <a16:creationId xmlns:a16="http://schemas.microsoft.com/office/drawing/2014/main" id="{46883FFD-CCE4-EDDC-BBA3-3396BF27AC6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816" r="37065" b="-1"/>
          <a:stretch/>
        </p:blipFill>
        <p:spPr>
          <a:xfrm>
            <a:off x="685800" y="1898750"/>
            <a:ext cx="2577031" cy="3812530"/>
          </a:xfrm>
          <a:prstGeom prst="rect">
            <a:avLst/>
          </a:prstGeom>
          <a:effectLst/>
        </p:spPr>
      </p:pic>
    </p:spTree>
    <p:extLst>
      <p:ext uri="{BB962C8B-B14F-4D97-AF65-F5344CB8AC3E}">
        <p14:creationId xmlns:p14="http://schemas.microsoft.com/office/powerpoint/2010/main" val="71333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2673" y="99220"/>
            <a:ext cx="10442864" cy="1325563"/>
          </a:xfrm>
        </p:spPr>
        <p:txBody>
          <a:bodyPr>
            <a:normAutofit/>
          </a:bodyPr>
          <a:lstStyle/>
          <a:p>
            <a:pPr algn="ctr" eaLnBrk="1" hangingPunct="1"/>
            <a:r>
              <a:rPr lang="en-US" altLang="en-US" sz="4800" b="1">
                <a:latin typeface="Maiandra GD" panose="020E0502030308020204" pitchFamily="34" charset="0"/>
              </a:rPr>
              <a:t>Ongoing Partner Engagement</a:t>
            </a:r>
          </a:p>
        </p:txBody>
      </p:sp>
      <p:sp>
        <p:nvSpPr>
          <p:cNvPr id="38915" name="Rectangle 3"/>
          <p:cNvSpPr>
            <a:spLocks noGrp="1" noChangeArrowheads="1"/>
          </p:cNvSpPr>
          <p:nvPr>
            <p:ph type="body" idx="1"/>
          </p:nvPr>
        </p:nvSpPr>
        <p:spPr>
          <a:xfrm>
            <a:off x="685800" y="1828799"/>
            <a:ext cx="10972800" cy="4572001"/>
          </a:xfrm>
        </p:spPr>
        <p:txBody>
          <a:bodyPr>
            <a:normAutofit fontScale="85000" lnSpcReduction="20000"/>
          </a:bodyPr>
          <a:lstStyle/>
          <a:p>
            <a:pPr marL="228600" lvl="1" indent="0">
              <a:buNone/>
            </a:pPr>
            <a:r>
              <a:rPr lang="en-US" altLang="en-US" sz="3200">
                <a:latin typeface="Maiandra GD" panose="020E0502030308020204" pitchFamily="34" charset="0"/>
              </a:rPr>
              <a:t>Participate in workgroups to:</a:t>
            </a:r>
          </a:p>
          <a:p>
            <a:pPr marL="228600" lvl="1" indent="0">
              <a:buNone/>
            </a:pPr>
            <a:endParaRPr lang="en-US" altLang="en-US" sz="3200">
              <a:latin typeface="Maiandra GD" panose="020E0502030308020204" pitchFamily="34" charset="0"/>
            </a:endParaRPr>
          </a:p>
          <a:p>
            <a:pPr marL="914400" lvl="2" indent="-228600"/>
            <a:r>
              <a:rPr lang="en-US" altLang="en-US" sz="3000">
                <a:latin typeface="Maiandra GD" panose="020E0502030308020204" pitchFamily="34" charset="0"/>
              </a:rPr>
              <a:t>Analyze data</a:t>
            </a:r>
          </a:p>
          <a:p>
            <a:pPr marL="914400" lvl="2" indent="-228600">
              <a:buNone/>
            </a:pPr>
            <a:endParaRPr lang="en-US" altLang="en-US" sz="3000">
              <a:latin typeface="Maiandra GD" panose="020E0502030308020204" pitchFamily="34" charset="0"/>
            </a:endParaRPr>
          </a:p>
          <a:p>
            <a:pPr marL="914400" lvl="2" indent="-228600"/>
            <a:r>
              <a:rPr lang="en-US" altLang="en-US" sz="3000">
                <a:latin typeface="Maiandra GD" panose="020E0502030308020204" pitchFamily="34" charset="0"/>
              </a:rPr>
              <a:t>Develop Improvement Strategies</a:t>
            </a:r>
          </a:p>
          <a:p>
            <a:pPr marL="914400" lvl="2" indent="-228600">
              <a:buNone/>
            </a:pPr>
            <a:endParaRPr lang="en-US" altLang="en-US" sz="3000">
              <a:latin typeface="Maiandra GD" panose="020E0502030308020204" pitchFamily="34" charset="0"/>
            </a:endParaRPr>
          </a:p>
          <a:p>
            <a:pPr marL="914400" lvl="2" indent="-228600"/>
            <a:r>
              <a:rPr lang="en-US" altLang="en-US" sz="3000">
                <a:latin typeface="Maiandra GD" panose="020E0502030308020204" pitchFamily="34" charset="0"/>
              </a:rPr>
              <a:t>Evaluate Progress</a:t>
            </a:r>
          </a:p>
          <a:p>
            <a:pPr marL="914400" lvl="2" indent="-228600">
              <a:buNone/>
            </a:pPr>
            <a:endParaRPr lang="en-US" altLang="en-US" sz="3000">
              <a:latin typeface="Maiandra GD" panose="020E0502030308020204" pitchFamily="34" charset="0"/>
            </a:endParaRPr>
          </a:p>
          <a:p>
            <a:pPr marL="914400" lvl="2" indent="-228600"/>
            <a:r>
              <a:rPr lang="en-US" altLang="en-US" sz="3000">
                <a:latin typeface="Maiandra GD" panose="020E0502030308020204" pitchFamily="34" charset="0"/>
              </a:rPr>
              <a:t>Develop and Implement activities designed to improve outcomes for children</a:t>
            </a:r>
          </a:p>
          <a:p>
            <a:pPr lvl="2" indent="0">
              <a:buNone/>
            </a:pPr>
            <a:endParaRPr lang="en-US" altLang="en-US" sz="3000">
              <a:latin typeface="Maiandra GD" panose="020E0502030308020204" pitchFamily="34" charset="0"/>
            </a:endParaRPr>
          </a:p>
          <a:p>
            <a:pPr indent="0">
              <a:buNone/>
            </a:pPr>
            <a:r>
              <a:rPr lang="en-US" altLang="en-US" sz="2600">
                <a:latin typeface="Maiandra GD" panose="020E0502030308020204" pitchFamily="34" charset="0"/>
              </a:rPr>
              <a:t>Email: </a:t>
            </a:r>
            <a:r>
              <a:rPr lang="en-US" altLang="en-US" sz="2600">
                <a:latin typeface="Maiandra GD" panose="020E0502030308020204" pitchFamily="34" charset="0"/>
                <a:hlinkClick r:id="rId3"/>
              </a:rPr>
              <a:t>sheri.umakoshi@doh.hawaii.gov</a:t>
            </a:r>
            <a:r>
              <a:rPr lang="en-US" altLang="en-US" sz="2600">
                <a:latin typeface="Maiandra GD" panose="020E0502030308020204" pitchFamily="34" charset="0"/>
              </a:rPr>
              <a:t> </a:t>
            </a:r>
          </a:p>
        </p:txBody>
      </p:sp>
      <p:pic>
        <p:nvPicPr>
          <p:cNvPr id="3" name="Picture 2" descr="Hands holding each other">
            <a:extLst>
              <a:ext uri="{FF2B5EF4-FFF2-40B4-BE49-F238E27FC236}">
                <a16:creationId xmlns:a16="http://schemas.microsoft.com/office/drawing/2014/main" id="{66EB59CE-8B72-431E-9BA6-A17A09C0A4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6550" y="190500"/>
            <a:ext cx="1577686" cy="1051791"/>
          </a:xfrm>
          <a:prstGeom prst="rect">
            <a:avLst/>
          </a:prstGeom>
        </p:spPr>
      </p:pic>
      <p:pic>
        <p:nvPicPr>
          <p:cNvPr id="5" name="Graphic 4" descr="Group brainstorm with solid fill">
            <a:extLst>
              <a:ext uri="{FF2B5EF4-FFF2-40B4-BE49-F238E27FC236}">
                <a16:creationId xmlns:a16="http://schemas.microsoft.com/office/drawing/2014/main" id="{5AC529BC-A6A1-494D-9C3E-EC8FDACAB2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72158"/>
            <a:ext cx="1288473" cy="1288473"/>
          </a:xfrm>
          <a:prstGeom prst="rect">
            <a:avLst/>
          </a:prstGeom>
        </p:spPr>
      </p:pic>
      <p:pic>
        <p:nvPicPr>
          <p:cNvPr id="7" name="Graphic 6" descr="Meeting with solid fill">
            <a:extLst>
              <a:ext uri="{FF2B5EF4-FFF2-40B4-BE49-F238E27FC236}">
                <a16:creationId xmlns:a16="http://schemas.microsoft.com/office/drawing/2014/main" id="{DAC1756A-ED20-4E3E-A134-5C48F52AEE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6550" y="5410199"/>
            <a:ext cx="1257300" cy="1257300"/>
          </a:xfrm>
          <a:prstGeom prst="rect">
            <a:avLst/>
          </a:prstGeom>
        </p:spPr>
      </p:pic>
    </p:spTree>
    <p:extLst>
      <p:ext uri="{BB962C8B-B14F-4D97-AF65-F5344CB8AC3E}">
        <p14:creationId xmlns:p14="http://schemas.microsoft.com/office/powerpoint/2010/main" val="182856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5B2145C-7056-F32A-DF87-F8F15EAD07AE}"/>
              </a:ext>
            </a:extLst>
          </p:cNvPr>
          <p:cNvSpPr/>
          <p:nvPr/>
        </p:nvSpPr>
        <p:spPr>
          <a:xfrm>
            <a:off x="3428989" y="1722117"/>
            <a:ext cx="4960619" cy="4899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397039-0C64-9E4A-A3C5-6EC0C96D1CF9}"/>
              </a:ext>
            </a:extLst>
          </p:cNvPr>
          <p:cNvSpPr>
            <a:spLocks noGrp="1"/>
          </p:cNvSpPr>
          <p:nvPr>
            <p:ph type="title"/>
          </p:nvPr>
        </p:nvSpPr>
        <p:spPr/>
        <p:txBody>
          <a:bodyPr>
            <a:normAutofit/>
          </a:bodyPr>
          <a:lstStyle/>
          <a:p>
            <a:pPr algn="ctr"/>
            <a:r>
              <a:rPr lang="en-US" sz="4800" b="1">
                <a:latin typeface="Maiandra GD" panose="020E0502030308020204" pitchFamily="34" charset="0"/>
              </a:rPr>
              <a:t>THANK YOU!</a:t>
            </a:r>
          </a:p>
        </p:txBody>
      </p:sp>
      <p:pic>
        <p:nvPicPr>
          <p:cNvPr id="4" name="Content Placeholder 3" descr="A baby sitting in a high chair&#10;&#10;Description automatically generated">
            <a:extLst>
              <a:ext uri="{FF2B5EF4-FFF2-40B4-BE49-F238E27FC236}">
                <a16:creationId xmlns:a16="http://schemas.microsoft.com/office/drawing/2014/main" id="{883BB07D-DC08-F8D0-849D-FF5E828F728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375" r="35625" b="-1"/>
          <a:stretch/>
        </p:blipFill>
        <p:spPr>
          <a:xfrm>
            <a:off x="4168151" y="2061120"/>
            <a:ext cx="4221457" cy="4221499"/>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6" name="Heart 5">
            <a:extLst>
              <a:ext uri="{FF2B5EF4-FFF2-40B4-BE49-F238E27FC236}">
                <a16:creationId xmlns:a16="http://schemas.microsoft.com/office/drawing/2014/main" id="{49CCD7C4-55C5-92D4-365A-3E3E6668EEEB}"/>
              </a:ext>
            </a:extLst>
          </p:cNvPr>
          <p:cNvSpPr/>
          <p:nvPr/>
        </p:nvSpPr>
        <p:spPr>
          <a:xfrm rot="555336">
            <a:off x="7741919" y="4949260"/>
            <a:ext cx="809620" cy="716132"/>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11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0" y="279235"/>
            <a:ext cx="12192000" cy="923925"/>
          </a:xfrm>
        </p:spPr>
        <p:txBody>
          <a:bodyPr>
            <a:normAutofit/>
          </a:bodyPr>
          <a:lstStyle/>
          <a:p>
            <a:pPr algn="ctr" eaLnBrk="1" hangingPunct="1"/>
            <a:r>
              <a:rPr lang="en-US" altLang="en-US" sz="4800" b="1">
                <a:latin typeface="Maiandra GD" panose="020E0502030308020204" pitchFamily="34" charset="0"/>
              </a:rPr>
              <a:t>SSIP Purpose</a:t>
            </a:r>
          </a:p>
        </p:txBody>
      </p:sp>
      <p:sp>
        <p:nvSpPr>
          <p:cNvPr id="6" name="Content Placeholder 5"/>
          <p:cNvSpPr>
            <a:spLocks noGrp="1"/>
          </p:cNvSpPr>
          <p:nvPr>
            <p:ph idx="1"/>
          </p:nvPr>
        </p:nvSpPr>
        <p:spPr>
          <a:xfrm>
            <a:off x="762000" y="1752600"/>
            <a:ext cx="10744200" cy="4051300"/>
          </a:xfrm>
        </p:spPr>
        <p:txBody>
          <a:bodyPr/>
          <a:lstStyle/>
          <a:p>
            <a:pPr eaLnBrk="1" hangingPunct="1"/>
            <a:r>
              <a:rPr lang="en-US" altLang="en-US" b="1">
                <a:latin typeface="Century Gothic" panose="020B0502020202020204" pitchFamily="34" charset="0"/>
              </a:rPr>
              <a:t>Increases capacity of Early Intervention (EI) Programs to implement, scale up, and sustain evidence-based practices (EBPs)</a:t>
            </a:r>
          </a:p>
          <a:p>
            <a:pPr eaLnBrk="1" hangingPunct="1"/>
            <a:r>
              <a:rPr lang="en-US" altLang="en-US" b="1">
                <a:latin typeface="Century Gothic" panose="020B0502020202020204" pitchFamily="34" charset="0"/>
              </a:rPr>
              <a:t>Improves outcomes for children with special needs and their families</a:t>
            </a:r>
          </a:p>
        </p:txBody>
      </p:sp>
      <p:pic>
        <p:nvPicPr>
          <p:cNvPr id="5124" name="Picture 2" descr="http://static1.squarespace.com/static/51a3ad6ee4b020a19ed5dbc0/t/51a65807e4b01a2bc9161198/1369856007628/par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936" y="3200400"/>
            <a:ext cx="5852127" cy="356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0022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D74BEB7-C6BD-4C47-B34E-3546315B9B5F}"/>
              </a:ext>
            </a:extLst>
          </p:cNvPr>
          <p:cNvSpPr>
            <a:spLocks noGrp="1" noChangeArrowheads="1"/>
          </p:cNvSpPr>
          <p:nvPr>
            <p:ph type="title"/>
          </p:nvPr>
        </p:nvSpPr>
        <p:spPr>
          <a:xfrm>
            <a:off x="304800" y="363539"/>
            <a:ext cx="11658600" cy="909637"/>
          </a:xfrm>
        </p:spPr>
        <p:txBody>
          <a:bodyPr>
            <a:noAutofit/>
          </a:bodyPr>
          <a:lstStyle/>
          <a:p>
            <a:pPr algn="ctr" eaLnBrk="1" hangingPunct="1"/>
            <a:r>
              <a:rPr lang="en-US" altLang="en-US" sz="4800" b="1">
                <a:latin typeface="Maiandra GD" panose="020E0502030308020204" pitchFamily="34" charset="0"/>
              </a:rPr>
              <a:t>EARLY INTERVENTION OUTCOMES</a:t>
            </a:r>
          </a:p>
        </p:txBody>
      </p:sp>
      <p:sp>
        <p:nvSpPr>
          <p:cNvPr id="21508" name="Rectangle 3">
            <a:extLst>
              <a:ext uri="{FF2B5EF4-FFF2-40B4-BE49-F238E27FC236}">
                <a16:creationId xmlns:a16="http://schemas.microsoft.com/office/drawing/2014/main" id="{182FDE93-3F05-4069-A8C7-B7B9C7942B9A}"/>
              </a:ext>
            </a:extLst>
          </p:cNvPr>
          <p:cNvSpPr>
            <a:spLocks noGrp="1" noChangeArrowheads="1"/>
          </p:cNvSpPr>
          <p:nvPr>
            <p:ph type="body" idx="1"/>
          </p:nvPr>
        </p:nvSpPr>
        <p:spPr>
          <a:xfrm>
            <a:off x="304800" y="1523999"/>
            <a:ext cx="6248400" cy="5246255"/>
          </a:xfrm>
        </p:spPr>
        <p:txBody>
          <a:bodyPr>
            <a:normAutofit/>
          </a:bodyPr>
          <a:lstStyle/>
          <a:p>
            <a:pPr marL="609600" indent="-609600">
              <a:lnSpc>
                <a:spcPct val="150000"/>
              </a:lnSpc>
              <a:spcBef>
                <a:spcPts val="0"/>
              </a:spcBef>
              <a:buNone/>
              <a:defRPr/>
            </a:pPr>
            <a:r>
              <a:rPr lang="en-US" altLang="en-US" sz="3600" b="1">
                <a:solidFill>
                  <a:schemeClr val="tx1"/>
                </a:solidFill>
                <a:latin typeface="Maiandra GD" panose="020E0502030308020204" pitchFamily="34" charset="0"/>
              </a:rPr>
              <a:t>Child Outcomes:</a:t>
            </a:r>
          </a:p>
          <a:p>
            <a:pPr>
              <a:lnSpc>
                <a:spcPct val="150000"/>
              </a:lnSpc>
              <a:spcBef>
                <a:spcPts val="0"/>
              </a:spcBef>
              <a:defRPr/>
            </a:pPr>
            <a:r>
              <a:rPr lang="en-US" altLang="en-US" sz="2700">
                <a:solidFill>
                  <a:schemeClr val="tx1"/>
                </a:solidFill>
                <a:latin typeface="Maiandra GD" panose="020E0502030308020204" pitchFamily="34" charset="0"/>
              </a:rPr>
              <a:t>Children have positive social and emotional skills</a:t>
            </a:r>
            <a:endParaRPr lang="en-US" altLang="en-US" sz="1400">
              <a:solidFill>
                <a:schemeClr val="tx1"/>
              </a:solidFill>
              <a:latin typeface="Maiandra GD" panose="020E0502030308020204" pitchFamily="34" charset="0"/>
            </a:endParaRPr>
          </a:p>
          <a:p>
            <a:pPr>
              <a:lnSpc>
                <a:spcPct val="150000"/>
              </a:lnSpc>
              <a:spcBef>
                <a:spcPts val="0"/>
              </a:spcBef>
              <a:defRPr/>
            </a:pPr>
            <a:r>
              <a:rPr lang="en-US" altLang="en-US" sz="2700">
                <a:solidFill>
                  <a:schemeClr val="tx1"/>
                </a:solidFill>
                <a:latin typeface="Maiandra GD" panose="020E0502030308020204" pitchFamily="34" charset="0"/>
              </a:rPr>
              <a:t>Children learn and use knowledge and skills</a:t>
            </a:r>
            <a:endParaRPr lang="en-US" altLang="en-US" sz="1600">
              <a:solidFill>
                <a:schemeClr val="tx1"/>
              </a:solidFill>
              <a:latin typeface="Maiandra GD" panose="020E0502030308020204" pitchFamily="34" charset="0"/>
            </a:endParaRPr>
          </a:p>
          <a:p>
            <a:pPr>
              <a:lnSpc>
                <a:spcPct val="150000"/>
              </a:lnSpc>
              <a:spcBef>
                <a:spcPts val="0"/>
              </a:spcBef>
              <a:defRPr/>
            </a:pPr>
            <a:r>
              <a:rPr lang="en-US" altLang="en-US" sz="2700">
                <a:solidFill>
                  <a:schemeClr val="tx1"/>
                </a:solidFill>
                <a:latin typeface="Maiandra GD" panose="020E0502030308020204" pitchFamily="34" charset="0"/>
              </a:rPr>
              <a:t>Children take action to meet their needs</a:t>
            </a:r>
            <a:endParaRPr lang="en-US" altLang="en-US" sz="1600">
              <a:solidFill>
                <a:schemeClr val="tx1"/>
              </a:solidFill>
              <a:latin typeface="Maiandra GD" panose="020E0502030308020204" pitchFamily="34" charset="0"/>
            </a:endParaRPr>
          </a:p>
        </p:txBody>
      </p:sp>
      <p:pic>
        <p:nvPicPr>
          <p:cNvPr id="1026" name="Picture 2" descr="Movement and play ideas for babies | Raising Children Network">
            <a:extLst>
              <a:ext uri="{FF2B5EF4-FFF2-40B4-BE49-F238E27FC236}">
                <a16:creationId xmlns:a16="http://schemas.microsoft.com/office/drawing/2014/main" id="{279D7716-FB82-4719-B9F7-FC44BB3F8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612" y="2533650"/>
            <a:ext cx="54864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1465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CBCEBC-B638-4E0D-A89A-C84175C27CC1}"/>
              </a:ext>
            </a:extLst>
          </p:cNvPr>
          <p:cNvSpPr>
            <a:spLocks noGrp="1"/>
          </p:cNvSpPr>
          <p:nvPr>
            <p:ph sz="half" idx="1"/>
          </p:nvPr>
        </p:nvSpPr>
        <p:spPr>
          <a:xfrm>
            <a:off x="609600" y="1600200"/>
            <a:ext cx="10439400" cy="5105400"/>
          </a:xfrm>
        </p:spPr>
        <p:txBody>
          <a:bodyPr>
            <a:normAutofit fontScale="92500"/>
          </a:bodyPr>
          <a:lstStyle/>
          <a:p>
            <a:pPr marL="0" indent="0">
              <a:buNone/>
            </a:pPr>
            <a:r>
              <a:rPr lang="en-US"/>
              <a:t>Summary Statement 1 = </a:t>
            </a:r>
            <a:r>
              <a:rPr lang="en-US" i="1"/>
              <a:t>children that entered below age expectations and substantially increased their rate of growth by the time they exited the program. </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Summary Statement 2 = </a:t>
            </a:r>
            <a:r>
              <a:rPr lang="en-US" i="1"/>
              <a:t>children functioning  within age expectation by the time they exited the program, includes children that entered below age expectations and at age expectation.</a:t>
            </a:r>
            <a:r>
              <a:rPr lang="en-US"/>
              <a:t> </a:t>
            </a:r>
          </a:p>
          <a:p>
            <a:pPr marL="0" indent="0">
              <a:buNone/>
            </a:pPr>
            <a:endParaRPr lang="en-US" i="1"/>
          </a:p>
        </p:txBody>
      </p:sp>
      <p:sp>
        <p:nvSpPr>
          <p:cNvPr id="5" name="Title 1">
            <a:extLst>
              <a:ext uri="{FF2B5EF4-FFF2-40B4-BE49-F238E27FC236}">
                <a16:creationId xmlns:a16="http://schemas.microsoft.com/office/drawing/2014/main" id="{49901C58-A3CB-4987-9FA6-55D7F9821B52}"/>
              </a:ext>
            </a:extLst>
          </p:cNvPr>
          <p:cNvSpPr>
            <a:spLocks noGrp="1"/>
          </p:cNvSpPr>
          <p:nvPr>
            <p:ph type="title"/>
          </p:nvPr>
        </p:nvSpPr>
        <p:spPr>
          <a:xfrm>
            <a:off x="0" y="100013"/>
            <a:ext cx="12192000" cy="1325562"/>
          </a:xfrm>
        </p:spPr>
        <p:txBody>
          <a:bodyPr>
            <a:noAutofit/>
          </a:bodyPr>
          <a:lstStyle/>
          <a:p>
            <a:pPr algn="ctr"/>
            <a:r>
              <a:rPr lang="en-US" altLang="en-US" sz="4800" b="1">
                <a:latin typeface="Maiandra GD" panose="020E0502030308020204" pitchFamily="34" charset="0"/>
              </a:rPr>
              <a:t>EARLY INTERVENTION CHILD OUTCOMES</a:t>
            </a:r>
            <a:endParaRPr lang="en-US" sz="4800"/>
          </a:p>
        </p:txBody>
      </p:sp>
      <p:pic>
        <p:nvPicPr>
          <p:cNvPr id="7" name="Picture 6">
            <a:extLst>
              <a:ext uri="{FF2B5EF4-FFF2-40B4-BE49-F238E27FC236}">
                <a16:creationId xmlns:a16="http://schemas.microsoft.com/office/drawing/2014/main" id="{3A733B1B-582C-4D48-AAC7-3C20AA9E7613}"/>
              </a:ext>
            </a:extLst>
          </p:cNvPr>
          <p:cNvPicPr/>
          <p:nvPr/>
        </p:nvPicPr>
        <p:blipFill rotWithShape="1">
          <a:blip r:embed="rId3">
            <a:extLst>
              <a:ext uri="{28A0092B-C50C-407E-A947-70E740481C1C}">
                <a14:useLocalDpi xmlns:a14="http://schemas.microsoft.com/office/drawing/2010/main" val="0"/>
              </a:ext>
            </a:extLst>
          </a:blip>
          <a:srcRect l="3569" t="4762" r="1784" b="5953"/>
          <a:stretch/>
        </p:blipFill>
        <p:spPr bwMode="auto">
          <a:xfrm>
            <a:off x="3048000" y="2438400"/>
            <a:ext cx="5270983" cy="29813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191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 y="238126"/>
            <a:ext cx="12192001" cy="895349"/>
          </a:xfrm>
        </p:spPr>
        <p:txBody>
          <a:bodyPr>
            <a:noAutofit/>
          </a:bodyPr>
          <a:lstStyle/>
          <a:p>
            <a:pPr algn="ctr" eaLnBrk="1" hangingPunct="1"/>
            <a:r>
              <a:rPr lang="en-US" altLang="en-US" sz="4800" b="1">
                <a:latin typeface="Maiandra GD" panose="020E0502030308020204" pitchFamily="34" charset="0"/>
              </a:rPr>
              <a:t>State Identified Measurable Result (SIMR)</a:t>
            </a:r>
          </a:p>
        </p:txBody>
      </p:sp>
      <p:sp>
        <p:nvSpPr>
          <p:cNvPr id="37891" name="Content Placeholder 4"/>
          <p:cNvSpPr>
            <a:spLocks noGrp="1"/>
          </p:cNvSpPr>
          <p:nvPr>
            <p:ph idx="1"/>
          </p:nvPr>
        </p:nvSpPr>
        <p:spPr>
          <a:xfrm>
            <a:off x="152400" y="1219200"/>
            <a:ext cx="11687175" cy="914400"/>
          </a:xfrm>
        </p:spPr>
        <p:txBody>
          <a:bodyPr>
            <a:normAutofit/>
          </a:bodyPr>
          <a:lstStyle/>
          <a:p>
            <a:pPr marL="0" indent="0">
              <a:buNone/>
            </a:pPr>
            <a:endParaRPr lang="en-US" altLang="en-US" sz="2200" b="1">
              <a:latin typeface="Maiandra GD" panose="020E0502030308020204" pitchFamily="34" charset="0"/>
            </a:endParaRPr>
          </a:p>
          <a:p>
            <a:pPr marL="457200" lvl="1" indent="0" algn="ctr">
              <a:buNone/>
            </a:pPr>
            <a:r>
              <a:rPr lang="en-US" altLang="en-US" sz="1400" b="1">
                <a:latin typeface="Century Gothic" panose="020B0502020202020204" pitchFamily="34" charset="0"/>
              </a:rPr>
              <a:t>Hawai‘i’s eligible infants and toddlers with special needs served by demonstration sites will make greater than expected growth in social-emotional  (SE) skills (including social relationships) by the time they exit early intervention.</a:t>
            </a:r>
          </a:p>
          <a:p>
            <a:pPr marL="0" indent="0">
              <a:buNone/>
            </a:pPr>
            <a:endParaRPr lang="en-US" altLang="en-US" b="1">
              <a:latin typeface="Maiandra GD" panose="020E0502030308020204" pitchFamily="34" charset="0"/>
            </a:endParaRPr>
          </a:p>
        </p:txBody>
      </p:sp>
      <p:graphicFrame>
        <p:nvGraphicFramePr>
          <p:cNvPr id="7" name="Chart 6">
            <a:extLst>
              <a:ext uri="{FF2B5EF4-FFF2-40B4-BE49-F238E27FC236}">
                <a16:creationId xmlns:a16="http://schemas.microsoft.com/office/drawing/2014/main" id="{8F723A1C-979E-47E0-BC04-B39A0239B235}"/>
              </a:ext>
            </a:extLst>
          </p:cNvPr>
          <p:cNvGraphicFramePr/>
          <p:nvPr>
            <p:extLst>
              <p:ext uri="{D42A27DB-BD31-4B8C-83A1-F6EECF244321}">
                <p14:modId xmlns:p14="http://schemas.microsoft.com/office/powerpoint/2010/main" val="1246206366"/>
              </p:ext>
            </p:extLst>
          </p:nvPr>
        </p:nvGraphicFramePr>
        <p:xfrm>
          <a:off x="0" y="1939944"/>
          <a:ext cx="9296400" cy="47602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2B8F0244-90BB-4967-8B24-6E55DF48F9DC}"/>
              </a:ext>
            </a:extLst>
          </p:cNvPr>
          <p:cNvGraphicFramePr>
            <a:graphicFrameLocks noGrp="1"/>
          </p:cNvGraphicFramePr>
          <p:nvPr>
            <p:extLst>
              <p:ext uri="{D42A27DB-BD31-4B8C-83A1-F6EECF244321}">
                <p14:modId xmlns:p14="http://schemas.microsoft.com/office/powerpoint/2010/main" val="346176814"/>
              </p:ext>
            </p:extLst>
          </p:nvPr>
        </p:nvGraphicFramePr>
        <p:xfrm>
          <a:off x="8433971" y="2154670"/>
          <a:ext cx="3567642" cy="2725211"/>
        </p:xfrm>
        <a:graphic>
          <a:graphicData uri="http://schemas.openxmlformats.org/drawingml/2006/table">
            <a:tbl>
              <a:tblPr firstRow="1" bandRow="1">
                <a:tableStyleId>{21E4AEA4-8DFA-4A89-87EB-49C32662AFE0}</a:tableStyleId>
              </a:tblPr>
              <a:tblGrid>
                <a:gridCol w="947850">
                  <a:extLst>
                    <a:ext uri="{9D8B030D-6E8A-4147-A177-3AD203B41FA5}">
                      <a16:colId xmlns:a16="http://schemas.microsoft.com/office/drawing/2014/main" val="790458410"/>
                    </a:ext>
                  </a:extLst>
                </a:gridCol>
                <a:gridCol w="654948">
                  <a:extLst>
                    <a:ext uri="{9D8B030D-6E8A-4147-A177-3AD203B41FA5}">
                      <a16:colId xmlns:a16="http://schemas.microsoft.com/office/drawing/2014/main" val="1672677436"/>
                    </a:ext>
                  </a:extLst>
                </a:gridCol>
                <a:gridCol w="654948">
                  <a:extLst>
                    <a:ext uri="{9D8B030D-6E8A-4147-A177-3AD203B41FA5}">
                      <a16:colId xmlns:a16="http://schemas.microsoft.com/office/drawing/2014/main" val="784292830"/>
                    </a:ext>
                  </a:extLst>
                </a:gridCol>
                <a:gridCol w="654948">
                  <a:extLst>
                    <a:ext uri="{9D8B030D-6E8A-4147-A177-3AD203B41FA5}">
                      <a16:colId xmlns:a16="http://schemas.microsoft.com/office/drawing/2014/main" val="1772080964"/>
                    </a:ext>
                  </a:extLst>
                </a:gridCol>
                <a:gridCol w="654948">
                  <a:extLst>
                    <a:ext uri="{9D8B030D-6E8A-4147-A177-3AD203B41FA5}">
                      <a16:colId xmlns:a16="http://schemas.microsoft.com/office/drawing/2014/main" val="1186671929"/>
                    </a:ext>
                  </a:extLst>
                </a:gridCol>
              </a:tblGrid>
              <a:tr h="477549">
                <a:tc>
                  <a:txBody>
                    <a:bodyPr/>
                    <a:lstStyle/>
                    <a:p>
                      <a:pPr algn="ctr"/>
                      <a:r>
                        <a:rPr lang="en-US" sz="1600">
                          <a:latin typeface="Calibri" panose="020F0502020204030204" pitchFamily="34" charset="0"/>
                        </a:rPr>
                        <a:t>Program</a:t>
                      </a:r>
                    </a:p>
                  </a:txBody>
                  <a:tcPr anchor="ctr"/>
                </a:tc>
                <a:tc>
                  <a:txBody>
                    <a:bodyPr/>
                    <a:lstStyle/>
                    <a:p>
                      <a:pPr algn="ctr"/>
                      <a:r>
                        <a:rPr lang="en-US" sz="1600">
                          <a:latin typeface="Calibri" panose="020F0502020204030204" pitchFamily="34" charset="0"/>
                        </a:rPr>
                        <a:t>‘20</a:t>
                      </a:r>
                    </a:p>
                  </a:txBody>
                  <a:tcPr anchor="ctr"/>
                </a:tc>
                <a:tc>
                  <a:txBody>
                    <a:bodyPr/>
                    <a:lstStyle/>
                    <a:p>
                      <a:pPr algn="ctr"/>
                      <a:r>
                        <a:rPr lang="en-US" sz="1600">
                          <a:latin typeface="Calibri" panose="020F0502020204030204" pitchFamily="34" charset="0"/>
                        </a:rPr>
                        <a:t>‘21</a:t>
                      </a:r>
                    </a:p>
                  </a:txBody>
                  <a:tcPr anchor="ctr"/>
                </a:tc>
                <a:tc>
                  <a:txBody>
                    <a:bodyPr/>
                    <a:lstStyle/>
                    <a:p>
                      <a:pPr algn="ctr"/>
                      <a:r>
                        <a:rPr lang="en-US" sz="1600">
                          <a:latin typeface="Calibri" panose="020F0502020204030204" pitchFamily="34" charset="0"/>
                        </a:rPr>
                        <a:t>‘22</a:t>
                      </a:r>
                    </a:p>
                  </a:txBody>
                  <a:tcPr anchor="ctr"/>
                </a:tc>
                <a:tc>
                  <a:txBody>
                    <a:bodyPr/>
                    <a:lstStyle/>
                    <a:p>
                      <a:pPr algn="ctr"/>
                      <a:r>
                        <a:rPr lang="en-US" sz="1600">
                          <a:latin typeface="Calibri" panose="020F0502020204030204" pitchFamily="34" charset="0"/>
                        </a:rPr>
                        <a:t>‘23</a:t>
                      </a:r>
                    </a:p>
                  </a:txBody>
                  <a:tcPr anchor="ctr"/>
                </a:tc>
                <a:extLst>
                  <a:ext uri="{0D108BD9-81ED-4DB2-BD59-A6C34878D82A}">
                    <a16:rowId xmlns:a16="http://schemas.microsoft.com/office/drawing/2014/main" val="481460959"/>
                  </a:ext>
                </a:extLst>
              </a:tr>
              <a:tr h="402722">
                <a:tc>
                  <a:txBody>
                    <a:bodyPr/>
                    <a:lstStyle/>
                    <a:p>
                      <a:r>
                        <a:rPr lang="en-US" sz="1200">
                          <a:latin typeface="Calibri" panose="020F0502020204030204" pitchFamily="34" charset="0"/>
                        </a:rPr>
                        <a:t>Demo  Sites</a:t>
                      </a:r>
                    </a:p>
                  </a:txBody>
                  <a:tcPr/>
                </a:tc>
                <a:tc>
                  <a:txBody>
                    <a:bodyPr/>
                    <a:lstStyle/>
                    <a:p>
                      <a:pPr algn="ctr"/>
                      <a:r>
                        <a:rPr lang="en-US" sz="1200">
                          <a:latin typeface="Calibri" panose="020F0502020204030204" pitchFamily="34" charset="0"/>
                        </a:rPr>
                        <a:t>45.9%</a:t>
                      </a:r>
                    </a:p>
                  </a:txBody>
                  <a:tcPr anchor="ctr"/>
                </a:tc>
                <a:tc>
                  <a:txBody>
                    <a:bodyPr/>
                    <a:lstStyle/>
                    <a:p>
                      <a:pPr algn="ctr"/>
                      <a:r>
                        <a:rPr lang="en-US" sz="1200">
                          <a:latin typeface="Calibri" panose="020F0502020204030204" pitchFamily="34" charset="0"/>
                        </a:rPr>
                        <a:t>28.1%</a:t>
                      </a:r>
                    </a:p>
                  </a:txBody>
                  <a:tcPr anchor="ctr"/>
                </a:tc>
                <a:tc>
                  <a:txBody>
                    <a:bodyPr/>
                    <a:lstStyle/>
                    <a:p>
                      <a:pPr algn="ctr"/>
                      <a:r>
                        <a:rPr lang="en-US" sz="1200">
                          <a:latin typeface="Calibri" panose="020F0502020204030204" pitchFamily="34" charset="0"/>
                        </a:rPr>
                        <a:t>48.17%</a:t>
                      </a:r>
                    </a:p>
                  </a:txBody>
                  <a:tcPr anchor="ctr"/>
                </a:tc>
                <a:tc>
                  <a:txBody>
                    <a:bodyPr/>
                    <a:lstStyle/>
                    <a:p>
                      <a:pPr algn="ctr"/>
                      <a:r>
                        <a:rPr lang="en-US" sz="1200">
                          <a:latin typeface="Calibri" panose="020F0502020204030204" pitchFamily="34" charset="0"/>
                        </a:rPr>
                        <a:t>41.40%</a:t>
                      </a:r>
                    </a:p>
                  </a:txBody>
                  <a:tcPr anchor="ctr"/>
                </a:tc>
                <a:extLst>
                  <a:ext uri="{0D108BD9-81ED-4DB2-BD59-A6C34878D82A}">
                    <a16:rowId xmlns:a16="http://schemas.microsoft.com/office/drawing/2014/main" val="2808562070"/>
                  </a:ext>
                </a:extLst>
              </a:tr>
              <a:tr h="527818">
                <a:tc>
                  <a:txBody>
                    <a:bodyPr/>
                    <a:lstStyle/>
                    <a:p>
                      <a:r>
                        <a:rPr lang="en-US" sz="1200" err="1">
                          <a:latin typeface="Calibri" panose="020F0502020204030204" pitchFamily="34" charset="0"/>
                        </a:rPr>
                        <a:t>Imua</a:t>
                      </a:r>
                      <a:r>
                        <a:rPr lang="en-US" sz="1200">
                          <a:latin typeface="Calibri" panose="020F0502020204030204" pitchFamily="34" charset="0"/>
                        </a:rPr>
                        <a:t> Maui County</a:t>
                      </a:r>
                    </a:p>
                  </a:txBody>
                  <a:tcPr/>
                </a:tc>
                <a:tc>
                  <a:txBody>
                    <a:bodyPr/>
                    <a:lstStyle/>
                    <a:p>
                      <a:pPr algn="ctr"/>
                      <a:r>
                        <a:rPr lang="en-US" sz="1200">
                          <a:latin typeface="Calibri" panose="020F0502020204030204" pitchFamily="34" charset="0"/>
                        </a:rPr>
                        <a:t>59.2%</a:t>
                      </a:r>
                    </a:p>
                  </a:txBody>
                  <a:tcPr anchor="ctr"/>
                </a:tc>
                <a:tc>
                  <a:txBody>
                    <a:bodyPr/>
                    <a:lstStyle/>
                    <a:p>
                      <a:pPr algn="ctr"/>
                      <a:r>
                        <a:rPr lang="en-US" sz="1200">
                          <a:latin typeface="Calibri" panose="020F0502020204030204" pitchFamily="34" charset="0"/>
                        </a:rPr>
                        <a:t>38.9%</a:t>
                      </a:r>
                    </a:p>
                  </a:txBody>
                  <a:tcPr anchor="ctr"/>
                </a:tc>
                <a:tc>
                  <a:txBody>
                    <a:bodyPr/>
                    <a:lstStyle/>
                    <a:p>
                      <a:pPr algn="ctr"/>
                      <a:r>
                        <a:rPr lang="en-US" sz="1200">
                          <a:latin typeface="Calibri" panose="020F0502020204030204" pitchFamily="34" charset="0"/>
                        </a:rPr>
                        <a:t>45.35%</a:t>
                      </a:r>
                    </a:p>
                  </a:txBody>
                  <a:tcPr anchor="ctr"/>
                </a:tc>
                <a:tc>
                  <a:txBody>
                    <a:bodyPr/>
                    <a:lstStyle/>
                    <a:p>
                      <a:pPr algn="ctr"/>
                      <a:r>
                        <a:rPr lang="en-US" sz="1200">
                          <a:latin typeface="Calibri" panose="020F0502020204030204" pitchFamily="34" charset="0"/>
                        </a:rPr>
                        <a:t>59.09%</a:t>
                      </a:r>
                    </a:p>
                  </a:txBody>
                  <a:tcPr anchor="ctr"/>
                </a:tc>
                <a:extLst>
                  <a:ext uri="{0D108BD9-81ED-4DB2-BD59-A6C34878D82A}">
                    <a16:rowId xmlns:a16="http://schemas.microsoft.com/office/drawing/2014/main" val="1431674568"/>
                  </a:ext>
                </a:extLst>
              </a:tr>
              <a:tr h="402722">
                <a:tc>
                  <a:txBody>
                    <a:bodyPr/>
                    <a:lstStyle/>
                    <a:p>
                      <a:r>
                        <a:rPr lang="en-US" sz="1200">
                          <a:latin typeface="Calibri" panose="020F0502020204030204" pitchFamily="34" charset="0"/>
                        </a:rPr>
                        <a:t>Kailua ES</a:t>
                      </a:r>
                    </a:p>
                  </a:txBody>
                  <a:tcPr/>
                </a:tc>
                <a:tc>
                  <a:txBody>
                    <a:bodyPr/>
                    <a:lstStyle/>
                    <a:p>
                      <a:pPr algn="ctr"/>
                      <a:r>
                        <a:rPr lang="en-US" sz="1200">
                          <a:latin typeface="Calibri" panose="020F0502020204030204" pitchFamily="34" charset="0"/>
                        </a:rPr>
                        <a:t>45.7%</a:t>
                      </a:r>
                    </a:p>
                  </a:txBody>
                  <a:tcPr anchor="ctr"/>
                </a:tc>
                <a:tc>
                  <a:txBody>
                    <a:bodyPr/>
                    <a:lstStyle/>
                    <a:p>
                      <a:pPr algn="ctr"/>
                      <a:r>
                        <a:rPr lang="en-US" sz="1200">
                          <a:latin typeface="Calibri" panose="020F0502020204030204" pitchFamily="34" charset="0"/>
                        </a:rPr>
                        <a:t>22.9%</a:t>
                      </a:r>
                    </a:p>
                  </a:txBody>
                  <a:tcPr anchor="ctr"/>
                </a:tc>
                <a:tc>
                  <a:txBody>
                    <a:bodyPr/>
                    <a:lstStyle/>
                    <a:p>
                      <a:pPr algn="ctr"/>
                      <a:r>
                        <a:rPr lang="en-US" sz="1200">
                          <a:latin typeface="Calibri" panose="020F0502020204030204" pitchFamily="34" charset="0"/>
                        </a:rPr>
                        <a:t>NA</a:t>
                      </a:r>
                    </a:p>
                  </a:txBody>
                  <a:tcPr anchor="ctr"/>
                </a:tc>
                <a:tc>
                  <a:txBody>
                    <a:bodyPr/>
                    <a:lstStyle/>
                    <a:p>
                      <a:pPr algn="ctr"/>
                      <a:r>
                        <a:rPr lang="en-US" sz="1200">
                          <a:latin typeface="Calibri" panose="020F0502020204030204" pitchFamily="34" charset="0"/>
                        </a:rPr>
                        <a:t>NA</a:t>
                      </a:r>
                    </a:p>
                  </a:txBody>
                  <a:tcPr anchor="ctr"/>
                </a:tc>
                <a:extLst>
                  <a:ext uri="{0D108BD9-81ED-4DB2-BD59-A6C34878D82A}">
                    <a16:rowId xmlns:a16="http://schemas.microsoft.com/office/drawing/2014/main" val="728299637"/>
                  </a:ext>
                </a:extLst>
              </a:tr>
              <a:tr h="402722">
                <a:tc>
                  <a:txBody>
                    <a:bodyPr/>
                    <a:lstStyle/>
                    <a:p>
                      <a:r>
                        <a:rPr lang="en-US" sz="1200">
                          <a:latin typeface="Calibri" panose="020F0502020204030204" pitchFamily="34" charset="0"/>
                        </a:rPr>
                        <a:t>PCDC Waipahu</a:t>
                      </a:r>
                    </a:p>
                  </a:txBody>
                  <a:tcPr/>
                </a:tc>
                <a:tc>
                  <a:txBody>
                    <a:bodyPr/>
                    <a:lstStyle/>
                    <a:p>
                      <a:pPr algn="ctr"/>
                      <a:r>
                        <a:rPr lang="en-US" sz="1200">
                          <a:latin typeface="Calibri" panose="020F0502020204030204" pitchFamily="34" charset="0"/>
                        </a:rPr>
                        <a:t>37.3%</a:t>
                      </a:r>
                    </a:p>
                  </a:txBody>
                  <a:tcPr anchor="ctr"/>
                </a:tc>
                <a:tc>
                  <a:txBody>
                    <a:bodyPr/>
                    <a:lstStyle/>
                    <a:p>
                      <a:pPr algn="ctr"/>
                      <a:r>
                        <a:rPr lang="en-US" sz="1200">
                          <a:latin typeface="Calibri" panose="020F0502020204030204" pitchFamily="34" charset="0"/>
                        </a:rPr>
                        <a:t>18.2%</a:t>
                      </a:r>
                    </a:p>
                  </a:txBody>
                  <a:tcPr anchor="ctr"/>
                </a:tc>
                <a:tc>
                  <a:txBody>
                    <a:bodyPr/>
                    <a:lstStyle/>
                    <a:p>
                      <a:pPr algn="ctr"/>
                      <a:r>
                        <a:rPr lang="en-US" sz="1200">
                          <a:latin typeface="Calibri" panose="020F0502020204030204" pitchFamily="34" charset="0"/>
                        </a:rPr>
                        <a:t>60.78%</a:t>
                      </a:r>
                    </a:p>
                  </a:txBody>
                  <a:tcPr anchor="ctr"/>
                </a:tc>
                <a:tc>
                  <a:txBody>
                    <a:bodyPr/>
                    <a:lstStyle/>
                    <a:p>
                      <a:pPr algn="ctr"/>
                      <a:r>
                        <a:rPr lang="en-US" sz="1200">
                          <a:latin typeface="Calibri" panose="020F0502020204030204" pitchFamily="34" charset="0"/>
                        </a:rPr>
                        <a:t>59.09%</a:t>
                      </a:r>
                    </a:p>
                  </a:txBody>
                  <a:tcPr anchor="ctr"/>
                </a:tc>
                <a:extLst>
                  <a:ext uri="{0D108BD9-81ED-4DB2-BD59-A6C34878D82A}">
                    <a16:rowId xmlns:a16="http://schemas.microsoft.com/office/drawing/2014/main" val="109334083"/>
                  </a:ext>
                </a:extLst>
              </a:tr>
              <a:tr h="402722">
                <a:tc>
                  <a:txBody>
                    <a:bodyPr/>
                    <a:lstStyle/>
                    <a:p>
                      <a:r>
                        <a:rPr lang="en-US" sz="1200">
                          <a:latin typeface="Calibri" panose="020F0502020204030204" pitchFamily="34" charset="0"/>
                        </a:rPr>
                        <a:t>Windward ECSP</a:t>
                      </a:r>
                    </a:p>
                  </a:txBody>
                  <a:tcPr/>
                </a:tc>
                <a:tc>
                  <a:txBody>
                    <a:bodyPr/>
                    <a:lstStyle/>
                    <a:p>
                      <a:pPr algn="ctr"/>
                      <a:r>
                        <a:rPr lang="en-US" sz="1200">
                          <a:latin typeface="Calibri" panose="020F0502020204030204" pitchFamily="34" charset="0"/>
                        </a:rPr>
                        <a:t>9.1%</a:t>
                      </a:r>
                    </a:p>
                  </a:txBody>
                  <a:tcPr anchor="ctr"/>
                </a:tc>
                <a:tc>
                  <a:txBody>
                    <a:bodyPr/>
                    <a:lstStyle/>
                    <a:p>
                      <a:pPr algn="ctr"/>
                      <a:r>
                        <a:rPr lang="en-US" sz="1200">
                          <a:latin typeface="Calibri" panose="020F0502020204030204" pitchFamily="34" charset="0"/>
                        </a:rPr>
                        <a:t>42.9%</a:t>
                      </a:r>
                    </a:p>
                  </a:txBody>
                  <a:tcPr anchor="ctr"/>
                </a:tc>
                <a:tc>
                  <a:txBody>
                    <a:bodyPr/>
                    <a:lstStyle/>
                    <a:p>
                      <a:pPr algn="ctr"/>
                      <a:r>
                        <a:rPr lang="en-US" sz="1200">
                          <a:latin typeface="Calibri" panose="020F0502020204030204" pitchFamily="34" charset="0"/>
                        </a:rPr>
                        <a:t>33.33%</a:t>
                      </a:r>
                    </a:p>
                  </a:txBody>
                  <a:tcPr anchor="ctr"/>
                </a:tc>
                <a:tc>
                  <a:txBody>
                    <a:bodyPr/>
                    <a:lstStyle/>
                    <a:p>
                      <a:pPr algn="ctr"/>
                      <a:r>
                        <a:rPr lang="en-US" sz="1200">
                          <a:latin typeface="Calibri" panose="020F0502020204030204" pitchFamily="34" charset="0"/>
                        </a:rPr>
                        <a:t>56.41%</a:t>
                      </a:r>
                    </a:p>
                  </a:txBody>
                  <a:tcPr anchor="ctr"/>
                </a:tc>
                <a:extLst>
                  <a:ext uri="{0D108BD9-81ED-4DB2-BD59-A6C34878D82A}">
                    <a16:rowId xmlns:a16="http://schemas.microsoft.com/office/drawing/2014/main" val="1349264033"/>
                  </a:ext>
                </a:extLst>
              </a:tr>
            </a:tbl>
          </a:graphicData>
        </a:graphic>
      </p:graphicFrame>
      <p:cxnSp>
        <p:nvCxnSpPr>
          <p:cNvPr id="4" name="Straight Connector 3">
            <a:extLst>
              <a:ext uri="{FF2B5EF4-FFF2-40B4-BE49-F238E27FC236}">
                <a16:creationId xmlns:a16="http://schemas.microsoft.com/office/drawing/2014/main" id="{13F5EAD2-443F-4E5E-92EE-2FAAB320C69D}"/>
              </a:ext>
            </a:extLst>
          </p:cNvPr>
          <p:cNvCxnSpPr>
            <a:cxnSpLocks/>
          </p:cNvCxnSpPr>
          <p:nvPr/>
        </p:nvCxnSpPr>
        <p:spPr>
          <a:xfrm>
            <a:off x="6408921" y="2491274"/>
            <a:ext cx="0" cy="36576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23412A6-430E-E0DF-1241-B683776861EC}"/>
              </a:ext>
            </a:extLst>
          </p:cNvPr>
          <p:cNvSpPr txBox="1"/>
          <p:nvPr/>
        </p:nvSpPr>
        <p:spPr>
          <a:xfrm>
            <a:off x="9901585" y="6148874"/>
            <a:ext cx="2149165" cy="400110"/>
          </a:xfrm>
          <a:prstGeom prst="rect">
            <a:avLst/>
          </a:prstGeom>
          <a:noFill/>
        </p:spPr>
        <p:txBody>
          <a:bodyPr wrap="square" rtlCol="0">
            <a:spAutoFit/>
          </a:bodyPr>
          <a:lstStyle/>
          <a:p>
            <a:r>
              <a:rPr lang="en-US" sz="1000" i="1">
                <a:solidFill>
                  <a:srgbClr val="FF0000"/>
                </a:solidFill>
              </a:rPr>
              <a:t>NOTE:  Kailua ES pulled out of being a Demo Site eff. 07.01.2022</a:t>
            </a:r>
          </a:p>
        </p:txBody>
      </p:sp>
      <p:sp>
        <p:nvSpPr>
          <p:cNvPr id="5" name="TextBox 4">
            <a:extLst>
              <a:ext uri="{FF2B5EF4-FFF2-40B4-BE49-F238E27FC236}">
                <a16:creationId xmlns:a16="http://schemas.microsoft.com/office/drawing/2014/main" id="{2AFCEED4-6D02-818B-1EE5-BD057FDD7064}"/>
              </a:ext>
            </a:extLst>
          </p:cNvPr>
          <p:cNvSpPr txBox="1"/>
          <p:nvPr/>
        </p:nvSpPr>
        <p:spPr>
          <a:xfrm>
            <a:off x="6095999" y="2219325"/>
            <a:ext cx="914400" cy="276999"/>
          </a:xfrm>
          <a:prstGeom prst="rect">
            <a:avLst/>
          </a:prstGeom>
          <a:noFill/>
        </p:spPr>
        <p:txBody>
          <a:bodyPr wrap="square" rtlCol="0">
            <a:spAutoFit/>
          </a:bodyPr>
          <a:lstStyle/>
          <a:p>
            <a:r>
              <a:rPr lang="en-US" sz="1200"/>
              <a:t>47.25%</a:t>
            </a:r>
          </a:p>
        </p:txBody>
      </p:sp>
    </p:spTree>
    <p:extLst>
      <p:ext uri="{BB962C8B-B14F-4D97-AF65-F5344CB8AC3E}">
        <p14:creationId xmlns:p14="http://schemas.microsoft.com/office/powerpoint/2010/main" val="85027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09C3-B109-4554-BD36-419FB7FF7B8A}"/>
              </a:ext>
            </a:extLst>
          </p:cNvPr>
          <p:cNvSpPr>
            <a:spLocks noGrp="1"/>
          </p:cNvSpPr>
          <p:nvPr>
            <p:ph type="title"/>
          </p:nvPr>
        </p:nvSpPr>
        <p:spPr>
          <a:xfrm>
            <a:off x="7620000" y="304800"/>
            <a:ext cx="3932237" cy="685800"/>
          </a:xfrm>
        </p:spPr>
        <p:txBody>
          <a:bodyPr>
            <a:noAutofit/>
          </a:bodyPr>
          <a:lstStyle/>
          <a:p>
            <a:r>
              <a:rPr lang="en-US" sz="4800" b="1">
                <a:latin typeface="Maiandra GD" panose="020E0502030308020204" pitchFamily="34" charset="0"/>
              </a:rPr>
              <a:t>Target Setting</a:t>
            </a:r>
          </a:p>
        </p:txBody>
      </p:sp>
      <p:sp>
        <p:nvSpPr>
          <p:cNvPr id="4" name="Text Placeholder 3">
            <a:extLst>
              <a:ext uri="{FF2B5EF4-FFF2-40B4-BE49-F238E27FC236}">
                <a16:creationId xmlns:a16="http://schemas.microsoft.com/office/drawing/2014/main" id="{AE18F1E4-5735-42AC-8EC9-DF2B5A4C6D2F}"/>
              </a:ext>
            </a:extLst>
          </p:cNvPr>
          <p:cNvSpPr>
            <a:spLocks noGrp="1"/>
          </p:cNvSpPr>
          <p:nvPr>
            <p:ph type="body" sz="half" idx="2"/>
          </p:nvPr>
        </p:nvSpPr>
        <p:spPr>
          <a:xfrm>
            <a:off x="7262018" y="1371600"/>
            <a:ext cx="4495799" cy="2819400"/>
          </a:xfrm>
        </p:spPr>
        <p:txBody>
          <a:bodyPr/>
          <a:lstStyle/>
          <a:p>
            <a:r>
              <a:rPr lang="en-US" sz="2400">
                <a:latin typeface="Franklin Gothic Medium" panose="020B0603020102020204" pitchFamily="34" charset="0"/>
              </a:rPr>
              <a:t>OSEP set </a:t>
            </a:r>
            <a:r>
              <a:rPr lang="en-US" sz="2400" i="1" u="sng">
                <a:latin typeface="Franklin Gothic Medium" panose="020B0603020102020204" pitchFamily="34" charset="0"/>
              </a:rPr>
              <a:t>guidelines</a:t>
            </a:r>
            <a:r>
              <a:rPr lang="en-US" sz="2400">
                <a:latin typeface="Franklin Gothic Medium" panose="020B0603020102020204" pitchFamily="34" charset="0"/>
              </a:rPr>
              <a:t> for states on setting targets—they must:</a:t>
            </a:r>
          </a:p>
          <a:p>
            <a:pPr marL="461963" lvl="1" indent="-234950">
              <a:buFont typeface="Arial" panose="020B0604020202020204" pitchFamily="34" charset="0"/>
              <a:buChar char="•"/>
            </a:pPr>
            <a:r>
              <a:rPr lang="en-US" sz="2000">
                <a:solidFill>
                  <a:schemeClr val="tx1"/>
                </a:solidFill>
                <a:latin typeface="Franklin Gothic Medium" panose="020B0603020102020204" pitchFamily="34" charset="0"/>
              </a:rPr>
              <a:t>Be “measurable and rigorous”</a:t>
            </a:r>
          </a:p>
          <a:p>
            <a:pPr marL="461963" lvl="1" indent="-234950">
              <a:buFont typeface="Arial" panose="020B0604020202020204" pitchFamily="34" charset="0"/>
              <a:buChar char="•"/>
            </a:pPr>
            <a:r>
              <a:rPr lang="en-US" sz="2000">
                <a:solidFill>
                  <a:schemeClr val="tx1"/>
                </a:solidFill>
                <a:latin typeface="Franklin Gothic Medium" panose="020B0603020102020204" pitchFamily="34" charset="0"/>
              </a:rPr>
              <a:t>FFY 2025 must show improvement from baseline</a:t>
            </a:r>
          </a:p>
          <a:p>
            <a:pPr marL="461963" lvl="1" indent="-234950">
              <a:buFont typeface="Arial" panose="020B0604020202020204" pitchFamily="34" charset="0"/>
              <a:buChar char="•"/>
            </a:pPr>
            <a:r>
              <a:rPr lang="en-US" sz="2000">
                <a:solidFill>
                  <a:schemeClr val="tx1"/>
                </a:solidFill>
                <a:latin typeface="Franklin Gothic Medium" panose="020B0603020102020204" pitchFamily="34" charset="0"/>
              </a:rPr>
              <a:t> </a:t>
            </a:r>
            <a:r>
              <a:rPr lang="en-US" sz="2000" b="1">
                <a:solidFill>
                  <a:schemeClr val="tx1"/>
                </a:solidFill>
                <a:latin typeface="Franklin Gothic Medium" panose="020B0603020102020204" pitchFamily="34" charset="0"/>
              </a:rPr>
              <a:t>Get stakeholder input</a:t>
            </a:r>
          </a:p>
          <a:p>
            <a:pPr marL="461963" lvl="1" indent="-234950">
              <a:buFont typeface="Arial" panose="020B0604020202020204" pitchFamily="34" charset="0"/>
              <a:buChar char="•"/>
            </a:pPr>
            <a:r>
              <a:rPr lang="en-US" sz="2000">
                <a:solidFill>
                  <a:schemeClr val="tx1"/>
                </a:solidFill>
                <a:latin typeface="Franklin Gothic Medium" panose="020B0603020102020204" pitchFamily="34" charset="0"/>
              </a:rPr>
              <a:t>Use state data to set targets</a:t>
            </a:r>
          </a:p>
          <a:p>
            <a:endParaRPr lang="en-US"/>
          </a:p>
        </p:txBody>
      </p:sp>
      <p:sp>
        <p:nvSpPr>
          <p:cNvPr id="6" name="Content Placeholder 4">
            <a:extLst>
              <a:ext uri="{FF2B5EF4-FFF2-40B4-BE49-F238E27FC236}">
                <a16:creationId xmlns:a16="http://schemas.microsoft.com/office/drawing/2014/main" id="{158F8FA1-FC29-4D25-BAAF-C4267A27EDDB}"/>
              </a:ext>
            </a:extLst>
          </p:cNvPr>
          <p:cNvSpPr>
            <a:spLocks noGrp="1"/>
          </p:cNvSpPr>
          <p:nvPr>
            <p:ph idx="1"/>
          </p:nvPr>
        </p:nvSpPr>
        <p:spPr>
          <a:xfrm>
            <a:off x="152400" y="79259"/>
            <a:ext cx="6858000" cy="2198363"/>
          </a:xfrm>
        </p:spPr>
        <p:txBody>
          <a:bodyPr>
            <a:normAutofit/>
          </a:bodyPr>
          <a:lstStyle/>
          <a:p>
            <a:pPr marL="0" indent="0">
              <a:buNone/>
            </a:pPr>
            <a:r>
              <a:rPr lang="en-US" b="1">
                <a:solidFill>
                  <a:srgbClr val="FF0000"/>
                </a:solidFill>
                <a:latin typeface="Maiandra GD" panose="020E0502030308020204" pitchFamily="34" charset="0"/>
              </a:rPr>
              <a:t>Results Indicators  - State determines targets</a:t>
            </a:r>
          </a:p>
          <a:p>
            <a:pPr marL="0" indent="0">
              <a:buNone/>
            </a:pPr>
            <a:r>
              <a:rPr lang="en-US">
                <a:latin typeface="Franklin Gothic Medium" panose="020B0603020102020204" pitchFamily="34" charset="0"/>
              </a:rPr>
              <a:t>Indicator 11:  SSIP</a:t>
            </a:r>
          </a:p>
          <a:p>
            <a:pPr marL="0" indent="0">
              <a:buNone/>
            </a:pPr>
            <a:r>
              <a:rPr lang="en-US">
                <a:latin typeface="Franklin Gothic Medium" panose="020B0603020102020204" pitchFamily="34" charset="0"/>
              </a:rPr>
              <a:t>Child Outcomes Summary Statement 1:  Positive Social Emotional Skills (including positive relationships) for Demo Sites</a:t>
            </a:r>
          </a:p>
          <a:p>
            <a:pPr marL="0" indent="0">
              <a:buNone/>
            </a:pPr>
            <a:endParaRPr lang="en-US">
              <a:latin typeface="Maiandra GD" panose="020E0502030308020204" pitchFamily="34" charset="0"/>
            </a:endParaRPr>
          </a:p>
          <a:p>
            <a:pPr marL="0" indent="0">
              <a:buNone/>
            </a:pPr>
            <a:endParaRPr lang="en-US">
              <a:latin typeface="Maiandra GD" panose="020E0502030308020204" pitchFamily="34" charset="0"/>
            </a:endParaRPr>
          </a:p>
          <a:p>
            <a:pPr marL="0" indent="0">
              <a:buNone/>
            </a:pPr>
            <a:endParaRPr lang="en-US">
              <a:latin typeface="Maiandra GD" panose="020E0502030308020204" pitchFamily="34" charset="0"/>
            </a:endParaRPr>
          </a:p>
        </p:txBody>
      </p:sp>
      <p:sp>
        <p:nvSpPr>
          <p:cNvPr id="3" name="TextBox 2">
            <a:extLst>
              <a:ext uri="{FF2B5EF4-FFF2-40B4-BE49-F238E27FC236}">
                <a16:creationId xmlns:a16="http://schemas.microsoft.com/office/drawing/2014/main" id="{0C4CBE14-92B6-4D8F-A5DE-2F2C648121F7}"/>
              </a:ext>
            </a:extLst>
          </p:cNvPr>
          <p:cNvSpPr txBox="1"/>
          <p:nvPr/>
        </p:nvSpPr>
        <p:spPr>
          <a:xfrm>
            <a:off x="7425519" y="4614208"/>
            <a:ext cx="4366417" cy="1938992"/>
          </a:xfrm>
          <a:prstGeom prst="rect">
            <a:avLst/>
          </a:prstGeom>
          <a:solidFill>
            <a:schemeClr val="accent1">
              <a:lumMod val="60000"/>
              <a:lumOff val="40000"/>
            </a:schemeClr>
          </a:solidFill>
        </p:spPr>
        <p:txBody>
          <a:bodyPr wrap="square" rtlCol="0">
            <a:spAutoFit/>
          </a:bodyPr>
          <a:lstStyle/>
          <a:p>
            <a:pPr marL="0" lvl="1">
              <a:lnSpc>
                <a:spcPct val="100000"/>
              </a:lnSpc>
              <a:spcBef>
                <a:spcPts val="1800"/>
              </a:spcBef>
            </a:pPr>
            <a:r>
              <a:rPr lang="en-US" sz="2000">
                <a:solidFill>
                  <a:schemeClr val="bg1"/>
                </a:solidFill>
                <a:latin typeface="Franklin Gothic Medium" panose="020B0603020102020204" pitchFamily="34" charset="0"/>
              </a:rPr>
              <a:t>Hawai‘i Part C Early Intervention will annually review and adjust targets accordingly based on data, evaluation of the impact of initiatives implemented, and stakeholder discussions.</a:t>
            </a:r>
          </a:p>
        </p:txBody>
      </p:sp>
      <p:graphicFrame>
        <p:nvGraphicFramePr>
          <p:cNvPr id="10" name="Table 10">
            <a:extLst>
              <a:ext uri="{FF2B5EF4-FFF2-40B4-BE49-F238E27FC236}">
                <a16:creationId xmlns:a16="http://schemas.microsoft.com/office/drawing/2014/main" id="{E620E935-228D-13E0-3825-8BE76A86FA4A}"/>
              </a:ext>
            </a:extLst>
          </p:cNvPr>
          <p:cNvGraphicFramePr>
            <a:graphicFrameLocks noGrp="1"/>
          </p:cNvGraphicFramePr>
          <p:nvPr>
            <p:extLst>
              <p:ext uri="{D42A27DB-BD31-4B8C-83A1-F6EECF244321}">
                <p14:modId xmlns:p14="http://schemas.microsoft.com/office/powerpoint/2010/main" val="3600310873"/>
              </p:ext>
            </p:extLst>
          </p:nvPr>
        </p:nvGraphicFramePr>
        <p:xfrm>
          <a:off x="152398" y="2586611"/>
          <a:ext cx="6599130" cy="731520"/>
        </p:xfrm>
        <a:graphic>
          <a:graphicData uri="http://schemas.openxmlformats.org/drawingml/2006/table">
            <a:tbl>
              <a:tblPr firstRow="1" bandRow="1">
                <a:tableStyleId>{21E4AEA4-8DFA-4A89-87EB-49C32662AFE0}</a:tableStyleId>
              </a:tblPr>
              <a:tblGrid>
                <a:gridCol w="2199710">
                  <a:extLst>
                    <a:ext uri="{9D8B030D-6E8A-4147-A177-3AD203B41FA5}">
                      <a16:colId xmlns:a16="http://schemas.microsoft.com/office/drawing/2014/main" val="406443091"/>
                    </a:ext>
                  </a:extLst>
                </a:gridCol>
                <a:gridCol w="4399420">
                  <a:extLst>
                    <a:ext uri="{9D8B030D-6E8A-4147-A177-3AD203B41FA5}">
                      <a16:colId xmlns:a16="http://schemas.microsoft.com/office/drawing/2014/main" val="2901816264"/>
                    </a:ext>
                  </a:extLst>
                </a:gridCol>
              </a:tblGrid>
              <a:tr h="272756">
                <a:tc gridSpan="2">
                  <a:txBody>
                    <a:bodyPr/>
                    <a:lstStyle/>
                    <a:p>
                      <a:r>
                        <a:rPr lang="en-US"/>
                        <a:t>Baseline Data:</a:t>
                      </a:r>
                    </a:p>
                  </a:txBody>
                  <a:tcPr/>
                </a:tc>
                <a:tc hMerge="1">
                  <a:txBody>
                    <a:bodyPr/>
                    <a:lstStyle/>
                    <a:p>
                      <a:endParaRPr lang="en-US"/>
                    </a:p>
                  </a:txBody>
                  <a:tcPr/>
                </a:tc>
                <a:extLst>
                  <a:ext uri="{0D108BD9-81ED-4DB2-BD59-A6C34878D82A}">
                    <a16:rowId xmlns:a16="http://schemas.microsoft.com/office/drawing/2014/main" val="3174831489"/>
                  </a:ext>
                </a:extLst>
              </a:tr>
              <a:tr h="272756">
                <a:tc>
                  <a:txBody>
                    <a:bodyPr/>
                    <a:lstStyle/>
                    <a:p>
                      <a:pPr algn="ctr"/>
                      <a:r>
                        <a:rPr lang="en-US"/>
                        <a:t>FFY 2020</a:t>
                      </a:r>
                    </a:p>
                  </a:txBody>
                  <a:tcPr/>
                </a:tc>
                <a:tc>
                  <a:txBody>
                    <a:bodyPr/>
                    <a:lstStyle/>
                    <a:p>
                      <a:pPr algn="ctr"/>
                      <a:r>
                        <a:rPr lang="en-US"/>
                        <a:t>45.95%</a:t>
                      </a:r>
                    </a:p>
                  </a:txBody>
                  <a:tcPr/>
                </a:tc>
                <a:extLst>
                  <a:ext uri="{0D108BD9-81ED-4DB2-BD59-A6C34878D82A}">
                    <a16:rowId xmlns:a16="http://schemas.microsoft.com/office/drawing/2014/main" val="3057949358"/>
                  </a:ext>
                </a:extLst>
              </a:tr>
            </a:tbl>
          </a:graphicData>
        </a:graphic>
      </p:graphicFrame>
      <p:graphicFrame>
        <p:nvGraphicFramePr>
          <p:cNvPr id="11" name="Table 6">
            <a:extLst>
              <a:ext uri="{FF2B5EF4-FFF2-40B4-BE49-F238E27FC236}">
                <a16:creationId xmlns:a16="http://schemas.microsoft.com/office/drawing/2014/main" id="{0C9F21A4-4BFC-8535-70FE-3684F8B31C51}"/>
              </a:ext>
            </a:extLst>
          </p:cNvPr>
          <p:cNvGraphicFramePr>
            <a:graphicFrameLocks noGrp="1"/>
          </p:cNvGraphicFramePr>
          <p:nvPr>
            <p:extLst>
              <p:ext uri="{D42A27DB-BD31-4B8C-83A1-F6EECF244321}">
                <p14:modId xmlns:p14="http://schemas.microsoft.com/office/powerpoint/2010/main" val="735342305"/>
              </p:ext>
            </p:extLst>
          </p:nvPr>
        </p:nvGraphicFramePr>
        <p:xfrm>
          <a:off x="152398" y="3627120"/>
          <a:ext cx="6556627" cy="2926080"/>
        </p:xfrm>
        <a:graphic>
          <a:graphicData uri="http://schemas.openxmlformats.org/drawingml/2006/table">
            <a:tbl>
              <a:tblPr firstRow="1" bandRow="1">
                <a:tableStyleId>{21E4AEA4-8DFA-4A89-87EB-49C32662AFE0}</a:tableStyleId>
              </a:tblPr>
              <a:tblGrid>
                <a:gridCol w="2231206">
                  <a:extLst>
                    <a:ext uri="{9D8B030D-6E8A-4147-A177-3AD203B41FA5}">
                      <a16:colId xmlns:a16="http://schemas.microsoft.com/office/drawing/2014/main" val="4226431212"/>
                    </a:ext>
                  </a:extLst>
                </a:gridCol>
                <a:gridCol w="4325421">
                  <a:extLst>
                    <a:ext uri="{9D8B030D-6E8A-4147-A177-3AD203B41FA5}">
                      <a16:colId xmlns:a16="http://schemas.microsoft.com/office/drawing/2014/main" val="1361003386"/>
                    </a:ext>
                  </a:extLst>
                </a:gridCol>
              </a:tblGrid>
              <a:tr h="350365">
                <a:tc gridSpan="2">
                  <a:txBody>
                    <a:bodyPr/>
                    <a:lstStyle/>
                    <a:p>
                      <a:pPr algn="ctr"/>
                      <a:r>
                        <a:rPr lang="en-US"/>
                        <a:t>Target</a:t>
                      </a:r>
                    </a:p>
                  </a:txBody>
                  <a:tcPr/>
                </a:tc>
                <a:tc hMerge="1">
                  <a:txBody>
                    <a:bodyPr/>
                    <a:lstStyle/>
                    <a:p>
                      <a:pPr algn="ctr"/>
                      <a:r>
                        <a:rPr lang="en-US"/>
                        <a:t>FFY Year</a:t>
                      </a:r>
                    </a:p>
                  </a:txBody>
                  <a:tcPr anchor="ctr"/>
                </a:tc>
                <a:extLst>
                  <a:ext uri="{0D108BD9-81ED-4DB2-BD59-A6C34878D82A}">
                    <a16:rowId xmlns:a16="http://schemas.microsoft.com/office/drawing/2014/main" val="3594550856"/>
                  </a:ext>
                </a:extLst>
              </a:tr>
              <a:tr h="3503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FFY Year</a:t>
                      </a:r>
                    </a:p>
                  </a:txBody>
                  <a:tcPr/>
                </a:tc>
                <a:tc>
                  <a:txBody>
                    <a:bodyPr/>
                    <a:lstStyle/>
                    <a:p>
                      <a:pPr algn="ctr"/>
                      <a:endParaRPr lang="en-US"/>
                    </a:p>
                  </a:txBody>
                  <a:tcPr anchor="ctr"/>
                </a:tc>
                <a:extLst>
                  <a:ext uri="{0D108BD9-81ED-4DB2-BD59-A6C34878D82A}">
                    <a16:rowId xmlns:a16="http://schemas.microsoft.com/office/drawing/2014/main" val="2023940659"/>
                  </a:ext>
                </a:extLst>
              </a:tr>
              <a:tr h="0">
                <a:tc>
                  <a:txBody>
                    <a:bodyPr/>
                    <a:lstStyle/>
                    <a:p>
                      <a:pPr algn="ctr"/>
                      <a:r>
                        <a:rPr lang="en-US"/>
                        <a:t>2020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45.95%</a:t>
                      </a:r>
                    </a:p>
                  </a:txBody>
                  <a:tcPr anchor="ctr"/>
                </a:tc>
                <a:extLst>
                  <a:ext uri="{0D108BD9-81ED-4DB2-BD59-A6C34878D82A}">
                    <a16:rowId xmlns:a16="http://schemas.microsoft.com/office/drawing/2014/main" val="1132063464"/>
                  </a:ext>
                </a:extLst>
              </a:tr>
              <a:tr h="350365">
                <a:tc>
                  <a:txBody>
                    <a:bodyPr/>
                    <a:lstStyle/>
                    <a:p>
                      <a:pPr algn="ctr"/>
                      <a:r>
                        <a:rPr lang="en-US"/>
                        <a:t>2021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45.95%</a:t>
                      </a:r>
                    </a:p>
                  </a:txBody>
                  <a:tcPr anchor="ctr"/>
                </a:tc>
                <a:extLst>
                  <a:ext uri="{0D108BD9-81ED-4DB2-BD59-A6C34878D82A}">
                    <a16:rowId xmlns:a16="http://schemas.microsoft.com/office/drawing/2014/main" val="1234207098"/>
                  </a:ext>
                </a:extLst>
              </a:tr>
              <a:tr h="350365">
                <a:tc>
                  <a:txBody>
                    <a:bodyPr/>
                    <a:lstStyle/>
                    <a:p>
                      <a:pPr algn="ctr"/>
                      <a:r>
                        <a:rPr lang="en-US"/>
                        <a:t>2022</a:t>
                      </a:r>
                    </a:p>
                  </a:txBody>
                  <a:tcPr/>
                </a:tc>
                <a:tc>
                  <a:txBody>
                    <a:bodyPr/>
                    <a:lstStyle/>
                    <a:p>
                      <a:pPr algn="ctr"/>
                      <a:r>
                        <a:rPr lang="en-US"/>
                        <a:t>45.95%</a:t>
                      </a:r>
                    </a:p>
                  </a:txBody>
                  <a:tcPr anchor="ctr"/>
                </a:tc>
                <a:extLst>
                  <a:ext uri="{0D108BD9-81ED-4DB2-BD59-A6C34878D82A}">
                    <a16:rowId xmlns:a16="http://schemas.microsoft.com/office/drawing/2014/main" val="2094275784"/>
                  </a:ext>
                </a:extLst>
              </a:tr>
              <a:tr h="350365">
                <a:tc>
                  <a:txBody>
                    <a:bodyPr/>
                    <a:lstStyle/>
                    <a:p>
                      <a:pPr algn="ctr"/>
                      <a:r>
                        <a:rPr lang="en-US">
                          <a:highlight>
                            <a:srgbClr val="FFFF00"/>
                          </a:highlight>
                        </a:rPr>
                        <a:t>2023</a:t>
                      </a:r>
                    </a:p>
                  </a:txBody>
                  <a:tcPr/>
                </a:tc>
                <a:tc>
                  <a:txBody>
                    <a:bodyPr/>
                    <a:lstStyle/>
                    <a:p>
                      <a:pPr algn="ctr"/>
                      <a:r>
                        <a:rPr lang="en-US"/>
                        <a:t>47.25%</a:t>
                      </a:r>
                    </a:p>
                  </a:txBody>
                  <a:tcPr anchor="ctr"/>
                </a:tc>
                <a:extLst>
                  <a:ext uri="{0D108BD9-81ED-4DB2-BD59-A6C34878D82A}">
                    <a16:rowId xmlns:a16="http://schemas.microsoft.com/office/drawing/2014/main" val="4243630375"/>
                  </a:ext>
                </a:extLst>
              </a:tr>
              <a:tr h="350365">
                <a:tc>
                  <a:txBody>
                    <a:bodyPr/>
                    <a:lstStyle/>
                    <a:p>
                      <a:pPr algn="ctr"/>
                      <a:r>
                        <a:rPr lang="en-US"/>
                        <a:t>2024</a:t>
                      </a:r>
                    </a:p>
                  </a:txBody>
                  <a:tcPr/>
                </a:tc>
                <a:tc>
                  <a:txBody>
                    <a:bodyPr/>
                    <a:lstStyle/>
                    <a:p>
                      <a:pPr algn="ctr"/>
                      <a:r>
                        <a:rPr lang="en-US"/>
                        <a:t>47.50%</a:t>
                      </a:r>
                    </a:p>
                  </a:txBody>
                  <a:tcPr anchor="ctr"/>
                </a:tc>
                <a:extLst>
                  <a:ext uri="{0D108BD9-81ED-4DB2-BD59-A6C34878D82A}">
                    <a16:rowId xmlns:a16="http://schemas.microsoft.com/office/drawing/2014/main" val="286622204"/>
                  </a:ext>
                </a:extLst>
              </a:tr>
              <a:tr h="350365">
                <a:tc>
                  <a:txBody>
                    <a:bodyPr/>
                    <a:lstStyle/>
                    <a:p>
                      <a:pPr algn="ctr"/>
                      <a:r>
                        <a:rPr lang="en-US"/>
                        <a:t>2025</a:t>
                      </a:r>
                    </a:p>
                  </a:txBody>
                  <a:tcPr/>
                </a:tc>
                <a:tc>
                  <a:txBody>
                    <a:bodyPr/>
                    <a:lstStyle/>
                    <a:p>
                      <a:pPr algn="ctr"/>
                      <a:r>
                        <a:rPr lang="en-US"/>
                        <a:t>48.00%</a:t>
                      </a:r>
                    </a:p>
                  </a:txBody>
                  <a:tcPr anchor="ctr"/>
                </a:tc>
                <a:extLst>
                  <a:ext uri="{0D108BD9-81ED-4DB2-BD59-A6C34878D82A}">
                    <a16:rowId xmlns:a16="http://schemas.microsoft.com/office/drawing/2014/main" val="3773465569"/>
                  </a:ext>
                </a:extLst>
              </a:tr>
            </a:tbl>
          </a:graphicData>
        </a:graphic>
      </p:graphicFrame>
    </p:spTree>
    <p:extLst>
      <p:ext uri="{BB962C8B-B14F-4D97-AF65-F5344CB8AC3E}">
        <p14:creationId xmlns:p14="http://schemas.microsoft.com/office/powerpoint/2010/main" val="101557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238126"/>
            <a:ext cx="12192000" cy="923925"/>
          </a:xfrm>
        </p:spPr>
        <p:txBody>
          <a:bodyPr/>
          <a:lstStyle/>
          <a:p>
            <a:pPr algn="ctr" eaLnBrk="1" hangingPunct="1"/>
            <a:r>
              <a:rPr lang="en-US" altLang="en-US" sz="4000" b="1">
                <a:latin typeface="Maiandra GD" panose="020E0502030308020204" pitchFamily="34" charset="0"/>
              </a:rPr>
              <a:t>SSIP Intermediate Outcomes</a:t>
            </a:r>
          </a:p>
        </p:txBody>
      </p:sp>
      <p:sp>
        <p:nvSpPr>
          <p:cNvPr id="3" name="Content Placeholder 2"/>
          <p:cNvSpPr>
            <a:spLocks noGrp="1"/>
          </p:cNvSpPr>
          <p:nvPr>
            <p:ph idx="1"/>
          </p:nvPr>
        </p:nvSpPr>
        <p:spPr>
          <a:xfrm>
            <a:off x="533400" y="2159493"/>
            <a:ext cx="11125200" cy="5057775"/>
          </a:xfrm>
        </p:spPr>
        <p:txBody>
          <a:bodyPr>
            <a:normAutofit/>
          </a:bodyPr>
          <a:lstStyle/>
          <a:p>
            <a:pPr>
              <a:lnSpc>
                <a:spcPct val="80000"/>
              </a:lnSpc>
              <a:buFont typeface="Wingdings" panose="05000000000000000000" pitchFamily="2" charset="2"/>
              <a:buChar char="§"/>
              <a:defRPr/>
            </a:pPr>
            <a:r>
              <a:rPr lang="en-US" altLang="en-US" sz="4000" b="1">
                <a:latin typeface="Century Gothic" panose="020B0502020202020204" pitchFamily="34" charset="0"/>
              </a:rPr>
              <a:t>EI Providers will implement EBPs to support SE development with fidelity. </a:t>
            </a:r>
          </a:p>
          <a:p>
            <a:pPr marL="0" indent="0">
              <a:lnSpc>
                <a:spcPct val="80000"/>
              </a:lnSpc>
              <a:buNone/>
              <a:defRPr/>
            </a:pPr>
            <a:endParaRPr lang="en-US" altLang="en-US" sz="4000" b="1">
              <a:latin typeface="Century Gothic" panose="020B0502020202020204" pitchFamily="34" charset="0"/>
            </a:endParaRPr>
          </a:p>
          <a:p>
            <a:pPr>
              <a:lnSpc>
                <a:spcPct val="80000"/>
              </a:lnSpc>
              <a:buFont typeface="Wingdings" panose="05000000000000000000" pitchFamily="2" charset="2"/>
              <a:buChar char="§"/>
              <a:defRPr/>
            </a:pPr>
            <a:r>
              <a:rPr lang="en-US" altLang="en-US" sz="4000" b="1">
                <a:latin typeface="Century Gothic" panose="020B0502020202020204" pitchFamily="34" charset="0"/>
              </a:rPr>
              <a:t>EI providers will implement the Child Outcome Summary (COS) process with fidelity. </a:t>
            </a:r>
          </a:p>
        </p:txBody>
      </p:sp>
    </p:spTree>
    <p:extLst>
      <p:ext uri="{BB962C8B-B14F-4D97-AF65-F5344CB8AC3E}">
        <p14:creationId xmlns:p14="http://schemas.microsoft.com/office/powerpoint/2010/main" val="11904712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3">
                                            <p:txEl>
                                              <p:pRg st="0" end="0"/>
                                            </p:txEl>
                                          </p:spTgt>
                                        </p:tgtEl>
                                      </p:cBhvr>
                                    </p:animEffect>
                                    <p:animScale>
                                      <p:cBhvr>
                                        <p:cTn id="7" dur="50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1000" tmFilter="0, 0; .2, .5; .8, .5; 1, 0"/>
                                        <p:tgtEl>
                                          <p:spTgt spid="3">
                                            <p:txEl>
                                              <p:pRg st="2" end="2"/>
                                            </p:txEl>
                                          </p:spTgt>
                                        </p:tgtEl>
                                      </p:cBhvr>
                                    </p:animEffect>
                                    <p:animScale>
                                      <p:cBhvr>
                                        <p:cTn id="12" dur="50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7A447105629C4D93BE1ED165161FE9" ma:contentTypeVersion="4" ma:contentTypeDescription="Create a new document." ma:contentTypeScope="" ma:versionID="982167001bef60f9d7dab642bc907f19">
  <xsd:schema xmlns:xsd="http://www.w3.org/2001/XMLSchema" xmlns:xs="http://www.w3.org/2001/XMLSchema" xmlns:p="http://schemas.microsoft.com/office/2006/metadata/properties" xmlns:ns2="17131606-4bbd-479d-9fa5-d9bc79e3b41b" targetNamespace="http://schemas.microsoft.com/office/2006/metadata/properties" ma:root="true" ma:fieldsID="c3fad25c175878e771acc1a189be1663" ns2:_="">
    <xsd:import namespace="17131606-4bbd-479d-9fa5-d9bc79e3b41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131606-4bbd-479d-9fa5-d9bc79e3b4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A7D2AA-6B65-4F81-95BF-B1ED98C43742}">
  <ds:schemaRefs>
    <ds:schemaRef ds:uri="http://schemas.microsoft.com/sharepoint/v3/contenttype/forms"/>
  </ds:schemaRefs>
</ds:datastoreItem>
</file>

<file path=customXml/itemProps2.xml><?xml version="1.0" encoding="utf-8"?>
<ds:datastoreItem xmlns:ds="http://schemas.openxmlformats.org/officeDocument/2006/customXml" ds:itemID="{141F123E-E9D1-4DE8-B985-033CF2BAEF14}">
  <ds:schemaRefs>
    <ds:schemaRef ds:uri="17131606-4bbd-479d-9fa5-d9bc79e3b4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D16530A-B0EF-44B3-AF2B-23A51AA9AD3B}">
  <ds:schemaRefs>
    <ds:schemaRef ds:uri="17131606-4bbd-479d-9fa5-d9bc79e3b4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847dec6-63b2-43f9-a6d0-58a40aaa1a10}" enabled="0" method="" siteId="{3847dec6-63b2-43f9-a6d0-58a40aaa1a10}" removed="1"/>
</clbl:labelList>
</file>

<file path=docProps/app.xml><?xml version="1.0" encoding="utf-8"?>
<Properties xmlns="http://schemas.openxmlformats.org/officeDocument/2006/extended-properties" xmlns:vt="http://schemas.openxmlformats.org/officeDocument/2006/docPropsVTypes">
  <Template>Medical design presentation (widescreen)</Template>
  <Application>Microsoft Office PowerPoint</Application>
  <PresentationFormat>Widescreen</PresentationFormat>
  <Slides>39</Slides>
  <Notes>39</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Medical Design 16x9</vt:lpstr>
      <vt:lpstr>Hawai‘i  State Systemic Improvement Plan (SSIP)</vt:lpstr>
      <vt:lpstr>AGENDA</vt:lpstr>
      <vt:lpstr>Purpose of Today’s Meeting</vt:lpstr>
      <vt:lpstr>SSIP Purpose</vt:lpstr>
      <vt:lpstr>EARLY INTERVENTION OUTCOMES</vt:lpstr>
      <vt:lpstr>EARLY INTERVENTION CHILD OUTCOMES</vt:lpstr>
      <vt:lpstr>State Identified Measurable Result (SIMR)</vt:lpstr>
      <vt:lpstr>Target Setting</vt:lpstr>
      <vt:lpstr>SSIP Intermediate Outcomes</vt:lpstr>
      <vt:lpstr>State SSIP Broad Improvement Strategies</vt:lpstr>
      <vt:lpstr>PowerPoint Presentation</vt:lpstr>
      <vt:lpstr>State SSIP Implementation Workgroups</vt:lpstr>
      <vt:lpstr>Professional Development and  Technical Assistance</vt:lpstr>
      <vt:lpstr>Professional Development and  Technical Assistance</vt:lpstr>
      <vt:lpstr>Pulse Check: Key Accomplishments to Infrastructure for implementation of EBP in FFY 2023</vt:lpstr>
      <vt:lpstr>Infant Mental Health &amp;  Reflective Supervision/Consultation Data</vt:lpstr>
      <vt:lpstr>Confidence Rating in working with infant &amp; early childhood mental health </vt:lpstr>
      <vt:lpstr>Pulse Check: Key Accomplishments to Infrastructure for implementation of EBP in FFY 2023</vt:lpstr>
      <vt:lpstr>PowerPoint Presentation</vt:lpstr>
      <vt:lpstr>PowerPoint Presentation</vt:lpstr>
      <vt:lpstr>Maintaining a Steady Pulse – Next Steps</vt:lpstr>
      <vt:lpstr>Fiscal Staffing</vt:lpstr>
      <vt:lpstr>PowerPoint Presentation</vt:lpstr>
      <vt:lpstr>Pulse Check: Staffing Key Accomplishments in FFY 2023</vt:lpstr>
      <vt:lpstr>PowerPoint Presentation</vt:lpstr>
      <vt:lpstr>Maintaining a Steady Pulse – Next Steps</vt:lpstr>
      <vt:lpstr>Monitoring and Accountability</vt:lpstr>
      <vt:lpstr>Monitoring and Accountability</vt:lpstr>
      <vt:lpstr>PowerPoint Presentation</vt:lpstr>
      <vt:lpstr>Annual Family Survey</vt:lpstr>
      <vt:lpstr>Family’s Understanding of the COS Process</vt:lpstr>
      <vt:lpstr>PowerPoint Presentation</vt:lpstr>
      <vt:lpstr>Pulse Check: Key Accomplishments</vt:lpstr>
      <vt:lpstr>PowerPoint Presentation</vt:lpstr>
      <vt:lpstr>PowerPoint Presentation</vt:lpstr>
      <vt:lpstr>Maintaining a Steady Pulse – Next Steps</vt:lpstr>
      <vt:lpstr>Feedback</vt:lpstr>
      <vt:lpstr>Ongoing Partner Engagement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Hawaii  State Systemic Improvement Plan (SSIP)</dc:title>
  <dc:creator>Kong, Stacy</dc:creator>
  <cp:revision>3</cp:revision>
  <cp:lastPrinted>2024-11-12T17:58:46Z</cp:lastPrinted>
  <dcterms:created xsi:type="dcterms:W3CDTF">2016-11-28T21:27:56Z</dcterms:created>
  <dcterms:modified xsi:type="dcterms:W3CDTF">2024-12-05T20:47:00Z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0x010100497A447105629C4D93BE1ED165161FE9</vt:lpwstr>
  </property>
  <property fmtid="{D5CDD505-2E9C-101B-9397-08002B2CF9AE}" pid="3" name="ComplianceAssetId">
    <vt:lpwstr/>
  </property>
  <property fmtid="{D5CDD505-2E9C-101B-9397-08002B2CF9AE}" pid="4" name="Order">
    <vt:r8>2523100</vt:r8>
  </property>
</Properties>
</file>