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4"/>
  </p:notesMasterIdLst>
  <p:handoutMasterIdLst>
    <p:handoutMasterId r:id="rId95"/>
  </p:handoutMasterIdLst>
  <p:sldIdLst>
    <p:sldId id="256" r:id="rId5"/>
    <p:sldId id="268" r:id="rId6"/>
    <p:sldId id="377" r:id="rId7"/>
    <p:sldId id="413" r:id="rId8"/>
    <p:sldId id="340" r:id="rId9"/>
    <p:sldId id="341" r:id="rId10"/>
    <p:sldId id="273" r:id="rId11"/>
    <p:sldId id="411" r:id="rId12"/>
    <p:sldId id="403" r:id="rId13"/>
    <p:sldId id="414" r:id="rId14"/>
    <p:sldId id="342" r:id="rId15"/>
    <p:sldId id="406" r:id="rId16"/>
    <p:sldId id="470" r:id="rId17"/>
    <p:sldId id="345" r:id="rId18"/>
    <p:sldId id="376" r:id="rId19"/>
    <p:sldId id="350" r:id="rId20"/>
    <p:sldId id="276" r:id="rId21"/>
    <p:sldId id="277" r:id="rId22"/>
    <p:sldId id="351" r:id="rId23"/>
    <p:sldId id="390" r:id="rId24"/>
    <p:sldId id="354" r:id="rId25"/>
    <p:sldId id="436" r:id="rId26"/>
    <p:sldId id="279" r:id="rId27"/>
    <p:sldId id="355" r:id="rId28"/>
    <p:sldId id="356" r:id="rId29"/>
    <p:sldId id="482" r:id="rId30"/>
    <p:sldId id="450" r:id="rId31"/>
    <p:sldId id="451" r:id="rId32"/>
    <p:sldId id="280" r:id="rId33"/>
    <p:sldId id="347" r:id="rId34"/>
    <p:sldId id="404" r:id="rId35"/>
    <p:sldId id="407" r:id="rId36"/>
    <p:sldId id="281" r:id="rId37"/>
    <p:sldId id="415" r:id="rId38"/>
    <p:sldId id="420" r:id="rId39"/>
    <p:sldId id="456" r:id="rId40"/>
    <p:sldId id="282" r:id="rId41"/>
    <p:sldId id="457" r:id="rId42"/>
    <p:sldId id="459" r:id="rId43"/>
    <p:sldId id="460" r:id="rId44"/>
    <p:sldId id="348" r:id="rId45"/>
    <p:sldId id="461" r:id="rId46"/>
    <p:sldId id="464" r:id="rId47"/>
    <p:sldId id="465" r:id="rId48"/>
    <p:sldId id="349" r:id="rId49"/>
    <p:sldId id="466" r:id="rId50"/>
    <p:sldId id="289" r:id="rId51"/>
    <p:sldId id="285" r:id="rId52"/>
    <p:sldId id="416" r:id="rId53"/>
    <p:sldId id="419" r:id="rId54"/>
    <p:sldId id="418" r:id="rId55"/>
    <p:sldId id="431" r:id="rId56"/>
    <p:sldId id="430" r:id="rId57"/>
    <p:sldId id="428" r:id="rId58"/>
    <p:sldId id="433" r:id="rId59"/>
    <p:sldId id="434" r:id="rId60"/>
    <p:sldId id="421" r:id="rId61"/>
    <p:sldId id="437" r:id="rId62"/>
    <p:sldId id="438" r:id="rId63"/>
    <p:sldId id="440" r:id="rId64"/>
    <p:sldId id="399" r:id="rId65"/>
    <p:sldId id="432" r:id="rId66"/>
    <p:sldId id="441" r:id="rId67"/>
    <p:sldId id="442" r:id="rId68"/>
    <p:sldId id="444" r:id="rId69"/>
    <p:sldId id="475" r:id="rId70"/>
    <p:sldId id="474" r:id="rId71"/>
    <p:sldId id="476" r:id="rId72"/>
    <p:sldId id="448" r:id="rId73"/>
    <p:sldId id="471" r:id="rId74"/>
    <p:sldId id="453" r:id="rId75"/>
    <p:sldId id="452" r:id="rId76"/>
    <p:sldId id="397" r:id="rId77"/>
    <p:sldId id="477" r:id="rId78"/>
    <p:sldId id="478" r:id="rId79"/>
    <p:sldId id="479" r:id="rId80"/>
    <p:sldId id="481" r:id="rId81"/>
    <p:sldId id="454" r:id="rId82"/>
    <p:sldId id="469" r:id="rId83"/>
    <p:sldId id="458" r:id="rId84"/>
    <p:sldId id="429" r:id="rId85"/>
    <p:sldId id="462" r:id="rId86"/>
    <p:sldId id="463" r:id="rId87"/>
    <p:sldId id="423" r:id="rId88"/>
    <p:sldId id="467" r:id="rId89"/>
    <p:sldId id="472" r:id="rId90"/>
    <p:sldId id="468" r:id="rId91"/>
    <p:sldId id="402" r:id="rId92"/>
    <p:sldId id="372" r:id="rId9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756C78-CD1A-AECC-334C-316D03A67A31}" name="Umakoshi, Sheri T." initials="SU" userId="S::sheri.umakoshi@doh.hawaii.gov::cc94bead-423f-4d1c-97f4-48259b239837" providerId="AD"/>
  <p188:author id="{5A50D689-A284-6C69-2839-FA811D8C4FDB}" name="Kong, Stacy" initials="SK" userId="S::stacy.kong@doh.hawaii.gov::d32eff5c-97de-4be8-901b-9d1bf4ec6e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FF"/>
    <a:srgbClr val="B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4" d="100"/>
          <a:sy n="104" d="100"/>
        </p:scale>
        <p:origin x="756" y="108"/>
      </p:cViewPr>
      <p:guideLst>
        <p:guide pos="3840"/>
        <p:guide orient="horz" pos="2160"/>
      </p:guideLst>
    </p:cSldViewPr>
  </p:slideViewPr>
  <p:notesTextViewPr>
    <p:cViewPr>
      <p:scale>
        <a:sx n="1" d="1"/>
        <a:sy n="1" d="1"/>
      </p:scale>
      <p:origin x="0" y="0"/>
    </p:cViewPr>
  </p:notesTextViewPr>
  <p:sorterViewPr>
    <p:cViewPr>
      <p:scale>
        <a:sx n="100" d="100"/>
        <a:sy n="100" d="100"/>
      </p:scale>
      <p:origin x="0" y="-11790"/>
    </p:cViewPr>
  </p:sorterViewPr>
  <p:notesViewPr>
    <p:cSldViewPr snapToGrid="0">
      <p:cViewPr>
        <p:scale>
          <a:sx n="75" d="100"/>
          <a:sy n="75" d="100"/>
        </p:scale>
        <p:origin x="2310" y="-7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1:  Timely Services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Hawaii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4"/>
                <c:pt idx="0">
                  <c:v>FFY 2020</c:v>
                </c:pt>
                <c:pt idx="1">
                  <c:v>FFY 2021</c:v>
                </c:pt>
                <c:pt idx="2">
                  <c:v>FFY 2022</c:v>
                </c:pt>
                <c:pt idx="3">
                  <c:v>FFY 2023</c:v>
                </c:pt>
              </c:strCache>
            </c:strRef>
          </c:cat>
          <c:val>
            <c:numRef>
              <c:f>Sheet1!$B$2:$B$6</c:f>
              <c:numCache>
                <c:formatCode>General</c:formatCode>
                <c:ptCount val="5"/>
                <c:pt idx="0">
                  <c:v>64</c:v>
                </c:pt>
                <c:pt idx="1">
                  <c:v>73.89</c:v>
                </c:pt>
                <c:pt idx="2">
                  <c:v>74.5</c:v>
                </c:pt>
                <c:pt idx="3">
                  <c:v>66.67</c:v>
                </c:pt>
              </c:numCache>
            </c:numRef>
          </c:val>
          <c:smooth val="0"/>
          <c:extLst>
            <c:ext xmlns:c16="http://schemas.microsoft.com/office/drawing/2014/chart" uri="{C3380CC4-5D6E-409C-BE32-E72D297353CC}">
              <c16:uniqueId val="{00000000-AC14-4E95-A03B-FEEFBA6A7FE4}"/>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Sheet1!$A$2:$A$6</c:f>
              <c:strCache>
                <c:ptCount val="4"/>
                <c:pt idx="0">
                  <c:v>FFY 2020</c:v>
                </c:pt>
                <c:pt idx="1">
                  <c:v>FFY 2021</c:v>
                </c:pt>
                <c:pt idx="2">
                  <c:v>FFY 2022</c:v>
                </c:pt>
                <c:pt idx="3">
                  <c:v>FFY 2023</c:v>
                </c:pt>
              </c:strCache>
            </c:strRef>
          </c:cat>
          <c:val>
            <c:numRef>
              <c:f>Sheet1!$C$2:$C$6</c:f>
              <c:numCache>
                <c:formatCode>General</c:formatCode>
                <c:ptCount val="5"/>
                <c:pt idx="0">
                  <c:v>100</c:v>
                </c:pt>
                <c:pt idx="1">
                  <c:v>100</c:v>
                </c:pt>
                <c:pt idx="2">
                  <c:v>100</c:v>
                </c:pt>
                <c:pt idx="3">
                  <c:v>100</c:v>
                </c:pt>
              </c:numCache>
            </c:numRef>
          </c:val>
          <c:smooth val="0"/>
          <c:extLst>
            <c:ext xmlns:c16="http://schemas.microsoft.com/office/drawing/2014/chart" uri="{C3380CC4-5D6E-409C-BE32-E72D297353CC}">
              <c16:uniqueId val="{00000000-8CD2-4D63-AF23-906815DE39EB}"/>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4:  Family Survey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258320586368708"/>
          <c:y val="9.8152396427526961E-2"/>
          <c:w val="0.75078591897013813"/>
          <c:h val="0.72845494806861111"/>
        </c:manualLayout>
      </c:layout>
      <c:lineChart>
        <c:grouping val="standard"/>
        <c:varyColors val="0"/>
        <c:ser>
          <c:idx val="0"/>
          <c:order val="0"/>
          <c:tx>
            <c:strRef>
              <c:f>Sheet1!$B$1</c:f>
              <c:strCache>
                <c:ptCount val="1"/>
                <c:pt idx="0">
                  <c:v>C:  Family Helped Their Child
Learn and Grow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0.00</c:formatCode>
                <c:ptCount val="4"/>
                <c:pt idx="0">
                  <c:v>85.08</c:v>
                </c:pt>
                <c:pt idx="1">
                  <c:v>84.21</c:v>
                </c:pt>
                <c:pt idx="2">
                  <c:v>84.73</c:v>
                </c:pt>
                <c:pt idx="3">
                  <c:v>89.59</c:v>
                </c:pt>
              </c:numCache>
            </c:numRef>
          </c:val>
          <c:smooth val="0"/>
          <c:extLst>
            <c:ext xmlns:c16="http://schemas.microsoft.com/office/drawing/2014/chart" uri="{C3380CC4-5D6E-409C-BE32-E72D297353CC}">
              <c16:uniqueId val="{00000000-AA55-4ADA-AC50-6D44392030B8}"/>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0.00</c:formatCode>
                <c:ptCount val="4"/>
                <c:pt idx="0">
                  <c:v>85</c:v>
                </c:pt>
                <c:pt idx="1">
                  <c:v>85</c:v>
                </c:pt>
                <c:pt idx="2">
                  <c:v>85</c:v>
                </c:pt>
                <c:pt idx="3">
                  <c:v>85</c:v>
                </c:pt>
              </c:numCache>
            </c:numRef>
          </c:val>
          <c:smooth val="0"/>
          <c:extLst>
            <c:ext xmlns:c16="http://schemas.microsoft.com/office/drawing/2014/chart" uri="{C3380CC4-5D6E-409C-BE32-E72D297353CC}">
              <c16:uniqueId val="{00000001-AA55-4ADA-AC50-6D44392030B8}"/>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5:  Child Count/618 Data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5:  Infants and Toddlers Birth to One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2020-rev</c:v>
                </c:pt>
                <c:pt idx="1">
                  <c:v>FFY 2021</c:v>
                </c:pt>
                <c:pt idx="2">
                  <c:v>FFY 2022</c:v>
                </c:pt>
                <c:pt idx="3">
                  <c:v>FFY 2023</c:v>
                </c:pt>
              </c:strCache>
            </c:strRef>
          </c:cat>
          <c:val>
            <c:numRef>
              <c:f>Sheet1!$B$2:$B$5</c:f>
              <c:numCache>
                <c:formatCode>0.00</c:formatCode>
                <c:ptCount val="4"/>
                <c:pt idx="0">
                  <c:v>0.6</c:v>
                </c:pt>
                <c:pt idx="1">
                  <c:v>0.9</c:v>
                </c:pt>
                <c:pt idx="2" formatCode="General">
                  <c:v>1.03</c:v>
                </c:pt>
                <c:pt idx="3" formatCode="General">
                  <c:v>0.83</c:v>
                </c:pt>
              </c:numCache>
            </c:numRef>
          </c:val>
          <c:smooth val="0"/>
          <c:extLst>
            <c:ext xmlns:c16="http://schemas.microsoft.com/office/drawing/2014/chart" uri="{C3380CC4-5D6E-409C-BE32-E72D297353CC}">
              <c16:uniqueId val="{00000000-863F-4A9B-85D0-6B55512C77A7}"/>
            </c:ext>
          </c:extLst>
        </c:ser>
        <c:ser>
          <c:idx val="1"/>
          <c:order val="1"/>
          <c:tx>
            <c:strRef>
              <c:f>Sheet1!$C$1</c:f>
              <c:strCache>
                <c:ptCount val="1"/>
                <c:pt idx="0">
                  <c:v>Target </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2020-rev</c:v>
                </c:pt>
                <c:pt idx="1">
                  <c:v>FFY 2021</c:v>
                </c:pt>
                <c:pt idx="2">
                  <c:v>FFY 2022</c:v>
                </c:pt>
                <c:pt idx="3">
                  <c:v>FFY 2023</c:v>
                </c:pt>
              </c:strCache>
            </c:strRef>
          </c:cat>
          <c:val>
            <c:numRef>
              <c:f>Sheet1!$C$2:$C$5</c:f>
              <c:numCache>
                <c:formatCode>General</c:formatCode>
                <c:ptCount val="4"/>
                <c:pt idx="0">
                  <c:v>0.97</c:v>
                </c:pt>
                <c:pt idx="1">
                  <c:v>0.97</c:v>
                </c:pt>
                <c:pt idx="2">
                  <c:v>0.98</c:v>
                </c:pt>
                <c:pt idx="3">
                  <c:v>0.99</c:v>
                </c:pt>
              </c:numCache>
            </c:numRef>
          </c:val>
          <c:smooth val="0"/>
          <c:extLst>
            <c:ext xmlns:c16="http://schemas.microsoft.com/office/drawing/2014/chart" uri="{C3380CC4-5D6E-409C-BE32-E72D297353CC}">
              <c16:uniqueId val="{00000001-863F-4A9B-85D0-6B55512C77A7}"/>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majorUnit val="1"/>
        <c:minorUnit val="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6:  Child Count/618 Data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6:  Infants and Toddlers Birth to Three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2020-rev</c:v>
                </c:pt>
                <c:pt idx="1">
                  <c:v>FFY 2021</c:v>
                </c:pt>
                <c:pt idx="2">
                  <c:v>FFY 2022</c:v>
                </c:pt>
                <c:pt idx="3">
                  <c:v>FFY 2023</c:v>
                </c:pt>
              </c:strCache>
            </c:strRef>
          </c:cat>
          <c:val>
            <c:numRef>
              <c:f>Sheet1!$B$2:$B$5</c:f>
              <c:numCache>
                <c:formatCode>0.00</c:formatCode>
                <c:ptCount val="4"/>
                <c:pt idx="0">
                  <c:v>3</c:v>
                </c:pt>
                <c:pt idx="1">
                  <c:v>2.98</c:v>
                </c:pt>
                <c:pt idx="2" formatCode="General">
                  <c:v>3.28</c:v>
                </c:pt>
                <c:pt idx="3" formatCode="General">
                  <c:v>3.22</c:v>
                </c:pt>
              </c:numCache>
            </c:numRef>
          </c:val>
          <c:smooth val="0"/>
          <c:extLst>
            <c:ext xmlns:c16="http://schemas.microsoft.com/office/drawing/2014/chart" uri="{C3380CC4-5D6E-409C-BE32-E72D297353CC}">
              <c16:uniqueId val="{00000000-863F-4A9B-85D0-6B55512C77A7}"/>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2020-rev</c:v>
                </c:pt>
                <c:pt idx="1">
                  <c:v>FFY 2021</c:v>
                </c:pt>
                <c:pt idx="2">
                  <c:v>FFY 2022</c:v>
                </c:pt>
                <c:pt idx="3">
                  <c:v>FFY 2023</c:v>
                </c:pt>
              </c:strCache>
            </c:strRef>
          </c:cat>
          <c:val>
            <c:numRef>
              <c:f>Sheet1!$C$2:$C$5</c:f>
              <c:numCache>
                <c:formatCode>General</c:formatCode>
                <c:ptCount val="4"/>
                <c:pt idx="0">
                  <c:v>3.19</c:v>
                </c:pt>
                <c:pt idx="1">
                  <c:v>3.19</c:v>
                </c:pt>
                <c:pt idx="2">
                  <c:v>3.22</c:v>
                </c:pt>
                <c:pt idx="3">
                  <c:v>3.25</c:v>
                </c:pt>
              </c:numCache>
            </c:numRef>
          </c:val>
          <c:smooth val="0"/>
          <c:extLst>
            <c:ext xmlns:c16="http://schemas.microsoft.com/office/drawing/2014/chart" uri="{C3380CC4-5D6E-409C-BE32-E72D297353CC}">
              <c16:uniqueId val="{00000001-863F-4A9B-85D0-6B55512C77A7}"/>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
          <c:min val="0.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majorUnit val="1"/>
        <c:minorUnit val="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7:  Timely Evaluation/IFSPs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Hawaii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4"/>
                <c:pt idx="0">
                  <c:v>FFY 2020</c:v>
                </c:pt>
                <c:pt idx="1">
                  <c:v>FFY 2021</c:v>
                </c:pt>
                <c:pt idx="2">
                  <c:v>FFY 2022</c:v>
                </c:pt>
                <c:pt idx="3">
                  <c:v>FFY 2023</c:v>
                </c:pt>
              </c:strCache>
            </c:strRef>
          </c:cat>
          <c:val>
            <c:numRef>
              <c:f>Sheet1!$B$2:$B$6</c:f>
              <c:numCache>
                <c:formatCode>General</c:formatCode>
                <c:ptCount val="5"/>
                <c:pt idx="0">
                  <c:v>85</c:v>
                </c:pt>
                <c:pt idx="1">
                  <c:v>94.31</c:v>
                </c:pt>
                <c:pt idx="2">
                  <c:v>82.63</c:v>
                </c:pt>
                <c:pt idx="3">
                  <c:v>73.2</c:v>
                </c:pt>
              </c:numCache>
            </c:numRef>
          </c:val>
          <c:smooth val="0"/>
          <c:extLst>
            <c:ext xmlns:c16="http://schemas.microsoft.com/office/drawing/2014/chart" uri="{C3380CC4-5D6E-409C-BE32-E72D297353CC}">
              <c16:uniqueId val="{00000000-B0FD-4410-B900-759443982B2E}"/>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Sheet1!$A$2:$A$6</c:f>
              <c:strCache>
                <c:ptCount val="4"/>
                <c:pt idx="0">
                  <c:v>FFY 2020</c:v>
                </c:pt>
                <c:pt idx="1">
                  <c:v>FFY 2021</c:v>
                </c:pt>
                <c:pt idx="2">
                  <c:v>FFY 2022</c:v>
                </c:pt>
                <c:pt idx="3">
                  <c:v>FFY 2023</c:v>
                </c:pt>
              </c:strCache>
            </c:strRef>
          </c:cat>
          <c:val>
            <c:numRef>
              <c:f>Sheet1!$C$2:$C$6</c:f>
              <c:numCache>
                <c:formatCode>General</c:formatCode>
                <c:ptCount val="5"/>
                <c:pt idx="0">
                  <c:v>100</c:v>
                </c:pt>
                <c:pt idx="1">
                  <c:v>100</c:v>
                </c:pt>
                <c:pt idx="2">
                  <c:v>100</c:v>
                </c:pt>
                <c:pt idx="3">
                  <c:v>100</c:v>
                </c:pt>
              </c:numCache>
            </c:numRef>
          </c:val>
          <c:smooth val="0"/>
          <c:extLst>
            <c:ext xmlns:c16="http://schemas.microsoft.com/office/drawing/2014/chart" uri="{C3380CC4-5D6E-409C-BE32-E72D297353CC}">
              <c16:uniqueId val="{00000000-079B-4C66-ADDD-398DD176F6E8}"/>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8:  Transition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Transition Plan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General</c:formatCode>
                <c:ptCount val="4"/>
                <c:pt idx="0">
                  <c:v>84</c:v>
                </c:pt>
                <c:pt idx="1">
                  <c:v>97.91</c:v>
                </c:pt>
                <c:pt idx="2">
                  <c:v>92.12</c:v>
                </c:pt>
                <c:pt idx="3">
                  <c:v>92.24</c:v>
                </c:pt>
              </c:numCache>
            </c:numRef>
          </c:val>
          <c:smooth val="0"/>
          <c:extLst>
            <c:ext xmlns:c16="http://schemas.microsoft.com/office/drawing/2014/chart" uri="{C3380CC4-5D6E-409C-BE32-E72D297353CC}">
              <c16:uniqueId val="{00000000-D163-41D9-94FB-D264BA07E5A6}"/>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D163-41D9-94FB-D264BA07E5A6}"/>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8:  Transition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Transiton Notice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General</c:formatCode>
                <c:ptCount val="4"/>
                <c:pt idx="0">
                  <c:v>81</c:v>
                </c:pt>
                <c:pt idx="1">
                  <c:v>89.3</c:v>
                </c:pt>
                <c:pt idx="2">
                  <c:v>91.65</c:v>
                </c:pt>
                <c:pt idx="3">
                  <c:v>89.89</c:v>
                </c:pt>
              </c:numCache>
            </c:numRef>
          </c:val>
          <c:smooth val="0"/>
          <c:extLst>
            <c:ext xmlns:c16="http://schemas.microsoft.com/office/drawing/2014/chart" uri="{C3380CC4-5D6E-409C-BE32-E72D297353CC}">
              <c16:uniqueId val="{00000000-D163-41D9-94FB-D264BA07E5A6}"/>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D163-41D9-94FB-D264BA07E5A6}"/>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8:  Transition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Transition Conference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4"/>
                <c:pt idx="0">
                  <c:v>FFY 2020</c:v>
                </c:pt>
                <c:pt idx="1">
                  <c:v>FFY 2021</c:v>
                </c:pt>
                <c:pt idx="2">
                  <c:v>FFY 2022</c:v>
                </c:pt>
                <c:pt idx="3">
                  <c:v>FFY 2023</c:v>
                </c:pt>
              </c:strCache>
            </c:strRef>
          </c:cat>
          <c:val>
            <c:numRef>
              <c:f>Sheet1!$B$2:$B$6</c:f>
              <c:numCache>
                <c:formatCode>General</c:formatCode>
                <c:ptCount val="5"/>
                <c:pt idx="0">
                  <c:v>82</c:v>
                </c:pt>
                <c:pt idx="1">
                  <c:v>83.81</c:v>
                </c:pt>
                <c:pt idx="2">
                  <c:v>88.12</c:v>
                </c:pt>
                <c:pt idx="3">
                  <c:v>89.31</c:v>
                </c:pt>
              </c:numCache>
            </c:numRef>
          </c:val>
          <c:smooth val="0"/>
          <c:extLst>
            <c:ext xmlns:c16="http://schemas.microsoft.com/office/drawing/2014/chart" uri="{C3380CC4-5D6E-409C-BE32-E72D297353CC}">
              <c16:uniqueId val="{00000000-D163-41D9-94FB-D264BA07E5A6}"/>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Sheet1!$A$2:$A$6</c:f>
              <c:strCache>
                <c:ptCount val="4"/>
                <c:pt idx="0">
                  <c:v>FFY 2020</c:v>
                </c:pt>
                <c:pt idx="1">
                  <c:v>FFY 2021</c:v>
                </c:pt>
                <c:pt idx="2">
                  <c:v>FFY 2022</c:v>
                </c:pt>
                <c:pt idx="3">
                  <c:v>FFY 2023</c:v>
                </c:pt>
              </c:strCache>
            </c:strRef>
          </c:cat>
          <c:val>
            <c:numRef>
              <c:f>Sheet1!$C$2:$C$6</c:f>
              <c:numCache>
                <c:formatCode>General</c:formatCode>
                <c:ptCount val="5"/>
                <c:pt idx="0">
                  <c:v>100</c:v>
                </c:pt>
                <c:pt idx="1">
                  <c:v>100</c:v>
                </c:pt>
                <c:pt idx="2">
                  <c:v>100</c:v>
                </c:pt>
                <c:pt idx="3">
                  <c:v>100</c:v>
                </c:pt>
              </c:numCache>
            </c:numRef>
          </c:val>
          <c:smooth val="0"/>
          <c:extLst>
            <c:ext xmlns:c16="http://schemas.microsoft.com/office/drawing/2014/chart" uri="{C3380CC4-5D6E-409C-BE32-E72D297353CC}">
              <c16:uniqueId val="{00000001-D163-41D9-94FB-D264BA07E5A6}"/>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3:  Child Outcomes - Social Emotional Skills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SS1:  Substantially Increased
Rate of 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General</c:formatCode>
                <c:ptCount val="4"/>
                <c:pt idx="0">
                  <c:v>47.45</c:v>
                </c:pt>
                <c:pt idx="1">
                  <c:v>42.01</c:v>
                </c:pt>
                <c:pt idx="2">
                  <c:v>45.58</c:v>
                </c:pt>
                <c:pt idx="3">
                  <c:v>47.96</c:v>
                </c:pt>
              </c:numCache>
            </c:numRef>
          </c:val>
          <c:smooth val="0"/>
          <c:extLst>
            <c:ext xmlns:c16="http://schemas.microsoft.com/office/drawing/2014/chart" uri="{C3380CC4-5D6E-409C-BE32-E72D297353CC}">
              <c16:uniqueId val="{00000000-58CE-47DB-9ABA-AC3552599A9F}"/>
            </c:ext>
          </c:extLst>
        </c:ser>
        <c:ser>
          <c:idx val="1"/>
          <c:order val="1"/>
          <c:tx>
            <c:strRef>
              <c:f>Sheet1!$C$1</c:f>
              <c:strCache>
                <c:ptCount val="1"/>
                <c:pt idx="0">
                  <c:v>Target SS1</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General</c:formatCode>
                <c:ptCount val="4"/>
                <c:pt idx="0">
                  <c:v>47.45</c:v>
                </c:pt>
                <c:pt idx="1">
                  <c:v>47.45</c:v>
                </c:pt>
                <c:pt idx="2">
                  <c:v>47.45</c:v>
                </c:pt>
                <c:pt idx="3">
                  <c:v>47.45</c:v>
                </c:pt>
              </c:numCache>
            </c:numRef>
          </c:val>
          <c:smooth val="0"/>
          <c:extLst>
            <c:ext xmlns:c16="http://schemas.microsoft.com/office/drawing/2014/chart" uri="{C3380CC4-5D6E-409C-BE32-E72D297353CC}">
              <c16:uniqueId val="{00000001-58CE-47DB-9ABA-AC3552599A9F}"/>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3:  Child Outcomes - Social Emotional Skills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SS2:  Functioning Within Age Expectations At Exit</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Sheet1!$A$2:$A$6</c:f>
              <c:strCache>
                <c:ptCount val="4"/>
                <c:pt idx="0">
                  <c:v>FFY 2020</c:v>
                </c:pt>
                <c:pt idx="1">
                  <c:v>FFY 2021</c:v>
                </c:pt>
                <c:pt idx="2">
                  <c:v>FFY 2022</c:v>
                </c:pt>
                <c:pt idx="3">
                  <c:v>FFY 2023</c:v>
                </c:pt>
              </c:strCache>
            </c:strRef>
          </c:cat>
          <c:val>
            <c:numRef>
              <c:f>Sheet1!$B$2:$B$6</c:f>
              <c:numCache>
                <c:formatCode>0.00</c:formatCode>
                <c:ptCount val="5"/>
                <c:pt idx="0">
                  <c:v>65.03</c:v>
                </c:pt>
                <c:pt idx="1">
                  <c:v>64.05</c:v>
                </c:pt>
                <c:pt idx="2">
                  <c:v>61.82</c:v>
                </c:pt>
                <c:pt idx="3">
                  <c:v>58.74</c:v>
                </c:pt>
              </c:numCache>
            </c:numRef>
          </c:val>
          <c:smooth val="0"/>
          <c:extLst>
            <c:ext xmlns:c16="http://schemas.microsoft.com/office/drawing/2014/chart" uri="{C3380CC4-5D6E-409C-BE32-E72D297353CC}">
              <c16:uniqueId val="{00000000-58CE-47DB-9ABA-AC3552599A9F}"/>
            </c:ext>
          </c:extLst>
        </c:ser>
        <c:ser>
          <c:idx val="1"/>
          <c:order val="1"/>
          <c:tx>
            <c:strRef>
              <c:f>Sheet1!$C$1</c:f>
              <c:strCache>
                <c:ptCount val="1"/>
                <c:pt idx="0">
                  <c:v>Target SS2</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Sheet1!$A$2:$A$6</c:f>
              <c:strCache>
                <c:ptCount val="4"/>
                <c:pt idx="0">
                  <c:v>FFY 2020</c:v>
                </c:pt>
                <c:pt idx="1">
                  <c:v>FFY 2021</c:v>
                </c:pt>
                <c:pt idx="2">
                  <c:v>FFY 2022</c:v>
                </c:pt>
                <c:pt idx="3">
                  <c:v>FFY 2023</c:v>
                </c:pt>
              </c:strCache>
            </c:strRef>
          </c:cat>
          <c:val>
            <c:numRef>
              <c:f>Sheet1!$C$2:$C$6</c:f>
              <c:numCache>
                <c:formatCode>0.00</c:formatCode>
                <c:ptCount val="5"/>
                <c:pt idx="0" formatCode="General">
                  <c:v>65.03</c:v>
                </c:pt>
                <c:pt idx="1">
                  <c:v>65.03</c:v>
                </c:pt>
                <c:pt idx="2" formatCode="General">
                  <c:v>65.03</c:v>
                </c:pt>
                <c:pt idx="3" formatCode="General">
                  <c:v>65.03</c:v>
                </c:pt>
              </c:numCache>
            </c:numRef>
          </c:val>
          <c:smooth val="0"/>
          <c:extLst>
            <c:ext xmlns:c16="http://schemas.microsoft.com/office/drawing/2014/chart" uri="{C3380CC4-5D6E-409C-BE32-E72D297353CC}">
              <c16:uniqueId val="{00000001-58CE-47DB-9ABA-AC3552599A9F}"/>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3:  Child Outcomes - Acquiring and Using Knowledge and Skills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SS1:  Substantially Increased
Rate of 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0.00</c:formatCode>
                <c:ptCount val="4"/>
                <c:pt idx="0">
                  <c:v>57.41</c:v>
                </c:pt>
                <c:pt idx="1">
                  <c:v>55.69</c:v>
                </c:pt>
                <c:pt idx="2">
                  <c:v>57.64</c:v>
                </c:pt>
                <c:pt idx="3">
                  <c:v>59.76</c:v>
                </c:pt>
              </c:numCache>
            </c:numRef>
          </c:val>
          <c:smooth val="0"/>
          <c:extLst>
            <c:ext xmlns:c16="http://schemas.microsoft.com/office/drawing/2014/chart" uri="{C3380CC4-5D6E-409C-BE32-E72D297353CC}">
              <c16:uniqueId val="{00000000-35CF-45AE-AB86-E4CA20CF27C0}"/>
            </c:ext>
          </c:extLst>
        </c:ser>
        <c:ser>
          <c:idx val="1"/>
          <c:order val="1"/>
          <c:tx>
            <c:strRef>
              <c:f>Sheet1!$C$1</c:f>
              <c:strCache>
                <c:ptCount val="1"/>
                <c:pt idx="0">
                  <c:v>Target SS1</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0.00</c:formatCode>
                <c:ptCount val="4"/>
                <c:pt idx="0">
                  <c:v>57.41</c:v>
                </c:pt>
                <c:pt idx="1">
                  <c:v>57.41</c:v>
                </c:pt>
                <c:pt idx="2">
                  <c:v>57.41</c:v>
                </c:pt>
                <c:pt idx="3">
                  <c:v>57.41</c:v>
                </c:pt>
              </c:numCache>
            </c:numRef>
          </c:val>
          <c:smooth val="0"/>
          <c:extLst>
            <c:ext xmlns:c16="http://schemas.microsoft.com/office/drawing/2014/chart" uri="{C3380CC4-5D6E-409C-BE32-E72D297353CC}">
              <c16:uniqueId val="{00000001-35CF-45AE-AB86-E4CA20CF27C0}"/>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minorUnit val="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3:  Child Outcomes - Acquiring and Using Knowledge and Skills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SS2:  Functioning Within Age Expectations At Exit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4"/>
                <c:pt idx="0">
                  <c:v>FFY 2020</c:v>
                </c:pt>
                <c:pt idx="1">
                  <c:v>FFY 2021</c:v>
                </c:pt>
                <c:pt idx="2">
                  <c:v>FFY 2022</c:v>
                </c:pt>
                <c:pt idx="3">
                  <c:v>FFY 2023</c:v>
                </c:pt>
              </c:strCache>
            </c:strRef>
          </c:cat>
          <c:val>
            <c:numRef>
              <c:f>Sheet1!$B$2:$B$6</c:f>
              <c:numCache>
                <c:formatCode>0.00</c:formatCode>
                <c:ptCount val="5"/>
                <c:pt idx="0">
                  <c:v>42.72</c:v>
                </c:pt>
                <c:pt idx="1">
                  <c:v>43.11</c:v>
                </c:pt>
                <c:pt idx="2">
                  <c:v>40.33</c:v>
                </c:pt>
                <c:pt idx="3">
                  <c:v>38.22</c:v>
                </c:pt>
              </c:numCache>
            </c:numRef>
          </c:val>
          <c:smooth val="0"/>
          <c:extLst>
            <c:ext xmlns:c16="http://schemas.microsoft.com/office/drawing/2014/chart" uri="{C3380CC4-5D6E-409C-BE32-E72D297353CC}">
              <c16:uniqueId val="{00000000-35CF-45AE-AB86-E4CA20CF27C0}"/>
            </c:ext>
          </c:extLst>
        </c:ser>
        <c:ser>
          <c:idx val="1"/>
          <c:order val="1"/>
          <c:tx>
            <c:strRef>
              <c:f>Sheet1!$C$1</c:f>
              <c:strCache>
                <c:ptCount val="1"/>
                <c:pt idx="0">
                  <c:v>Target SS2</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Sheet1!$A$2:$A$6</c:f>
              <c:strCache>
                <c:ptCount val="4"/>
                <c:pt idx="0">
                  <c:v>FFY 2020</c:v>
                </c:pt>
                <c:pt idx="1">
                  <c:v>FFY 2021</c:v>
                </c:pt>
                <c:pt idx="2">
                  <c:v>FFY 2022</c:v>
                </c:pt>
                <c:pt idx="3">
                  <c:v>FFY 2023</c:v>
                </c:pt>
              </c:strCache>
            </c:strRef>
          </c:cat>
          <c:val>
            <c:numRef>
              <c:f>Sheet1!$C$2:$C$6</c:f>
              <c:numCache>
                <c:formatCode>0.00</c:formatCode>
                <c:ptCount val="5"/>
                <c:pt idx="0">
                  <c:v>42.72</c:v>
                </c:pt>
                <c:pt idx="1">
                  <c:v>42.72</c:v>
                </c:pt>
                <c:pt idx="2">
                  <c:v>42.72</c:v>
                </c:pt>
                <c:pt idx="3">
                  <c:v>42.72</c:v>
                </c:pt>
              </c:numCache>
            </c:numRef>
          </c:val>
          <c:smooth val="0"/>
          <c:extLst>
            <c:ext xmlns:c16="http://schemas.microsoft.com/office/drawing/2014/chart" uri="{C3380CC4-5D6E-409C-BE32-E72D297353CC}">
              <c16:uniqueId val="{00000001-35CF-45AE-AB86-E4CA20CF27C0}"/>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3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minorUnit val="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3:  Child Outcomes - Taking Appropriate Action to Meet Needs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SS1:  Substantially Increased Rate of Growth</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Sheet1!$A$2:$A$5</c:f>
              <c:strCache>
                <c:ptCount val="4"/>
                <c:pt idx="0">
                  <c:v>FFY 2020</c:v>
                </c:pt>
                <c:pt idx="1">
                  <c:v>FFY 2021</c:v>
                </c:pt>
                <c:pt idx="2">
                  <c:v>FFY 2022</c:v>
                </c:pt>
                <c:pt idx="3">
                  <c:v>FFY 2023</c:v>
                </c:pt>
              </c:strCache>
            </c:strRef>
          </c:cat>
          <c:val>
            <c:numRef>
              <c:f>Sheet1!$B$2:$B$5</c:f>
              <c:numCache>
                <c:formatCode>0.00</c:formatCode>
                <c:ptCount val="4"/>
                <c:pt idx="0">
                  <c:v>59.34</c:v>
                </c:pt>
                <c:pt idx="1">
                  <c:v>57.59</c:v>
                </c:pt>
                <c:pt idx="2">
                  <c:v>53.3</c:v>
                </c:pt>
                <c:pt idx="3">
                  <c:v>56.27</c:v>
                </c:pt>
              </c:numCache>
            </c:numRef>
          </c:val>
          <c:smooth val="0"/>
          <c:extLst>
            <c:ext xmlns:c16="http://schemas.microsoft.com/office/drawing/2014/chart" uri="{C3380CC4-5D6E-409C-BE32-E72D297353CC}">
              <c16:uniqueId val="{00000000-8C75-4BEA-8E27-409587EF2347}"/>
            </c:ext>
          </c:extLst>
        </c:ser>
        <c:ser>
          <c:idx val="1"/>
          <c:order val="1"/>
          <c:tx>
            <c:strRef>
              <c:f>Sheet1!$C$1</c:f>
              <c:strCache>
                <c:ptCount val="1"/>
                <c:pt idx="0">
                  <c:v>Target SS1</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0.00</c:formatCode>
                <c:ptCount val="4"/>
                <c:pt idx="0">
                  <c:v>59.34</c:v>
                </c:pt>
                <c:pt idx="1">
                  <c:v>59.34</c:v>
                </c:pt>
                <c:pt idx="2">
                  <c:v>59.34</c:v>
                </c:pt>
                <c:pt idx="3">
                  <c:v>59.34</c:v>
                </c:pt>
              </c:numCache>
            </c:numRef>
          </c:val>
          <c:smooth val="0"/>
          <c:extLst>
            <c:ext xmlns:c16="http://schemas.microsoft.com/office/drawing/2014/chart" uri="{C3380CC4-5D6E-409C-BE32-E72D297353CC}">
              <c16:uniqueId val="{00000001-8C75-4BEA-8E27-409587EF2347}"/>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3:  Child Outcomes - Taking Appropriate Action to Meet Needs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SS2:  Functioning Within Age Expectations At Exit</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Sheet1!$A$2:$A$5</c:f>
              <c:strCache>
                <c:ptCount val="4"/>
                <c:pt idx="0">
                  <c:v>FFY 2020</c:v>
                </c:pt>
                <c:pt idx="1">
                  <c:v>FFY 2021</c:v>
                </c:pt>
                <c:pt idx="2">
                  <c:v>FFY 2022</c:v>
                </c:pt>
                <c:pt idx="3">
                  <c:v>FFY 2023</c:v>
                </c:pt>
              </c:strCache>
            </c:strRef>
          </c:cat>
          <c:val>
            <c:numRef>
              <c:f>Sheet1!$B$2:$B$5</c:f>
              <c:numCache>
                <c:formatCode>0.00</c:formatCode>
                <c:ptCount val="4"/>
                <c:pt idx="0">
                  <c:v>67.58</c:v>
                </c:pt>
                <c:pt idx="1">
                  <c:v>68.94</c:v>
                </c:pt>
                <c:pt idx="2">
                  <c:v>63.88</c:v>
                </c:pt>
                <c:pt idx="3">
                  <c:v>60.34</c:v>
                </c:pt>
              </c:numCache>
            </c:numRef>
          </c:val>
          <c:smooth val="0"/>
          <c:extLst>
            <c:ext xmlns:c16="http://schemas.microsoft.com/office/drawing/2014/chart" uri="{C3380CC4-5D6E-409C-BE32-E72D297353CC}">
              <c16:uniqueId val="{00000000-8C75-4BEA-8E27-409587EF2347}"/>
            </c:ext>
          </c:extLst>
        </c:ser>
        <c:ser>
          <c:idx val="1"/>
          <c:order val="1"/>
          <c:tx>
            <c:strRef>
              <c:f>Sheet1!$C$1</c:f>
              <c:strCache>
                <c:ptCount val="1"/>
                <c:pt idx="0">
                  <c:v>Target SS2</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0.00</c:formatCode>
                <c:ptCount val="4"/>
                <c:pt idx="0">
                  <c:v>67.58</c:v>
                </c:pt>
                <c:pt idx="1">
                  <c:v>67.58</c:v>
                </c:pt>
                <c:pt idx="2">
                  <c:v>67.58</c:v>
                </c:pt>
                <c:pt idx="3">
                  <c:v>67.58</c:v>
                </c:pt>
              </c:numCache>
            </c:numRef>
          </c:val>
          <c:smooth val="0"/>
          <c:extLst>
            <c:ext xmlns:c16="http://schemas.microsoft.com/office/drawing/2014/chart" uri="{C3380CC4-5D6E-409C-BE32-E72D297353CC}">
              <c16:uniqueId val="{00000001-8C75-4BEA-8E27-409587EF2347}"/>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4:  Family Survey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  Family Knows Their Rights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0.00</c:formatCode>
                <c:ptCount val="4"/>
                <c:pt idx="0">
                  <c:v>83.3</c:v>
                </c:pt>
                <c:pt idx="1">
                  <c:v>86.19</c:v>
                </c:pt>
                <c:pt idx="2">
                  <c:v>88.65</c:v>
                </c:pt>
                <c:pt idx="3">
                  <c:v>89.14</c:v>
                </c:pt>
              </c:numCache>
            </c:numRef>
          </c:val>
          <c:smooth val="0"/>
          <c:extLst>
            <c:ext xmlns:c16="http://schemas.microsoft.com/office/drawing/2014/chart" uri="{C3380CC4-5D6E-409C-BE32-E72D297353CC}">
              <c16:uniqueId val="{00000000-AA55-4ADA-AC50-6D44392030B8}"/>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0.00</c:formatCode>
                <c:ptCount val="4"/>
                <c:pt idx="0">
                  <c:v>89</c:v>
                </c:pt>
                <c:pt idx="1">
                  <c:v>88.08</c:v>
                </c:pt>
                <c:pt idx="2">
                  <c:v>88.08</c:v>
                </c:pt>
                <c:pt idx="3">
                  <c:v>88.08</c:v>
                </c:pt>
              </c:numCache>
            </c:numRef>
          </c:val>
          <c:smooth val="0"/>
          <c:extLst>
            <c:ext xmlns:c16="http://schemas.microsoft.com/office/drawing/2014/chart" uri="{C3380CC4-5D6E-409C-BE32-E72D297353CC}">
              <c16:uniqueId val="{00000001-AA55-4ADA-AC50-6D44392030B8}"/>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Indicator</a:t>
            </a:r>
            <a:r>
              <a:rPr lang="en-US" baseline="0"/>
              <a:t> 4:  Family Survey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B:  Family Communicates
Child's Needs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FFY 2020</c:v>
                </c:pt>
                <c:pt idx="1">
                  <c:v>FFY 2021</c:v>
                </c:pt>
                <c:pt idx="2">
                  <c:v>FFY 2022</c:v>
                </c:pt>
                <c:pt idx="3">
                  <c:v>FFY 2023</c:v>
                </c:pt>
              </c:strCache>
            </c:strRef>
          </c:cat>
          <c:val>
            <c:numRef>
              <c:f>Sheet1!$B$2:$B$5</c:f>
              <c:numCache>
                <c:formatCode>0.00</c:formatCode>
                <c:ptCount val="4"/>
                <c:pt idx="0">
                  <c:v>88.01</c:v>
                </c:pt>
                <c:pt idx="1">
                  <c:v>87.94</c:v>
                </c:pt>
                <c:pt idx="2">
                  <c:v>88.84</c:v>
                </c:pt>
                <c:pt idx="3">
                  <c:v>91.87</c:v>
                </c:pt>
              </c:numCache>
            </c:numRef>
          </c:val>
          <c:smooth val="0"/>
          <c:extLst>
            <c:ext xmlns:c16="http://schemas.microsoft.com/office/drawing/2014/chart" uri="{C3380CC4-5D6E-409C-BE32-E72D297353CC}">
              <c16:uniqueId val="{00000000-AA55-4ADA-AC50-6D44392030B8}"/>
            </c:ext>
          </c:extLst>
        </c:ser>
        <c:ser>
          <c:idx val="1"/>
          <c:order val="1"/>
          <c:tx>
            <c:strRef>
              <c:f>Sheet1!$C$1</c:f>
              <c:strCache>
                <c:ptCount val="1"/>
                <c:pt idx="0">
                  <c:v>Target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Sheet1!$A$2:$A$5</c:f>
              <c:strCache>
                <c:ptCount val="4"/>
                <c:pt idx="0">
                  <c:v>FFY 2020</c:v>
                </c:pt>
                <c:pt idx="1">
                  <c:v>FFY 2021</c:v>
                </c:pt>
                <c:pt idx="2">
                  <c:v>FFY 2022</c:v>
                </c:pt>
                <c:pt idx="3">
                  <c:v>FFY 2023</c:v>
                </c:pt>
              </c:strCache>
            </c:strRef>
          </c:cat>
          <c:val>
            <c:numRef>
              <c:f>Sheet1!$C$2:$C$5</c:f>
              <c:numCache>
                <c:formatCode>0.00</c:formatCode>
                <c:ptCount val="4"/>
                <c:pt idx="0">
                  <c:v>89</c:v>
                </c:pt>
                <c:pt idx="1">
                  <c:v>89</c:v>
                </c:pt>
                <c:pt idx="2">
                  <c:v>89</c:v>
                </c:pt>
                <c:pt idx="3">
                  <c:v>89</c:v>
                </c:pt>
              </c:numCache>
            </c:numRef>
          </c:val>
          <c:smooth val="0"/>
          <c:extLst>
            <c:ext xmlns:c16="http://schemas.microsoft.com/office/drawing/2014/chart" uri="{C3380CC4-5D6E-409C-BE32-E72D297353CC}">
              <c16:uniqueId val="{00000001-AA55-4ADA-AC50-6D44392030B8}"/>
            </c:ext>
          </c:extLst>
        </c:ser>
        <c:dLbls>
          <c:showLegendKey val="0"/>
          <c:showVal val="0"/>
          <c:showCatName val="0"/>
          <c:showSerName val="0"/>
          <c:showPercent val="0"/>
          <c:showBubbleSize val="0"/>
        </c:dLbls>
        <c:marker val="1"/>
        <c:smooth val="0"/>
        <c:axId val="417159296"/>
        <c:axId val="417161920"/>
      </c:lineChart>
      <c:catAx>
        <c:axId val="4171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61920"/>
        <c:crosses val="autoZero"/>
        <c:auto val="1"/>
        <c:lblAlgn val="ctr"/>
        <c:lblOffset val="100"/>
        <c:noMultiLvlLbl val="0"/>
      </c:catAx>
      <c:valAx>
        <c:axId val="41716192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15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4" tIns="46577" rIns="93154" bIns="46577" rtlCol="0"/>
          <a:lstStyle>
            <a:lvl1pPr algn="l">
              <a:defRPr sz="1200"/>
            </a:lvl1pPr>
          </a:lstStyle>
          <a:p>
            <a:endParaRPr/>
          </a:p>
        </p:txBody>
      </p:sp>
      <p:sp>
        <p:nvSpPr>
          <p:cNvPr id="3" name="Date Placeholder 2"/>
          <p:cNvSpPr>
            <a:spLocks noGrp="1"/>
          </p:cNvSpPr>
          <p:nvPr>
            <p:ph type="dt" sz="quarter" idx="1"/>
          </p:nvPr>
        </p:nvSpPr>
        <p:spPr>
          <a:xfrm>
            <a:off x="3970940" y="0"/>
            <a:ext cx="3037840" cy="466434"/>
          </a:xfrm>
          <a:prstGeom prst="rect">
            <a:avLst/>
          </a:prstGeom>
        </p:spPr>
        <p:txBody>
          <a:bodyPr vert="horz" lIns="93154" tIns="46577" rIns="93154" bIns="46577" rtlCol="0"/>
          <a:lstStyle>
            <a:lvl1pPr algn="r">
              <a:defRPr sz="1200"/>
            </a:lvl1pPr>
          </a:lstStyle>
          <a:p>
            <a:r>
              <a:rPr lang="en-US"/>
              <a:t>11.13.2024</a:t>
            </a:r>
            <a:endParaRPr/>
          </a:p>
        </p:txBody>
      </p:sp>
      <p:sp>
        <p:nvSpPr>
          <p:cNvPr id="4" name="Footer Placeholder 3"/>
          <p:cNvSpPr>
            <a:spLocks noGrp="1"/>
          </p:cNvSpPr>
          <p:nvPr>
            <p:ph type="ftr" sz="quarter" idx="2"/>
          </p:nvPr>
        </p:nvSpPr>
        <p:spPr>
          <a:xfrm>
            <a:off x="0" y="8829969"/>
            <a:ext cx="3037840" cy="466433"/>
          </a:xfrm>
          <a:prstGeom prst="rect">
            <a:avLst/>
          </a:prstGeom>
        </p:spPr>
        <p:txBody>
          <a:bodyPr vert="horz" lIns="93154" tIns="46577" rIns="93154" bIns="46577" rtlCol="0" anchor="b"/>
          <a:lstStyle>
            <a:lvl1pPr algn="l">
              <a:defRPr sz="1200"/>
            </a:lvl1pPr>
          </a:lstStyle>
          <a:p>
            <a:endParaRPr/>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3154" tIns="46577" rIns="93154" bIns="46577"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4" tIns="46577" rIns="93154" bIns="46577" rtlCol="0"/>
          <a:lstStyle>
            <a:lvl1pPr algn="l">
              <a:defRPr sz="1200"/>
            </a:lvl1pPr>
          </a:lstStyle>
          <a:p>
            <a:endParaRPr/>
          </a:p>
        </p:txBody>
      </p:sp>
      <p:sp>
        <p:nvSpPr>
          <p:cNvPr id="3" name="Date Placeholder 2"/>
          <p:cNvSpPr>
            <a:spLocks noGrp="1"/>
          </p:cNvSpPr>
          <p:nvPr>
            <p:ph type="dt" idx="1"/>
          </p:nvPr>
        </p:nvSpPr>
        <p:spPr>
          <a:xfrm>
            <a:off x="3970940" y="0"/>
            <a:ext cx="3037840" cy="466434"/>
          </a:xfrm>
          <a:prstGeom prst="rect">
            <a:avLst/>
          </a:prstGeom>
        </p:spPr>
        <p:txBody>
          <a:bodyPr vert="horz" lIns="93154" tIns="46577" rIns="93154" bIns="46577" rtlCol="0"/>
          <a:lstStyle>
            <a:lvl1pPr algn="r">
              <a:defRPr sz="1200"/>
            </a:lvl1pPr>
          </a:lstStyle>
          <a:p>
            <a:r>
              <a:rPr lang="en-US"/>
              <a:t>11.13.2024</a:t>
            </a:r>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4" tIns="46577" rIns="93154" bIns="46577" rtlCol="0" anchor="ctr"/>
          <a:lstStyle/>
          <a:p>
            <a:endParaRPr/>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4" tIns="46577" rIns="93154" bIns="4657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4" tIns="46577" rIns="93154" bIns="46577" rtlCol="0" anchor="b"/>
          <a:lstStyle>
            <a:lvl1pPr algn="l">
              <a:defRPr sz="1200"/>
            </a:lvl1pPr>
          </a:lstStyle>
          <a:p>
            <a:endParaRPr/>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4" tIns="46577" rIns="93154" bIns="46577"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1</a:t>
            </a:fld>
            <a:endParaRPr lang="en-US"/>
          </a:p>
        </p:txBody>
      </p:sp>
      <p:sp>
        <p:nvSpPr>
          <p:cNvPr id="6" name="Notes Placeholder 5">
            <a:extLst>
              <a:ext uri="{FF2B5EF4-FFF2-40B4-BE49-F238E27FC236}">
                <a16:creationId xmlns:a16="http://schemas.microsoft.com/office/drawing/2014/main" id="{241CD1F1-3EBA-4C1E-88F4-3D72D8531836}"/>
              </a:ext>
            </a:extLst>
          </p:cNvPr>
          <p:cNvSpPr>
            <a:spLocks noGrp="1"/>
          </p:cNvSpPr>
          <p:nvPr>
            <p:ph type="body" sz="quarter" idx="3"/>
          </p:nvPr>
        </p:nvSpPr>
        <p:spPr/>
        <p:txBody>
          <a:bodyPr/>
          <a:lstStyle/>
          <a:p>
            <a:r>
              <a:rPr lang="en-US"/>
              <a:t>Stacy- Intro </a:t>
            </a:r>
          </a:p>
        </p:txBody>
      </p:sp>
      <p:sp>
        <p:nvSpPr>
          <p:cNvPr id="3" name="Date Placeholder 2">
            <a:extLst>
              <a:ext uri="{FF2B5EF4-FFF2-40B4-BE49-F238E27FC236}">
                <a16:creationId xmlns:a16="http://schemas.microsoft.com/office/drawing/2014/main" id="{6063CB05-F3CA-8406-5686-819C8AC764A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15655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10</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p:txBody>
      </p:sp>
      <p:sp>
        <p:nvSpPr>
          <p:cNvPr id="3" name="Date Placeholder 2">
            <a:extLst>
              <a:ext uri="{FF2B5EF4-FFF2-40B4-BE49-F238E27FC236}">
                <a16:creationId xmlns:a16="http://schemas.microsoft.com/office/drawing/2014/main" id="{4DC0DB1B-FFA4-D503-F47D-93F1F76E085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8735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6B97244C-22B8-4EA1-ABCB-6022743CD4AC}" type="slidenum">
              <a:rPr lang="en-US" altLang="en-US">
                <a:solidFill>
                  <a:prstClr val="black"/>
                </a:solidFill>
                <a:latin typeface="Arial" panose="020B0604020202020204" pitchFamily="34" charset="0"/>
              </a:rPr>
              <a:pPr defTabSz="914285">
                <a:defRPr/>
              </a:pPr>
              <a:t>11</a:t>
            </a:fld>
            <a:endParaRPr lang="en-US" altLang="en-US">
              <a:solidFill>
                <a:prstClr val="black"/>
              </a:solidFill>
              <a:latin typeface="Arial" panose="020B0604020202020204" pitchFamily="34" charset="0"/>
            </a:endParaRPr>
          </a:p>
        </p:txBody>
      </p:sp>
      <p:sp>
        <p:nvSpPr>
          <p:cNvPr id="15363" name="Rectangle 2"/>
          <p:cNvSpPr>
            <a:spLocks noGrp="1" noRot="1" noChangeAspect="1" noChangeArrowheads="1" noTextEdit="1"/>
          </p:cNvSpPr>
          <p:nvPr>
            <p:ph type="sldImg"/>
          </p:nvPr>
        </p:nvSpPr>
        <p:spPr>
          <a:xfrm>
            <a:off x="1177925" y="723900"/>
            <a:ext cx="4654550" cy="2619375"/>
          </a:xfrm>
          <a:ln/>
        </p:spPr>
      </p:sp>
      <p:sp>
        <p:nvSpPr>
          <p:cNvPr id="3" name="Notes Placeholder 2">
            <a:extLst>
              <a:ext uri="{FF2B5EF4-FFF2-40B4-BE49-F238E27FC236}">
                <a16:creationId xmlns:a16="http://schemas.microsoft.com/office/drawing/2014/main" id="{5C0E73F8-E13C-4362-9A3D-A35C480392DA}"/>
              </a:ext>
            </a:extLst>
          </p:cNvPr>
          <p:cNvSpPr>
            <a:spLocks noGrp="1"/>
          </p:cNvSpPr>
          <p:nvPr>
            <p:ph type="body" sz="quarter" idx="3"/>
          </p:nvPr>
        </p:nvSpPr>
        <p:spPr>
          <a:xfrm>
            <a:off x="701040" y="3648075"/>
            <a:ext cx="5608320" cy="4486277"/>
          </a:xfrm>
        </p:spPr>
        <p:txBody>
          <a:bodyPr/>
          <a:lstStyle/>
          <a:p>
            <a:endParaRPr lang="en-US"/>
          </a:p>
          <a:p>
            <a:r>
              <a:rPr lang="en-US"/>
              <a:t>The target for indicator 1 is 100%, there was a decrease of 7.83% from 2022 to 2023 (74.5% to 66.67%).  </a:t>
            </a:r>
          </a:p>
        </p:txBody>
      </p:sp>
      <p:sp>
        <p:nvSpPr>
          <p:cNvPr id="2" name="Date Placeholder 1">
            <a:extLst>
              <a:ext uri="{FF2B5EF4-FFF2-40B4-BE49-F238E27FC236}">
                <a16:creationId xmlns:a16="http://schemas.microsoft.com/office/drawing/2014/main" id="{CC628399-604D-81B2-3A36-BD8CDB77D2B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59822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12</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a:p>
            <a:endParaRPr lang="en-US"/>
          </a:p>
          <a:p>
            <a:endParaRPr lang="en-US"/>
          </a:p>
        </p:txBody>
      </p:sp>
      <p:sp>
        <p:nvSpPr>
          <p:cNvPr id="3" name="Date Placeholder 2">
            <a:extLst>
              <a:ext uri="{FF2B5EF4-FFF2-40B4-BE49-F238E27FC236}">
                <a16:creationId xmlns:a16="http://schemas.microsoft.com/office/drawing/2014/main" id="{440ABCA6-ABBB-3893-83B2-44ADF29E69E2}"/>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0404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p:txBody>
      </p:sp>
      <p:sp>
        <p:nvSpPr>
          <p:cNvPr id="2" name="Date Placeholder 1">
            <a:extLst>
              <a:ext uri="{FF2B5EF4-FFF2-40B4-BE49-F238E27FC236}">
                <a16:creationId xmlns:a16="http://schemas.microsoft.com/office/drawing/2014/main" id="{AF32AF4C-4B05-A1E8-728F-43D8BA51584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77025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FD2D4C9-E7FE-4083-AA5D-3AE53B44FA65}"/>
              </a:ext>
            </a:extLst>
          </p:cNvPr>
          <p:cNvSpPr>
            <a:spLocks noGrp="1" noChangeArrowheads="1"/>
          </p:cNvSpPr>
          <p:nvPr>
            <p:ph type="sldNum" sz="quarter" idx="5"/>
          </p:nvPr>
        </p:nvSpPr>
        <p:spPr>
          <a:noFill/>
        </p:spPr>
        <p:txBody>
          <a:bodyPr/>
          <a:lstStyle>
            <a:lvl1pPr defTabSz="931630">
              <a:spcBef>
                <a:spcPct val="30000"/>
              </a:spcBef>
              <a:defRPr sz="1200">
                <a:solidFill>
                  <a:schemeClr val="tx1"/>
                </a:solidFill>
                <a:latin typeface="Comic Sans MS" panose="030F0702030302020204" pitchFamily="66" charset="0"/>
              </a:defRPr>
            </a:lvl1pPr>
            <a:lvl2pPr marL="742764" indent="-285678" defTabSz="931630">
              <a:spcBef>
                <a:spcPct val="30000"/>
              </a:spcBef>
              <a:defRPr sz="1200">
                <a:solidFill>
                  <a:schemeClr val="tx1"/>
                </a:solidFill>
                <a:latin typeface="Comic Sans MS" panose="030F0702030302020204" pitchFamily="66" charset="0"/>
              </a:defRPr>
            </a:lvl2pPr>
            <a:lvl3pPr marL="1142714" indent="-228542" defTabSz="931630">
              <a:spcBef>
                <a:spcPct val="30000"/>
              </a:spcBef>
              <a:defRPr sz="1200">
                <a:solidFill>
                  <a:schemeClr val="tx1"/>
                </a:solidFill>
                <a:latin typeface="Comic Sans MS" panose="030F0702030302020204" pitchFamily="66" charset="0"/>
              </a:defRPr>
            </a:lvl3pPr>
            <a:lvl4pPr marL="1599798" indent="-228542" defTabSz="931630">
              <a:spcBef>
                <a:spcPct val="30000"/>
              </a:spcBef>
              <a:defRPr sz="1200">
                <a:solidFill>
                  <a:schemeClr val="tx1"/>
                </a:solidFill>
                <a:latin typeface="Comic Sans MS" panose="030F0702030302020204" pitchFamily="66" charset="0"/>
              </a:defRPr>
            </a:lvl4pPr>
            <a:lvl5pPr marL="2056884" indent="-228542" defTabSz="931630">
              <a:spcBef>
                <a:spcPct val="30000"/>
              </a:spcBef>
              <a:defRPr sz="1200">
                <a:solidFill>
                  <a:schemeClr val="tx1"/>
                </a:solidFill>
                <a:latin typeface="Comic Sans MS" panose="030F0702030302020204" pitchFamily="66" charset="0"/>
              </a:defRPr>
            </a:lvl5pPr>
            <a:lvl6pPr marL="2513970" indent="-228542" defTabSz="931630" eaLnBrk="0" fontAlgn="base" hangingPunct="0">
              <a:spcBef>
                <a:spcPct val="30000"/>
              </a:spcBef>
              <a:spcAft>
                <a:spcPct val="0"/>
              </a:spcAft>
              <a:defRPr sz="1200">
                <a:solidFill>
                  <a:schemeClr val="tx1"/>
                </a:solidFill>
                <a:latin typeface="Comic Sans MS" panose="030F0702030302020204" pitchFamily="66" charset="0"/>
              </a:defRPr>
            </a:lvl6pPr>
            <a:lvl7pPr marL="2971054" indent="-228542" defTabSz="931630" eaLnBrk="0" fontAlgn="base" hangingPunct="0">
              <a:spcBef>
                <a:spcPct val="30000"/>
              </a:spcBef>
              <a:spcAft>
                <a:spcPct val="0"/>
              </a:spcAft>
              <a:defRPr sz="1200">
                <a:solidFill>
                  <a:schemeClr val="tx1"/>
                </a:solidFill>
                <a:latin typeface="Comic Sans MS" panose="030F0702030302020204" pitchFamily="66" charset="0"/>
              </a:defRPr>
            </a:lvl7pPr>
            <a:lvl8pPr marL="3428140" indent="-228542" defTabSz="931630" eaLnBrk="0" fontAlgn="base" hangingPunct="0">
              <a:spcBef>
                <a:spcPct val="30000"/>
              </a:spcBef>
              <a:spcAft>
                <a:spcPct val="0"/>
              </a:spcAft>
              <a:defRPr sz="1200">
                <a:solidFill>
                  <a:schemeClr val="tx1"/>
                </a:solidFill>
                <a:latin typeface="Comic Sans MS" panose="030F0702030302020204" pitchFamily="66" charset="0"/>
              </a:defRPr>
            </a:lvl8pPr>
            <a:lvl9pPr marL="3885225" indent="-228542" defTabSz="93163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defRPr/>
            </a:pPr>
            <a:fld id="{924B3707-3932-439C-9BF2-240745034035}" type="slidenum">
              <a:rPr lang="en-US" altLang="en-US" sz="1000">
                <a:solidFill>
                  <a:prstClr val="black"/>
                </a:solidFill>
              </a:rPr>
              <a:pPr>
                <a:spcBef>
                  <a:spcPct val="0"/>
                </a:spcBef>
                <a:defRPr/>
              </a:pPr>
              <a:t>14</a:t>
            </a:fld>
            <a:endParaRPr lang="en-US" altLang="en-US" sz="1000">
              <a:solidFill>
                <a:prstClr val="black"/>
              </a:solidFill>
            </a:endParaRPr>
          </a:p>
        </p:txBody>
      </p:sp>
      <p:sp>
        <p:nvSpPr>
          <p:cNvPr id="22531" name="Rectangle 2">
            <a:extLst>
              <a:ext uri="{FF2B5EF4-FFF2-40B4-BE49-F238E27FC236}">
                <a16:creationId xmlns:a16="http://schemas.microsoft.com/office/drawing/2014/main" id="{31197230-19DE-4B71-B7A9-8A3C29F061F2}"/>
              </a:ext>
            </a:extLst>
          </p:cNvPr>
          <p:cNvSpPr>
            <a:spLocks noGrp="1" noRot="1" noChangeAspect="1" noChangeArrowheads="1" noTextEdit="1"/>
          </p:cNvSpPr>
          <p:nvPr>
            <p:ph type="sldImg"/>
          </p:nvPr>
        </p:nvSpPr>
        <p:spPr>
          <a:xfrm>
            <a:off x="1103313" y="762000"/>
            <a:ext cx="4989512" cy="2806700"/>
          </a:xfrm>
          <a:ln/>
        </p:spPr>
      </p:sp>
      <p:sp>
        <p:nvSpPr>
          <p:cNvPr id="3" name="Notes Placeholder 2">
            <a:extLst>
              <a:ext uri="{FF2B5EF4-FFF2-40B4-BE49-F238E27FC236}">
                <a16:creationId xmlns:a16="http://schemas.microsoft.com/office/drawing/2014/main" id="{B8D41D12-29D1-448A-B195-9CAFFA6484DA}"/>
              </a:ext>
            </a:extLst>
          </p:cNvPr>
          <p:cNvSpPr>
            <a:spLocks noGrp="1"/>
          </p:cNvSpPr>
          <p:nvPr>
            <p:ph type="body" sz="quarter" idx="3"/>
          </p:nvPr>
        </p:nvSpPr>
        <p:spPr/>
        <p:txBody>
          <a:bodyPr/>
          <a:lstStyle/>
          <a:p>
            <a:pPr algn="l"/>
            <a:r>
              <a:rPr lang="en-US" sz="1800" b="0" i="0" u="none" strike="noStrike" baseline="0" dirty="0">
                <a:solidFill>
                  <a:srgbClr val="3C3E47"/>
                </a:solidFill>
                <a:latin typeface="T3Font_1"/>
              </a:rPr>
              <a:t>The three child outcomes, measured by early intervention and early childhood special education systems, encompass functional skills and behaviors that are meaningful</a:t>
            </a:r>
          </a:p>
          <a:p>
            <a:pPr algn="l"/>
            <a:r>
              <a:rPr lang="en-US" sz="1800" b="0" i="0" u="none" strike="noStrike" baseline="0" dirty="0">
                <a:solidFill>
                  <a:srgbClr val="3C3E47"/>
                </a:solidFill>
                <a:latin typeface="T3Font_1"/>
              </a:rPr>
              <a:t>for a child’s participation in everyday routines. They cut across developmental domains to represent the integrated nature of how children develop, learn, and thrive. </a:t>
            </a:r>
            <a:r>
              <a:rPr lang="en-US" sz="1800" b="0" i="0" u="none" strike="noStrike" baseline="0">
                <a:solidFill>
                  <a:srgbClr val="3C3E47"/>
                </a:solidFill>
                <a:latin typeface="T3Font_1"/>
              </a:rPr>
              <a:t>The breadth </a:t>
            </a:r>
            <a:r>
              <a:rPr lang="en-US" sz="1800" b="0" i="0" u="none" strike="noStrike" baseline="0" dirty="0">
                <a:solidFill>
                  <a:srgbClr val="3C3E47"/>
                </a:solidFill>
                <a:latin typeface="T3Font_1"/>
              </a:rPr>
              <a:t>of these outcomes provides a framework for describing and consistently measuring children’s functional skills and behaviors across settings and situations. </a:t>
            </a:r>
          </a:p>
          <a:p>
            <a:pPr algn="l"/>
            <a:endParaRPr lang="en-US" sz="1800" b="0" i="0" u="none" strike="noStrike" baseline="0" dirty="0">
              <a:solidFill>
                <a:srgbClr val="3C3E47"/>
              </a:solidFill>
              <a:latin typeface="T3Font_1"/>
            </a:endParaRPr>
          </a:p>
          <a:p>
            <a:pPr algn="l"/>
            <a:r>
              <a:rPr lang="en-US" dirty="0"/>
              <a:t>https://drive.google.com/file/d/1h4VDMV4kG-C8iQcy1aA_Jhupk0iHANcf/view?usp=sharing</a:t>
            </a:r>
          </a:p>
        </p:txBody>
      </p:sp>
      <p:sp>
        <p:nvSpPr>
          <p:cNvPr id="2" name="Date Placeholder 1">
            <a:extLst>
              <a:ext uri="{FF2B5EF4-FFF2-40B4-BE49-F238E27FC236}">
                <a16:creationId xmlns:a16="http://schemas.microsoft.com/office/drawing/2014/main" id="{C355703A-65B9-5DA1-4BFA-5BB400959312}"/>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87393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5575300" cy="3136900"/>
          </a:xfrm>
        </p:spPr>
      </p:sp>
      <p:sp>
        <p:nvSpPr>
          <p:cNvPr id="4" name="Slide Number Placeholder 3"/>
          <p:cNvSpPr>
            <a:spLocks noGrp="1"/>
          </p:cNvSpPr>
          <p:nvPr>
            <p:ph type="sldNum" sz="quarter" idx="5"/>
          </p:nvPr>
        </p:nvSpPr>
        <p:spPr/>
        <p:txBody>
          <a:bodyPr/>
          <a:lstStyle/>
          <a:p>
            <a:fld id="{9555D449-B875-4B8D-8E66-224D27E54C9A}" type="slidenum">
              <a:rPr lang="en-US" smtClean="0"/>
              <a:t>15</a:t>
            </a:fld>
            <a:endParaRPr lang="en-US"/>
          </a:p>
        </p:txBody>
      </p:sp>
      <p:sp>
        <p:nvSpPr>
          <p:cNvPr id="6" name="Notes Placeholder 5">
            <a:extLst>
              <a:ext uri="{FF2B5EF4-FFF2-40B4-BE49-F238E27FC236}">
                <a16:creationId xmlns:a16="http://schemas.microsoft.com/office/drawing/2014/main" id="{CAFE1FD4-67DB-4754-8AE2-AD72F7FD94D0}"/>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FC5FBCF6-39D1-4BCE-F80D-5BBE26D1201D}"/>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401999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F5987FAC-4CF3-4C1A-A36C-98D23037E733}" type="slidenum">
              <a:rPr lang="en-US" altLang="en-US">
                <a:solidFill>
                  <a:prstClr val="black"/>
                </a:solidFill>
                <a:latin typeface="Arial" panose="020B0604020202020204" pitchFamily="34" charset="0"/>
              </a:rPr>
              <a:pPr defTabSz="914285">
                <a:defRPr/>
              </a:pPr>
              <a:t>16</a:t>
            </a:fld>
            <a:endParaRPr lang="en-US" altLang="en-US">
              <a:solidFill>
                <a:prstClr val="black"/>
              </a:solidFill>
              <a:latin typeface="Arial" panose="020B0604020202020204" pitchFamily="34" charset="0"/>
            </a:endParaRPr>
          </a:p>
        </p:txBody>
      </p:sp>
      <p:sp>
        <p:nvSpPr>
          <p:cNvPr id="19459" name="Rectangle 2"/>
          <p:cNvSpPr>
            <a:spLocks noGrp="1" noRot="1" noChangeAspect="1" noChangeArrowheads="1" noTextEdit="1"/>
          </p:cNvSpPr>
          <p:nvPr>
            <p:ph type="sldImg"/>
          </p:nvPr>
        </p:nvSpPr>
        <p:spPr>
          <a:xfrm>
            <a:off x="717550" y="1143000"/>
            <a:ext cx="5575300" cy="3136900"/>
          </a:xfrm>
          <a:ln/>
        </p:spPr>
      </p:sp>
      <p:sp>
        <p:nvSpPr>
          <p:cNvPr id="3" name="Notes Placeholder 2">
            <a:extLst>
              <a:ext uri="{FF2B5EF4-FFF2-40B4-BE49-F238E27FC236}">
                <a16:creationId xmlns:a16="http://schemas.microsoft.com/office/drawing/2014/main" id="{477202E7-4FA6-44C1-95F2-0BD541C74501}"/>
              </a:ext>
            </a:extLst>
          </p:cNvPr>
          <p:cNvSpPr>
            <a:spLocks noGrp="1"/>
          </p:cNvSpPr>
          <p:nvPr>
            <p:ph type="body" sz="quarter" idx="3"/>
          </p:nvPr>
        </p:nvSpPr>
        <p:spPr/>
        <p:txBody>
          <a:bodyPr/>
          <a:lstStyle/>
          <a:p>
            <a:r>
              <a:rPr lang="en-US"/>
              <a:t>This indicator reflects no slippage between results from last year to this year, and we in increased our percentage by 2.8% We made our target this year!</a:t>
            </a:r>
          </a:p>
        </p:txBody>
      </p:sp>
      <p:sp>
        <p:nvSpPr>
          <p:cNvPr id="2" name="Date Placeholder 1">
            <a:extLst>
              <a:ext uri="{FF2B5EF4-FFF2-40B4-BE49-F238E27FC236}">
                <a16:creationId xmlns:a16="http://schemas.microsoft.com/office/drawing/2014/main" id="{7DD6E79F-D49C-B531-FE99-D0AD0F0D3C9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49617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F5987FAC-4CF3-4C1A-A36C-98D23037E733}" type="slidenum">
              <a:rPr lang="en-US" altLang="en-US">
                <a:solidFill>
                  <a:prstClr val="black"/>
                </a:solidFill>
                <a:latin typeface="Arial" panose="020B0604020202020204" pitchFamily="34" charset="0"/>
              </a:rPr>
              <a:pPr defTabSz="914285">
                <a:defRPr/>
              </a:pPr>
              <a:t>17</a:t>
            </a:fld>
            <a:endParaRPr lang="en-US" altLang="en-US">
              <a:solidFill>
                <a:prstClr val="black"/>
              </a:solidFill>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8CAB5F1-89AB-4FB2-80AB-F3A3369858FA}"/>
              </a:ext>
            </a:extLst>
          </p:cNvPr>
          <p:cNvSpPr>
            <a:spLocks noGrp="1"/>
          </p:cNvSpPr>
          <p:nvPr>
            <p:ph type="body" sz="quarter" idx="3"/>
          </p:nvPr>
        </p:nvSpPr>
        <p:spPr/>
        <p:txBody>
          <a:bodyPr/>
          <a:lstStyle/>
          <a:p>
            <a:r>
              <a:rPr lang="en-US"/>
              <a:t>This indicator shows that we dipped below last year by a little more than 3%; </a:t>
            </a:r>
            <a:r>
              <a:rPr lang="en-US">
                <a:solidFill>
                  <a:srgbClr val="FF0000"/>
                </a:solidFill>
                <a:highlight>
                  <a:srgbClr val="FFFF00"/>
                </a:highlight>
              </a:rPr>
              <a:t>however, this is not a statistically meaningful difference based on OSEP’s meaningful difference calculator . </a:t>
            </a:r>
          </a:p>
        </p:txBody>
      </p:sp>
      <p:sp>
        <p:nvSpPr>
          <p:cNvPr id="2" name="Date Placeholder 1">
            <a:extLst>
              <a:ext uri="{FF2B5EF4-FFF2-40B4-BE49-F238E27FC236}">
                <a16:creationId xmlns:a16="http://schemas.microsoft.com/office/drawing/2014/main" id="{87F19A3E-8AAA-909D-8A9E-805475A9DCA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98610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C4C87DC9-B47C-4D7C-B89E-F3FA32B3FD5C}" type="slidenum">
              <a:rPr lang="en-US" altLang="en-US">
                <a:solidFill>
                  <a:prstClr val="black"/>
                </a:solidFill>
                <a:latin typeface="Arial" panose="020B0604020202020204" pitchFamily="34" charset="0"/>
              </a:rPr>
              <a:pPr defTabSz="914285">
                <a:defRPr/>
              </a:pPr>
              <a:t>18</a:t>
            </a:fld>
            <a:endParaRPr lang="en-US" altLang="en-US">
              <a:solidFill>
                <a:prstClr val="black"/>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833A6DE-1130-48BE-BC2A-5EF734126CAA}"/>
              </a:ext>
            </a:extLst>
          </p:cNvPr>
          <p:cNvSpPr>
            <a:spLocks noGrp="1"/>
          </p:cNvSpPr>
          <p:nvPr>
            <p:ph type="body" sz="quarter" idx="3"/>
          </p:nvPr>
        </p:nvSpPr>
        <p:spPr/>
        <p:txBody>
          <a:bodyPr/>
          <a:lstStyle/>
          <a:p>
            <a:r>
              <a:rPr lang="en-US"/>
              <a:t>For this indicator, we not only met our target, but we showed improvement over last year as well.</a:t>
            </a:r>
          </a:p>
        </p:txBody>
      </p:sp>
      <p:sp>
        <p:nvSpPr>
          <p:cNvPr id="2" name="Date Placeholder 1">
            <a:extLst>
              <a:ext uri="{FF2B5EF4-FFF2-40B4-BE49-F238E27FC236}">
                <a16:creationId xmlns:a16="http://schemas.microsoft.com/office/drawing/2014/main" id="{81671127-39D4-B344-BDA1-E13CDEC3DB81}"/>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83428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C4C87DC9-B47C-4D7C-B89E-F3FA32B3FD5C}" type="slidenum">
              <a:rPr lang="en-US" altLang="en-US">
                <a:solidFill>
                  <a:prstClr val="black"/>
                </a:solidFill>
                <a:latin typeface="Arial" panose="020B0604020202020204" pitchFamily="34" charset="0"/>
              </a:rPr>
              <a:pPr defTabSz="914285">
                <a:defRPr/>
              </a:pPr>
              <a:t>19</a:t>
            </a:fld>
            <a:endParaRPr lang="en-US" altLang="en-US">
              <a:solidFill>
                <a:prstClr val="black"/>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53D09EC-4E84-4329-A2CE-AC31E8E3CE95}"/>
              </a:ext>
            </a:extLst>
          </p:cNvPr>
          <p:cNvSpPr>
            <a:spLocks noGrp="1"/>
          </p:cNvSpPr>
          <p:nvPr>
            <p:ph type="body" sz="quarter" idx="3"/>
          </p:nvPr>
        </p:nvSpPr>
        <p:spPr/>
        <p:txBody>
          <a:bodyPr/>
          <a:lstStyle/>
          <a:p>
            <a:r>
              <a:rPr lang="en-US"/>
              <a:t>Our data shows that although we showed slippage over last year, this is not a statistically meaningful difference based on OSEP’s meaningful difference calculator . </a:t>
            </a:r>
          </a:p>
        </p:txBody>
      </p:sp>
      <p:sp>
        <p:nvSpPr>
          <p:cNvPr id="2" name="Date Placeholder 1">
            <a:extLst>
              <a:ext uri="{FF2B5EF4-FFF2-40B4-BE49-F238E27FC236}">
                <a16:creationId xmlns:a16="http://schemas.microsoft.com/office/drawing/2014/main" id="{C5E5D2CB-8604-3549-1955-A330D7E87D64}"/>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53250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87450"/>
            <a:ext cx="5575300" cy="3136900"/>
          </a:xfrm>
        </p:spPr>
      </p:sp>
      <p:sp>
        <p:nvSpPr>
          <p:cNvPr id="4" name="Slide Number Placeholder 3"/>
          <p:cNvSpPr>
            <a:spLocks noGrp="1"/>
          </p:cNvSpPr>
          <p:nvPr>
            <p:ph type="sldNum" sz="quarter" idx="10"/>
          </p:nvPr>
        </p:nvSpPr>
        <p:spPr/>
        <p:txBody>
          <a:bodyPr/>
          <a:lstStyle/>
          <a:p>
            <a:fld id="{9555D449-B875-4B8D-8E66-224D27E54C9A}" type="slidenum">
              <a:rPr lang="en-US" smtClean="0"/>
              <a:t>2</a:t>
            </a:fld>
            <a:endParaRPr lang="en-US"/>
          </a:p>
        </p:txBody>
      </p:sp>
      <p:sp>
        <p:nvSpPr>
          <p:cNvPr id="6" name="Notes Placeholder 5">
            <a:extLst>
              <a:ext uri="{FF2B5EF4-FFF2-40B4-BE49-F238E27FC236}">
                <a16:creationId xmlns:a16="http://schemas.microsoft.com/office/drawing/2014/main" id="{E3826C03-6783-4D06-ADBF-FAA4AABA736A}"/>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7D868A2D-46C5-472F-8FBB-C7DC59488F1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027684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54EF5D7B-D0F4-4365-84AE-CBFE896F81A5}" type="slidenum">
              <a:rPr lang="en-US" altLang="en-US">
                <a:solidFill>
                  <a:prstClr val="black"/>
                </a:solidFill>
                <a:latin typeface="Arial" panose="020B0604020202020204" pitchFamily="34" charset="0"/>
              </a:rPr>
              <a:pPr defTabSz="914285">
                <a:defRPr/>
              </a:pPr>
              <a:t>20</a:t>
            </a:fld>
            <a:endParaRPr lang="en-US" altLang="en-US">
              <a:solidFill>
                <a:prstClr val="black"/>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a:xfrm>
            <a:off x="733425" y="1162050"/>
            <a:ext cx="5575300" cy="3136900"/>
          </a:xfrm>
          <a:ln/>
        </p:spPr>
      </p:sp>
      <p:sp>
        <p:nvSpPr>
          <p:cNvPr id="3" name="Notes Placeholder 2">
            <a:extLst>
              <a:ext uri="{FF2B5EF4-FFF2-40B4-BE49-F238E27FC236}">
                <a16:creationId xmlns:a16="http://schemas.microsoft.com/office/drawing/2014/main" id="{9BBDAF33-8197-466E-9668-49A0FB893E9B}"/>
              </a:ext>
            </a:extLst>
          </p:cNvPr>
          <p:cNvSpPr>
            <a:spLocks noGrp="1"/>
          </p:cNvSpPr>
          <p:nvPr>
            <p:ph type="body" sz="quarter" idx="3"/>
          </p:nvPr>
        </p:nvSpPr>
        <p:spPr/>
        <p:txBody>
          <a:bodyPr/>
          <a:lstStyle/>
          <a:p>
            <a:r>
              <a:rPr lang="en-US"/>
              <a:t>Although we did not meet the target, we increased by almost 3% to 56.27% from last year which we were at 53.3%. </a:t>
            </a:r>
          </a:p>
        </p:txBody>
      </p:sp>
      <p:sp>
        <p:nvSpPr>
          <p:cNvPr id="2" name="Date Placeholder 1">
            <a:extLst>
              <a:ext uri="{FF2B5EF4-FFF2-40B4-BE49-F238E27FC236}">
                <a16:creationId xmlns:a16="http://schemas.microsoft.com/office/drawing/2014/main" id="{743E4431-5691-9A80-D67E-01E75DDE5CF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181405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54EF5D7B-D0F4-4365-84AE-CBFE896F81A5}" type="slidenum">
              <a:rPr lang="en-US" altLang="en-US">
                <a:solidFill>
                  <a:prstClr val="black"/>
                </a:solidFill>
                <a:latin typeface="Arial" panose="020B0604020202020204" pitchFamily="34" charset="0"/>
              </a:rPr>
              <a:pPr defTabSz="914285">
                <a:defRPr/>
              </a:pPr>
              <a:t>21</a:t>
            </a:fld>
            <a:endParaRPr lang="en-US" altLang="en-US">
              <a:solidFill>
                <a:prstClr val="black"/>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CFC8F33-AC5D-4E26-941F-744458D07882}"/>
              </a:ext>
            </a:extLst>
          </p:cNvPr>
          <p:cNvSpPr>
            <a:spLocks noGrp="1"/>
          </p:cNvSpPr>
          <p:nvPr>
            <p:ph type="body" sz="quarter" idx="3"/>
          </p:nvPr>
        </p:nvSpPr>
        <p:spPr/>
        <p:txBody>
          <a:bodyPr/>
          <a:lstStyle/>
          <a:p>
            <a:r>
              <a:rPr lang="en-US"/>
              <a:t>Our data shows that we did not meet our target and decreased 3.54% from last year.  This is considered a meaningful difference and  needs careful analysis on why this was impacted more than other areas, and what we can do to address the challenges.</a:t>
            </a:r>
          </a:p>
        </p:txBody>
      </p:sp>
      <p:sp>
        <p:nvSpPr>
          <p:cNvPr id="2" name="Date Placeholder 1">
            <a:extLst>
              <a:ext uri="{FF2B5EF4-FFF2-40B4-BE49-F238E27FC236}">
                <a16:creationId xmlns:a16="http://schemas.microsoft.com/office/drawing/2014/main" id="{C38D6FCD-0355-23F7-949B-6FD70370CB17}"/>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706206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FD2D4C9-E7FE-4083-AA5D-3AE53B44FA65}"/>
              </a:ext>
            </a:extLst>
          </p:cNvPr>
          <p:cNvSpPr>
            <a:spLocks noGrp="1" noChangeArrowheads="1"/>
          </p:cNvSpPr>
          <p:nvPr>
            <p:ph type="sldNum" sz="quarter" idx="5"/>
          </p:nvPr>
        </p:nvSpPr>
        <p:spPr>
          <a:noFill/>
        </p:spPr>
        <p:txBody>
          <a:bodyPr/>
          <a:lstStyle>
            <a:lvl1pPr defTabSz="931723">
              <a:spcBef>
                <a:spcPct val="30000"/>
              </a:spcBef>
              <a:defRPr sz="1200">
                <a:solidFill>
                  <a:schemeClr val="tx1"/>
                </a:solidFill>
                <a:latin typeface="Comic Sans MS" panose="030F0702030302020204" pitchFamily="66" charset="0"/>
              </a:defRPr>
            </a:lvl1pPr>
            <a:lvl2pPr marL="742838" indent="-285707" defTabSz="931723">
              <a:spcBef>
                <a:spcPct val="30000"/>
              </a:spcBef>
              <a:defRPr sz="1200">
                <a:solidFill>
                  <a:schemeClr val="tx1"/>
                </a:solidFill>
                <a:latin typeface="Comic Sans MS" panose="030F0702030302020204" pitchFamily="66" charset="0"/>
              </a:defRPr>
            </a:lvl2pPr>
            <a:lvl3pPr marL="1142828" indent="-228565" defTabSz="931723">
              <a:spcBef>
                <a:spcPct val="30000"/>
              </a:spcBef>
              <a:defRPr sz="1200">
                <a:solidFill>
                  <a:schemeClr val="tx1"/>
                </a:solidFill>
                <a:latin typeface="Comic Sans MS" panose="030F0702030302020204" pitchFamily="66" charset="0"/>
              </a:defRPr>
            </a:lvl3pPr>
            <a:lvl4pPr marL="1599958" indent="-228565" defTabSz="931723">
              <a:spcBef>
                <a:spcPct val="30000"/>
              </a:spcBef>
              <a:defRPr sz="1200">
                <a:solidFill>
                  <a:schemeClr val="tx1"/>
                </a:solidFill>
                <a:latin typeface="Comic Sans MS" panose="030F0702030302020204" pitchFamily="66" charset="0"/>
              </a:defRPr>
            </a:lvl4pPr>
            <a:lvl5pPr marL="2057090" indent="-228565" defTabSz="931723">
              <a:spcBef>
                <a:spcPct val="30000"/>
              </a:spcBef>
              <a:defRPr sz="1200">
                <a:solidFill>
                  <a:schemeClr val="tx1"/>
                </a:solidFill>
                <a:latin typeface="Comic Sans MS" panose="030F0702030302020204" pitchFamily="66" charset="0"/>
              </a:defRPr>
            </a:lvl5pPr>
            <a:lvl6pPr marL="2514221" indent="-228565" defTabSz="931723" eaLnBrk="0" fontAlgn="base" hangingPunct="0">
              <a:spcBef>
                <a:spcPct val="30000"/>
              </a:spcBef>
              <a:spcAft>
                <a:spcPct val="0"/>
              </a:spcAft>
              <a:defRPr sz="1200">
                <a:solidFill>
                  <a:schemeClr val="tx1"/>
                </a:solidFill>
                <a:latin typeface="Comic Sans MS" panose="030F0702030302020204" pitchFamily="66" charset="0"/>
              </a:defRPr>
            </a:lvl6pPr>
            <a:lvl7pPr marL="2971351" indent="-228565" defTabSz="931723" eaLnBrk="0" fontAlgn="base" hangingPunct="0">
              <a:spcBef>
                <a:spcPct val="30000"/>
              </a:spcBef>
              <a:spcAft>
                <a:spcPct val="0"/>
              </a:spcAft>
              <a:defRPr sz="1200">
                <a:solidFill>
                  <a:schemeClr val="tx1"/>
                </a:solidFill>
                <a:latin typeface="Comic Sans MS" panose="030F0702030302020204" pitchFamily="66" charset="0"/>
              </a:defRPr>
            </a:lvl7pPr>
            <a:lvl8pPr marL="3428483" indent="-228565" defTabSz="931723" eaLnBrk="0" fontAlgn="base" hangingPunct="0">
              <a:spcBef>
                <a:spcPct val="30000"/>
              </a:spcBef>
              <a:spcAft>
                <a:spcPct val="0"/>
              </a:spcAft>
              <a:defRPr sz="1200">
                <a:solidFill>
                  <a:schemeClr val="tx1"/>
                </a:solidFill>
                <a:latin typeface="Comic Sans MS" panose="030F0702030302020204" pitchFamily="66" charset="0"/>
              </a:defRPr>
            </a:lvl8pPr>
            <a:lvl9pPr marL="3885614" indent="-228565" defTabSz="931723"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defRPr/>
            </a:pPr>
            <a:fld id="{924B3707-3932-439C-9BF2-240745034035}" type="slidenum">
              <a:rPr lang="en-US" altLang="en-US" sz="1000">
                <a:solidFill>
                  <a:prstClr val="black"/>
                </a:solidFill>
              </a:rPr>
              <a:pPr>
                <a:spcBef>
                  <a:spcPct val="0"/>
                </a:spcBef>
                <a:defRPr/>
              </a:pPr>
              <a:t>22</a:t>
            </a:fld>
            <a:endParaRPr lang="en-US" altLang="en-US" sz="1000">
              <a:solidFill>
                <a:prstClr val="black"/>
              </a:solidFill>
            </a:endParaRPr>
          </a:p>
        </p:txBody>
      </p:sp>
      <p:sp>
        <p:nvSpPr>
          <p:cNvPr id="22531" name="Rectangle 2">
            <a:extLst>
              <a:ext uri="{FF2B5EF4-FFF2-40B4-BE49-F238E27FC236}">
                <a16:creationId xmlns:a16="http://schemas.microsoft.com/office/drawing/2014/main" id="{31197230-19DE-4B71-B7A9-8A3C29F061F2}"/>
              </a:ext>
            </a:extLst>
          </p:cNvPr>
          <p:cNvSpPr>
            <a:spLocks noGrp="1" noRot="1" noChangeAspect="1" noChangeArrowheads="1" noTextEdit="1"/>
          </p:cNvSpPr>
          <p:nvPr>
            <p:ph type="sldImg"/>
          </p:nvPr>
        </p:nvSpPr>
        <p:spPr>
          <a:xfrm>
            <a:off x="1103313" y="762000"/>
            <a:ext cx="4991100" cy="2806700"/>
          </a:xfrm>
          <a:ln/>
        </p:spPr>
      </p:sp>
      <p:sp>
        <p:nvSpPr>
          <p:cNvPr id="3" name="Notes Placeholder 2">
            <a:extLst>
              <a:ext uri="{FF2B5EF4-FFF2-40B4-BE49-F238E27FC236}">
                <a16:creationId xmlns:a16="http://schemas.microsoft.com/office/drawing/2014/main" id="{B8D41D12-29D1-448A-B195-9CAFFA6484DA}"/>
              </a:ext>
            </a:extLst>
          </p:cNvPr>
          <p:cNvSpPr>
            <a:spLocks noGrp="1"/>
          </p:cNvSpPr>
          <p:nvPr>
            <p:ph type="body" sz="quarter" idx="3"/>
          </p:nvPr>
        </p:nvSpPr>
        <p:spPr>
          <a:xfrm>
            <a:off x="701199" y="3866604"/>
            <a:ext cx="5609590" cy="4269137"/>
          </a:xfrm>
        </p:spPr>
        <p:txBody>
          <a:bodyPr/>
          <a:lstStyle/>
          <a:p>
            <a:r>
              <a:rPr lang="en-US" b="0" i="0">
                <a:solidFill>
                  <a:srgbClr val="212529"/>
                </a:solidFill>
                <a:effectLst/>
                <a:latin typeface="-apple-system"/>
              </a:rPr>
              <a:t>For families, the goal of early intervention is to enable them to provide care for their children and have the resources they need to participate in their own desired family and community activities. </a:t>
            </a:r>
          </a:p>
          <a:p>
            <a:endParaRPr lang="en-US">
              <a:solidFill>
                <a:srgbClr val="212529"/>
              </a:solidFill>
              <a:latin typeface="-apple-system"/>
            </a:endParaRPr>
          </a:p>
          <a:p>
            <a:r>
              <a:rPr lang="en-US" b="0" i="0">
                <a:solidFill>
                  <a:srgbClr val="212529"/>
                </a:solidFill>
                <a:effectLst/>
                <a:latin typeface="-apple-system"/>
              </a:rPr>
              <a:t>Every state is required to report on the percent of families who report that early intervention services have helped the family:</a:t>
            </a:r>
          </a:p>
          <a:p>
            <a:pPr marL="228623" indent="-228623">
              <a:buAutoNum type="arabicPeriod"/>
            </a:pPr>
            <a:r>
              <a:rPr lang="en-US">
                <a:solidFill>
                  <a:srgbClr val="212529"/>
                </a:solidFill>
                <a:latin typeface="-apple-system"/>
              </a:rPr>
              <a:t>Know their rights</a:t>
            </a:r>
          </a:p>
          <a:p>
            <a:pPr marL="228623" indent="-228623">
              <a:buAutoNum type="arabicPeriod"/>
            </a:pPr>
            <a:r>
              <a:rPr lang="en-US" b="0" i="0">
                <a:solidFill>
                  <a:srgbClr val="212529"/>
                </a:solidFill>
                <a:effectLst/>
                <a:latin typeface="-apple-system"/>
              </a:rPr>
              <a:t>Effectively communicate their children’s needs and</a:t>
            </a:r>
          </a:p>
          <a:p>
            <a:pPr marL="228623" indent="-228623">
              <a:buAutoNum type="arabicPeriod"/>
            </a:pPr>
            <a:r>
              <a:rPr lang="en-US">
                <a:solidFill>
                  <a:srgbClr val="212529"/>
                </a:solidFill>
                <a:latin typeface="-apple-system"/>
              </a:rPr>
              <a:t>Help their children develop and learn.  </a:t>
            </a:r>
            <a:endParaRPr lang="en-US" b="0" i="0">
              <a:solidFill>
                <a:srgbClr val="212529"/>
              </a:solidFill>
              <a:effectLst/>
              <a:latin typeface="-apple-system"/>
            </a:endParaRPr>
          </a:p>
          <a:p>
            <a:endParaRPr lang="en-US" b="0" i="0">
              <a:solidFill>
                <a:srgbClr val="212529"/>
              </a:solidFill>
              <a:effectLst/>
              <a:latin typeface="-apple-system"/>
            </a:endParaRPr>
          </a:p>
          <a:p>
            <a:r>
              <a:rPr lang="en-US">
                <a:solidFill>
                  <a:srgbClr val="212529"/>
                </a:solidFill>
                <a:latin typeface="-apple-system"/>
              </a:rPr>
              <a:t>Hawaii utilizes the Family Outcomes Survey-Revised version that was developed by the national Early Childhood Outcomes Center.  19 other states use the revised version.  9 other states use the original Family Outcomes Survey.  The other states used their own state developed survey (15) or the NCSEAM survey (12).  </a:t>
            </a:r>
          </a:p>
          <a:p>
            <a:endParaRPr lang="en-US" b="0" i="0">
              <a:solidFill>
                <a:srgbClr val="212529"/>
              </a:solidFill>
              <a:effectLst/>
              <a:latin typeface="-apple-system"/>
            </a:endParaRPr>
          </a:p>
          <a:p>
            <a:r>
              <a:rPr lang="en-US"/>
              <a:t>https://drive.google.com/file/d/1IzwsiHz6mcOAxXUViiPqpTNcAk94aOuP/view?usp=sharing</a:t>
            </a:r>
          </a:p>
          <a:p>
            <a:endParaRPr lang="en-US"/>
          </a:p>
        </p:txBody>
      </p:sp>
      <p:sp>
        <p:nvSpPr>
          <p:cNvPr id="2" name="Date Placeholder 1">
            <a:extLst>
              <a:ext uri="{FF2B5EF4-FFF2-40B4-BE49-F238E27FC236}">
                <a16:creationId xmlns:a16="http://schemas.microsoft.com/office/drawing/2014/main" id="{C03286B0-C95D-047F-64CB-A2F131FFBE1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873930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pPr defTabSz="914376">
              <a:defRPr/>
            </a:pPr>
            <a:fld id="{5D6607EC-5C90-44F5-A47F-6EB1496BBCA8}" type="slidenum">
              <a:rPr lang="en-US" altLang="en-US">
                <a:solidFill>
                  <a:prstClr val="black"/>
                </a:solidFill>
                <a:latin typeface="Arial" panose="020B0604020202020204" pitchFamily="34" charset="0"/>
              </a:rPr>
              <a:pPr defTabSz="914376">
                <a:defRPr/>
              </a:pPr>
              <a:t>23</a:t>
            </a:fld>
            <a:endParaRPr lang="en-US" altLang="en-US">
              <a:solidFill>
                <a:prstClr val="black"/>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4F31088-A36F-4A5E-BBC6-6688CFD4F77C}"/>
              </a:ext>
            </a:extLst>
          </p:cNvPr>
          <p:cNvSpPr>
            <a:spLocks noGrp="1"/>
          </p:cNvSpPr>
          <p:nvPr>
            <p:ph type="body" sz="quarter" idx="3"/>
          </p:nvPr>
        </p:nvSpPr>
        <p:spPr/>
        <p:txBody>
          <a:bodyPr/>
          <a:lstStyle/>
          <a:p>
            <a:r>
              <a:rPr lang="en-US"/>
              <a:t>We made progress and exceeded the target by 1%.  </a:t>
            </a:r>
          </a:p>
        </p:txBody>
      </p:sp>
      <p:sp>
        <p:nvSpPr>
          <p:cNvPr id="2" name="Date Placeholder 1">
            <a:extLst>
              <a:ext uri="{FF2B5EF4-FFF2-40B4-BE49-F238E27FC236}">
                <a16:creationId xmlns:a16="http://schemas.microsoft.com/office/drawing/2014/main" id="{5146F385-3D68-28FA-C021-883A55C7E00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43739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pPr defTabSz="914376">
              <a:defRPr/>
            </a:pPr>
            <a:fld id="{5D6607EC-5C90-44F5-A47F-6EB1496BBCA8}" type="slidenum">
              <a:rPr lang="en-US" altLang="en-US">
                <a:solidFill>
                  <a:prstClr val="black"/>
                </a:solidFill>
                <a:latin typeface="Arial" panose="020B0604020202020204" pitchFamily="34" charset="0"/>
              </a:rPr>
              <a:pPr defTabSz="914376">
                <a:defRPr/>
              </a:pPr>
              <a:t>24</a:t>
            </a:fld>
            <a:endParaRPr lang="en-US" altLang="en-US">
              <a:solidFill>
                <a:prstClr val="black"/>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F7C679A-4BA2-4E1E-8DDF-15DF5A79444A}"/>
              </a:ext>
            </a:extLst>
          </p:cNvPr>
          <p:cNvSpPr>
            <a:spLocks noGrp="1"/>
          </p:cNvSpPr>
          <p:nvPr>
            <p:ph type="body" sz="quarter" idx="3"/>
          </p:nvPr>
        </p:nvSpPr>
        <p:spPr/>
        <p:txBody>
          <a:bodyPr/>
          <a:lstStyle/>
          <a:p>
            <a:r>
              <a:rPr lang="en-US"/>
              <a:t>We improved in this area by 3% and exceeded the target. </a:t>
            </a:r>
          </a:p>
        </p:txBody>
      </p:sp>
      <p:sp>
        <p:nvSpPr>
          <p:cNvPr id="2" name="Date Placeholder 1">
            <a:extLst>
              <a:ext uri="{FF2B5EF4-FFF2-40B4-BE49-F238E27FC236}">
                <a16:creationId xmlns:a16="http://schemas.microsoft.com/office/drawing/2014/main" id="{18C85062-B12C-87C4-5CD2-A6D2AD0DBD4E}"/>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998037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pPr defTabSz="914376">
              <a:defRPr/>
            </a:pPr>
            <a:fld id="{5D6607EC-5C90-44F5-A47F-6EB1496BBCA8}" type="slidenum">
              <a:rPr lang="en-US" altLang="en-US">
                <a:solidFill>
                  <a:prstClr val="black"/>
                </a:solidFill>
                <a:latin typeface="Arial" panose="020B0604020202020204" pitchFamily="34" charset="0"/>
              </a:rPr>
              <a:pPr defTabSz="914376">
                <a:defRPr/>
              </a:pPr>
              <a:t>25</a:t>
            </a:fld>
            <a:endParaRPr lang="en-US" altLang="en-US">
              <a:solidFill>
                <a:prstClr val="black"/>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a:xfrm>
            <a:off x="715963" y="1206500"/>
            <a:ext cx="5580062" cy="3138488"/>
          </a:xfrm>
          <a:ln/>
        </p:spPr>
      </p:sp>
      <p:sp>
        <p:nvSpPr>
          <p:cNvPr id="3" name="Notes Placeholder 2">
            <a:extLst>
              <a:ext uri="{FF2B5EF4-FFF2-40B4-BE49-F238E27FC236}">
                <a16:creationId xmlns:a16="http://schemas.microsoft.com/office/drawing/2014/main" id="{0658503C-E4C1-46BC-864F-E0AB504F1843}"/>
              </a:ext>
            </a:extLst>
          </p:cNvPr>
          <p:cNvSpPr>
            <a:spLocks noGrp="1"/>
          </p:cNvSpPr>
          <p:nvPr>
            <p:ph type="body" sz="quarter" idx="3"/>
          </p:nvPr>
        </p:nvSpPr>
        <p:spPr/>
        <p:txBody>
          <a:bodyPr/>
          <a:lstStyle/>
          <a:p>
            <a:r>
              <a:rPr lang="en-US"/>
              <a:t>We improved in this area as well by almost 5% and exceeded the target by 4.59%.</a:t>
            </a:r>
          </a:p>
        </p:txBody>
      </p:sp>
      <p:sp>
        <p:nvSpPr>
          <p:cNvPr id="2" name="Date Placeholder 1">
            <a:extLst>
              <a:ext uri="{FF2B5EF4-FFF2-40B4-BE49-F238E27FC236}">
                <a16:creationId xmlns:a16="http://schemas.microsoft.com/office/drawing/2014/main" id="{1895F666-B9D7-93E4-AD67-D2440E5230C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500237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pPr defTabSz="914376">
              <a:defRPr/>
            </a:pPr>
            <a:fld id="{5D6607EC-5C90-44F5-A47F-6EB1496BBCA8}" type="slidenum">
              <a:rPr lang="en-US" altLang="en-US">
                <a:solidFill>
                  <a:prstClr val="black"/>
                </a:solidFill>
                <a:latin typeface="Arial" panose="020B0604020202020204" pitchFamily="34" charset="0"/>
              </a:rPr>
              <a:pPr defTabSz="914376">
                <a:defRPr/>
              </a:pPr>
              <a:t>26</a:t>
            </a:fld>
            <a:endParaRPr lang="en-US" altLang="en-US">
              <a:solidFill>
                <a:prstClr val="black"/>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a:xfrm>
            <a:off x="715963" y="1206500"/>
            <a:ext cx="5580062" cy="3138488"/>
          </a:xfrm>
          <a:ln/>
        </p:spPr>
      </p:sp>
      <p:sp>
        <p:nvSpPr>
          <p:cNvPr id="3" name="Notes Placeholder 2">
            <a:extLst>
              <a:ext uri="{FF2B5EF4-FFF2-40B4-BE49-F238E27FC236}">
                <a16:creationId xmlns:a16="http://schemas.microsoft.com/office/drawing/2014/main" id="{0658503C-E4C1-46BC-864F-E0AB504F1843}"/>
              </a:ext>
            </a:extLst>
          </p:cNvPr>
          <p:cNvSpPr>
            <a:spLocks noGrp="1"/>
          </p:cNvSpPr>
          <p:nvPr>
            <p:ph type="body" sz="quarter" idx="3"/>
          </p:nvPr>
        </p:nvSpPr>
        <p:spPr/>
        <p:txBody>
          <a:bodyPr/>
          <a:lstStyle/>
          <a:p>
            <a:r>
              <a:rPr lang="en-US"/>
              <a:t>We improved in this area as well but did not quite meet the target. </a:t>
            </a:r>
          </a:p>
        </p:txBody>
      </p:sp>
      <p:sp>
        <p:nvSpPr>
          <p:cNvPr id="2" name="Date Placeholder 1">
            <a:extLst>
              <a:ext uri="{FF2B5EF4-FFF2-40B4-BE49-F238E27FC236}">
                <a16:creationId xmlns:a16="http://schemas.microsoft.com/office/drawing/2014/main" id="{C4CC46D7-4C7D-907B-BFA8-932129C8B149}"/>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86867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p:txBody>
      </p:sp>
      <p:sp>
        <p:nvSpPr>
          <p:cNvPr id="2" name="Date Placeholder 1">
            <a:extLst>
              <a:ext uri="{FF2B5EF4-FFF2-40B4-BE49-F238E27FC236}">
                <a16:creationId xmlns:a16="http://schemas.microsoft.com/office/drawing/2014/main" id="{EF8D7560-057C-0AFF-A570-79BA46610DD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988390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28</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p:txBody>
      </p:sp>
      <p:sp>
        <p:nvSpPr>
          <p:cNvPr id="3" name="Date Placeholder 2">
            <a:extLst>
              <a:ext uri="{FF2B5EF4-FFF2-40B4-BE49-F238E27FC236}">
                <a16:creationId xmlns:a16="http://schemas.microsoft.com/office/drawing/2014/main" id="{E4520544-07B0-5A41-3D54-CBBE7E5A6905}"/>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0404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pPr defTabSz="914376">
              <a:defRPr/>
            </a:pPr>
            <a:fld id="{AE8416CF-4BCC-4D9E-888C-D15D0CE9BE59}" type="slidenum">
              <a:rPr lang="en-US" altLang="en-US">
                <a:solidFill>
                  <a:prstClr val="black"/>
                </a:solidFill>
                <a:latin typeface="Arial" panose="020B0604020202020204" pitchFamily="34" charset="0"/>
              </a:rPr>
              <a:pPr defTabSz="914376">
                <a:defRPr/>
              </a:pPr>
              <a:t>29</a:t>
            </a:fld>
            <a:endParaRPr lang="en-US" altLang="en-US">
              <a:solidFill>
                <a:prstClr val="black"/>
              </a:solidFill>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AD1D0D8-5C58-4EE5-A6B9-F5EAEE52DC01}"/>
              </a:ext>
            </a:extLst>
          </p:cNvPr>
          <p:cNvSpPr>
            <a:spLocks noGrp="1"/>
          </p:cNvSpPr>
          <p:nvPr>
            <p:ph type="body" sz="quarter" idx="3"/>
          </p:nvPr>
        </p:nvSpPr>
        <p:spPr/>
        <p:txBody>
          <a:bodyPr/>
          <a:lstStyle/>
          <a:p>
            <a:pPr defTabSz="914491">
              <a:defRPr/>
            </a:pPr>
            <a:r>
              <a:rPr lang="en-US"/>
              <a:t>The December 1 Child Count has decreased by  .2%. We were below the target by .16%.</a:t>
            </a:r>
          </a:p>
        </p:txBody>
      </p:sp>
      <p:sp>
        <p:nvSpPr>
          <p:cNvPr id="2" name="Date Placeholder 1">
            <a:extLst>
              <a:ext uri="{FF2B5EF4-FFF2-40B4-BE49-F238E27FC236}">
                <a16:creationId xmlns:a16="http://schemas.microsoft.com/office/drawing/2014/main" id="{11BB4EE4-34AF-4E63-9FFA-CEC98CA9B2CB}"/>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6433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3</a:t>
            </a:fld>
            <a:endParaRPr lang="en-US"/>
          </a:p>
        </p:txBody>
      </p:sp>
      <p:sp>
        <p:nvSpPr>
          <p:cNvPr id="6" name="Notes Placeholder 5">
            <a:extLst>
              <a:ext uri="{FF2B5EF4-FFF2-40B4-BE49-F238E27FC236}">
                <a16:creationId xmlns:a16="http://schemas.microsoft.com/office/drawing/2014/main" id="{48A7800A-4475-4A42-B9B5-F40C7503C722}"/>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C5B228DA-1DEB-CD8D-EAA3-808E445B2245}"/>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907979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pPr defTabSz="914376">
              <a:defRPr/>
            </a:pPr>
            <a:fld id="{AE8416CF-4BCC-4D9E-888C-D15D0CE9BE59}" type="slidenum">
              <a:rPr lang="en-US" altLang="en-US">
                <a:solidFill>
                  <a:prstClr val="black"/>
                </a:solidFill>
                <a:latin typeface="Arial" panose="020B0604020202020204" pitchFamily="34" charset="0"/>
              </a:rPr>
              <a:pPr defTabSz="914376">
                <a:defRPr/>
              </a:pPr>
              <a:t>30</a:t>
            </a:fld>
            <a:endParaRPr lang="en-US" altLang="en-US">
              <a:solidFill>
                <a:prstClr val="black"/>
              </a:solidFill>
              <a:latin typeface="Arial" panose="020B0604020202020204" pitchFamily="34" charset="0"/>
            </a:endParaRPr>
          </a:p>
        </p:txBody>
      </p:sp>
      <p:sp>
        <p:nvSpPr>
          <p:cNvPr id="27651" name="Rectangle 2"/>
          <p:cNvSpPr>
            <a:spLocks noGrp="1" noRot="1" noChangeAspect="1" noChangeArrowheads="1" noTextEdit="1"/>
          </p:cNvSpPr>
          <p:nvPr>
            <p:ph type="sldImg"/>
          </p:nvPr>
        </p:nvSpPr>
        <p:spPr>
          <a:xfrm>
            <a:off x="701675" y="641350"/>
            <a:ext cx="5575300" cy="3136900"/>
          </a:xfrm>
          <a:ln/>
        </p:spPr>
      </p:sp>
      <p:sp>
        <p:nvSpPr>
          <p:cNvPr id="3" name="Notes Placeholder 2">
            <a:extLst>
              <a:ext uri="{FF2B5EF4-FFF2-40B4-BE49-F238E27FC236}">
                <a16:creationId xmlns:a16="http://schemas.microsoft.com/office/drawing/2014/main" id="{834170FD-82C2-4905-8113-AFE61C06D989}"/>
              </a:ext>
            </a:extLst>
          </p:cNvPr>
          <p:cNvSpPr>
            <a:spLocks noGrp="1"/>
          </p:cNvSpPr>
          <p:nvPr>
            <p:ph type="body" sz="quarter" idx="3"/>
          </p:nvPr>
        </p:nvSpPr>
        <p:spPr/>
        <p:txBody>
          <a:bodyPr/>
          <a:lstStyle/>
          <a:p>
            <a:pPr defTabSz="914491">
              <a:defRPr/>
            </a:pPr>
            <a:r>
              <a:rPr lang="en-US"/>
              <a:t>The December 1 Child Count has slightly decreased and we barely missed the target by .03%.</a:t>
            </a:r>
          </a:p>
          <a:p>
            <a:endParaRPr lang="en-US"/>
          </a:p>
        </p:txBody>
      </p:sp>
      <p:sp>
        <p:nvSpPr>
          <p:cNvPr id="2" name="Date Placeholder 1">
            <a:extLst>
              <a:ext uri="{FF2B5EF4-FFF2-40B4-BE49-F238E27FC236}">
                <a16:creationId xmlns:a16="http://schemas.microsoft.com/office/drawing/2014/main" id="{8C7E3F3F-A321-6B27-CD16-D311AAF7E37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830472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p:txBody>
      </p:sp>
      <p:sp>
        <p:nvSpPr>
          <p:cNvPr id="2" name="Date Placeholder 1">
            <a:extLst>
              <a:ext uri="{FF2B5EF4-FFF2-40B4-BE49-F238E27FC236}">
                <a16:creationId xmlns:a16="http://schemas.microsoft.com/office/drawing/2014/main" id="{FDB0A374-813F-167A-D8BF-53294C0C3C1B}"/>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988390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32</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p:txBody>
      </p:sp>
      <p:sp>
        <p:nvSpPr>
          <p:cNvPr id="3" name="Date Placeholder 2">
            <a:extLst>
              <a:ext uri="{FF2B5EF4-FFF2-40B4-BE49-F238E27FC236}">
                <a16:creationId xmlns:a16="http://schemas.microsoft.com/office/drawing/2014/main" id="{C5DE2964-B6A1-382E-56F0-46A2957DF59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04048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2A472276-E080-436A-9EBC-55AAADE7C911}" type="slidenum">
              <a:rPr lang="en-US" altLang="en-US">
                <a:solidFill>
                  <a:prstClr val="black"/>
                </a:solidFill>
                <a:latin typeface="Arial" panose="020B0604020202020204" pitchFamily="34" charset="0"/>
              </a:rPr>
              <a:pPr defTabSz="914285">
                <a:defRPr/>
              </a:pPr>
              <a:t>33</a:t>
            </a:fld>
            <a:endParaRPr lang="en-US" altLang="en-US">
              <a:solidFill>
                <a:prstClr val="black"/>
              </a:solidFill>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8A04E76-3F1E-49DC-A3F8-92110A6E5309}"/>
              </a:ext>
            </a:extLst>
          </p:cNvPr>
          <p:cNvSpPr>
            <a:spLocks noGrp="1"/>
          </p:cNvSpPr>
          <p:nvPr>
            <p:ph type="body" sz="quarter" idx="3"/>
          </p:nvPr>
        </p:nvSpPr>
        <p:spPr/>
        <p:txBody>
          <a:bodyPr/>
          <a:lstStyle/>
          <a:p>
            <a:r>
              <a:rPr lang="en-US"/>
              <a:t>We did not meet the target of 100%. We have been steadily declining the past 2 years. FFY 2021-2022 we decreased by 11.68% and FFY 2022-2023 we decreased by 9.43% </a:t>
            </a:r>
          </a:p>
        </p:txBody>
      </p:sp>
      <p:sp>
        <p:nvSpPr>
          <p:cNvPr id="2" name="Date Placeholder 1">
            <a:extLst>
              <a:ext uri="{FF2B5EF4-FFF2-40B4-BE49-F238E27FC236}">
                <a16:creationId xmlns:a16="http://schemas.microsoft.com/office/drawing/2014/main" id="{DBB00A21-6756-1BF1-FF47-FD8E6F58BE3F}"/>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42449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34</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a:p>
            <a:endParaRPr lang="en-US"/>
          </a:p>
        </p:txBody>
      </p:sp>
      <p:sp>
        <p:nvSpPr>
          <p:cNvPr id="3" name="Date Placeholder 2">
            <a:extLst>
              <a:ext uri="{FF2B5EF4-FFF2-40B4-BE49-F238E27FC236}">
                <a16:creationId xmlns:a16="http://schemas.microsoft.com/office/drawing/2014/main" id="{E5D06EF9-AD1E-E2D7-0BC7-84F99E9F0E9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83449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p:txBody>
      </p:sp>
      <p:sp>
        <p:nvSpPr>
          <p:cNvPr id="2" name="Date Placeholder 1">
            <a:extLst>
              <a:ext uri="{FF2B5EF4-FFF2-40B4-BE49-F238E27FC236}">
                <a16:creationId xmlns:a16="http://schemas.microsoft.com/office/drawing/2014/main" id="{00E03591-BBCC-5891-6814-2EDB5C57E669}"/>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47182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36</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p:txBody>
      </p:sp>
      <p:sp>
        <p:nvSpPr>
          <p:cNvPr id="3" name="Date Placeholder 2">
            <a:extLst>
              <a:ext uri="{FF2B5EF4-FFF2-40B4-BE49-F238E27FC236}">
                <a16:creationId xmlns:a16="http://schemas.microsoft.com/office/drawing/2014/main" id="{D55BEC32-DF79-D129-4E12-51B68759C312}"/>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87353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38D87392-0FB8-459E-9AEA-0DA3CCA81547}" type="slidenum">
              <a:rPr lang="en-US" altLang="en-US">
                <a:solidFill>
                  <a:prstClr val="black"/>
                </a:solidFill>
                <a:latin typeface="Arial" panose="020B0604020202020204" pitchFamily="34" charset="0"/>
              </a:rPr>
              <a:pPr defTabSz="914285">
                <a:defRPr/>
              </a:pPr>
              <a:t>37</a:t>
            </a:fld>
            <a:endParaRPr lang="en-US"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1016000" y="1162050"/>
            <a:ext cx="4978400" cy="2800350"/>
          </a:xfrm>
          <a:ln/>
        </p:spPr>
      </p:sp>
      <p:sp>
        <p:nvSpPr>
          <p:cNvPr id="3" name="Notes Placeholder 2">
            <a:extLst>
              <a:ext uri="{FF2B5EF4-FFF2-40B4-BE49-F238E27FC236}">
                <a16:creationId xmlns:a16="http://schemas.microsoft.com/office/drawing/2014/main" id="{E9CA55A8-2141-42D5-9610-2E5043E842A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We did not meet the target of 100% this year. For FFY 2023 we were at 92.24% which was a slight increase from FFY 2022’s 92.12%</a:t>
            </a:r>
          </a:p>
          <a:p>
            <a:endParaRPr lang="en-US"/>
          </a:p>
        </p:txBody>
      </p:sp>
      <p:sp>
        <p:nvSpPr>
          <p:cNvPr id="2" name="Date Placeholder 1">
            <a:extLst>
              <a:ext uri="{FF2B5EF4-FFF2-40B4-BE49-F238E27FC236}">
                <a16:creationId xmlns:a16="http://schemas.microsoft.com/office/drawing/2014/main" id="{77392778-A376-B91B-A67F-AEFBF9A5EB0E}"/>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836760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38</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8A: Late reasons – we track family and program reasons. </a:t>
            </a:r>
            <a:endParaRPr lang="en-US"/>
          </a:p>
        </p:txBody>
      </p:sp>
      <p:sp>
        <p:nvSpPr>
          <p:cNvPr id="3" name="Date Placeholder 2">
            <a:extLst>
              <a:ext uri="{FF2B5EF4-FFF2-40B4-BE49-F238E27FC236}">
                <a16:creationId xmlns:a16="http://schemas.microsoft.com/office/drawing/2014/main" id="{A26188AD-A17B-7093-C806-2DCD10E87D8A}"/>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41989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a:p>
            <a:endParaRPr lang="en-US"/>
          </a:p>
          <a:p>
            <a:endParaRPr lang="en-US"/>
          </a:p>
        </p:txBody>
      </p:sp>
      <p:sp>
        <p:nvSpPr>
          <p:cNvPr id="2" name="Date Placeholder 1">
            <a:extLst>
              <a:ext uri="{FF2B5EF4-FFF2-40B4-BE49-F238E27FC236}">
                <a16:creationId xmlns:a16="http://schemas.microsoft.com/office/drawing/2014/main" id="{368FB0AC-2A59-C8C5-BFBB-69B0E8D9ED7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93543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4</a:t>
            </a:fld>
            <a:endParaRPr lang="en-US"/>
          </a:p>
        </p:txBody>
      </p:sp>
      <p:sp>
        <p:nvSpPr>
          <p:cNvPr id="6" name="Notes Placeholder 5">
            <a:extLst>
              <a:ext uri="{FF2B5EF4-FFF2-40B4-BE49-F238E27FC236}">
                <a16:creationId xmlns:a16="http://schemas.microsoft.com/office/drawing/2014/main" id="{48A7800A-4475-4A42-B9B5-F40C7503C722}"/>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0CAA46F3-3EA0-0660-0274-534224A30DAE}"/>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226495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40</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40" y="4473893"/>
            <a:ext cx="5608320" cy="4356075"/>
          </a:xfrm>
        </p:spPr>
        <p:txBody>
          <a:bodyPr/>
          <a:lstStyle/>
          <a:p>
            <a:r>
              <a:rPr lang="en-US"/>
              <a:t>SEA/LEA:  Hawaii DOE has a unitarian system; however, TN is sent to the SEA and the home school. </a:t>
            </a:r>
          </a:p>
          <a:p>
            <a:r>
              <a:rPr lang="en-US"/>
              <a:t>Hawai‘i Part C Early Intervention has an opt out policy approved by OSEP.</a:t>
            </a:r>
          </a:p>
          <a:p>
            <a:r>
              <a:rPr lang="en-US"/>
              <a:t>All children transitioning out of Part C Early Intervention are considered potentially eligible for Part B preschool services. </a:t>
            </a:r>
          </a:p>
          <a:p>
            <a:r>
              <a:rPr lang="en-US"/>
              <a:t>Ad</a:t>
            </a:r>
          </a:p>
          <a:p>
            <a:endParaRPr lang="en-US"/>
          </a:p>
          <a:p>
            <a:pPr marL="0" marR="0">
              <a:spcBef>
                <a:spcPts val="0"/>
              </a:spcBef>
              <a:spcAft>
                <a:spcPts val="0"/>
              </a:spcAft>
            </a:pPr>
            <a:r>
              <a:rPr lang="en-US"/>
              <a:t>DOE request that we send TN for children who are potentially eligible for Part B.  For Hawaii, we have determined that all children as potentially eligible and have the opportunity to be referred to DOE</a:t>
            </a:r>
          </a:p>
          <a:p>
            <a:pPr marL="0" marR="0">
              <a:spcBef>
                <a:spcPts val="0"/>
              </a:spcBef>
              <a:spcAft>
                <a:spcPts val="0"/>
              </a:spcAft>
            </a:pPr>
            <a:r>
              <a:rPr lang="en-US"/>
              <a:t> </a:t>
            </a:r>
          </a:p>
          <a:p>
            <a:pPr marL="0" marR="0">
              <a:spcBef>
                <a:spcPts val="0"/>
              </a:spcBef>
              <a:spcAft>
                <a:spcPts val="0"/>
              </a:spcAft>
            </a:pPr>
            <a:r>
              <a:rPr lang="en-US"/>
              <a:t>Each state has the option to develop an “</a:t>
            </a:r>
            <a:r>
              <a:rPr lang="en-US" err="1"/>
              <a:t>Opt</a:t>
            </a:r>
            <a:r>
              <a:rPr lang="en-US"/>
              <a:t> out” policy that is agreed upon by Part c and b.  We have an approved opt out policy that is approved by OSEP.  </a:t>
            </a:r>
          </a:p>
          <a:p>
            <a:pPr marL="0" marR="0">
              <a:spcBef>
                <a:spcPts val="0"/>
              </a:spcBef>
              <a:spcAft>
                <a:spcPts val="0"/>
              </a:spcAft>
            </a:pPr>
            <a:r>
              <a:rPr lang="en-US"/>
              <a:t> </a:t>
            </a:r>
          </a:p>
          <a:p>
            <a:pPr marL="0" marR="0">
              <a:spcBef>
                <a:spcPts val="0"/>
              </a:spcBef>
              <a:spcAft>
                <a:spcPts val="0"/>
              </a:spcAft>
            </a:pPr>
            <a:r>
              <a:rPr lang="en-US"/>
              <a:t>TN serves as the referral to DOE and consenting to the referral. It does not provide consent to the DOE evaluation process. </a:t>
            </a:r>
          </a:p>
          <a:p>
            <a:endParaRPr lang="en-US"/>
          </a:p>
        </p:txBody>
      </p:sp>
      <p:sp>
        <p:nvSpPr>
          <p:cNvPr id="3" name="Date Placeholder 2">
            <a:extLst>
              <a:ext uri="{FF2B5EF4-FFF2-40B4-BE49-F238E27FC236}">
                <a16:creationId xmlns:a16="http://schemas.microsoft.com/office/drawing/2014/main" id="{E8EFB9ED-9237-E1F6-177C-F42D4761990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362334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38D87392-0FB8-459E-9AEA-0DA3CCA81547}" type="slidenum">
              <a:rPr lang="en-US" altLang="en-US">
                <a:solidFill>
                  <a:prstClr val="black"/>
                </a:solidFill>
                <a:latin typeface="Arial" panose="020B0604020202020204" pitchFamily="34" charset="0"/>
              </a:rPr>
              <a:pPr defTabSz="914285">
                <a:defRPr/>
              </a:pPr>
              <a:t>41</a:t>
            </a:fld>
            <a:endParaRPr lang="en-US"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1066800" y="1143000"/>
            <a:ext cx="4978400" cy="2800350"/>
          </a:xfrm>
          <a:ln/>
        </p:spPr>
      </p:sp>
      <p:sp>
        <p:nvSpPr>
          <p:cNvPr id="3" name="Notes Placeholder 2">
            <a:extLst>
              <a:ext uri="{FF2B5EF4-FFF2-40B4-BE49-F238E27FC236}">
                <a16:creationId xmlns:a16="http://schemas.microsoft.com/office/drawing/2014/main" id="{FE39EA1B-E545-4FAE-845C-E79675CFF349}"/>
              </a:ext>
            </a:extLst>
          </p:cNvPr>
          <p:cNvSpPr>
            <a:spLocks noGrp="1"/>
          </p:cNvSpPr>
          <p:nvPr>
            <p:ph type="body" sz="quarter" idx="3"/>
          </p:nvPr>
        </p:nvSpPr>
        <p:spPr/>
        <p:txBody>
          <a:bodyPr/>
          <a:lstStyle/>
          <a:p>
            <a:r>
              <a:rPr lang="en-US"/>
              <a:t>There was a slight decrease of 1.76% for FFY 2023. We did not reach the target as well.  </a:t>
            </a:r>
          </a:p>
        </p:txBody>
      </p:sp>
      <p:sp>
        <p:nvSpPr>
          <p:cNvPr id="2" name="Date Placeholder 1">
            <a:extLst>
              <a:ext uri="{FF2B5EF4-FFF2-40B4-BE49-F238E27FC236}">
                <a16:creationId xmlns:a16="http://schemas.microsoft.com/office/drawing/2014/main" id="{4D596E50-7894-1A20-903D-878F07E0D71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961701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42</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a:p>
            <a:endParaRPr lang="en-US"/>
          </a:p>
          <a:p>
            <a:r>
              <a:rPr lang="en-US" sz="1800">
                <a:effectLst/>
                <a:latin typeface="Calibri" panose="020F0502020204030204" pitchFamily="34" charset="0"/>
                <a:ea typeface="Calibri" panose="020F0502020204030204" pitchFamily="34" charset="0"/>
              </a:rPr>
              <a:t>Late reasons:  families have initially opted out but changed their mind and it was past the 90 day timeline.  It is still considered late, but we still continue to process</a:t>
            </a:r>
            <a:endParaRPr lang="en-US"/>
          </a:p>
        </p:txBody>
      </p:sp>
      <p:sp>
        <p:nvSpPr>
          <p:cNvPr id="3" name="Date Placeholder 2">
            <a:extLst>
              <a:ext uri="{FF2B5EF4-FFF2-40B4-BE49-F238E27FC236}">
                <a16:creationId xmlns:a16="http://schemas.microsoft.com/office/drawing/2014/main" id="{00D7D6AD-3178-7BEA-B203-3003F5566179}"/>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80292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p:txBody>
      </p:sp>
      <p:sp>
        <p:nvSpPr>
          <p:cNvPr id="2" name="Date Placeholder 1">
            <a:extLst>
              <a:ext uri="{FF2B5EF4-FFF2-40B4-BE49-F238E27FC236}">
                <a16:creationId xmlns:a16="http://schemas.microsoft.com/office/drawing/2014/main" id="{5E0A9722-D31C-F320-3232-EE91CD886A7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988390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44</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SEA/LEA:  Hawaii DOE has a unitarian system; however, TN is sent to the SEA and the home school. </a:t>
            </a:r>
          </a:p>
          <a:p>
            <a:r>
              <a:rPr lang="en-US"/>
              <a:t>Hawai‘i Part C Early Intervention has an opt out policy approved by OSEP.</a:t>
            </a:r>
          </a:p>
          <a:p>
            <a:r>
              <a:rPr lang="en-US"/>
              <a:t>All children transitioning out of Part C Early Intervention are considered potentially eligible for Part B preschool services. </a:t>
            </a:r>
          </a:p>
          <a:p>
            <a:r>
              <a:rPr lang="en-US"/>
              <a:t>ad</a:t>
            </a:r>
          </a:p>
        </p:txBody>
      </p:sp>
      <p:sp>
        <p:nvSpPr>
          <p:cNvPr id="3" name="Date Placeholder 2">
            <a:extLst>
              <a:ext uri="{FF2B5EF4-FFF2-40B4-BE49-F238E27FC236}">
                <a16:creationId xmlns:a16="http://schemas.microsoft.com/office/drawing/2014/main" id="{2FA60FCB-E301-F04C-9DCC-51C8C3DA29C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214710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pPr defTabSz="914285">
              <a:defRPr/>
            </a:pPr>
            <a:fld id="{38D87392-0FB8-459E-9AEA-0DA3CCA81547}" type="slidenum">
              <a:rPr lang="en-US" altLang="en-US">
                <a:solidFill>
                  <a:prstClr val="black"/>
                </a:solidFill>
                <a:latin typeface="Arial" panose="020B0604020202020204" pitchFamily="34" charset="0"/>
              </a:rPr>
              <a:pPr defTabSz="914285">
                <a:defRPr/>
              </a:pPr>
              <a:t>45</a:t>
            </a:fld>
            <a:endParaRPr lang="en-US"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1016000" y="1162050"/>
            <a:ext cx="4978400" cy="2800350"/>
          </a:xfrm>
          <a:ln/>
        </p:spPr>
      </p:sp>
      <p:sp>
        <p:nvSpPr>
          <p:cNvPr id="3" name="Notes Placeholder 2">
            <a:extLst>
              <a:ext uri="{FF2B5EF4-FFF2-40B4-BE49-F238E27FC236}">
                <a16:creationId xmlns:a16="http://schemas.microsoft.com/office/drawing/2014/main" id="{01C3447D-108A-43B4-BCC3-8C5C0DD870BC}"/>
              </a:ext>
            </a:extLst>
          </p:cNvPr>
          <p:cNvSpPr>
            <a:spLocks noGrp="1"/>
          </p:cNvSpPr>
          <p:nvPr>
            <p:ph type="body" sz="quarter" idx="3"/>
          </p:nvPr>
        </p:nvSpPr>
        <p:spPr/>
        <p:txBody>
          <a:bodyPr/>
          <a:lstStyle/>
          <a:p>
            <a:r>
              <a:rPr lang="en-US"/>
              <a:t>Although we did not reach our target this year, there was an increase of 1.19% over FFY 2022 which was at 88.12%</a:t>
            </a:r>
          </a:p>
        </p:txBody>
      </p:sp>
      <p:sp>
        <p:nvSpPr>
          <p:cNvPr id="2" name="Date Placeholder 1">
            <a:extLst>
              <a:ext uri="{FF2B5EF4-FFF2-40B4-BE49-F238E27FC236}">
                <a16:creationId xmlns:a16="http://schemas.microsoft.com/office/drawing/2014/main" id="{F75839C4-7883-1832-598A-E26C7A6B40E4}"/>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959496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46</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p:txBody>
          <a:bodyPr/>
          <a:lstStyle/>
          <a:p>
            <a:r>
              <a:rPr lang="en-US"/>
              <a:t>Read</a:t>
            </a:r>
          </a:p>
        </p:txBody>
      </p:sp>
      <p:sp>
        <p:nvSpPr>
          <p:cNvPr id="3" name="Date Placeholder 2">
            <a:extLst>
              <a:ext uri="{FF2B5EF4-FFF2-40B4-BE49-F238E27FC236}">
                <a16:creationId xmlns:a16="http://schemas.microsoft.com/office/drawing/2014/main" id="{FB6C285B-6127-3815-A4F4-0058C9EF4EA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040489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Carrie</a:t>
            </a:r>
          </a:p>
        </p:txBody>
      </p:sp>
      <p:sp>
        <p:nvSpPr>
          <p:cNvPr id="2" name="Date Placeholder 1">
            <a:extLst>
              <a:ext uri="{FF2B5EF4-FFF2-40B4-BE49-F238E27FC236}">
                <a16:creationId xmlns:a16="http://schemas.microsoft.com/office/drawing/2014/main" id="{C8251778-6C62-7D9C-BCD0-ACB041B35998}"/>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988390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48</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sz="1100"/>
          </a:p>
          <a:p>
            <a:r>
              <a:rPr lang="en-US"/>
              <a:t>Carrie (read)</a:t>
            </a:r>
          </a:p>
        </p:txBody>
      </p:sp>
      <p:sp>
        <p:nvSpPr>
          <p:cNvPr id="3" name="Date Placeholder 2">
            <a:extLst>
              <a:ext uri="{FF2B5EF4-FFF2-40B4-BE49-F238E27FC236}">
                <a16:creationId xmlns:a16="http://schemas.microsoft.com/office/drawing/2014/main" id="{5A50EA63-8FEE-37C4-4B69-EF0F50D31D97}"/>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59868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49</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Carrie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root cause identified impacting program’s ability to meet the Timely MDE’,s IFSPs, and Services </a:t>
            </a:r>
            <a:r>
              <a:rPr lang="en-US" sz="1200">
                <a:highlight>
                  <a:srgbClr val="FFFF00"/>
                </a:highlight>
              </a:rPr>
              <a:t>indicators continues to be staff vacancies.  Vacancies also impact programs ability to have full IFSP team meetings.   Documentation also continues to be a challenge as a root cause. </a:t>
            </a:r>
          </a:p>
          <a:p>
            <a:endParaRPr lang="en-US"/>
          </a:p>
        </p:txBody>
      </p:sp>
      <p:sp>
        <p:nvSpPr>
          <p:cNvPr id="3" name="Date Placeholder 2">
            <a:extLst>
              <a:ext uri="{FF2B5EF4-FFF2-40B4-BE49-F238E27FC236}">
                <a16:creationId xmlns:a16="http://schemas.microsoft.com/office/drawing/2014/main" id="{8621A2BB-45C9-A831-3E25-596408857F82}"/>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30652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5</a:t>
            </a:fld>
            <a:endParaRPr lang="en-US"/>
          </a:p>
        </p:txBody>
      </p:sp>
      <p:sp>
        <p:nvSpPr>
          <p:cNvPr id="6" name="Notes Placeholder 5">
            <a:extLst>
              <a:ext uri="{FF2B5EF4-FFF2-40B4-BE49-F238E27FC236}">
                <a16:creationId xmlns:a16="http://schemas.microsoft.com/office/drawing/2014/main" id="{E0E88291-9382-4FB2-89C7-F831C335652E}"/>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C8D0A8DE-F2C7-7373-B578-3AF3DDF8F7A4}"/>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47403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475488" y="3778250"/>
            <a:ext cx="6281928" cy="52770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Sheri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The Workgroup developed an action plan based on the data, community partner’s input from last year’s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For staff vacancies, recruitment &amp; retention strategies were shared with the early intervention State Systemic Improvement Plan (SSIP) staffing workgroup and Comprehensive System of Personnel Development (CSPD) recruitment and retention workgroups who are already focusing efforts in this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New and ongoing efforts to recruit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EIS is collaborating with HPU’s OT &amp; PT programs.  The grant is dedicated to enhance the capacity of the early intervention OT and PT workforce in Hawaii. The internships will start January 2025.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Collaboration with the CDS </a:t>
            </a:r>
            <a:r>
              <a:rPr lang="en-US" sz="1100" err="1"/>
              <a:t>HiPro</a:t>
            </a:r>
            <a:r>
              <a:rPr lang="en-US" sz="1100"/>
              <a:t> Project, to include early intervention into their early childhood curriculum;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Participating in Panel Presentations for UH Human Development classes to get students interested in pathways to professions in early childhood and early intervention;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Continued partnerships with the UH JABSOM Pediatric Residents rotations to learn about EI and the services EI provides.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EIS will begin development of our EI web based data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State staff were provided with resources such as work cell phones so they are accessible in the field. </a:t>
            </a:r>
            <a:endParaRPr lang="en-US" sz="110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The workgroup reviewed current guidelines and drafted an update so that programs have a clearer understanding of IFSP full teams. This draft is under review by EIS.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Program Managers, including work group members provided feedback to the revision of the Family and Program Late Reasons Document </a:t>
            </a:r>
            <a:r>
              <a:rPr lang="en-US" sz="1100" strike="noStrike"/>
              <a:t>to include </a:t>
            </a:r>
            <a:r>
              <a:rPr lang="en-US" sz="1100"/>
              <a:t>definitions. This was finalized and distributed in October 2024. Assigned QA’s are ensuring programs complete consistent reporting on Program Late Reasons for Timely Services, which includes completion of late documentation for services that were initially identified as not having documentation to support why 1</a:t>
            </a:r>
            <a:r>
              <a:rPr lang="en-US" sz="1100" baseline="30000"/>
              <a:t>st</a:t>
            </a:r>
            <a:r>
              <a:rPr lang="en-US" sz="1100"/>
              <a:t> visits were not timely.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Finally, a Program Manager google drive folder – folder in PM drive was created to include strategies by indicator or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50</a:t>
            </a:fld>
            <a:endParaRPr lang="en-US"/>
          </a:p>
        </p:txBody>
      </p:sp>
      <p:sp>
        <p:nvSpPr>
          <p:cNvPr id="5" name="Date Placeholder 4">
            <a:extLst>
              <a:ext uri="{FF2B5EF4-FFF2-40B4-BE49-F238E27FC236}">
                <a16:creationId xmlns:a16="http://schemas.microsoft.com/office/drawing/2014/main" id="{76B62058-AFA2-19E0-D28E-BE0DC7A7BA05}"/>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69620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51</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r>
              <a:rPr lang="en-US" sz="1100"/>
              <a:t>Sheri- some of our next steps include: continuing with recruitment efforts; finalizing full team meeting guidelines, and QA follow-up with programs to ensure consistent reporting on documentation.  </a:t>
            </a:r>
          </a:p>
          <a:p>
            <a:endParaRPr lang="en-US"/>
          </a:p>
          <a:p>
            <a:endParaRPr lang="en-US"/>
          </a:p>
          <a:p>
            <a:endParaRPr lang="en-US"/>
          </a:p>
        </p:txBody>
      </p:sp>
      <p:sp>
        <p:nvSpPr>
          <p:cNvPr id="3" name="Date Placeholder 2">
            <a:extLst>
              <a:ext uri="{FF2B5EF4-FFF2-40B4-BE49-F238E27FC236}">
                <a16:creationId xmlns:a16="http://schemas.microsoft.com/office/drawing/2014/main" id="{606F977E-4FC0-BEAC-E35D-FA23E9A8440D}"/>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2303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52</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dirty="0"/>
              <a:t>Let’s take a look at the Child Outcomes Summary Process</a:t>
            </a:r>
          </a:p>
          <a:p>
            <a:endParaRPr lang="en-US" dirty="0"/>
          </a:p>
          <a:p>
            <a:endParaRPr lang="en-US" dirty="0"/>
          </a:p>
        </p:txBody>
      </p:sp>
      <p:sp>
        <p:nvSpPr>
          <p:cNvPr id="2" name="Date Placeholder 1">
            <a:extLst>
              <a:ext uri="{FF2B5EF4-FFF2-40B4-BE49-F238E27FC236}">
                <a16:creationId xmlns:a16="http://schemas.microsoft.com/office/drawing/2014/main" id="{226EA529-2A89-6C20-6367-15F522B6BE5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597938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790575"/>
            <a:ext cx="4676775" cy="2632075"/>
          </a:xfrm>
        </p:spPr>
      </p:sp>
      <p:sp>
        <p:nvSpPr>
          <p:cNvPr id="4" name="Slide Number Placeholder 3"/>
          <p:cNvSpPr>
            <a:spLocks noGrp="1"/>
          </p:cNvSpPr>
          <p:nvPr>
            <p:ph type="sldNum" sz="quarter" idx="5"/>
          </p:nvPr>
        </p:nvSpPr>
        <p:spPr/>
        <p:txBody>
          <a:bodyPr/>
          <a:lstStyle/>
          <a:p>
            <a:fld id="{9555D449-B875-4B8D-8E66-224D27E54C9A}" type="slidenum">
              <a:rPr lang="en-US" smtClean="0"/>
              <a:t>53</a:t>
            </a:fld>
            <a:endParaRPr lang="en-US"/>
          </a:p>
        </p:txBody>
      </p:sp>
      <p:sp>
        <p:nvSpPr>
          <p:cNvPr id="6" name="Notes Placeholder 5">
            <a:extLst>
              <a:ext uri="{FF2B5EF4-FFF2-40B4-BE49-F238E27FC236}">
                <a16:creationId xmlns:a16="http://schemas.microsoft.com/office/drawing/2014/main" id="{51819B27-7000-4E2B-9657-B7145DF83A71}"/>
              </a:ext>
            </a:extLst>
          </p:cNvPr>
          <p:cNvSpPr>
            <a:spLocks noGrp="1"/>
          </p:cNvSpPr>
          <p:nvPr>
            <p:ph type="body" sz="quarter" idx="3"/>
          </p:nvPr>
        </p:nvSpPr>
        <p:spPr>
          <a:xfrm>
            <a:off x="701040" y="4091293"/>
            <a:ext cx="5608320" cy="3660458"/>
          </a:xfrm>
        </p:spPr>
        <p:txBody>
          <a:bodyPr/>
          <a:lstStyle/>
          <a:p>
            <a:r>
              <a:rPr lang="en-US" dirty="0">
                <a:solidFill>
                  <a:schemeClr val="tx1"/>
                </a:solidFill>
                <a:latin typeface="+mj-lt"/>
              </a:rPr>
              <a:t>Rationale: In order to propose a change to our baseline data, we would have to have strong justifications beyond just not meeting targets.  Because we changed our baseline in FFY2020, we do not propose to change it at this time. Programs are still dealing with the aftermath of Covid, and now with the Wildfires, </a:t>
            </a:r>
            <a:r>
              <a:rPr lang="en-US" dirty="0">
                <a:latin typeface="+mj-lt"/>
              </a:rPr>
              <a:t>we do not yet know what the impact will be for our families and programs. This is an area that can be revisited each year.</a:t>
            </a:r>
            <a:endParaRPr lang="en-US" dirty="0">
              <a:solidFill>
                <a:schemeClr val="tx1"/>
              </a:solidFill>
              <a:latin typeface="+mj-lt"/>
            </a:endParaRPr>
          </a:p>
          <a:p>
            <a:endParaRPr lang="en-US" sz="1400" dirty="0">
              <a:solidFill>
                <a:schemeClr val="tx1"/>
              </a:solidFill>
              <a:latin typeface="Maiandra GD" panose="020E0502030308020204" pitchFamily="34" charset="0"/>
            </a:endParaRPr>
          </a:p>
          <a:p>
            <a:pPr marL="800100" lvl="1" indent="-342900">
              <a:lnSpc>
                <a:spcPct val="100000"/>
              </a:lnSpc>
              <a:spcBef>
                <a:spcPts val="1800"/>
              </a:spcBef>
              <a:buFont typeface="Arial" panose="020B0604020202020204" pitchFamily="34" charset="0"/>
              <a:buChar char="•"/>
            </a:pPr>
            <a:r>
              <a:rPr lang="en-US" sz="1400" dirty="0">
                <a:solidFill>
                  <a:schemeClr val="bg1"/>
                </a:solidFill>
                <a:latin typeface="Maiandra GD" panose="020E0502030308020204" pitchFamily="34" charset="0"/>
              </a:rPr>
              <a:t>February 2015:  Baseline changed to FFY 2013 data due to change in eligibility</a:t>
            </a:r>
          </a:p>
          <a:p>
            <a:pPr marL="800100" lvl="1" indent="-342900">
              <a:lnSpc>
                <a:spcPct val="100000"/>
              </a:lnSpc>
              <a:spcBef>
                <a:spcPts val="1800"/>
              </a:spcBef>
              <a:buFont typeface="Arial" panose="020B0604020202020204" pitchFamily="34" charset="0"/>
              <a:buChar char="•"/>
            </a:pPr>
            <a:r>
              <a:rPr lang="en-US" sz="1400" dirty="0">
                <a:solidFill>
                  <a:schemeClr val="bg1"/>
                </a:solidFill>
                <a:latin typeface="Maiandra GD" panose="020E0502030308020204" pitchFamily="34" charset="0"/>
              </a:rPr>
              <a:t>FFY 2020 outcome data was based on a smaller number of children that exited (300+) </a:t>
            </a:r>
            <a:r>
              <a:rPr lang="en-US" sz="2400" dirty="0">
                <a:solidFill>
                  <a:schemeClr val="bg1"/>
                </a:solidFill>
                <a:latin typeface="Maiandra GD" panose="020E0502030308020204" pitchFamily="34" charset="0"/>
              </a:rPr>
              <a:t>which impacted outcome results</a:t>
            </a:r>
          </a:p>
          <a:p>
            <a:pPr marL="800100" lvl="1" indent="-342900">
              <a:lnSpc>
                <a:spcPct val="100000"/>
              </a:lnSpc>
              <a:spcBef>
                <a:spcPts val="1800"/>
              </a:spcBef>
              <a:buFont typeface="Arial" panose="020B0604020202020204" pitchFamily="34" charset="0"/>
              <a:buChar char="•"/>
            </a:pPr>
            <a:r>
              <a:rPr lang="en-US" sz="2400" dirty="0">
                <a:solidFill>
                  <a:schemeClr val="bg1"/>
                </a:solidFill>
                <a:latin typeface="Maiandra GD" panose="020E0502030308020204" pitchFamily="34" charset="0"/>
              </a:rPr>
              <a:t>Previous targets were based on data prior to COVID-19</a:t>
            </a:r>
          </a:p>
          <a:p>
            <a:endParaRPr lang="en-US" dirty="0"/>
          </a:p>
        </p:txBody>
      </p:sp>
      <p:sp>
        <p:nvSpPr>
          <p:cNvPr id="3" name="Date Placeholder 2">
            <a:extLst>
              <a:ext uri="{FF2B5EF4-FFF2-40B4-BE49-F238E27FC236}">
                <a16:creationId xmlns:a16="http://schemas.microsoft.com/office/drawing/2014/main" id="{F7D3DD88-9E96-7AE2-B8B6-74A4813D91F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89961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54</a:t>
            </a:fld>
            <a:endParaRPr lang="en-US"/>
          </a:p>
        </p:txBody>
      </p:sp>
      <p:sp>
        <p:nvSpPr>
          <p:cNvPr id="6" name="Notes Placeholder 5">
            <a:extLst>
              <a:ext uri="{FF2B5EF4-FFF2-40B4-BE49-F238E27FC236}">
                <a16:creationId xmlns:a16="http://schemas.microsoft.com/office/drawing/2014/main" id="{82CA065B-D52C-4E61-B39F-5867E371554F}"/>
              </a:ext>
            </a:extLst>
          </p:cNvPr>
          <p:cNvSpPr>
            <a:spLocks noGrp="1"/>
          </p:cNvSpPr>
          <p:nvPr>
            <p:ph type="body" sz="quarter" idx="3"/>
          </p:nvPr>
        </p:nvSpPr>
        <p:spPr/>
        <p:txBody>
          <a:bodyPr/>
          <a:lstStyle/>
          <a:p>
            <a:r>
              <a:rPr lang="en-US" dirty="0"/>
              <a:t>We are also proposing to not change our targets.  There have been so many variables that we don’t feel there is strong justification for changing our target data.  Again, we are only now recovering from the effects of COVID, the aftermath of the Wildfires are not yet known, and program staff have only just begun to  participate in reflective supervision, which may have a positive impact on future data.</a:t>
            </a:r>
          </a:p>
          <a:p>
            <a:endParaRPr lang="en-US" dirty="0"/>
          </a:p>
        </p:txBody>
      </p:sp>
      <p:sp>
        <p:nvSpPr>
          <p:cNvPr id="3" name="Date Placeholder 2">
            <a:extLst>
              <a:ext uri="{FF2B5EF4-FFF2-40B4-BE49-F238E27FC236}">
                <a16:creationId xmlns:a16="http://schemas.microsoft.com/office/drawing/2014/main" id="{38D5528D-D9D7-85C7-9347-0EF118BD68C9}"/>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624194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55</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sz="1100"/>
          </a:p>
          <a:p>
            <a:endParaRPr lang="en-US"/>
          </a:p>
        </p:txBody>
      </p:sp>
      <p:sp>
        <p:nvSpPr>
          <p:cNvPr id="3" name="Date Placeholder 2">
            <a:extLst>
              <a:ext uri="{FF2B5EF4-FFF2-40B4-BE49-F238E27FC236}">
                <a16:creationId xmlns:a16="http://schemas.microsoft.com/office/drawing/2014/main" id="{8DEDC256-6D67-E5A4-3EEF-2177C0C02E5D}"/>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59868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56</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r>
              <a:rPr lang="en-US" sz="1100" dirty="0"/>
              <a:t>The Workgroup developed an action plan based on the data, community partner’s input from last year’s meeting. </a:t>
            </a:r>
          </a:p>
          <a:p>
            <a:endParaRPr lang="en-US" sz="1100" dirty="0"/>
          </a:p>
          <a:p>
            <a:pPr marL="171450" indent="-171450">
              <a:buFont typeface="Arial" panose="020B0604020202020204" pitchFamily="34" charset="0"/>
              <a:buChar char="•"/>
            </a:pPr>
            <a:r>
              <a:rPr lang="en-US" sz="1100" dirty="0"/>
              <a:t>The Child Outcomes Summary Knowledge Check was rolled out statewide in March 2023. This is a way to measure a provider’s understanding of the COS process. All providers were asked to complete the assessment. 95% of providers completed the assessment successfully, indicating a full understanding of the COS process.</a:t>
            </a:r>
          </a:p>
          <a:p>
            <a:pPr marL="171450" indent="-171450">
              <a:buFont typeface="Arial" panose="020B0604020202020204" pitchFamily="34" charset="0"/>
              <a:buChar char="•"/>
            </a:pPr>
            <a:r>
              <a:rPr lang="en-US" sz="1100" dirty="0"/>
              <a:t>The COS-KC has been added to the new hire orientation. Currently, new hires are required to complete the COS online modules, and this would be the next logical step to ensure that they understood the modules.</a:t>
            </a:r>
          </a:p>
          <a:p>
            <a:pPr marL="171450" indent="-171450">
              <a:buFont typeface="Arial" panose="020B0604020202020204" pitchFamily="34" charset="0"/>
              <a:buChar char="•"/>
            </a:pPr>
            <a:r>
              <a:rPr lang="en-US" sz="1100" dirty="0"/>
              <a:t>Our next step was to implement COS Fidelity observations—this entails having a trained observer observe the COS rating completion at the initial IFSP using the Child Outcomes Summary Team Collaboration tool, which was slightly modified for Hawai’i. Although observers have been trained, the observation process has not started, due in part to staffing challenges as well as scheduling challenges. Some of our observers are currently also carrying caseloads due to programs vacancies. This makes it challenging to coordinate observations and work around everyone’s schedule.</a:t>
            </a:r>
          </a:p>
          <a:p>
            <a:endParaRPr lang="en-US" sz="1100" dirty="0"/>
          </a:p>
          <a:p>
            <a:endParaRPr lang="en-US" sz="1100" dirty="0"/>
          </a:p>
          <a:p>
            <a:endParaRPr lang="en-US" dirty="0"/>
          </a:p>
        </p:txBody>
      </p:sp>
      <p:sp>
        <p:nvSpPr>
          <p:cNvPr id="3" name="Date Placeholder 2">
            <a:extLst>
              <a:ext uri="{FF2B5EF4-FFF2-40B4-BE49-F238E27FC236}">
                <a16:creationId xmlns:a16="http://schemas.microsoft.com/office/drawing/2014/main" id="{FD8BA1D0-DFBB-3488-5029-AA41642F5014}"/>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306529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7028" indent="-291164">
              <a:defRPr>
                <a:solidFill>
                  <a:schemeClr val="tx1"/>
                </a:solidFill>
                <a:latin typeface="Times New Roman" panose="02020603050405020304" pitchFamily="18" charset="0"/>
              </a:defRPr>
            </a:lvl2pPr>
            <a:lvl3pPr marL="1164657" indent="-232931">
              <a:defRPr>
                <a:solidFill>
                  <a:schemeClr val="tx1"/>
                </a:solidFill>
                <a:latin typeface="Times New Roman" panose="02020603050405020304" pitchFamily="18" charset="0"/>
              </a:defRPr>
            </a:lvl3pPr>
            <a:lvl4pPr marL="1630521" indent="-232931">
              <a:defRPr>
                <a:solidFill>
                  <a:schemeClr val="tx1"/>
                </a:solidFill>
                <a:latin typeface="Times New Roman" panose="02020603050405020304" pitchFamily="18" charset="0"/>
              </a:defRPr>
            </a:lvl4pPr>
            <a:lvl5pPr marL="2096385" indent="-232931">
              <a:defRPr>
                <a:solidFill>
                  <a:schemeClr val="tx1"/>
                </a:solidFill>
                <a:latin typeface="Times New Roman" panose="02020603050405020304" pitchFamily="18" charset="0"/>
              </a:defRPr>
            </a:lvl5pPr>
            <a:lvl6pPr marL="2562247" indent="-232931" eaLnBrk="0" fontAlgn="base" hangingPunct="0">
              <a:spcBef>
                <a:spcPct val="0"/>
              </a:spcBef>
              <a:spcAft>
                <a:spcPct val="0"/>
              </a:spcAft>
              <a:defRPr>
                <a:solidFill>
                  <a:schemeClr val="tx1"/>
                </a:solidFill>
                <a:latin typeface="Times New Roman" panose="02020603050405020304" pitchFamily="18" charset="0"/>
              </a:defRPr>
            </a:lvl6pPr>
            <a:lvl7pPr marL="3028111" indent="-232931" eaLnBrk="0" fontAlgn="base" hangingPunct="0">
              <a:spcBef>
                <a:spcPct val="0"/>
              </a:spcBef>
              <a:spcAft>
                <a:spcPct val="0"/>
              </a:spcAft>
              <a:defRPr>
                <a:solidFill>
                  <a:schemeClr val="tx1"/>
                </a:solidFill>
                <a:latin typeface="Times New Roman" panose="02020603050405020304" pitchFamily="18" charset="0"/>
              </a:defRPr>
            </a:lvl7pPr>
            <a:lvl8pPr marL="3493972" indent="-232931" eaLnBrk="0" fontAlgn="base" hangingPunct="0">
              <a:spcBef>
                <a:spcPct val="0"/>
              </a:spcBef>
              <a:spcAft>
                <a:spcPct val="0"/>
              </a:spcAft>
              <a:defRPr>
                <a:solidFill>
                  <a:schemeClr val="tx1"/>
                </a:solidFill>
                <a:latin typeface="Times New Roman" panose="02020603050405020304" pitchFamily="18" charset="0"/>
              </a:defRPr>
            </a:lvl8pPr>
            <a:lvl9pPr marL="3959836" indent="-232931"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57</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dirty="0"/>
              <a:t>Let’s take a look at the Family Survey Outcomes and results.</a:t>
            </a:r>
          </a:p>
          <a:p>
            <a:endParaRPr lang="en-US" dirty="0"/>
          </a:p>
          <a:p>
            <a:endParaRPr lang="en-US" dirty="0"/>
          </a:p>
        </p:txBody>
      </p:sp>
      <p:sp>
        <p:nvSpPr>
          <p:cNvPr id="2" name="Date Placeholder 1">
            <a:extLst>
              <a:ext uri="{FF2B5EF4-FFF2-40B4-BE49-F238E27FC236}">
                <a16:creationId xmlns:a16="http://schemas.microsoft.com/office/drawing/2014/main" id="{993EEBF9-5BBF-A08A-D1DE-5B57377193B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9354391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381000"/>
            <a:ext cx="4678363" cy="2632075"/>
          </a:xfrm>
        </p:spPr>
      </p:sp>
      <p:sp>
        <p:nvSpPr>
          <p:cNvPr id="4" name="Slide Number Placeholder 3"/>
          <p:cNvSpPr>
            <a:spLocks noGrp="1"/>
          </p:cNvSpPr>
          <p:nvPr>
            <p:ph type="sldNum" sz="quarter" idx="5"/>
          </p:nvPr>
        </p:nvSpPr>
        <p:spPr/>
        <p:txBody>
          <a:bodyPr/>
          <a:lstStyle/>
          <a:p>
            <a:fld id="{9555D449-B875-4B8D-8E66-224D27E54C9A}" type="slidenum">
              <a:rPr lang="en-US" smtClean="0"/>
              <a:t>58</a:t>
            </a:fld>
            <a:endParaRPr lang="en-US"/>
          </a:p>
        </p:txBody>
      </p:sp>
      <p:sp>
        <p:nvSpPr>
          <p:cNvPr id="8" name="Notes Placeholder 7">
            <a:extLst>
              <a:ext uri="{FF2B5EF4-FFF2-40B4-BE49-F238E27FC236}">
                <a16:creationId xmlns:a16="http://schemas.microsoft.com/office/drawing/2014/main" id="{0E07D501-DDCD-B68A-36BC-FE9B2529967E}"/>
              </a:ext>
            </a:extLst>
          </p:cNvPr>
          <p:cNvSpPr>
            <a:spLocks noGrp="1"/>
          </p:cNvSpPr>
          <p:nvPr>
            <p:ph type="body" sz="quarter" idx="3"/>
          </p:nvPr>
        </p:nvSpPr>
        <p:spPr/>
        <p:txBody>
          <a:bodyPr/>
          <a:lstStyle/>
          <a:p>
            <a:r>
              <a:rPr lang="en-US" dirty="0"/>
              <a:t>Just as with Child Outcomes we are proposing no change to current baseline data.</a:t>
            </a:r>
          </a:p>
        </p:txBody>
      </p:sp>
      <p:sp>
        <p:nvSpPr>
          <p:cNvPr id="3" name="Date Placeholder 2">
            <a:extLst>
              <a:ext uri="{FF2B5EF4-FFF2-40B4-BE49-F238E27FC236}">
                <a16:creationId xmlns:a16="http://schemas.microsoft.com/office/drawing/2014/main" id="{813046ED-0168-4A2C-3BFF-B48221EC967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899614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59</a:t>
            </a:fld>
            <a:endParaRPr lang="en-US"/>
          </a:p>
        </p:txBody>
      </p:sp>
      <p:sp>
        <p:nvSpPr>
          <p:cNvPr id="5" name="Notes Placeholder 4">
            <a:extLst>
              <a:ext uri="{FF2B5EF4-FFF2-40B4-BE49-F238E27FC236}">
                <a16:creationId xmlns:a16="http://schemas.microsoft.com/office/drawing/2014/main" id="{0C5AD62F-3C05-B12F-2604-BF41E66FC6B3}"/>
              </a:ext>
            </a:extLst>
          </p:cNvPr>
          <p:cNvSpPr>
            <a:spLocks noGrp="1"/>
          </p:cNvSpPr>
          <p:nvPr>
            <p:ph type="body" sz="quarter" idx="3"/>
          </p:nvPr>
        </p:nvSpPr>
        <p:spPr/>
        <p:txBody>
          <a:bodyPr/>
          <a:lstStyle/>
          <a:p>
            <a:r>
              <a:rPr lang="en-US" dirty="0"/>
              <a:t>We are also proposing no changes to targets.</a:t>
            </a:r>
          </a:p>
        </p:txBody>
      </p:sp>
      <p:sp>
        <p:nvSpPr>
          <p:cNvPr id="3" name="Date Placeholder 2">
            <a:extLst>
              <a:ext uri="{FF2B5EF4-FFF2-40B4-BE49-F238E27FC236}">
                <a16:creationId xmlns:a16="http://schemas.microsoft.com/office/drawing/2014/main" id="{EB9F6B48-2738-691F-B572-1346C56ACB1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62419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6</a:t>
            </a:fld>
            <a:endParaRPr lang="en-US"/>
          </a:p>
        </p:txBody>
      </p:sp>
      <p:sp>
        <p:nvSpPr>
          <p:cNvPr id="6" name="Notes Placeholder 5">
            <a:extLst>
              <a:ext uri="{FF2B5EF4-FFF2-40B4-BE49-F238E27FC236}">
                <a16:creationId xmlns:a16="http://schemas.microsoft.com/office/drawing/2014/main" id="{BFFA95BC-3517-426A-868A-E200FF91D46F}"/>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72851ACA-9FD2-DE07-2FD6-F301F351076B}"/>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575188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60</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8"/>
            <a:ext cx="5981670" cy="2289173"/>
          </a:xfrm>
        </p:spPr>
        <p:txBody>
          <a:bodyPr/>
          <a:lstStyle/>
          <a:p>
            <a:endParaRPr lang="en-US" sz="1100" dirty="0"/>
          </a:p>
          <a:p>
            <a:r>
              <a:rPr lang="en-US" dirty="0"/>
              <a:t>This is our current Family Outcome workgroup. Please let me know if anyone is interested in joining. </a:t>
            </a:r>
          </a:p>
        </p:txBody>
      </p:sp>
      <p:sp>
        <p:nvSpPr>
          <p:cNvPr id="3" name="Date Placeholder 2">
            <a:extLst>
              <a:ext uri="{FF2B5EF4-FFF2-40B4-BE49-F238E27FC236}">
                <a16:creationId xmlns:a16="http://schemas.microsoft.com/office/drawing/2014/main" id="{0CF8A399-D397-7493-F05A-F8EF30E539CB}"/>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598682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61</a:t>
            </a:fld>
            <a:endParaRPr lang="en-US"/>
          </a:p>
        </p:txBody>
      </p:sp>
      <p:sp>
        <p:nvSpPr>
          <p:cNvPr id="6" name="Notes Placeholder 5">
            <a:extLst>
              <a:ext uri="{FF2B5EF4-FFF2-40B4-BE49-F238E27FC236}">
                <a16:creationId xmlns:a16="http://schemas.microsoft.com/office/drawing/2014/main" id="{1A6BB7FE-A923-4902-AAB9-A2E533DE2C34}"/>
              </a:ext>
            </a:extLst>
          </p:cNvPr>
          <p:cNvSpPr>
            <a:spLocks noGrp="1"/>
          </p:cNvSpPr>
          <p:nvPr>
            <p:ph type="body" sz="quarter" idx="3"/>
          </p:nvPr>
        </p:nvSpPr>
        <p:spPr>
          <a:xfrm>
            <a:off x="701199" y="4474658"/>
            <a:ext cx="5609590" cy="3745126"/>
          </a:xfrm>
        </p:spPr>
        <p:txBody>
          <a:bodyPr/>
          <a:lstStyle/>
          <a:p>
            <a:r>
              <a:rPr lang="en-US" dirty="0"/>
              <a:t>To illustrate representativeness, survey results can be analyzed by (go over slide)</a:t>
            </a:r>
          </a:p>
          <a:p>
            <a:r>
              <a:rPr lang="en-US" dirty="0"/>
              <a:t>To better reach all families served, surveys were translated into 10 foreign languages, and was available online as well as in paper copies.</a:t>
            </a:r>
          </a:p>
          <a:p>
            <a:endParaRPr lang="en-US" dirty="0"/>
          </a:p>
          <a:p>
            <a:pPr marL="171467" indent="-171467">
              <a:buFont typeface="Arial" panose="020B0604020202020204" pitchFamily="34" charset="0"/>
              <a:buChar char="•"/>
            </a:pPr>
            <a:r>
              <a:rPr lang="en-US" dirty="0"/>
              <a:t>Of the 443 returned surveys, only 11 (or 2.48%)  were completed in a foreign language.</a:t>
            </a:r>
          </a:p>
          <a:p>
            <a:pPr marL="171467" indent="-171467">
              <a:buFont typeface="Arial" panose="020B0604020202020204" pitchFamily="34" charset="0"/>
              <a:buChar char="•"/>
            </a:pPr>
            <a:r>
              <a:rPr lang="en-US" dirty="0"/>
              <a:t>Of the 11 foreign language surveys, 7 were completed online, and 4 were completed via paper survey </a:t>
            </a:r>
          </a:p>
          <a:p>
            <a:endParaRPr lang="en-US" dirty="0"/>
          </a:p>
          <a:p>
            <a:endParaRPr lang="en-US" dirty="0"/>
          </a:p>
          <a:p>
            <a:r>
              <a:rPr lang="en-US" dirty="0"/>
              <a:t>Another strategy that we worked on was that families were given the opportunity to complete a survey upon exit. So, all families who exited EI services from July1-March 30</a:t>
            </a:r>
            <a:r>
              <a:rPr lang="en-US" baseline="30000" dirty="0"/>
              <a:t>th</a:t>
            </a:r>
            <a:r>
              <a:rPr lang="en-US" dirty="0"/>
              <a:t> were given a survey. Then we did our regular collection from April 1-June 30</a:t>
            </a:r>
            <a:r>
              <a:rPr lang="en-US" baseline="30000" dirty="0"/>
              <a:t>th</a:t>
            </a:r>
            <a:r>
              <a:rPr lang="en-US" dirty="0"/>
              <a:t> for all families with an active IFSP.</a:t>
            </a:r>
          </a:p>
        </p:txBody>
      </p:sp>
      <p:sp>
        <p:nvSpPr>
          <p:cNvPr id="3" name="Date Placeholder 2">
            <a:extLst>
              <a:ext uri="{FF2B5EF4-FFF2-40B4-BE49-F238E27FC236}">
                <a16:creationId xmlns:a16="http://schemas.microsoft.com/office/drawing/2014/main" id="{30FFE291-C361-1CA3-B654-21DC70E2C32A}"/>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4206058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62</a:t>
            </a:fld>
            <a:endParaRPr lang="en-US"/>
          </a:p>
        </p:txBody>
      </p:sp>
      <p:sp>
        <p:nvSpPr>
          <p:cNvPr id="6" name="Notes Placeholder 5">
            <a:extLst>
              <a:ext uri="{FF2B5EF4-FFF2-40B4-BE49-F238E27FC236}">
                <a16:creationId xmlns:a16="http://schemas.microsoft.com/office/drawing/2014/main" id="{1A6BB7FE-A923-4902-AAB9-A2E533DE2C34}"/>
              </a:ext>
            </a:extLst>
          </p:cNvPr>
          <p:cNvSpPr>
            <a:spLocks noGrp="1"/>
          </p:cNvSpPr>
          <p:nvPr>
            <p:ph type="body" sz="quarter" idx="3"/>
          </p:nvPr>
        </p:nvSpPr>
        <p:spPr/>
        <p:txBody>
          <a:bodyPr/>
          <a:lstStyle/>
          <a:p>
            <a:r>
              <a:rPr lang="en-US" dirty="0"/>
              <a:t>Our National Technical Assistance supports have completed an Excel workbook to enable us to calculate results from our family surveys. This workbook is able to calculate results for all family surveys submitted, and report on all the various categories we collect data for.</a:t>
            </a:r>
          </a:p>
          <a:p>
            <a:endParaRPr lang="en-US" dirty="0"/>
          </a:p>
          <a:p>
            <a:r>
              <a:rPr lang="en-US" dirty="0"/>
              <a:t>This year’s data (review slide)…</a:t>
            </a:r>
          </a:p>
          <a:p>
            <a:endParaRPr lang="en-US" dirty="0"/>
          </a:p>
          <a:p>
            <a:r>
              <a:rPr lang="en-US" dirty="0"/>
              <a:t>Statewide: 2701</a:t>
            </a:r>
          </a:p>
          <a:p>
            <a:r>
              <a:rPr lang="en-US" dirty="0"/>
              <a:t>Family Survey Return: 443/16.4%</a:t>
            </a:r>
          </a:p>
        </p:txBody>
      </p:sp>
      <p:sp>
        <p:nvSpPr>
          <p:cNvPr id="3" name="Date Placeholder 2">
            <a:extLst>
              <a:ext uri="{FF2B5EF4-FFF2-40B4-BE49-F238E27FC236}">
                <a16:creationId xmlns:a16="http://schemas.microsoft.com/office/drawing/2014/main" id="{4BEA7088-DA26-5B72-B0CB-B3A817F8463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087234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63</a:t>
            </a:fld>
            <a:endParaRPr lang="en-US"/>
          </a:p>
        </p:txBody>
      </p:sp>
      <p:sp>
        <p:nvSpPr>
          <p:cNvPr id="6" name="Notes Placeholder 5">
            <a:extLst>
              <a:ext uri="{FF2B5EF4-FFF2-40B4-BE49-F238E27FC236}">
                <a16:creationId xmlns:a16="http://schemas.microsoft.com/office/drawing/2014/main" id="{1A6BB7FE-A923-4902-AAB9-A2E533DE2C34}"/>
              </a:ext>
            </a:extLst>
          </p:cNvPr>
          <p:cNvSpPr>
            <a:spLocks noGrp="1"/>
          </p:cNvSpPr>
          <p:nvPr>
            <p:ph type="body" sz="quarter" idx="3"/>
          </p:nvPr>
        </p:nvSpPr>
        <p:spPr/>
        <p:txBody>
          <a:bodyPr/>
          <a:lstStyle/>
          <a:p>
            <a:pPr marL="171467" indent="-171467">
              <a:buFont typeface="Arial" panose="020B0604020202020204" pitchFamily="34" charset="0"/>
              <a:buChar char="•"/>
            </a:pPr>
            <a:r>
              <a:rPr lang="en-US" dirty="0"/>
              <a:t>Representativeness by ethnicity did improve over last year. Although overall the results are not representative of the populations we serve, we did show representativeness in our two largest ethnic groups (Asian and 2+), as well as Hawaiian/Part Hawaiian.  </a:t>
            </a:r>
          </a:p>
          <a:p>
            <a:pPr marL="171467" indent="-171467">
              <a:buFont typeface="Arial" panose="020B0604020202020204" pitchFamily="34" charset="0"/>
              <a:buChar char="•"/>
            </a:pPr>
            <a:endParaRPr lang="en-US" dirty="0"/>
          </a:p>
          <a:p>
            <a:pPr marL="171467" indent="-171467">
              <a:buFont typeface="Arial" panose="020B0604020202020204" pitchFamily="34" charset="0"/>
              <a:buChar char="•"/>
            </a:pPr>
            <a:r>
              <a:rPr lang="en-US" dirty="0"/>
              <a:t>Family surveys are available in the ten most used foreign languages in Hawaii (Simplified Chinese, Traditional Chinese, Chuukese, Ilocano, Japanese, Korean, Marshallese, Spanish, Tagalog, and Vietnamese) as well as English. All languages are available both online and hard copy. Programs have requested surveys in other languages and we were finally able to offer this in 2022. Usage has not been stellar. This year, only 2.48% of surveys were completed in non-English. That is 11 of the 443 surveys completed. </a:t>
            </a:r>
          </a:p>
        </p:txBody>
      </p:sp>
      <p:sp>
        <p:nvSpPr>
          <p:cNvPr id="3" name="Date Placeholder 2">
            <a:extLst>
              <a:ext uri="{FF2B5EF4-FFF2-40B4-BE49-F238E27FC236}">
                <a16:creationId xmlns:a16="http://schemas.microsoft.com/office/drawing/2014/main" id="{9E5A6F4A-84EB-FDF0-A4D2-772EB3D3D9B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786834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652463"/>
            <a:ext cx="4910138" cy="2762250"/>
          </a:xfrm>
        </p:spPr>
      </p:sp>
      <p:sp>
        <p:nvSpPr>
          <p:cNvPr id="4" name="Slide Number Placeholder 3"/>
          <p:cNvSpPr>
            <a:spLocks noGrp="1"/>
          </p:cNvSpPr>
          <p:nvPr>
            <p:ph type="sldNum" sz="quarter" idx="10"/>
          </p:nvPr>
        </p:nvSpPr>
        <p:spPr/>
        <p:txBody>
          <a:bodyPr/>
          <a:lstStyle/>
          <a:p>
            <a:fld id="{9555D449-B875-4B8D-8E66-224D27E54C9A}" type="slidenum">
              <a:rPr lang="en-US" smtClean="0"/>
              <a:t>64</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554035"/>
            <a:ext cx="5921020" cy="4581707"/>
          </a:xfrm>
        </p:spPr>
        <p:txBody>
          <a:bodyPr/>
          <a:lstStyle/>
          <a:p>
            <a:endParaRPr lang="en-US" sz="1400" dirty="0">
              <a:latin typeface="Calibri" panose="020F0502020204030204" pitchFamily="34" charset="0"/>
              <a:cs typeface="Arial" panose="020B0604020202020204" pitchFamily="34" charset="0"/>
            </a:endParaRPr>
          </a:p>
          <a:p>
            <a:r>
              <a:rPr lang="en-US" dirty="0">
                <a:latin typeface="+mj-lt"/>
              </a:rPr>
              <a:t>The biggest challenges our workgroup needs to address is improving the representativeness of our results and the return rate itself. In the past our workgroup has discussed ways to improve the representativeness of our surveys, and we continue to address this. What are the pros and cons to having the surveys not be anonymous? Would this help improve return rates? Could incentives then be offered to entice families to complete their surveys?</a:t>
            </a:r>
          </a:p>
          <a:p>
            <a:endParaRPr lang="en-US" dirty="0"/>
          </a:p>
          <a:p>
            <a:endParaRPr lang="en-US" dirty="0"/>
          </a:p>
          <a:p>
            <a:pPr defTabSz="914582">
              <a:defRPr/>
            </a:pPr>
            <a:endParaRPr lang="en-US" dirty="0">
              <a:latin typeface="Franklin Gothic Medium"/>
              <a:cs typeface="Arial" panose="020B0604020202020204" pitchFamily="34" charset="0"/>
            </a:endParaRPr>
          </a:p>
        </p:txBody>
      </p:sp>
      <p:sp>
        <p:nvSpPr>
          <p:cNvPr id="3" name="Date Placeholder 2">
            <a:extLst>
              <a:ext uri="{FF2B5EF4-FFF2-40B4-BE49-F238E27FC236}">
                <a16:creationId xmlns:a16="http://schemas.microsoft.com/office/drawing/2014/main" id="{1850DB43-3BEF-AB78-6794-6193A7B63EE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5966371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65</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9"/>
            <a:ext cx="5981670" cy="2913288"/>
          </a:xfrm>
        </p:spPr>
        <p:txBody>
          <a:bodyPr/>
          <a:lstStyle/>
          <a:p>
            <a:endParaRPr lang="en-US" dirty="0"/>
          </a:p>
        </p:txBody>
      </p:sp>
      <p:sp>
        <p:nvSpPr>
          <p:cNvPr id="3" name="Date Placeholder 2">
            <a:extLst>
              <a:ext uri="{FF2B5EF4-FFF2-40B4-BE49-F238E27FC236}">
                <a16:creationId xmlns:a16="http://schemas.microsoft.com/office/drawing/2014/main" id="{F02D627A-CDFE-0C06-F399-0E22778D847E}"/>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306529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66</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8"/>
            <a:ext cx="5981670" cy="4480831"/>
          </a:xfrm>
        </p:spPr>
        <p:txBody>
          <a:bodyPr/>
          <a:lstStyle/>
          <a:p>
            <a:r>
              <a:rPr lang="en-US" dirty="0"/>
              <a:t>Most of the challenges programs brought up  revolved around survey distribution. Programs feel that emailing the survey to families may  be the reason for low return rates. Also, some programs have  office staff as opposed to PSP or CC  email the families, and the families may not be familiar with that email address, and they either do not open the email, or it goes into their  junk/spam folder.</a:t>
            </a:r>
          </a:p>
          <a:p>
            <a:endParaRPr lang="en-US" dirty="0"/>
          </a:p>
          <a:p>
            <a:r>
              <a:rPr lang="en-US" dirty="0"/>
              <a:t>Some programs want to revert back to paper surveys. This has always been an option. Program Managers were told that should they prefer paper surveys, let me know how many and in what languages, and we will ensure they receive that.</a:t>
            </a:r>
          </a:p>
          <a:p>
            <a:endParaRPr lang="en-US" dirty="0"/>
          </a:p>
          <a:p>
            <a:r>
              <a:rPr lang="en-US" dirty="0"/>
              <a:t>There were  comments around families having survey fatigue, due to the number of surveys they are asked to complete, as well as the length of our survey.</a:t>
            </a:r>
          </a:p>
          <a:p>
            <a:endParaRPr lang="en-US" dirty="0"/>
          </a:p>
          <a:p>
            <a:r>
              <a:rPr lang="en-US" dirty="0"/>
              <a:t>Programs also felt that the  tracking of surveys  that were distributed was too time consuming, while one comment mentioned that NOT following up with the exited families after receiving their surveys was also a potential reason  for low return rates. (So basically tracking and following up and not tracking and following up were challenges.)</a:t>
            </a:r>
          </a:p>
          <a:p>
            <a:endParaRPr lang="en-US" dirty="0"/>
          </a:p>
          <a:p>
            <a:r>
              <a:rPr lang="en-US" dirty="0"/>
              <a:t>Of the 14 programs that submitted feedback,  6 programs reported no challenges with distribution. That would be 42% of programs reporting.</a:t>
            </a:r>
          </a:p>
        </p:txBody>
      </p:sp>
      <p:sp>
        <p:nvSpPr>
          <p:cNvPr id="3" name="Date Placeholder 2">
            <a:extLst>
              <a:ext uri="{FF2B5EF4-FFF2-40B4-BE49-F238E27FC236}">
                <a16:creationId xmlns:a16="http://schemas.microsoft.com/office/drawing/2014/main" id="{8CA5A1B8-1CAF-16F5-8D0A-3A9884396DB4}"/>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501952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67</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8"/>
            <a:ext cx="5981670" cy="5620601"/>
          </a:xfrm>
        </p:spPr>
        <p:txBody>
          <a:bodyPr/>
          <a:lstStyle/>
          <a:p>
            <a:r>
              <a:rPr lang="en-US" dirty="0"/>
              <a:t>Again, most of the comments revolved around  distribution. Having programs work out a system for distributing, having providers carry the QR code with them so families can easily scan and complete online, or possibly giving families a deadline for completing the survey were among some of the suggestions.</a:t>
            </a:r>
          </a:p>
          <a:p>
            <a:endParaRPr lang="en-US" dirty="0"/>
          </a:p>
          <a:p>
            <a:r>
              <a:rPr lang="en-US" dirty="0"/>
              <a:t>Helping families understand the importance of completing the survey was seen as another possible strategy with somehow offering an incentive to families another strategy. (This would entail having surveys no longer be confidential.)</a:t>
            </a:r>
          </a:p>
          <a:p>
            <a:endParaRPr lang="en-US" dirty="0"/>
          </a:p>
          <a:p>
            <a:r>
              <a:rPr lang="en-US" dirty="0"/>
              <a:t>Tracking and documenting that distribution has been completed is also a challenge, but this was only mentioned by two programs.</a:t>
            </a:r>
          </a:p>
          <a:p>
            <a:endParaRPr lang="en-US" dirty="0"/>
          </a:p>
          <a:p>
            <a:r>
              <a:rPr lang="en-US" dirty="0"/>
              <a:t>Something interesting is that there was a comment that surveys given at exit may not be the best for returns, since families are transitioning out of one setting and potentially into a new, unfamiliar setting. There was also a comment that not completing an annual survey, but doing it upon discharge was helpful.</a:t>
            </a:r>
          </a:p>
          <a:p>
            <a:endParaRPr lang="en-US" dirty="0"/>
          </a:p>
          <a:p>
            <a:r>
              <a:rPr lang="en-US" dirty="0"/>
              <a:t>One strategy that a program has tried, and other programs may want to consider, is taking a paper copy of the email message with QR code out to families on their last visit. </a:t>
            </a:r>
          </a:p>
        </p:txBody>
      </p:sp>
      <p:sp>
        <p:nvSpPr>
          <p:cNvPr id="3" name="Date Placeholder 2">
            <a:extLst>
              <a:ext uri="{FF2B5EF4-FFF2-40B4-BE49-F238E27FC236}">
                <a16:creationId xmlns:a16="http://schemas.microsoft.com/office/drawing/2014/main" id="{2B6B4BB2-3E1A-39AB-014B-8B0A5A71648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836266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68</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8"/>
            <a:ext cx="5981670" cy="5620601"/>
          </a:xfrm>
        </p:spPr>
        <p:txBody>
          <a:bodyPr/>
          <a:lstStyle/>
          <a:p>
            <a:r>
              <a:rPr lang="en-US" dirty="0"/>
              <a:t>There was not a lot of additional comments, but the comments all revolved around survey length and how that could be a possible reason for lack of completion.</a:t>
            </a:r>
          </a:p>
          <a:p>
            <a:endParaRPr lang="en-US" dirty="0"/>
          </a:p>
          <a:p>
            <a:r>
              <a:rPr lang="en-US" dirty="0"/>
              <a:t>Between suggestions for improving return rates and additional comments,  it is apparent that engaging families in the process, explaining the importance of completing the survey  and possibly offering families an  incentive may possibly improve return rates.</a:t>
            </a:r>
          </a:p>
          <a:p>
            <a:endParaRPr lang="en-US" dirty="0"/>
          </a:p>
          <a:p>
            <a:r>
              <a:rPr lang="en-US" dirty="0"/>
              <a:t>My question to you: how are families presented the family survey?  What are they told about the surveys?  I had a program manager several years ago during service testing. Kids were chosen at random for service review, and parents had to consent. Instead of asking families would they like to participate, she presented it  to families by saying “As part of receiving  early intervention services, we ask families to participate in a service review, where the reviewers look at the supports and services you and your child are receiving and if it is meeting your child’s needs. When would be a good time to be interviewed?”  Although parents are not told it is optional, it is presented as part of receiving early intervention services. This program had a 100% participation rate in reviews. This same  strategy can be applied to our surveys. Instead of just handing families the survey, asking them to fill it out, or emailing them the link and QR code, perhaps a short explanation of it’s importance would be helpful.</a:t>
            </a:r>
          </a:p>
          <a:p>
            <a:r>
              <a:rPr lang="en-US" dirty="0"/>
              <a:t>“As part of receiving early intervention services , we would like to know how services are going for you and your child. Your feedback will contribute to  ensuring that all families receive the supports and services they need. Is it more convenient for you to complete the survey online (in which case I can give you a link or QR code), or would you prefer a paper copy?</a:t>
            </a:r>
          </a:p>
        </p:txBody>
      </p:sp>
      <p:sp>
        <p:nvSpPr>
          <p:cNvPr id="3" name="Date Placeholder 2">
            <a:extLst>
              <a:ext uri="{FF2B5EF4-FFF2-40B4-BE49-F238E27FC236}">
                <a16:creationId xmlns:a16="http://schemas.microsoft.com/office/drawing/2014/main" id="{54249EC4-5A8C-895F-A0FF-3BBB0924C04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0225487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69</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8"/>
            <a:ext cx="5981670" cy="5620601"/>
          </a:xfrm>
        </p:spPr>
        <p:txBody>
          <a:bodyPr/>
          <a:lstStyle/>
          <a:p>
            <a:r>
              <a:rPr lang="en-US" sz="1100" dirty="0"/>
              <a:t>As part of our quest for ongoing improvement, we are looking at how we can move our state forward, improve family outcomes, representativeness of the results and return rates to ensure we are gathering a full spectrum of feedback that represents the population we serve. </a:t>
            </a:r>
          </a:p>
          <a:p>
            <a:endParaRPr lang="en-US" sz="1100" dirty="0"/>
          </a:p>
          <a:p>
            <a:r>
              <a:rPr lang="en-US" sz="1100" dirty="0"/>
              <a:t>Currently, we are we are in year 2 of distributing family outcome surveys year-round. This is a two part process:</a:t>
            </a:r>
          </a:p>
          <a:p>
            <a:pPr marL="171467" indent="-171467">
              <a:buFont typeface="Arial" panose="020B0604020202020204" pitchFamily="34" charset="0"/>
              <a:buChar char="•"/>
            </a:pPr>
            <a:r>
              <a:rPr lang="en-US" sz="1100" dirty="0"/>
              <a:t>As in the past, all families receiving services (with an active IFSP) during the distribution period (typically April-May) will be given a survey to complete</a:t>
            </a:r>
          </a:p>
          <a:p>
            <a:pPr marL="171467" indent="-171467">
              <a:buFont typeface="Arial" panose="020B0604020202020204" pitchFamily="34" charset="0"/>
              <a:buChar char="•"/>
            </a:pPr>
            <a:r>
              <a:rPr lang="en-US" sz="1100" dirty="0"/>
              <a:t>In addition, as families exit early intervention, they will be given a survey to complete. </a:t>
            </a:r>
          </a:p>
          <a:p>
            <a:pPr marL="171467" indent="-171467">
              <a:buFont typeface="Arial" panose="020B0604020202020204" pitchFamily="34" charset="0"/>
              <a:buChar char="•"/>
            </a:pPr>
            <a:r>
              <a:rPr lang="en-US" sz="1100" dirty="0"/>
              <a:t>All data collected in a fiscal year will be rolled up together.</a:t>
            </a:r>
          </a:p>
          <a:p>
            <a:pPr marL="171467" indent="-171467">
              <a:buFont typeface="Arial" panose="020B0604020202020204" pitchFamily="34" charset="0"/>
              <a:buChar char="•"/>
            </a:pPr>
            <a:r>
              <a:rPr lang="en-US" sz="1100" dirty="0"/>
              <a:t>A family could potentially receive a survey just a couple months after completing one, if their child exits services close to the end of a fiscal year. However, this data would be rolled up in two different reporting periods.</a:t>
            </a:r>
          </a:p>
          <a:p>
            <a:pPr marL="171467" indent="-171467">
              <a:buFont typeface="Arial" panose="020B0604020202020204" pitchFamily="34" charset="0"/>
              <a:buChar char="•"/>
            </a:pPr>
            <a:r>
              <a:rPr lang="en-US" dirty="0">
                <a:highlight>
                  <a:srgbClr val="FFFF00"/>
                </a:highlight>
              </a:rPr>
              <a:t>As we keep moving forward with improving our system, the feedback shared today will be used to develop next steps.</a:t>
            </a:r>
            <a:endParaRPr lang="en-US" dirty="0"/>
          </a:p>
        </p:txBody>
      </p:sp>
      <p:sp>
        <p:nvSpPr>
          <p:cNvPr id="3" name="Date Placeholder 2">
            <a:extLst>
              <a:ext uri="{FF2B5EF4-FFF2-40B4-BE49-F238E27FC236}">
                <a16:creationId xmlns:a16="http://schemas.microsoft.com/office/drawing/2014/main" id="{ECAA641B-2FF1-14B0-453D-5287436C395D}"/>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0835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876" indent="-291106">
              <a:defRPr>
                <a:solidFill>
                  <a:schemeClr val="tx1"/>
                </a:solidFill>
                <a:latin typeface="Times New Roman" panose="02020603050405020304" pitchFamily="18" charset="0"/>
              </a:defRPr>
            </a:lvl2pPr>
            <a:lvl3pPr marL="1164425" indent="-232885">
              <a:defRPr>
                <a:solidFill>
                  <a:schemeClr val="tx1"/>
                </a:solidFill>
                <a:latin typeface="Times New Roman" panose="02020603050405020304" pitchFamily="18" charset="0"/>
              </a:defRPr>
            </a:lvl3pPr>
            <a:lvl4pPr marL="1630195" indent="-232885">
              <a:defRPr>
                <a:solidFill>
                  <a:schemeClr val="tx1"/>
                </a:solidFill>
                <a:latin typeface="Times New Roman" panose="02020603050405020304" pitchFamily="18" charset="0"/>
              </a:defRPr>
            </a:lvl4pPr>
            <a:lvl5pPr marL="2095965" indent="-232885">
              <a:defRPr>
                <a:solidFill>
                  <a:schemeClr val="tx1"/>
                </a:solidFill>
                <a:latin typeface="Times New Roman" panose="02020603050405020304" pitchFamily="18" charset="0"/>
              </a:defRPr>
            </a:lvl5pPr>
            <a:lvl6pPr marL="2561735" indent="-232885" eaLnBrk="0" fontAlgn="base" hangingPunct="0">
              <a:spcBef>
                <a:spcPct val="0"/>
              </a:spcBef>
              <a:spcAft>
                <a:spcPct val="0"/>
              </a:spcAft>
              <a:defRPr>
                <a:solidFill>
                  <a:schemeClr val="tx1"/>
                </a:solidFill>
                <a:latin typeface="Times New Roman" panose="02020603050405020304" pitchFamily="18" charset="0"/>
              </a:defRPr>
            </a:lvl6pPr>
            <a:lvl7pPr marL="3027505" indent="-232885" eaLnBrk="0" fontAlgn="base" hangingPunct="0">
              <a:spcBef>
                <a:spcPct val="0"/>
              </a:spcBef>
              <a:spcAft>
                <a:spcPct val="0"/>
              </a:spcAft>
              <a:defRPr>
                <a:solidFill>
                  <a:schemeClr val="tx1"/>
                </a:solidFill>
                <a:latin typeface="Times New Roman" panose="02020603050405020304" pitchFamily="18" charset="0"/>
              </a:defRPr>
            </a:lvl7pPr>
            <a:lvl8pPr marL="3493274" indent="-232885" eaLnBrk="0" fontAlgn="base" hangingPunct="0">
              <a:spcBef>
                <a:spcPct val="0"/>
              </a:spcBef>
              <a:spcAft>
                <a:spcPct val="0"/>
              </a:spcAft>
              <a:defRPr>
                <a:solidFill>
                  <a:schemeClr val="tx1"/>
                </a:solidFill>
                <a:latin typeface="Times New Roman" panose="02020603050405020304" pitchFamily="18" charset="0"/>
              </a:defRPr>
            </a:lvl8pPr>
            <a:lvl9pPr marL="3959044" indent="-232885"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B22770E-5756-4160-9060-CE3E39444429}"/>
              </a:ext>
            </a:extLst>
          </p:cNvPr>
          <p:cNvSpPr>
            <a:spLocks noGrp="1"/>
          </p:cNvSpPr>
          <p:nvPr>
            <p:ph type="body" sz="quarter" idx="3"/>
          </p:nvPr>
        </p:nvSpPr>
        <p:spPr/>
        <p:txBody>
          <a:bodyPr/>
          <a:lstStyle/>
          <a:p>
            <a:endParaRPr lang="en-US"/>
          </a:p>
        </p:txBody>
      </p:sp>
      <p:sp>
        <p:nvSpPr>
          <p:cNvPr id="2" name="Date Placeholder 1">
            <a:extLst>
              <a:ext uri="{FF2B5EF4-FFF2-40B4-BE49-F238E27FC236}">
                <a16:creationId xmlns:a16="http://schemas.microsoft.com/office/drawing/2014/main" id="{661E62EA-C515-038C-0AC6-2ECE298B15C8}"/>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4884392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7028" indent="-291164">
              <a:defRPr>
                <a:solidFill>
                  <a:schemeClr val="tx1"/>
                </a:solidFill>
                <a:latin typeface="Times New Roman" panose="02020603050405020304" pitchFamily="18" charset="0"/>
              </a:defRPr>
            </a:lvl2pPr>
            <a:lvl3pPr marL="1164657" indent="-232931">
              <a:defRPr>
                <a:solidFill>
                  <a:schemeClr val="tx1"/>
                </a:solidFill>
                <a:latin typeface="Times New Roman" panose="02020603050405020304" pitchFamily="18" charset="0"/>
              </a:defRPr>
            </a:lvl3pPr>
            <a:lvl4pPr marL="1630521" indent="-232931">
              <a:defRPr>
                <a:solidFill>
                  <a:schemeClr val="tx1"/>
                </a:solidFill>
                <a:latin typeface="Times New Roman" panose="02020603050405020304" pitchFamily="18" charset="0"/>
              </a:defRPr>
            </a:lvl4pPr>
            <a:lvl5pPr marL="2096385" indent="-232931">
              <a:defRPr>
                <a:solidFill>
                  <a:schemeClr val="tx1"/>
                </a:solidFill>
                <a:latin typeface="Times New Roman" panose="02020603050405020304" pitchFamily="18" charset="0"/>
              </a:defRPr>
            </a:lvl5pPr>
            <a:lvl6pPr marL="2562247" indent="-232931" eaLnBrk="0" fontAlgn="base" hangingPunct="0">
              <a:spcBef>
                <a:spcPct val="0"/>
              </a:spcBef>
              <a:spcAft>
                <a:spcPct val="0"/>
              </a:spcAft>
              <a:defRPr>
                <a:solidFill>
                  <a:schemeClr val="tx1"/>
                </a:solidFill>
                <a:latin typeface="Times New Roman" panose="02020603050405020304" pitchFamily="18" charset="0"/>
              </a:defRPr>
            </a:lvl6pPr>
            <a:lvl7pPr marL="3028111" indent="-232931" eaLnBrk="0" fontAlgn="base" hangingPunct="0">
              <a:spcBef>
                <a:spcPct val="0"/>
              </a:spcBef>
              <a:spcAft>
                <a:spcPct val="0"/>
              </a:spcAft>
              <a:defRPr>
                <a:solidFill>
                  <a:schemeClr val="tx1"/>
                </a:solidFill>
                <a:latin typeface="Times New Roman" panose="02020603050405020304" pitchFamily="18" charset="0"/>
              </a:defRPr>
            </a:lvl7pPr>
            <a:lvl8pPr marL="3493972" indent="-232931" eaLnBrk="0" fontAlgn="base" hangingPunct="0">
              <a:spcBef>
                <a:spcPct val="0"/>
              </a:spcBef>
              <a:spcAft>
                <a:spcPct val="0"/>
              </a:spcAft>
              <a:defRPr>
                <a:solidFill>
                  <a:schemeClr val="tx1"/>
                </a:solidFill>
                <a:latin typeface="Times New Roman" panose="02020603050405020304" pitchFamily="18" charset="0"/>
              </a:defRPr>
            </a:lvl8pPr>
            <a:lvl9pPr marL="3959836" indent="-232931"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70</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feedback from last year’s stakeholder’s meeting.</a:t>
            </a:r>
          </a:p>
          <a:p>
            <a:endParaRPr lang="en-US"/>
          </a:p>
          <a:p>
            <a:endParaRPr lang="en-US"/>
          </a:p>
        </p:txBody>
      </p:sp>
      <p:sp>
        <p:nvSpPr>
          <p:cNvPr id="2" name="Date Placeholder 1">
            <a:extLst>
              <a:ext uri="{FF2B5EF4-FFF2-40B4-BE49-F238E27FC236}">
                <a16:creationId xmlns:a16="http://schemas.microsoft.com/office/drawing/2014/main" id="{D59BA6D8-B182-B99F-9299-B167F29D8F7F}"/>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9818617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41350"/>
            <a:ext cx="5576888" cy="3136900"/>
          </a:xfrm>
        </p:spPr>
      </p:sp>
      <p:sp>
        <p:nvSpPr>
          <p:cNvPr id="4" name="Slide Number Placeholder 3"/>
          <p:cNvSpPr>
            <a:spLocks noGrp="1"/>
          </p:cNvSpPr>
          <p:nvPr>
            <p:ph type="sldNum" sz="quarter" idx="10"/>
          </p:nvPr>
        </p:nvSpPr>
        <p:spPr/>
        <p:txBody>
          <a:bodyPr/>
          <a:lstStyle/>
          <a:p>
            <a:fld id="{9555D449-B875-4B8D-8E66-224D27E54C9A}" type="slidenum">
              <a:rPr lang="en-US" smtClean="0"/>
              <a:t>71</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668973" y="3778250"/>
            <a:ext cx="5609590" cy="5519738"/>
          </a:xfrm>
        </p:spPr>
        <p:txBody>
          <a:bodyPr/>
          <a:lstStyle/>
          <a:p>
            <a:pPr algn="l" rtl="0" fontAlgn="base">
              <a:buFont typeface="+mj-lt"/>
              <a:buNone/>
            </a:pPr>
            <a:r>
              <a:rPr lang="en-US">
                <a:solidFill>
                  <a:srgbClr val="000000"/>
                </a:solidFill>
              </a:rPr>
              <a:t>Read</a:t>
            </a:r>
          </a:p>
          <a:p>
            <a:pPr algn="l" rtl="0" fontAlgn="base">
              <a:buFont typeface="+mj-lt"/>
              <a:buAutoNum type="arabicPeriod"/>
            </a:pPr>
            <a:r>
              <a:rPr lang="en-US">
                <a:solidFill>
                  <a:srgbClr val="000000"/>
                </a:solidFill>
              </a:rPr>
              <a:t>Policies and procedures consistent with Child Find under </a:t>
            </a:r>
            <a:r>
              <a:rPr lang="en-US" u="sng">
                <a:solidFill>
                  <a:srgbClr val="FF0000"/>
                </a:solidFill>
              </a:rPr>
              <a:t>Part C </a:t>
            </a:r>
            <a:r>
              <a:rPr lang="en-US">
                <a:solidFill>
                  <a:srgbClr val="000000"/>
                </a:solidFill>
              </a:rPr>
              <a:t>of the IDEA, which require States to ensure that all children with disabilities, including children with disabilities who are homeless or are wards of the State, and children with disabilities attending private schools, regardless of the severity of their disability, are "identified, located and evaluated;" </a:t>
            </a:r>
          </a:p>
          <a:p>
            <a:pPr algn="l" rtl="0" fontAlgn="base">
              <a:buFont typeface="+mj-lt"/>
              <a:buAutoNum type="arabicPeriod" startAt="2"/>
            </a:pPr>
            <a:r>
              <a:rPr lang="en-US">
                <a:solidFill>
                  <a:srgbClr val="000000"/>
                </a:solidFill>
              </a:rPr>
              <a:t>Coordination of activities, designed in collaboration with your Interagency Coordinating Council, that link your Part C program with all other major efforts to locate and identify young children by other State agencies and programs including the Maternal, Infant, and Early Childhood  Home Visiting Program (MIECHV); Early Periodic Diagnosis Screening and Treatment (EPSDT); Children's Health Insurance Program (CHIP); Early Hearing Detection and Intervention (EHDI); local education agencies (LEAs) and schools; Early Head Start (EHS); Developmental Disabilities; Supplemental Security Income (SSI);  child protection and child welfare programs including foster care and Child Abuse Prevention and Treatment Act (CAPTA); programs that provide services under the Family Violence Prevention and Services Act; child care programs; tribal agencies; and agencies serving homeless children;  </a:t>
            </a:r>
          </a:p>
          <a:p>
            <a:pPr algn="l" rtl="0" fontAlgn="base">
              <a:buFont typeface="+mj-lt"/>
              <a:buAutoNum type="arabicPeriod" startAt="3"/>
            </a:pPr>
            <a:r>
              <a:rPr lang="en-US">
                <a:solidFill>
                  <a:srgbClr val="000000"/>
                </a:solidFill>
                <a:highlight>
                  <a:srgbClr val="FFFF00"/>
                </a:highlight>
              </a:rPr>
              <a:t>A Statewide rigorous definition of eligibility under Part C;  </a:t>
            </a:r>
          </a:p>
          <a:p>
            <a:pPr algn="l" rtl="0" fontAlgn="base">
              <a:buFont typeface="+mj-lt"/>
              <a:buAutoNum type="arabicPeriod" startAt="4"/>
            </a:pPr>
            <a:r>
              <a:rPr lang="en-US">
                <a:solidFill>
                  <a:srgbClr val="000000"/>
                </a:solidFill>
              </a:rPr>
              <a:t>Pre-referral procedures relevant to identifying children; a public awareness program to advertise Part C services; a central directory; referral procedures; timelines and participation by the primary referral source; and post-referral procedures including</a:t>
            </a:r>
            <a:r>
              <a:rPr lang="en-US" b="1" u="sng">
                <a:solidFill>
                  <a:srgbClr val="000000"/>
                </a:solidFill>
              </a:rPr>
              <a:t> </a:t>
            </a:r>
            <a:r>
              <a:rPr lang="en-US">
                <a:solidFill>
                  <a:srgbClr val="000000"/>
                </a:solidFill>
              </a:rPr>
              <a:t>screenings, evaluations, assessments, and timelines; and  </a:t>
            </a:r>
          </a:p>
          <a:p>
            <a:pPr algn="l" rtl="0" fontAlgn="base">
              <a:buFont typeface="+mj-lt"/>
              <a:buAutoNum type="arabicPeriod" startAt="5"/>
            </a:pPr>
            <a:r>
              <a:rPr lang="en-US">
                <a:solidFill>
                  <a:srgbClr val="000000"/>
                </a:solidFill>
              </a:rPr>
              <a:t>Targeted outreach to primary referral sources including hospitals, prenatal and postnatal care facilities, physicians, parents, child care programs and early learning programs, LEAs and schools, public health facilities, social service agencies and other clinic and health care providers, public agencies and staff in the child welfare system, including child protective services and foster care, homeless family shelters and domestic violence shelters and agencies. </a:t>
            </a:r>
          </a:p>
          <a:p>
            <a:endParaRPr lang="en-US"/>
          </a:p>
        </p:txBody>
      </p:sp>
      <p:sp>
        <p:nvSpPr>
          <p:cNvPr id="3" name="Date Placeholder 2">
            <a:extLst>
              <a:ext uri="{FF2B5EF4-FFF2-40B4-BE49-F238E27FC236}">
                <a16:creationId xmlns:a16="http://schemas.microsoft.com/office/drawing/2014/main" id="{54C707D4-A628-BF4D-B436-6324A31B1D65}"/>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599162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8862"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72</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198" y="3472998"/>
            <a:ext cx="5981670" cy="5620601"/>
          </a:xfrm>
        </p:spPr>
        <p:txBody>
          <a:bodyPr/>
          <a:lstStyle/>
          <a:p>
            <a:endParaRPr lang="en-US" sz="1100"/>
          </a:p>
          <a:p>
            <a:r>
              <a:rPr lang="en-US"/>
              <a:t>Active members of the Child Find workgroup are shown.</a:t>
            </a:r>
          </a:p>
        </p:txBody>
      </p:sp>
      <p:sp>
        <p:nvSpPr>
          <p:cNvPr id="3" name="Date Placeholder 2">
            <a:extLst>
              <a:ext uri="{FF2B5EF4-FFF2-40B4-BE49-F238E27FC236}">
                <a16:creationId xmlns:a16="http://schemas.microsoft.com/office/drawing/2014/main" id="{F669AFCF-B00D-3AE8-A6B4-A36BC1FC2916}"/>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598682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73</a:t>
            </a:fld>
            <a:endParaRPr lang="en-US"/>
          </a:p>
        </p:txBody>
      </p:sp>
      <p:sp>
        <p:nvSpPr>
          <p:cNvPr id="6" name="Notes Placeholder 5">
            <a:extLst>
              <a:ext uri="{FF2B5EF4-FFF2-40B4-BE49-F238E27FC236}">
                <a16:creationId xmlns:a16="http://schemas.microsoft.com/office/drawing/2014/main" id="{51A4789E-1B72-439D-8711-59F0CFC48E24}"/>
              </a:ext>
            </a:extLst>
          </p:cNvPr>
          <p:cNvSpPr>
            <a:spLocks noGrp="1"/>
          </p:cNvSpPr>
          <p:nvPr>
            <p:ph type="body" sz="quarter" idx="3"/>
          </p:nvPr>
        </p:nvSpPr>
        <p:spPr/>
        <p:txBody>
          <a:bodyPr/>
          <a:lstStyle/>
          <a:p>
            <a:endParaRPr lang="en-US"/>
          </a:p>
        </p:txBody>
      </p:sp>
      <p:sp>
        <p:nvSpPr>
          <p:cNvPr id="3" name="Date Placeholder 2">
            <a:extLst>
              <a:ext uri="{FF2B5EF4-FFF2-40B4-BE49-F238E27FC236}">
                <a16:creationId xmlns:a16="http://schemas.microsoft.com/office/drawing/2014/main" id="{D55A3E62-3A61-B7B9-B040-55CD15E57825}"/>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006153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11.13.2024</a:t>
            </a:r>
          </a:p>
        </p:txBody>
      </p:sp>
      <p:sp>
        <p:nvSpPr>
          <p:cNvPr id="5" name="Slide Number Placeholder 4"/>
          <p:cNvSpPr>
            <a:spLocks noGrp="1"/>
          </p:cNvSpPr>
          <p:nvPr>
            <p:ph type="sldNum" sz="quarter" idx="5"/>
          </p:nvPr>
        </p:nvSpPr>
        <p:spPr/>
        <p:txBody>
          <a:bodyPr/>
          <a:lstStyle/>
          <a:p>
            <a:fld id="{9555D449-B875-4B8D-8E66-224D27E54C9A}" type="slidenum">
              <a:rPr lang="en-US" smtClean="0"/>
              <a:t>74</a:t>
            </a:fld>
            <a:endParaRPr lang="en-US"/>
          </a:p>
        </p:txBody>
      </p:sp>
    </p:spTree>
    <p:extLst>
      <p:ext uri="{BB962C8B-B14F-4D97-AF65-F5344CB8AC3E}">
        <p14:creationId xmlns:p14="http://schemas.microsoft.com/office/powerpoint/2010/main" val="175536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11.13.2024</a:t>
            </a:r>
          </a:p>
        </p:txBody>
      </p:sp>
      <p:sp>
        <p:nvSpPr>
          <p:cNvPr id="5" name="Slide Number Placeholder 4"/>
          <p:cNvSpPr>
            <a:spLocks noGrp="1"/>
          </p:cNvSpPr>
          <p:nvPr>
            <p:ph type="sldNum" sz="quarter" idx="5"/>
          </p:nvPr>
        </p:nvSpPr>
        <p:spPr/>
        <p:txBody>
          <a:bodyPr/>
          <a:lstStyle/>
          <a:p>
            <a:fld id="{9555D449-B875-4B8D-8E66-224D27E54C9A}" type="slidenum">
              <a:rPr lang="en-US" smtClean="0"/>
              <a:t>75</a:t>
            </a:fld>
            <a:endParaRPr lang="en-US"/>
          </a:p>
        </p:txBody>
      </p:sp>
    </p:spTree>
    <p:extLst>
      <p:ext uri="{BB962C8B-B14F-4D97-AF65-F5344CB8AC3E}">
        <p14:creationId xmlns:p14="http://schemas.microsoft.com/office/powerpoint/2010/main" val="24709356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11.13.2024</a:t>
            </a:r>
          </a:p>
        </p:txBody>
      </p:sp>
      <p:sp>
        <p:nvSpPr>
          <p:cNvPr id="5" name="Slide Number Placeholder 4"/>
          <p:cNvSpPr>
            <a:spLocks noGrp="1"/>
          </p:cNvSpPr>
          <p:nvPr>
            <p:ph type="sldNum" sz="quarter" idx="5"/>
          </p:nvPr>
        </p:nvSpPr>
        <p:spPr/>
        <p:txBody>
          <a:bodyPr/>
          <a:lstStyle/>
          <a:p>
            <a:fld id="{9555D449-B875-4B8D-8E66-224D27E54C9A}" type="slidenum">
              <a:rPr lang="en-US" smtClean="0"/>
              <a:t>76</a:t>
            </a:fld>
            <a:endParaRPr lang="en-US"/>
          </a:p>
        </p:txBody>
      </p:sp>
    </p:spTree>
    <p:extLst>
      <p:ext uri="{BB962C8B-B14F-4D97-AF65-F5344CB8AC3E}">
        <p14:creationId xmlns:p14="http://schemas.microsoft.com/office/powerpoint/2010/main" val="40006857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77</a:t>
            </a:fld>
            <a:endParaRPr lang="en-US"/>
          </a:p>
        </p:txBody>
      </p:sp>
      <p:sp>
        <p:nvSpPr>
          <p:cNvPr id="5" name="Date Placeholder 4">
            <a:extLst>
              <a:ext uri="{FF2B5EF4-FFF2-40B4-BE49-F238E27FC236}">
                <a16:creationId xmlns:a16="http://schemas.microsoft.com/office/drawing/2014/main" id="{365836A1-3651-10DD-9D4F-945B2E7D5EA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9110847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78</a:t>
            </a:fld>
            <a:endParaRPr lang="en-US"/>
          </a:p>
        </p:txBody>
      </p:sp>
      <p:sp>
        <p:nvSpPr>
          <p:cNvPr id="5" name="Date Placeholder 4">
            <a:extLst>
              <a:ext uri="{FF2B5EF4-FFF2-40B4-BE49-F238E27FC236}">
                <a16:creationId xmlns:a16="http://schemas.microsoft.com/office/drawing/2014/main" id="{94F28FDA-46E4-F922-F777-DB9D3B07924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42262564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79</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sz="1100"/>
          </a:p>
        </p:txBody>
      </p:sp>
      <p:sp>
        <p:nvSpPr>
          <p:cNvPr id="3" name="Date Placeholder 2">
            <a:extLst>
              <a:ext uri="{FF2B5EF4-FFF2-40B4-BE49-F238E27FC236}">
                <a16:creationId xmlns:a16="http://schemas.microsoft.com/office/drawing/2014/main" id="{3C9A7FA8-9CA1-CA17-2714-256541B807E7}"/>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5986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
        <p:nvSpPr>
          <p:cNvPr id="6" name="Notes Placeholder 5">
            <a:extLst>
              <a:ext uri="{FF2B5EF4-FFF2-40B4-BE49-F238E27FC236}">
                <a16:creationId xmlns:a16="http://schemas.microsoft.com/office/drawing/2014/main" id="{D6779C77-347E-44F9-8A3B-14FDAD8FA15A}"/>
              </a:ext>
            </a:extLst>
          </p:cNvPr>
          <p:cNvSpPr>
            <a:spLocks noGrp="1"/>
          </p:cNvSpPr>
          <p:nvPr>
            <p:ph type="body" sz="quarter" idx="3"/>
          </p:nvPr>
        </p:nvSpPr>
        <p:spPr/>
        <p:txBody>
          <a:bodyPr/>
          <a:lstStyle/>
          <a:p>
            <a:r>
              <a:rPr lang="en-US"/>
              <a:t>The highlighted indicators is what we will be focusing our discussion on today.</a:t>
            </a:r>
          </a:p>
        </p:txBody>
      </p:sp>
      <p:sp>
        <p:nvSpPr>
          <p:cNvPr id="3" name="Date Placeholder 2">
            <a:extLst>
              <a:ext uri="{FF2B5EF4-FFF2-40B4-BE49-F238E27FC236}">
                <a16:creationId xmlns:a16="http://schemas.microsoft.com/office/drawing/2014/main" id="{70E989CF-5091-6D16-D5C0-B34B6E6E3867}"/>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0391799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80</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r>
              <a:rPr lang="en-US" sz="1100"/>
              <a:t>In our review of stakeholder feedback, similar trends were found in what was working and challenges. </a:t>
            </a:r>
          </a:p>
          <a:p>
            <a:endParaRPr lang="en-US" u="sng"/>
          </a:p>
          <a:p>
            <a:r>
              <a:rPr lang="en-US" sz="1100" u="sng"/>
              <a:t>WHAT’S WORKING: </a:t>
            </a:r>
          </a:p>
          <a:p>
            <a:pPr marL="171450" indent="-171450">
              <a:buFont typeface="Arial" panose="020B0604020202020204" pitchFamily="34" charset="0"/>
              <a:buChar char="•"/>
            </a:pPr>
            <a:r>
              <a:rPr lang="en-US" sz="1100"/>
              <a:t>Developing relationships with DOE SSC’s</a:t>
            </a:r>
          </a:p>
          <a:p>
            <a:pPr marL="171450" indent="-171450">
              <a:buFont typeface="Arial" panose="020B0604020202020204" pitchFamily="34" charset="0"/>
              <a:buChar char="•"/>
            </a:pPr>
            <a:r>
              <a:rPr lang="en-US" sz="1100"/>
              <a:t>Discussing transition with whole team at quarterly updates during FST’s</a:t>
            </a:r>
          </a:p>
          <a:p>
            <a:pPr marL="171450" indent="-171450">
              <a:buFont typeface="Arial" panose="020B0604020202020204" pitchFamily="34" charset="0"/>
              <a:buChar char="•"/>
            </a:pPr>
            <a:r>
              <a:rPr lang="en-US" sz="1100"/>
              <a:t>Keeping up to date on families plans for transition</a:t>
            </a:r>
          </a:p>
          <a:p>
            <a:pPr marL="171450" indent="-171450">
              <a:buFont typeface="Arial" panose="020B0604020202020204" pitchFamily="34" charset="0"/>
              <a:buChar char="•"/>
            </a:pPr>
            <a:r>
              <a:rPr lang="en-US" sz="1100"/>
              <a:t>Discussing with the families early in the process.</a:t>
            </a:r>
          </a:p>
          <a:p>
            <a:endParaRPr lang="en-US" sz="1100"/>
          </a:p>
          <a:p>
            <a:endParaRPr lang="en-US" sz="1100"/>
          </a:p>
          <a:p>
            <a:r>
              <a:rPr lang="en-US" sz="1100" u="sng"/>
              <a:t>CHALLENGES</a:t>
            </a:r>
          </a:p>
          <a:p>
            <a:pPr marL="171450" indent="-171450">
              <a:buFont typeface="Arial" panose="020B0604020202020204" pitchFamily="34" charset="0"/>
              <a:buChar char="•"/>
            </a:pPr>
            <a:r>
              <a:rPr lang="en-US" sz="1100" u="none"/>
              <a:t>Care Coordinators unaware of all transition options</a:t>
            </a:r>
          </a:p>
          <a:p>
            <a:pPr marL="171450" indent="-171450">
              <a:buFont typeface="Arial" panose="020B0604020202020204" pitchFamily="34" charset="0"/>
              <a:buChar char="•"/>
            </a:pPr>
            <a:r>
              <a:rPr lang="en-US" sz="1100" u="none"/>
              <a:t>Decline rate </a:t>
            </a:r>
            <a:r>
              <a:rPr lang="en-US" sz="1100" u="none">
                <a:highlight>
                  <a:srgbClr val="FFFF00"/>
                </a:highlight>
              </a:rPr>
              <a:t>(High?)</a:t>
            </a:r>
          </a:p>
          <a:p>
            <a:pPr marL="171450" indent="-171450">
              <a:buFont typeface="Arial" panose="020B0604020202020204" pitchFamily="34" charset="0"/>
              <a:buChar char="•"/>
            </a:pPr>
            <a:r>
              <a:rPr lang="en-US" sz="1100" u="none"/>
              <a:t>Documentation of who the family wants at the transition conference</a:t>
            </a:r>
          </a:p>
          <a:p>
            <a:pPr marL="0" indent="0">
              <a:buFont typeface="Arial" panose="020B0604020202020204" pitchFamily="34" charset="0"/>
              <a:buNone/>
            </a:pPr>
            <a:endParaRPr lang="en-US" sz="1100" u="none"/>
          </a:p>
          <a:p>
            <a:endParaRPr lang="en-US"/>
          </a:p>
        </p:txBody>
      </p:sp>
      <p:sp>
        <p:nvSpPr>
          <p:cNvPr id="3" name="Date Placeholder 2">
            <a:extLst>
              <a:ext uri="{FF2B5EF4-FFF2-40B4-BE49-F238E27FC236}">
                <a16:creationId xmlns:a16="http://schemas.microsoft.com/office/drawing/2014/main" id="{2FB60B3A-BB2E-3E4E-C6BA-3451B75F12F5}"/>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31398731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81</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Carrie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root cause identified impacting program’s ability to meet the Timely MDE’,s IFSPs, and Services indicators continues to be staff vacancies.  Vacancies also impact programs ability to have full IFSP team meetings.   Documentation also continues to be a challenge as a root cause. </a:t>
            </a:r>
          </a:p>
          <a:p>
            <a:endParaRPr lang="en-US"/>
          </a:p>
        </p:txBody>
      </p:sp>
      <p:sp>
        <p:nvSpPr>
          <p:cNvPr id="3" name="Date Placeholder 2">
            <a:extLst>
              <a:ext uri="{FF2B5EF4-FFF2-40B4-BE49-F238E27FC236}">
                <a16:creationId xmlns:a16="http://schemas.microsoft.com/office/drawing/2014/main" id="{F8C823C4-2C7E-EDA7-DD72-04B2C4F94D9F}"/>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3065296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82</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r>
              <a:rPr lang="en-US" sz="1100"/>
              <a:t>In our review of stakeholder feedback, similar trends were found in what was working and challenges. </a:t>
            </a:r>
          </a:p>
          <a:p>
            <a:endParaRPr lang="en-US" u="sng"/>
          </a:p>
          <a:p>
            <a:r>
              <a:rPr lang="en-US" sz="1100" u="sng"/>
              <a:t>WHAT’S WORKING: </a:t>
            </a:r>
          </a:p>
          <a:p>
            <a:pPr marL="171450" indent="-171450">
              <a:buFont typeface="Arial" panose="020B0604020202020204" pitchFamily="34" charset="0"/>
              <a:buChar char="•"/>
            </a:pPr>
            <a:r>
              <a:rPr lang="en-US" sz="1100"/>
              <a:t>Developing relationships with DOE SSC’s</a:t>
            </a:r>
          </a:p>
          <a:p>
            <a:pPr marL="171450" indent="-171450">
              <a:buFont typeface="Arial" panose="020B0604020202020204" pitchFamily="34" charset="0"/>
              <a:buChar char="•"/>
            </a:pPr>
            <a:r>
              <a:rPr lang="en-US" sz="1100"/>
              <a:t>Discussing transition with whole team at quarterly updates during FST’s</a:t>
            </a:r>
          </a:p>
          <a:p>
            <a:pPr marL="171450" indent="-171450">
              <a:buFont typeface="Arial" panose="020B0604020202020204" pitchFamily="34" charset="0"/>
              <a:buChar char="•"/>
            </a:pPr>
            <a:r>
              <a:rPr lang="en-US" sz="1100"/>
              <a:t>Keeping up to date on families plans for transition</a:t>
            </a:r>
          </a:p>
          <a:p>
            <a:pPr marL="171450" indent="-171450">
              <a:buFont typeface="Arial" panose="020B0604020202020204" pitchFamily="34" charset="0"/>
              <a:buChar char="•"/>
            </a:pPr>
            <a:r>
              <a:rPr lang="en-US" sz="1100"/>
              <a:t>Discussing with the families early in the process.</a:t>
            </a:r>
          </a:p>
          <a:p>
            <a:endParaRPr lang="en-US" sz="1100"/>
          </a:p>
          <a:p>
            <a:endParaRPr lang="en-US" sz="1100"/>
          </a:p>
          <a:p>
            <a:r>
              <a:rPr lang="en-US" sz="1100" u="sng"/>
              <a:t>CHALLENGES</a:t>
            </a:r>
          </a:p>
          <a:p>
            <a:pPr marL="171450" indent="-171450">
              <a:buFont typeface="Arial" panose="020B0604020202020204" pitchFamily="34" charset="0"/>
              <a:buChar char="•"/>
            </a:pPr>
            <a:r>
              <a:rPr lang="en-US" sz="1100" u="none"/>
              <a:t>Care Coordinators unaware of all transition options</a:t>
            </a:r>
          </a:p>
          <a:p>
            <a:pPr marL="171450" indent="-171450">
              <a:buFont typeface="Arial" panose="020B0604020202020204" pitchFamily="34" charset="0"/>
              <a:buChar char="•"/>
            </a:pPr>
            <a:r>
              <a:rPr lang="en-US" sz="1100" u="none"/>
              <a:t>Decline rate </a:t>
            </a:r>
            <a:r>
              <a:rPr lang="en-US" sz="1100" u="none">
                <a:highlight>
                  <a:srgbClr val="FFFF00"/>
                </a:highlight>
              </a:rPr>
              <a:t>(High?)</a:t>
            </a:r>
          </a:p>
          <a:p>
            <a:pPr marL="171450" indent="-171450">
              <a:buFont typeface="Arial" panose="020B0604020202020204" pitchFamily="34" charset="0"/>
              <a:buChar char="•"/>
            </a:pPr>
            <a:r>
              <a:rPr lang="en-US" sz="1100" u="none"/>
              <a:t>Documentation of who the family wants at the transition conference</a:t>
            </a:r>
          </a:p>
          <a:p>
            <a:pPr marL="0" indent="0">
              <a:buFont typeface="Arial" panose="020B0604020202020204" pitchFamily="34" charset="0"/>
              <a:buNone/>
            </a:pPr>
            <a:endParaRPr lang="en-US" sz="1100" u="none"/>
          </a:p>
          <a:p>
            <a:endParaRPr lang="en-US"/>
          </a:p>
        </p:txBody>
      </p:sp>
      <p:sp>
        <p:nvSpPr>
          <p:cNvPr id="3" name="Date Placeholder 2">
            <a:extLst>
              <a:ext uri="{FF2B5EF4-FFF2-40B4-BE49-F238E27FC236}">
                <a16:creationId xmlns:a16="http://schemas.microsoft.com/office/drawing/2014/main" id="{5D592194-1E8A-0C55-20F9-A7E6A76F68ED}"/>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2892384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83</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a:p>
          <a:p>
            <a:endParaRPr lang="en-US"/>
          </a:p>
        </p:txBody>
      </p:sp>
      <p:sp>
        <p:nvSpPr>
          <p:cNvPr id="3" name="Date Placeholder 2">
            <a:extLst>
              <a:ext uri="{FF2B5EF4-FFF2-40B4-BE49-F238E27FC236}">
                <a16:creationId xmlns:a16="http://schemas.microsoft.com/office/drawing/2014/main" id="{FC95CEC7-B458-6B5F-65A0-4CF4D98FC35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41950912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84</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r>
              <a:rPr lang="en-US" sz="1100"/>
              <a:t>In our review of stakeholder feedback, similar trends were found in what was working and challenges. </a:t>
            </a:r>
          </a:p>
          <a:p>
            <a:endParaRPr lang="en-US" u="sng"/>
          </a:p>
          <a:p>
            <a:r>
              <a:rPr lang="en-US" sz="1100" u="sng"/>
              <a:t>WHAT’S WORKING: </a:t>
            </a:r>
          </a:p>
          <a:p>
            <a:pPr marL="171450" indent="-171450">
              <a:buFont typeface="Arial" panose="020B0604020202020204" pitchFamily="34" charset="0"/>
              <a:buChar char="•"/>
            </a:pPr>
            <a:r>
              <a:rPr lang="en-US" sz="1100"/>
              <a:t>Developing relationships with DOE SSC’s</a:t>
            </a:r>
          </a:p>
          <a:p>
            <a:pPr marL="171450" indent="-171450">
              <a:buFont typeface="Arial" panose="020B0604020202020204" pitchFamily="34" charset="0"/>
              <a:buChar char="•"/>
            </a:pPr>
            <a:r>
              <a:rPr lang="en-US" sz="1100"/>
              <a:t>Discussing transition with whole team at quarterly updates during FST’s</a:t>
            </a:r>
          </a:p>
          <a:p>
            <a:pPr marL="171450" indent="-171450">
              <a:buFont typeface="Arial" panose="020B0604020202020204" pitchFamily="34" charset="0"/>
              <a:buChar char="•"/>
            </a:pPr>
            <a:r>
              <a:rPr lang="en-US" sz="1100"/>
              <a:t>Keeping up to date on families plans for transition</a:t>
            </a:r>
          </a:p>
          <a:p>
            <a:pPr marL="171450" indent="-171450">
              <a:buFont typeface="Arial" panose="020B0604020202020204" pitchFamily="34" charset="0"/>
              <a:buChar char="•"/>
            </a:pPr>
            <a:r>
              <a:rPr lang="en-US" sz="1100"/>
              <a:t>Discussing with the families early in the process.</a:t>
            </a:r>
          </a:p>
          <a:p>
            <a:endParaRPr lang="en-US" sz="1100"/>
          </a:p>
          <a:p>
            <a:endParaRPr lang="en-US" sz="1100"/>
          </a:p>
          <a:p>
            <a:r>
              <a:rPr lang="en-US" sz="1100" u="sng"/>
              <a:t>CHALLENGES</a:t>
            </a:r>
          </a:p>
          <a:p>
            <a:pPr marL="171450" indent="-171450">
              <a:buFont typeface="Arial" panose="020B0604020202020204" pitchFamily="34" charset="0"/>
              <a:buChar char="•"/>
            </a:pPr>
            <a:r>
              <a:rPr lang="en-US" sz="1100" u="none"/>
              <a:t>Care Coordinators unaware of all transition options</a:t>
            </a:r>
          </a:p>
          <a:p>
            <a:pPr marL="171450" indent="-171450">
              <a:buFont typeface="Arial" panose="020B0604020202020204" pitchFamily="34" charset="0"/>
              <a:buChar char="•"/>
            </a:pPr>
            <a:r>
              <a:rPr lang="en-US" sz="1100" u="none"/>
              <a:t>Decline rate </a:t>
            </a:r>
            <a:r>
              <a:rPr lang="en-US" sz="1100" u="none">
                <a:highlight>
                  <a:srgbClr val="FFFF00"/>
                </a:highlight>
              </a:rPr>
              <a:t>(High?)</a:t>
            </a:r>
          </a:p>
          <a:p>
            <a:pPr marL="171450" indent="-171450">
              <a:buFont typeface="Arial" panose="020B0604020202020204" pitchFamily="34" charset="0"/>
              <a:buChar char="•"/>
            </a:pPr>
            <a:r>
              <a:rPr lang="en-US" sz="1100" u="none"/>
              <a:t>Documentation of who the family wants at the transition conference</a:t>
            </a:r>
          </a:p>
          <a:p>
            <a:pPr marL="0" indent="0">
              <a:buFont typeface="Arial" panose="020B0604020202020204" pitchFamily="34" charset="0"/>
              <a:buNone/>
            </a:pPr>
            <a:endParaRPr lang="en-US" sz="1100" u="none"/>
          </a:p>
          <a:p>
            <a:endParaRPr lang="en-US"/>
          </a:p>
        </p:txBody>
      </p:sp>
      <p:sp>
        <p:nvSpPr>
          <p:cNvPr id="3" name="Date Placeholder 2">
            <a:extLst>
              <a:ext uri="{FF2B5EF4-FFF2-40B4-BE49-F238E27FC236}">
                <a16:creationId xmlns:a16="http://schemas.microsoft.com/office/drawing/2014/main" id="{2478F9FF-1D3A-09DB-7C30-BDAD7D191E3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902955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85</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endParaRPr lang="en-US"/>
          </a:p>
          <a:p>
            <a:endParaRPr lang="en-US"/>
          </a:p>
        </p:txBody>
      </p:sp>
      <p:sp>
        <p:nvSpPr>
          <p:cNvPr id="3" name="Date Placeholder 2">
            <a:extLst>
              <a:ext uri="{FF2B5EF4-FFF2-40B4-BE49-F238E27FC236}">
                <a16:creationId xmlns:a16="http://schemas.microsoft.com/office/drawing/2014/main" id="{0C34EE6A-B2FB-2CDC-0EFB-BD972BEEB0BD}"/>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271547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EIS shared about the transition process from Part C to B in April 2024 at the DOE 619 SSCs Honolulu District training.  </a:t>
            </a:r>
          </a:p>
        </p:txBody>
      </p:sp>
      <p:sp>
        <p:nvSpPr>
          <p:cNvPr id="4" name="Slide Number Placeholder 3"/>
          <p:cNvSpPr>
            <a:spLocks noGrp="1"/>
          </p:cNvSpPr>
          <p:nvPr>
            <p:ph type="sldNum" sz="quarter" idx="5"/>
          </p:nvPr>
        </p:nvSpPr>
        <p:spPr/>
        <p:txBody>
          <a:bodyPr/>
          <a:lstStyle/>
          <a:p>
            <a:fld id="{9555D449-B875-4B8D-8E66-224D27E54C9A}" type="slidenum">
              <a:rPr lang="en-US" smtClean="0"/>
              <a:t>86</a:t>
            </a:fld>
            <a:endParaRPr lang="en-US"/>
          </a:p>
        </p:txBody>
      </p:sp>
      <p:sp>
        <p:nvSpPr>
          <p:cNvPr id="5" name="Date Placeholder 4">
            <a:extLst>
              <a:ext uri="{FF2B5EF4-FFF2-40B4-BE49-F238E27FC236}">
                <a16:creationId xmlns:a16="http://schemas.microsoft.com/office/drawing/2014/main" id="{47A49DCD-41A6-63B0-E655-56EECC2EC2F9}"/>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3076128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44500"/>
            <a:ext cx="4867275" cy="2738438"/>
          </a:xfrm>
        </p:spPr>
      </p:sp>
      <p:sp>
        <p:nvSpPr>
          <p:cNvPr id="4" name="Slide Number Placeholder 3"/>
          <p:cNvSpPr>
            <a:spLocks noGrp="1"/>
          </p:cNvSpPr>
          <p:nvPr>
            <p:ph type="sldNum" sz="quarter" idx="10"/>
          </p:nvPr>
        </p:nvSpPr>
        <p:spPr/>
        <p:txBody>
          <a:bodyPr/>
          <a:lstStyle/>
          <a:p>
            <a:fld id="{9555D449-B875-4B8D-8E66-224D27E54C9A}" type="slidenum">
              <a:rPr lang="en-US" smtClean="0"/>
              <a:t>87</a:t>
            </a:fld>
            <a:endParaRPr lang="en-US"/>
          </a:p>
        </p:txBody>
      </p:sp>
      <p:sp>
        <p:nvSpPr>
          <p:cNvPr id="6" name="Notes Placeholder 5">
            <a:extLst>
              <a:ext uri="{FF2B5EF4-FFF2-40B4-BE49-F238E27FC236}">
                <a16:creationId xmlns:a16="http://schemas.microsoft.com/office/drawing/2014/main" id="{AFE3F1F7-A9A2-4F04-8F64-606F77DDE7EC}"/>
              </a:ext>
            </a:extLst>
          </p:cNvPr>
          <p:cNvSpPr>
            <a:spLocks noGrp="1"/>
          </p:cNvSpPr>
          <p:nvPr>
            <p:ph type="body" sz="quarter" idx="3"/>
          </p:nvPr>
        </p:nvSpPr>
        <p:spPr>
          <a:xfrm>
            <a:off x="701039" y="3472404"/>
            <a:ext cx="5980315" cy="5619641"/>
          </a:xfrm>
        </p:spPr>
        <p:txBody>
          <a:bodyPr/>
          <a:lstStyle/>
          <a:p>
            <a:r>
              <a:rPr lang="en-US" sz="1100"/>
              <a:t>Chris</a:t>
            </a:r>
          </a:p>
          <a:p>
            <a:endParaRPr lang="en-US"/>
          </a:p>
          <a:p>
            <a:endParaRPr lang="en-US"/>
          </a:p>
          <a:p>
            <a:endParaRPr lang="en-US"/>
          </a:p>
        </p:txBody>
      </p:sp>
      <p:sp>
        <p:nvSpPr>
          <p:cNvPr id="3" name="Date Placeholder 2">
            <a:extLst>
              <a:ext uri="{FF2B5EF4-FFF2-40B4-BE49-F238E27FC236}">
                <a16:creationId xmlns:a16="http://schemas.microsoft.com/office/drawing/2014/main" id="{DD3BF336-7396-3318-979F-4FA1B6F7C64C}"/>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8761876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55D449-B875-4B8D-8E66-224D27E54C9A}" type="slidenum">
              <a:rPr lang="en-US" smtClean="0"/>
              <a:t>88</a:t>
            </a:fld>
            <a:endParaRPr lang="en-US"/>
          </a:p>
        </p:txBody>
      </p:sp>
      <p:sp>
        <p:nvSpPr>
          <p:cNvPr id="6" name="Notes Placeholder 5">
            <a:extLst>
              <a:ext uri="{FF2B5EF4-FFF2-40B4-BE49-F238E27FC236}">
                <a16:creationId xmlns:a16="http://schemas.microsoft.com/office/drawing/2014/main" id="{6C63DCE1-AF91-471B-9B05-370BEE0AAE85}"/>
              </a:ext>
            </a:extLst>
          </p:cNvPr>
          <p:cNvSpPr>
            <a:spLocks noGrp="1"/>
          </p:cNvSpPr>
          <p:nvPr>
            <p:ph type="body" sz="quarter" idx="3"/>
          </p:nvPr>
        </p:nvSpPr>
        <p:spPr/>
        <p:txBody>
          <a:bodyPr/>
          <a:lstStyle/>
          <a:p>
            <a:r>
              <a:rPr lang="en-US"/>
              <a:t>Sheri</a:t>
            </a:r>
          </a:p>
          <a:p>
            <a:r>
              <a:rPr lang="en-US"/>
              <a:t>As we keep moving forward with improving our system, the feedback shared today regarding timely services and timely MDEs and Initial IFSP will be reviewed by the workgroup and incorporated in the action plan as appropriate.  There are always opportunities to participate in a workgroup to analyze data, develop strategies, and/or implement activities to address the challenges and improve our system.  </a:t>
            </a:r>
          </a:p>
          <a:p>
            <a:endParaRPr lang="en-US"/>
          </a:p>
          <a:p>
            <a:r>
              <a:rPr lang="en-US"/>
              <a:t>The workgroup meets monthly the 3</a:t>
            </a:r>
            <a:r>
              <a:rPr lang="en-US" baseline="30000"/>
              <a:t>rd</a:t>
            </a:r>
            <a:r>
              <a:rPr lang="en-US"/>
              <a:t> Monday of the month from 2:00-3:00.  Please contact Sheri if you are interested in joining the workgroup.</a:t>
            </a:r>
          </a:p>
          <a:p>
            <a:endParaRPr lang="en-US"/>
          </a:p>
          <a:p>
            <a:endParaRPr lang="en-US"/>
          </a:p>
          <a:p>
            <a:r>
              <a:rPr lang="en-US"/>
              <a:t>Pause for questions/comments.</a:t>
            </a:r>
          </a:p>
          <a:p>
            <a:endParaRPr lang="en-US"/>
          </a:p>
          <a:p>
            <a:endParaRPr lang="en-US"/>
          </a:p>
        </p:txBody>
      </p:sp>
      <p:sp>
        <p:nvSpPr>
          <p:cNvPr id="3" name="Date Placeholder 2">
            <a:extLst>
              <a:ext uri="{FF2B5EF4-FFF2-40B4-BE49-F238E27FC236}">
                <a16:creationId xmlns:a16="http://schemas.microsoft.com/office/drawing/2014/main" id="{5BB3C764-8334-DAE8-259B-9A3284816B52}"/>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29184517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89</a:t>
            </a:fld>
            <a:endParaRPr lang="en-US"/>
          </a:p>
        </p:txBody>
      </p:sp>
      <p:sp>
        <p:nvSpPr>
          <p:cNvPr id="6" name="Notes Placeholder 5">
            <a:extLst>
              <a:ext uri="{FF2B5EF4-FFF2-40B4-BE49-F238E27FC236}">
                <a16:creationId xmlns:a16="http://schemas.microsoft.com/office/drawing/2014/main" id="{5A525C37-3962-4013-84EF-A36AA0697843}"/>
              </a:ext>
            </a:extLst>
          </p:cNvPr>
          <p:cNvSpPr>
            <a:spLocks noGrp="1"/>
          </p:cNvSpPr>
          <p:nvPr>
            <p:ph type="body" sz="quarter" idx="3"/>
          </p:nvPr>
        </p:nvSpPr>
        <p:spPr/>
        <p:txBody>
          <a:bodyPr/>
          <a:lstStyle/>
          <a:p>
            <a:r>
              <a:rPr lang="en-US"/>
              <a:t>Thank you !</a:t>
            </a:r>
          </a:p>
        </p:txBody>
      </p:sp>
      <p:sp>
        <p:nvSpPr>
          <p:cNvPr id="3" name="Date Placeholder 2">
            <a:extLst>
              <a:ext uri="{FF2B5EF4-FFF2-40B4-BE49-F238E27FC236}">
                <a16:creationId xmlns:a16="http://schemas.microsoft.com/office/drawing/2014/main" id="{AE793C60-5343-88E9-CFBA-327F38DA2BC0}"/>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76159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56952" indent="-291135">
              <a:defRPr>
                <a:solidFill>
                  <a:schemeClr val="tx1"/>
                </a:solidFill>
                <a:latin typeface="Times New Roman" panose="02020603050405020304" pitchFamily="18" charset="0"/>
              </a:defRPr>
            </a:lvl2pPr>
            <a:lvl3pPr marL="1164541" indent="-232908">
              <a:defRPr>
                <a:solidFill>
                  <a:schemeClr val="tx1"/>
                </a:solidFill>
                <a:latin typeface="Times New Roman" panose="02020603050405020304" pitchFamily="18" charset="0"/>
              </a:defRPr>
            </a:lvl3pPr>
            <a:lvl4pPr marL="1630358" indent="-232908">
              <a:defRPr>
                <a:solidFill>
                  <a:schemeClr val="tx1"/>
                </a:solidFill>
                <a:latin typeface="Times New Roman" panose="02020603050405020304" pitchFamily="18" charset="0"/>
              </a:defRPr>
            </a:lvl4pPr>
            <a:lvl5pPr marL="2096175" indent="-232908">
              <a:defRPr>
                <a:solidFill>
                  <a:schemeClr val="tx1"/>
                </a:solidFill>
                <a:latin typeface="Times New Roman" panose="02020603050405020304" pitchFamily="18" charset="0"/>
              </a:defRPr>
            </a:lvl5pPr>
            <a:lvl6pPr marL="2561991" indent="-232908" eaLnBrk="0" fontAlgn="base" hangingPunct="0">
              <a:spcBef>
                <a:spcPct val="0"/>
              </a:spcBef>
              <a:spcAft>
                <a:spcPct val="0"/>
              </a:spcAft>
              <a:defRPr>
                <a:solidFill>
                  <a:schemeClr val="tx1"/>
                </a:solidFill>
                <a:latin typeface="Times New Roman" panose="02020603050405020304" pitchFamily="18" charset="0"/>
              </a:defRPr>
            </a:lvl6pPr>
            <a:lvl7pPr marL="3027808" indent="-232908" eaLnBrk="0" fontAlgn="base" hangingPunct="0">
              <a:spcBef>
                <a:spcPct val="0"/>
              </a:spcBef>
              <a:spcAft>
                <a:spcPct val="0"/>
              </a:spcAft>
              <a:defRPr>
                <a:solidFill>
                  <a:schemeClr val="tx1"/>
                </a:solidFill>
                <a:latin typeface="Times New Roman" panose="02020603050405020304" pitchFamily="18" charset="0"/>
              </a:defRPr>
            </a:lvl7pPr>
            <a:lvl8pPr marL="3493623" indent="-232908" eaLnBrk="0" fontAlgn="base" hangingPunct="0">
              <a:spcBef>
                <a:spcPct val="0"/>
              </a:spcBef>
              <a:spcAft>
                <a:spcPct val="0"/>
              </a:spcAft>
              <a:defRPr>
                <a:solidFill>
                  <a:schemeClr val="tx1"/>
                </a:solidFill>
                <a:latin typeface="Times New Roman" panose="02020603050405020304" pitchFamily="18" charset="0"/>
              </a:defRPr>
            </a:lvl8pPr>
            <a:lvl9pPr marL="3959440" indent="-232908" eaLnBrk="0" fontAlgn="base" hangingPunct="0">
              <a:spcBef>
                <a:spcPct val="0"/>
              </a:spcBef>
              <a:spcAft>
                <a:spcPct val="0"/>
              </a:spcAft>
              <a:defRPr>
                <a:solidFill>
                  <a:schemeClr val="tx1"/>
                </a:solidFill>
                <a:latin typeface="Times New Roman" panose="02020603050405020304" pitchFamily="18" charset="0"/>
              </a:defRPr>
            </a:lvl9pPr>
          </a:lstStyle>
          <a:p>
            <a:fld id="{7A1758B2-48B9-4159-9767-008669491CBF}"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8D86E1-B491-4919-955D-208232B0F81E}"/>
              </a:ext>
            </a:extLst>
          </p:cNvPr>
          <p:cNvSpPr>
            <a:spLocks noGrp="1"/>
          </p:cNvSpPr>
          <p:nvPr>
            <p:ph type="body" sz="quarter" idx="3"/>
          </p:nvPr>
        </p:nvSpPr>
        <p:spPr/>
        <p:txBody>
          <a:bodyPr/>
          <a:lstStyle/>
          <a:p>
            <a:r>
              <a:rPr lang="en-US"/>
              <a:t>Let’s take a look at the requirements, definition and the components of a child find system.</a:t>
            </a:r>
          </a:p>
        </p:txBody>
      </p:sp>
      <p:sp>
        <p:nvSpPr>
          <p:cNvPr id="2" name="Date Placeholder 1">
            <a:extLst>
              <a:ext uri="{FF2B5EF4-FFF2-40B4-BE49-F238E27FC236}">
                <a16:creationId xmlns:a16="http://schemas.microsoft.com/office/drawing/2014/main" id="{CD7279FB-CE94-CEFE-D3FC-D015C2898B63}"/>
              </a:ext>
            </a:extLst>
          </p:cNvPr>
          <p:cNvSpPr>
            <a:spLocks noGrp="1"/>
          </p:cNvSpPr>
          <p:nvPr>
            <p:ph type="dt" idx="1"/>
          </p:nvPr>
        </p:nvSpPr>
        <p:spPr/>
        <p:txBody>
          <a:bodyPr/>
          <a:lstStyle/>
          <a:p>
            <a:r>
              <a:rPr lang="en-US"/>
              <a:t>11.13.2024</a:t>
            </a:r>
          </a:p>
        </p:txBody>
      </p:sp>
    </p:spTree>
    <p:extLst>
      <p:ext uri="{BB962C8B-B14F-4D97-AF65-F5344CB8AC3E}">
        <p14:creationId xmlns:p14="http://schemas.microsoft.com/office/powerpoint/2010/main" val="1988390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12/5/2024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12/5/2024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12/5/2024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12/5/2024</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12/5/2024</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12/5/2024</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12/5/2024</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12/5/2024</a:t>
            </a:fld>
            <a:endParaRPr lang="en-US"/>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scpl.org/books-movies-music/benefits-of-reading-out-loud" TargetMode="External"/><Relationship Id="rId5" Type="http://schemas.openxmlformats.org/officeDocument/2006/relationships/image" Target="../media/image5.jpeg"/><Relationship Id="rId4" Type="http://schemas.openxmlformats.org/officeDocument/2006/relationships/hyperlink" Target="https://pxhere.com/en/photo/709187"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mailto:Stacy.Kong@doh.hawaii.gov" TargetMode="External"/><Relationship Id="rId7" Type="http://schemas.openxmlformats.org/officeDocument/2006/relationships/image" Target="../media/image14.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463" y="1315010"/>
            <a:ext cx="4700587" cy="3177380"/>
          </a:xfrm>
        </p:spPr>
        <p:txBody>
          <a:bodyPr>
            <a:normAutofit/>
          </a:bodyPr>
          <a:lstStyle/>
          <a:p>
            <a:pPr algn="ctr"/>
            <a:r>
              <a:rPr lang="en-US" sz="4400" b="1">
                <a:latin typeface="Maiandra GD" panose="020E0502030308020204" pitchFamily="34" charset="0"/>
              </a:rPr>
              <a:t>The Pulse on Hawaii’s Part C </a:t>
            </a:r>
            <a:br>
              <a:rPr lang="en-US" sz="4400" b="1">
                <a:latin typeface="Maiandra GD" panose="020E0502030308020204" pitchFamily="34" charset="0"/>
              </a:rPr>
            </a:br>
            <a:r>
              <a:rPr lang="en-US" sz="4400" b="1">
                <a:latin typeface="Maiandra GD" panose="020E0502030308020204" pitchFamily="34" charset="0"/>
              </a:rPr>
              <a:t>Early Intervention System</a:t>
            </a:r>
          </a:p>
        </p:txBody>
      </p:sp>
      <p:sp>
        <p:nvSpPr>
          <p:cNvPr id="3" name="Subtitle 2"/>
          <p:cNvSpPr>
            <a:spLocks noGrp="1"/>
          </p:cNvSpPr>
          <p:nvPr>
            <p:ph type="subTitle" idx="1"/>
          </p:nvPr>
        </p:nvSpPr>
        <p:spPr>
          <a:xfrm>
            <a:off x="271463" y="5511613"/>
            <a:ext cx="4557712" cy="869577"/>
          </a:xfrm>
        </p:spPr>
        <p:txBody>
          <a:bodyPr>
            <a:noAutofit/>
          </a:bodyPr>
          <a:lstStyle/>
          <a:p>
            <a:pPr>
              <a:lnSpc>
                <a:spcPct val="100000"/>
              </a:lnSpc>
              <a:spcBef>
                <a:spcPts val="0"/>
              </a:spcBef>
            </a:pPr>
            <a:r>
              <a:rPr lang="en-US" sz="1600" b="1">
                <a:latin typeface="Maiandra GD" panose="020E0502030308020204" pitchFamily="34" charset="0"/>
              </a:rPr>
              <a:t>Annual Performance Report </a:t>
            </a:r>
          </a:p>
          <a:p>
            <a:pPr>
              <a:lnSpc>
                <a:spcPct val="100000"/>
              </a:lnSpc>
              <a:spcBef>
                <a:spcPts val="0"/>
              </a:spcBef>
            </a:pPr>
            <a:r>
              <a:rPr lang="en-US" sz="1600" b="1">
                <a:latin typeface="Maiandra GD" panose="020E0502030308020204" pitchFamily="34" charset="0"/>
              </a:rPr>
              <a:t>Early Intervention PARTNER MEETING</a:t>
            </a:r>
          </a:p>
          <a:p>
            <a:pPr>
              <a:lnSpc>
                <a:spcPct val="100000"/>
              </a:lnSpc>
              <a:spcBef>
                <a:spcPts val="0"/>
              </a:spcBef>
            </a:pPr>
            <a:r>
              <a:rPr lang="en-US" sz="1600" b="1">
                <a:latin typeface="Maiandra GD" panose="020E0502030308020204" pitchFamily="34" charset="0"/>
              </a:rPr>
              <a:t>November 13, 2024</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Timely Services Definition</a:t>
            </a:r>
          </a:p>
        </p:txBody>
      </p:sp>
      <p:sp>
        <p:nvSpPr>
          <p:cNvPr id="38915" name="Rectangle 3"/>
          <p:cNvSpPr>
            <a:spLocks noGrp="1" noChangeArrowheads="1"/>
          </p:cNvSpPr>
          <p:nvPr>
            <p:ph type="body" idx="1"/>
          </p:nvPr>
        </p:nvSpPr>
        <p:spPr>
          <a:xfrm>
            <a:off x="206828" y="2155373"/>
            <a:ext cx="11778343" cy="4386942"/>
          </a:xfrm>
        </p:spPr>
        <p:txBody>
          <a:bodyPr>
            <a:normAutofit/>
          </a:bodyPr>
          <a:lstStyle/>
          <a:p>
            <a:pPr marL="228600" lvl="1" indent="0" algn="ctr">
              <a:buNone/>
            </a:pPr>
            <a:endParaRPr lang="en-US" sz="3600" b="0" i="0">
              <a:solidFill>
                <a:srgbClr val="000000"/>
              </a:solidFill>
              <a:effectLst/>
            </a:endParaRPr>
          </a:p>
          <a:p>
            <a:pPr marL="228600" lvl="1" indent="0" algn="ctr">
              <a:buNone/>
            </a:pPr>
            <a:r>
              <a:rPr lang="en-US" sz="3600" b="0" i="0">
                <a:solidFill>
                  <a:srgbClr val="000000"/>
                </a:solidFill>
                <a:effectLst/>
              </a:rPr>
              <a:t>Timely services are defined as “initiating services within 30 days from when the parent provides                            consent for the IFSP services.”  </a:t>
            </a:r>
          </a:p>
          <a:p>
            <a:pPr marL="228600" lvl="1" indent="0" algn="ctr">
              <a:buNone/>
            </a:pPr>
            <a:endParaRPr lang="en-US" altLang="en-US" sz="3600">
              <a:solidFill>
                <a:srgbClr val="000000"/>
              </a:solidFill>
            </a:endParaRPr>
          </a:p>
          <a:p>
            <a:pPr marL="228600" lvl="1" indent="0" algn="ctr">
              <a:buNone/>
            </a:pPr>
            <a:endParaRPr lang="en-US" altLang="en-US" sz="3600">
              <a:solidFill>
                <a:srgbClr val="000000"/>
              </a:solidFill>
            </a:endParaRPr>
          </a:p>
          <a:p>
            <a:pPr marL="228600" lvl="1" indent="0" algn="ctr">
              <a:buNone/>
            </a:pPr>
            <a:endParaRPr lang="en-US" altLang="en-US" sz="3600">
              <a:solidFill>
                <a:srgbClr val="000000"/>
              </a:solidFill>
            </a:endParaRPr>
          </a:p>
          <a:p>
            <a:pPr marL="228600" lvl="1" indent="0" algn="ctr">
              <a:buNone/>
            </a:pPr>
            <a:r>
              <a:rPr lang="en-US" altLang="en-US" sz="1400" i="1">
                <a:solidFill>
                  <a:srgbClr val="000000"/>
                </a:solidFill>
              </a:rPr>
              <a:t>Hawaii’s definition of timely services is consistent with OSEP’s direction as addressed in the Frequently Asked Questions (FAQ) document of 10.13.06. </a:t>
            </a:r>
            <a:endParaRPr lang="en-US" altLang="en-US" sz="1400" i="1"/>
          </a:p>
          <a:p>
            <a:pPr marL="0" indent="0">
              <a:buNone/>
            </a:pPr>
            <a:endParaRPr lang="en-US" altLang="en-US" sz="3600"/>
          </a:p>
        </p:txBody>
      </p:sp>
    </p:spTree>
    <p:extLst>
      <p:ext uri="{BB962C8B-B14F-4D97-AF65-F5344CB8AC3E}">
        <p14:creationId xmlns:p14="http://schemas.microsoft.com/office/powerpoint/2010/main" val="26428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99220"/>
            <a:ext cx="11734800" cy="1325563"/>
          </a:xfrm>
        </p:spPr>
        <p:txBody>
          <a:bodyPr>
            <a:noAutofit/>
          </a:bodyPr>
          <a:lstStyle/>
          <a:p>
            <a:pPr algn="ctr" eaLnBrk="1" hangingPunct="1"/>
            <a:r>
              <a:rPr lang="en-US" altLang="en-US" sz="4800" b="1">
                <a:latin typeface="Maiandra GD" panose="020E0502030308020204" pitchFamily="34" charset="0"/>
              </a:rPr>
              <a:t>1.  Percent of infants and toddlers with IFSPs who receive timely EI services</a:t>
            </a:r>
          </a:p>
        </p:txBody>
      </p:sp>
      <p:sp>
        <p:nvSpPr>
          <p:cNvPr id="14339" name="Rectangle 3"/>
          <p:cNvSpPr>
            <a:spLocks noGrp="1" noChangeArrowheads="1"/>
          </p:cNvSpPr>
          <p:nvPr>
            <p:ph type="body" idx="1"/>
          </p:nvPr>
        </p:nvSpPr>
        <p:spPr>
          <a:xfrm>
            <a:off x="1524000" y="1676401"/>
            <a:ext cx="9144000" cy="4724400"/>
          </a:xfrm>
        </p:spPr>
        <p:txBody>
          <a:bodyPr/>
          <a:lstStyle/>
          <a:p>
            <a:pPr eaLnBrk="1" hangingPunct="1">
              <a:buFont typeface="Wingdings" panose="05000000000000000000" pitchFamily="2" charset="2"/>
              <a:buNone/>
            </a:pPr>
            <a:r>
              <a:rPr lang="en-US" altLang="en-US"/>
              <a:t>		</a:t>
            </a:r>
          </a:p>
        </p:txBody>
      </p:sp>
      <p:graphicFrame>
        <p:nvGraphicFramePr>
          <p:cNvPr id="5" name="Chart 4"/>
          <p:cNvGraphicFramePr/>
          <p:nvPr>
            <p:extLst>
              <p:ext uri="{D42A27DB-BD31-4B8C-83A1-F6EECF244321}">
                <p14:modId xmlns:p14="http://schemas.microsoft.com/office/powerpoint/2010/main" val="1823607827"/>
              </p:ext>
            </p:extLst>
          </p:nvPr>
        </p:nvGraphicFramePr>
        <p:xfrm>
          <a:off x="1676400" y="1802674"/>
          <a:ext cx="8269061" cy="4823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81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Timely Services -Late Reasons</a:t>
            </a:r>
          </a:p>
        </p:txBody>
      </p:sp>
      <p:sp>
        <p:nvSpPr>
          <p:cNvPr id="38915" name="Rectangle 3"/>
          <p:cNvSpPr>
            <a:spLocks noGrp="1" noChangeArrowheads="1"/>
          </p:cNvSpPr>
          <p:nvPr>
            <p:ph type="body" idx="1"/>
          </p:nvPr>
        </p:nvSpPr>
        <p:spPr>
          <a:xfrm>
            <a:off x="1692877" y="2155373"/>
            <a:ext cx="9279924" cy="4386942"/>
          </a:xfrm>
        </p:spPr>
        <p:txBody>
          <a:bodyPr>
            <a:normAutofit/>
          </a:bodyPr>
          <a:lstStyle/>
          <a:p>
            <a:pPr marL="228600" lvl="1" indent="0">
              <a:buNone/>
            </a:pPr>
            <a:r>
              <a:rPr lang="en-US" sz="3600" b="0" i="0">
                <a:solidFill>
                  <a:srgbClr val="000000"/>
                </a:solidFill>
                <a:effectLst/>
              </a:rPr>
              <a:t>Family Reasons: </a:t>
            </a:r>
          </a:p>
          <a:p>
            <a:pPr lvl="1"/>
            <a:r>
              <a:rPr lang="en-US" sz="3600">
                <a:solidFill>
                  <a:srgbClr val="000000"/>
                </a:solidFill>
              </a:rPr>
              <a:t>Request</a:t>
            </a:r>
          </a:p>
          <a:p>
            <a:pPr lvl="1"/>
            <a:r>
              <a:rPr lang="en-US" sz="3600">
                <a:solidFill>
                  <a:srgbClr val="000000"/>
                </a:solidFill>
              </a:rPr>
              <a:t>Medical (child or family member sick)</a:t>
            </a:r>
          </a:p>
          <a:p>
            <a:pPr marL="228600" lvl="1" indent="0">
              <a:buNone/>
            </a:pPr>
            <a:endParaRPr lang="en-US" sz="3600" b="0" i="0">
              <a:solidFill>
                <a:srgbClr val="000000"/>
              </a:solidFill>
              <a:effectLst/>
            </a:endParaRPr>
          </a:p>
          <a:p>
            <a:pPr marL="228600" lvl="1" indent="0">
              <a:buNone/>
            </a:pPr>
            <a:r>
              <a:rPr lang="en-US" sz="3600">
                <a:solidFill>
                  <a:srgbClr val="000000"/>
                </a:solidFill>
              </a:rPr>
              <a:t>Program Reasons:</a:t>
            </a:r>
          </a:p>
          <a:p>
            <a:pPr lvl="1"/>
            <a:r>
              <a:rPr lang="en-US" sz="3600" b="0" i="0">
                <a:solidFill>
                  <a:srgbClr val="000000"/>
                </a:solidFill>
                <a:effectLst/>
              </a:rPr>
              <a:t>No documentation</a:t>
            </a:r>
          </a:p>
          <a:p>
            <a:pPr lvl="1"/>
            <a:r>
              <a:rPr lang="en-US" sz="3600">
                <a:solidFill>
                  <a:srgbClr val="000000"/>
                </a:solidFill>
              </a:rPr>
              <a:t>Staff vacancy</a:t>
            </a:r>
            <a:endParaRPr lang="en-US" sz="3600" b="0" i="0">
              <a:solidFill>
                <a:srgbClr val="000000"/>
              </a:solidFill>
              <a:effectLst/>
            </a:endParaRPr>
          </a:p>
          <a:p>
            <a:pPr marL="0" indent="0">
              <a:buNone/>
            </a:pPr>
            <a:endParaRPr lang="en-US" altLang="en-US" sz="3600"/>
          </a:p>
        </p:txBody>
      </p:sp>
    </p:spTree>
    <p:extLst>
      <p:ext uri="{BB962C8B-B14F-4D97-AF65-F5344CB8AC3E}">
        <p14:creationId xmlns:p14="http://schemas.microsoft.com/office/powerpoint/2010/main" val="14687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78237" y="1731090"/>
            <a:ext cx="4367015" cy="2742056"/>
          </a:xfrm>
        </p:spPr>
        <p:txBody>
          <a:bodyPr>
            <a:normAutofit/>
          </a:bodyPr>
          <a:lstStyle/>
          <a:p>
            <a:pPr algn="ctr"/>
            <a:r>
              <a:rPr lang="en-US" altLang="en-US" b="1">
                <a:latin typeface="Maiandra GD" panose="020E0502030308020204" pitchFamily="34" charset="0"/>
              </a:rPr>
              <a:t>Child Outcomes</a:t>
            </a:r>
          </a:p>
        </p:txBody>
      </p:sp>
    </p:spTree>
    <p:extLst>
      <p:ext uri="{BB962C8B-B14F-4D97-AF65-F5344CB8AC3E}">
        <p14:creationId xmlns:p14="http://schemas.microsoft.com/office/powerpoint/2010/main" val="412045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D74BEB7-C6BD-4C47-B34E-3546315B9B5F}"/>
              </a:ext>
            </a:extLst>
          </p:cNvPr>
          <p:cNvSpPr>
            <a:spLocks noGrp="1" noChangeArrowheads="1"/>
          </p:cNvSpPr>
          <p:nvPr>
            <p:ph type="title"/>
          </p:nvPr>
        </p:nvSpPr>
        <p:spPr>
          <a:xfrm>
            <a:off x="304800" y="363539"/>
            <a:ext cx="11658600" cy="909637"/>
          </a:xfrm>
        </p:spPr>
        <p:txBody>
          <a:bodyPr>
            <a:noAutofit/>
          </a:bodyPr>
          <a:lstStyle/>
          <a:p>
            <a:pPr algn="ctr" eaLnBrk="1" hangingPunct="1"/>
            <a:r>
              <a:rPr lang="en-US" altLang="en-US" sz="4800" b="1">
                <a:latin typeface="Maiandra GD" panose="020E0502030308020204" pitchFamily="34" charset="0"/>
              </a:rPr>
              <a:t>EARLY INTERVENTION OUTCOMES</a:t>
            </a:r>
          </a:p>
        </p:txBody>
      </p:sp>
      <p:sp>
        <p:nvSpPr>
          <p:cNvPr id="21508" name="Rectangle 3">
            <a:extLst>
              <a:ext uri="{FF2B5EF4-FFF2-40B4-BE49-F238E27FC236}">
                <a16:creationId xmlns:a16="http://schemas.microsoft.com/office/drawing/2014/main" id="{182FDE93-3F05-4069-A8C7-B7B9C7942B9A}"/>
              </a:ext>
            </a:extLst>
          </p:cNvPr>
          <p:cNvSpPr>
            <a:spLocks noGrp="1" noChangeArrowheads="1"/>
          </p:cNvSpPr>
          <p:nvPr>
            <p:ph type="body" idx="1"/>
          </p:nvPr>
        </p:nvSpPr>
        <p:spPr>
          <a:xfrm>
            <a:off x="304800" y="1524000"/>
            <a:ext cx="6248400" cy="5105400"/>
          </a:xfrm>
        </p:spPr>
        <p:txBody>
          <a:bodyPr>
            <a:normAutofit/>
          </a:bodyPr>
          <a:lstStyle/>
          <a:p>
            <a:pPr marL="609600" indent="-609600">
              <a:lnSpc>
                <a:spcPct val="150000"/>
              </a:lnSpc>
              <a:spcBef>
                <a:spcPts val="0"/>
              </a:spcBef>
              <a:buNone/>
              <a:defRPr/>
            </a:pPr>
            <a:r>
              <a:rPr lang="en-US" altLang="en-US" sz="3600" b="1">
                <a:solidFill>
                  <a:schemeClr val="tx1"/>
                </a:solidFill>
                <a:latin typeface="Maiandra GD" panose="020E0502030308020204" pitchFamily="34" charset="0"/>
              </a:rPr>
              <a:t>Child Outcomes:</a:t>
            </a:r>
          </a:p>
          <a:p>
            <a:pPr>
              <a:lnSpc>
                <a:spcPct val="150000"/>
              </a:lnSpc>
              <a:spcBef>
                <a:spcPts val="0"/>
              </a:spcBef>
              <a:defRPr/>
            </a:pPr>
            <a:r>
              <a:rPr lang="en-US" altLang="en-US" sz="2700">
                <a:solidFill>
                  <a:schemeClr val="tx1"/>
                </a:solidFill>
                <a:latin typeface="Maiandra GD" panose="020E0502030308020204" pitchFamily="34" charset="0"/>
              </a:rPr>
              <a:t>Children have positive social and emotional skills</a:t>
            </a:r>
            <a:endParaRPr lang="en-US" altLang="en-US" sz="1400">
              <a:solidFill>
                <a:schemeClr val="tx1"/>
              </a:solidFill>
              <a:latin typeface="Maiandra GD" panose="020E0502030308020204" pitchFamily="34" charset="0"/>
            </a:endParaRPr>
          </a:p>
          <a:p>
            <a:pPr>
              <a:lnSpc>
                <a:spcPct val="150000"/>
              </a:lnSpc>
              <a:spcBef>
                <a:spcPts val="0"/>
              </a:spcBef>
              <a:defRPr/>
            </a:pPr>
            <a:r>
              <a:rPr lang="en-US" altLang="en-US" sz="2700">
                <a:solidFill>
                  <a:schemeClr val="tx1"/>
                </a:solidFill>
                <a:latin typeface="Maiandra GD" panose="020E0502030308020204" pitchFamily="34" charset="0"/>
              </a:rPr>
              <a:t>Children learn and use knowledge and skills</a:t>
            </a:r>
            <a:endParaRPr lang="en-US" altLang="en-US" sz="1600">
              <a:solidFill>
                <a:schemeClr val="tx1"/>
              </a:solidFill>
              <a:latin typeface="Maiandra GD" panose="020E0502030308020204" pitchFamily="34" charset="0"/>
            </a:endParaRPr>
          </a:p>
          <a:p>
            <a:pPr>
              <a:lnSpc>
                <a:spcPct val="150000"/>
              </a:lnSpc>
              <a:spcBef>
                <a:spcPts val="0"/>
              </a:spcBef>
              <a:defRPr/>
            </a:pPr>
            <a:r>
              <a:rPr lang="en-US" altLang="en-US" sz="2700">
                <a:solidFill>
                  <a:schemeClr val="tx1"/>
                </a:solidFill>
                <a:latin typeface="Maiandra GD" panose="020E0502030308020204" pitchFamily="34" charset="0"/>
              </a:rPr>
              <a:t>Children take action to meet their needs</a:t>
            </a:r>
            <a:endParaRPr lang="en-US" altLang="en-US" sz="1600">
              <a:solidFill>
                <a:schemeClr val="tx1"/>
              </a:solidFill>
              <a:latin typeface="Maiandra GD" panose="020E0502030308020204" pitchFamily="34" charset="0"/>
            </a:endParaRPr>
          </a:p>
        </p:txBody>
      </p:sp>
      <p:pic>
        <p:nvPicPr>
          <p:cNvPr id="1026" name="Picture 2" descr="Movement and play ideas for babies | Raising Children Network">
            <a:extLst>
              <a:ext uri="{FF2B5EF4-FFF2-40B4-BE49-F238E27FC236}">
                <a16:creationId xmlns:a16="http://schemas.microsoft.com/office/drawing/2014/main" id="{279D7716-FB82-4719-B9F7-FC44BB3F8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612" y="2533650"/>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465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BCEBC-B638-4E0D-A89A-C84175C27CC1}"/>
              </a:ext>
            </a:extLst>
          </p:cNvPr>
          <p:cNvSpPr>
            <a:spLocks noGrp="1"/>
          </p:cNvSpPr>
          <p:nvPr>
            <p:ph sz="half" idx="1"/>
          </p:nvPr>
        </p:nvSpPr>
        <p:spPr>
          <a:xfrm>
            <a:off x="609600" y="1600200"/>
            <a:ext cx="10439400" cy="5105400"/>
          </a:xfrm>
        </p:spPr>
        <p:txBody>
          <a:bodyPr>
            <a:normAutofit fontScale="92500"/>
          </a:bodyPr>
          <a:lstStyle/>
          <a:p>
            <a:pPr marL="0" indent="0">
              <a:buNone/>
            </a:pPr>
            <a:r>
              <a:rPr lang="en-US"/>
              <a:t>Summary Statement 1 = </a:t>
            </a:r>
            <a:r>
              <a:rPr lang="en-US" i="1"/>
              <a:t>children that entered below age expectations and substantially increased their rate of growth by the time they exited the program.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Summary Statement 2 = </a:t>
            </a:r>
            <a:r>
              <a:rPr lang="en-US" i="1"/>
              <a:t>children functioning  within age expectation by the time they exited the program, includes children that entered below age expectations and at age expectation.</a:t>
            </a:r>
            <a:r>
              <a:rPr lang="en-US"/>
              <a:t> </a:t>
            </a:r>
          </a:p>
          <a:p>
            <a:pPr marL="0" indent="0">
              <a:buNone/>
            </a:pPr>
            <a:endParaRPr lang="en-US" i="1"/>
          </a:p>
        </p:txBody>
      </p:sp>
      <p:sp>
        <p:nvSpPr>
          <p:cNvPr id="5" name="Title 1">
            <a:extLst>
              <a:ext uri="{FF2B5EF4-FFF2-40B4-BE49-F238E27FC236}">
                <a16:creationId xmlns:a16="http://schemas.microsoft.com/office/drawing/2014/main" id="{49901C58-A3CB-4987-9FA6-55D7F9821B52}"/>
              </a:ext>
            </a:extLst>
          </p:cNvPr>
          <p:cNvSpPr>
            <a:spLocks noGrp="1"/>
          </p:cNvSpPr>
          <p:nvPr>
            <p:ph type="title"/>
          </p:nvPr>
        </p:nvSpPr>
        <p:spPr>
          <a:xfrm>
            <a:off x="0" y="100013"/>
            <a:ext cx="12192000" cy="1325562"/>
          </a:xfrm>
        </p:spPr>
        <p:txBody>
          <a:bodyPr>
            <a:noAutofit/>
          </a:bodyPr>
          <a:lstStyle/>
          <a:p>
            <a:pPr algn="ctr"/>
            <a:r>
              <a:rPr lang="en-US" altLang="en-US" sz="4800" b="1">
                <a:latin typeface="Maiandra GD" panose="020E0502030308020204" pitchFamily="34" charset="0"/>
              </a:rPr>
              <a:t>EARLY INTERVENTION CHILD OUTCOMES</a:t>
            </a:r>
            <a:endParaRPr lang="en-US" sz="4800"/>
          </a:p>
        </p:txBody>
      </p:sp>
      <p:pic>
        <p:nvPicPr>
          <p:cNvPr id="7" name="Picture 6">
            <a:extLst>
              <a:ext uri="{FF2B5EF4-FFF2-40B4-BE49-F238E27FC236}">
                <a16:creationId xmlns:a16="http://schemas.microsoft.com/office/drawing/2014/main" id="{3A733B1B-582C-4D48-AAC7-3C20AA9E7613}"/>
              </a:ext>
            </a:extLst>
          </p:cNvPr>
          <p:cNvPicPr/>
          <p:nvPr/>
        </p:nvPicPr>
        <p:blipFill rotWithShape="1">
          <a:blip r:embed="rId3">
            <a:extLst>
              <a:ext uri="{28A0092B-C50C-407E-A947-70E740481C1C}">
                <a14:useLocalDpi xmlns:a14="http://schemas.microsoft.com/office/drawing/2010/main" val="0"/>
              </a:ext>
            </a:extLst>
          </a:blip>
          <a:srcRect l="3569" t="4762" r="1784" b="5953"/>
          <a:stretch/>
        </p:blipFill>
        <p:spPr bwMode="auto">
          <a:xfrm>
            <a:off x="3048000" y="2438400"/>
            <a:ext cx="5270983" cy="2981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19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500" y="178266"/>
            <a:ext cx="11811000" cy="1143000"/>
          </a:xfrm>
        </p:spPr>
        <p:txBody>
          <a:bodyPr>
            <a:noAutofit/>
          </a:bodyPr>
          <a:lstStyle/>
          <a:p>
            <a:pPr algn="ctr"/>
            <a:r>
              <a:rPr lang="en-US" altLang="en-US" sz="3200" b="1">
                <a:latin typeface="Maiandra GD" panose="020E0502030308020204" pitchFamily="34" charset="0"/>
              </a:rPr>
              <a:t>3A.  Percent of infants and toddlers who, when compared to same-age peers, demonstrate improved positive social-emotional skills (including social relationships)</a:t>
            </a:r>
          </a:p>
        </p:txBody>
      </p:sp>
      <p:sp>
        <p:nvSpPr>
          <p:cNvPr id="78851" name="Rectangle 3"/>
          <p:cNvSpPr>
            <a:spLocks noGrp="1" noChangeArrowheads="1"/>
          </p:cNvSpPr>
          <p:nvPr>
            <p:ph type="body" idx="1"/>
          </p:nvPr>
        </p:nvSpPr>
        <p:spPr>
          <a:xfrm>
            <a:off x="1943100" y="1905000"/>
            <a:ext cx="8229600" cy="3844925"/>
          </a:xfrm>
        </p:spPr>
        <p:txBody>
          <a:bodyPr/>
          <a:lstStyle/>
          <a:p>
            <a:pPr marL="0" indent="0" algn="ctr">
              <a:buNone/>
              <a:defRPr/>
            </a:pPr>
            <a:endParaRPr lang="en-US" altLang="en-US" b="1"/>
          </a:p>
          <a:p>
            <a:pPr marL="0" indent="0">
              <a:buNone/>
              <a:defRPr/>
            </a:pPr>
            <a:endParaRPr lang="en-US" altLang="en-US"/>
          </a:p>
        </p:txBody>
      </p:sp>
      <p:graphicFrame>
        <p:nvGraphicFramePr>
          <p:cNvPr id="5" name="Chart 4"/>
          <p:cNvGraphicFramePr/>
          <p:nvPr>
            <p:extLst>
              <p:ext uri="{D42A27DB-BD31-4B8C-83A1-F6EECF244321}">
                <p14:modId xmlns:p14="http://schemas.microsoft.com/office/powerpoint/2010/main" val="546316706"/>
              </p:ext>
            </p:extLst>
          </p:nvPr>
        </p:nvGraphicFramePr>
        <p:xfrm>
          <a:off x="1676400" y="1905000"/>
          <a:ext cx="8098971"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B3FE5BF-FAE4-4171-A66E-17AAE2FA304C}"/>
              </a:ext>
            </a:extLst>
          </p:cNvPr>
          <p:cNvSpPr/>
          <p:nvPr/>
        </p:nvSpPr>
        <p:spPr>
          <a:xfrm>
            <a:off x="457200" y="1581834"/>
            <a:ext cx="11353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Franklin Gothic Medium"/>
                <a:ea typeface="+mn-ea"/>
                <a:cs typeface="+mn-cs"/>
              </a:rPr>
              <a:t>1.  Percentage who substantially increased rate of growth in positive social-emotional skills (SS1)</a:t>
            </a:r>
          </a:p>
        </p:txBody>
      </p:sp>
    </p:spTree>
    <p:extLst>
      <p:ext uri="{BB962C8B-B14F-4D97-AF65-F5344CB8AC3E}">
        <p14:creationId xmlns:p14="http://schemas.microsoft.com/office/powerpoint/2010/main" val="91240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228600"/>
            <a:ext cx="11811000" cy="1143000"/>
          </a:xfrm>
        </p:spPr>
        <p:txBody>
          <a:bodyPr>
            <a:noAutofit/>
          </a:bodyPr>
          <a:lstStyle/>
          <a:p>
            <a:pPr algn="ctr" eaLnBrk="1" hangingPunct="1"/>
            <a:r>
              <a:rPr lang="en-US" altLang="en-US" sz="3200" b="1">
                <a:latin typeface="Maiandra GD" panose="020E0502030308020204" pitchFamily="34" charset="0"/>
              </a:rPr>
              <a:t>3A.  Percent of infants and toddlers who, when compared to same-age peers, demonstrate improved positive social-emotional skills (including social relationships)</a:t>
            </a:r>
          </a:p>
        </p:txBody>
      </p:sp>
      <p:sp>
        <p:nvSpPr>
          <p:cNvPr id="78851" name="Rectangle 3"/>
          <p:cNvSpPr>
            <a:spLocks noGrp="1" noChangeArrowheads="1"/>
          </p:cNvSpPr>
          <p:nvPr>
            <p:ph type="body" idx="1"/>
          </p:nvPr>
        </p:nvSpPr>
        <p:spPr>
          <a:xfrm>
            <a:off x="1943100" y="1905000"/>
            <a:ext cx="8229600" cy="3844925"/>
          </a:xfrm>
        </p:spPr>
        <p:txBody>
          <a:bodyPr/>
          <a:lstStyle/>
          <a:p>
            <a:pPr marL="0" indent="0" algn="ctr">
              <a:buNone/>
              <a:defRPr/>
            </a:pPr>
            <a:endParaRPr lang="en-US" altLang="en-US" b="1"/>
          </a:p>
          <a:p>
            <a:pPr marL="0" indent="0">
              <a:buNone/>
              <a:defRPr/>
            </a:pPr>
            <a:endParaRPr lang="en-US" altLang="en-US"/>
          </a:p>
        </p:txBody>
      </p:sp>
      <p:graphicFrame>
        <p:nvGraphicFramePr>
          <p:cNvPr id="5" name="Chart 4"/>
          <p:cNvGraphicFramePr/>
          <p:nvPr>
            <p:extLst>
              <p:ext uri="{D42A27DB-BD31-4B8C-83A1-F6EECF244321}">
                <p14:modId xmlns:p14="http://schemas.microsoft.com/office/powerpoint/2010/main" val="4210738522"/>
              </p:ext>
            </p:extLst>
          </p:nvPr>
        </p:nvGraphicFramePr>
        <p:xfrm>
          <a:off x="1676400" y="1905000"/>
          <a:ext cx="8098971"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561145E8-0FFE-45BF-8112-B5B8E39A2CCF}"/>
              </a:ext>
            </a:extLst>
          </p:cNvPr>
          <p:cNvSpPr/>
          <p:nvPr/>
        </p:nvSpPr>
        <p:spPr>
          <a:xfrm>
            <a:off x="457200" y="1581834"/>
            <a:ext cx="11353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Franklin Gothic Medium"/>
                <a:ea typeface="+mn-ea"/>
                <a:cs typeface="+mn-cs"/>
              </a:rPr>
              <a:t>2.  Percentage who were functioning within age expectations in positive social-emotional skills (SS2)</a:t>
            </a:r>
          </a:p>
        </p:txBody>
      </p:sp>
    </p:spTree>
    <p:extLst>
      <p:ext uri="{BB962C8B-B14F-4D97-AF65-F5344CB8AC3E}">
        <p14:creationId xmlns:p14="http://schemas.microsoft.com/office/powerpoint/2010/main" val="314638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76201"/>
            <a:ext cx="11582400" cy="1371600"/>
          </a:xfrm>
        </p:spPr>
        <p:txBody>
          <a:bodyPr>
            <a:normAutofit/>
          </a:bodyPr>
          <a:lstStyle/>
          <a:p>
            <a:pPr algn="ctr"/>
            <a:r>
              <a:rPr lang="en-US" altLang="en-US" sz="2800" b="1">
                <a:latin typeface="Maiandra GD" panose="020E0502030308020204" pitchFamily="34" charset="0"/>
              </a:rPr>
              <a:t>3B.  Percent of infants and toddlers who, when compared to same-age peers, demonstrate improved acquisition and use of knowledge and skills (including early language/ communication)</a:t>
            </a:r>
          </a:p>
        </p:txBody>
      </p:sp>
      <p:sp>
        <p:nvSpPr>
          <p:cNvPr id="98307" name="Rectangle 3"/>
          <p:cNvSpPr>
            <a:spLocks noGrp="1" noChangeArrowheads="1"/>
          </p:cNvSpPr>
          <p:nvPr>
            <p:ph type="body" idx="1"/>
          </p:nvPr>
        </p:nvSpPr>
        <p:spPr>
          <a:xfrm>
            <a:off x="1524000" y="2133600"/>
            <a:ext cx="9144000" cy="4038601"/>
          </a:xfrm>
        </p:spPr>
        <p:txBody>
          <a:bodyPr/>
          <a:lstStyle/>
          <a:p>
            <a:pPr marL="471487" lvl="1" indent="0" algn="ctr">
              <a:buNone/>
              <a:defRPr/>
            </a:pPr>
            <a:endParaRPr lang="en-US" altLang="en-US" sz="3200" u="sng"/>
          </a:p>
          <a:p>
            <a:pPr eaLnBrk="1" hangingPunct="1">
              <a:defRPr/>
            </a:pPr>
            <a:endParaRPr lang="en-US" altLang="en-US"/>
          </a:p>
        </p:txBody>
      </p:sp>
      <p:graphicFrame>
        <p:nvGraphicFramePr>
          <p:cNvPr id="5" name="Chart 4"/>
          <p:cNvGraphicFramePr/>
          <p:nvPr>
            <p:extLst>
              <p:ext uri="{D42A27DB-BD31-4B8C-83A1-F6EECF244321}">
                <p14:modId xmlns:p14="http://schemas.microsoft.com/office/powerpoint/2010/main" val="2355708935"/>
              </p:ext>
            </p:extLst>
          </p:nvPr>
        </p:nvGraphicFramePr>
        <p:xfrm>
          <a:off x="1981200" y="2133600"/>
          <a:ext cx="7848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C2156326-D37A-4530-B750-425A6B5D241E}"/>
              </a:ext>
            </a:extLst>
          </p:cNvPr>
          <p:cNvSpPr/>
          <p:nvPr/>
        </p:nvSpPr>
        <p:spPr>
          <a:xfrm>
            <a:off x="304800" y="1652627"/>
            <a:ext cx="11353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Franklin Gothic Medium"/>
                <a:ea typeface="+mn-ea"/>
                <a:cs typeface="+mn-cs"/>
              </a:rPr>
              <a:t>1.  Percentage who substantially increased rate of growth in acquisition and use of knowledge and skills (SS1)</a:t>
            </a:r>
          </a:p>
        </p:txBody>
      </p:sp>
    </p:spTree>
    <p:extLst>
      <p:ext uri="{BB962C8B-B14F-4D97-AF65-F5344CB8AC3E}">
        <p14:creationId xmlns:p14="http://schemas.microsoft.com/office/powerpoint/2010/main" val="3237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50334"/>
            <a:ext cx="11582400" cy="1371600"/>
          </a:xfrm>
        </p:spPr>
        <p:txBody>
          <a:bodyPr>
            <a:normAutofit/>
          </a:bodyPr>
          <a:lstStyle/>
          <a:p>
            <a:pPr algn="ctr"/>
            <a:r>
              <a:rPr lang="en-US" altLang="en-US" sz="2800" b="1">
                <a:latin typeface="Maiandra GD" panose="020E0502030308020204" pitchFamily="34" charset="0"/>
              </a:rPr>
              <a:t>3B.  Percent of infants and toddlers who, when compared to same-age peers, demonstrate improved acquisition and use of knowledge and skills (including early language/ communication)</a:t>
            </a:r>
          </a:p>
        </p:txBody>
      </p:sp>
      <p:sp>
        <p:nvSpPr>
          <p:cNvPr id="98307" name="Rectangle 3"/>
          <p:cNvSpPr>
            <a:spLocks noGrp="1" noChangeArrowheads="1"/>
          </p:cNvSpPr>
          <p:nvPr>
            <p:ph type="body" idx="1"/>
          </p:nvPr>
        </p:nvSpPr>
        <p:spPr>
          <a:xfrm>
            <a:off x="1524000" y="2209800"/>
            <a:ext cx="9144000" cy="3962401"/>
          </a:xfrm>
        </p:spPr>
        <p:txBody>
          <a:bodyPr/>
          <a:lstStyle/>
          <a:p>
            <a:pPr marL="471487" lvl="1" indent="0" algn="ctr">
              <a:buNone/>
              <a:defRPr/>
            </a:pPr>
            <a:endParaRPr lang="en-US" altLang="en-US" sz="3200" u="sng"/>
          </a:p>
          <a:p>
            <a:pPr eaLnBrk="1" hangingPunct="1">
              <a:defRPr/>
            </a:pPr>
            <a:endParaRPr lang="en-US" altLang="en-US"/>
          </a:p>
        </p:txBody>
      </p:sp>
      <p:graphicFrame>
        <p:nvGraphicFramePr>
          <p:cNvPr id="5" name="Chart 4"/>
          <p:cNvGraphicFramePr/>
          <p:nvPr>
            <p:extLst>
              <p:ext uri="{D42A27DB-BD31-4B8C-83A1-F6EECF244321}">
                <p14:modId xmlns:p14="http://schemas.microsoft.com/office/powerpoint/2010/main" val="442933322"/>
              </p:ext>
            </p:extLst>
          </p:nvPr>
        </p:nvGraphicFramePr>
        <p:xfrm>
          <a:off x="1721224" y="2111066"/>
          <a:ext cx="8108576" cy="474693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58236F05-CB9B-4F51-8906-3C69E6440D2B}"/>
              </a:ext>
            </a:extLst>
          </p:cNvPr>
          <p:cNvSpPr/>
          <p:nvPr/>
        </p:nvSpPr>
        <p:spPr>
          <a:xfrm>
            <a:off x="457200" y="1581834"/>
            <a:ext cx="11353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Franklin Gothic Medium"/>
                <a:ea typeface="+mn-ea"/>
                <a:cs typeface="+mn-cs"/>
              </a:rPr>
              <a:t>2.  Percentage who were functioning within age expectations in acquisition and use of knowledge and skills (SS2)</a:t>
            </a:r>
          </a:p>
        </p:txBody>
      </p:sp>
    </p:spTree>
    <p:extLst>
      <p:ext uri="{BB962C8B-B14F-4D97-AF65-F5344CB8AC3E}">
        <p14:creationId xmlns:p14="http://schemas.microsoft.com/office/powerpoint/2010/main" val="221094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sz="4800" b="1">
                <a:latin typeface="Maiandra GD" panose="020E0502030308020204" pitchFamily="34" charset="0"/>
              </a:rPr>
              <a:t>Purpose of Today’s Meeting</a:t>
            </a:r>
          </a:p>
        </p:txBody>
      </p:sp>
      <p:sp>
        <p:nvSpPr>
          <p:cNvPr id="6147" name="Rectangle 3"/>
          <p:cNvSpPr>
            <a:spLocks noGrp="1" noChangeArrowheads="1"/>
          </p:cNvSpPr>
          <p:nvPr>
            <p:ph type="body" idx="1"/>
          </p:nvPr>
        </p:nvSpPr>
        <p:spPr>
          <a:xfrm>
            <a:off x="609600" y="1828799"/>
            <a:ext cx="10972800" cy="4572001"/>
          </a:xfrm>
        </p:spPr>
        <p:txBody>
          <a:bodyPr>
            <a:normAutofit fontScale="85000" lnSpcReduction="10000"/>
          </a:bodyPr>
          <a:lstStyle/>
          <a:p>
            <a:pPr>
              <a:spcAft>
                <a:spcPts val="1200"/>
              </a:spcAft>
            </a:pPr>
            <a:r>
              <a:rPr lang="en-US" altLang="en-US" sz="2800">
                <a:latin typeface="Franklin Gothic Medium" panose="020B0603020102020204" pitchFamily="34" charset="0"/>
              </a:rPr>
              <a:t>Review Hawaii’s Annual Performance Report Data </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1:  Timely Services</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2:  Natural Environments</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3:  Child Outcomes</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4:  Family Outcomes</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5/6:  Child Count</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7:  Timely Multidisciplinary Evaluations (MDEs) &amp; Timely Initial Individualized Family Support Plans (IFSPs)</a:t>
            </a:r>
          </a:p>
          <a:p>
            <a:pPr marL="684213" lvl="1" indent="-222250">
              <a:buFont typeface="Wingdings" panose="05000000000000000000" pitchFamily="2" charset="2"/>
              <a:buChar char="v"/>
            </a:pPr>
            <a:r>
              <a:rPr lang="en-US" altLang="en-US" sz="2400">
                <a:latin typeface="Franklin Gothic Medium" panose="020B0603020102020204" pitchFamily="34" charset="0"/>
              </a:rPr>
              <a:t>Indicator 8:  Timely Transition Planning </a:t>
            </a:r>
          </a:p>
          <a:p>
            <a:pPr marL="1033463" lvl="2" indent="-342900">
              <a:buFont typeface="Arial" panose="020B0604020202020204" pitchFamily="34" charset="0"/>
              <a:buChar char="•"/>
            </a:pPr>
            <a:r>
              <a:rPr lang="en-US" altLang="en-US" sz="2200">
                <a:latin typeface="Franklin Gothic Medium" panose="020B0603020102020204" pitchFamily="34" charset="0"/>
              </a:rPr>
              <a:t>A:  Transition Plan</a:t>
            </a:r>
          </a:p>
          <a:p>
            <a:pPr marL="1033463" lvl="2" indent="-342900">
              <a:buFont typeface="Arial" panose="020B0604020202020204" pitchFamily="34" charset="0"/>
              <a:buChar char="•"/>
            </a:pPr>
            <a:r>
              <a:rPr lang="en-US" altLang="en-US" sz="2200">
                <a:latin typeface="Franklin Gothic Medium" panose="020B0603020102020204" pitchFamily="34" charset="0"/>
              </a:rPr>
              <a:t>B:  Transition Notice</a:t>
            </a:r>
          </a:p>
          <a:p>
            <a:pPr marL="1033463" lvl="2" indent="-342900">
              <a:buFont typeface="Arial" panose="020B0604020202020204" pitchFamily="34" charset="0"/>
              <a:buChar char="•"/>
            </a:pPr>
            <a:r>
              <a:rPr lang="en-US" altLang="en-US" sz="2200">
                <a:latin typeface="Franklin Gothic Medium" panose="020B0603020102020204" pitchFamily="34" charset="0"/>
              </a:rPr>
              <a:t>C:  Transition Conference </a:t>
            </a:r>
            <a:endParaRPr lang="en-US" altLang="en-US" sz="2400">
              <a:latin typeface="Franklin Gothic Medium" panose="020B0603020102020204" pitchFamily="34" charset="0"/>
            </a:endParaRPr>
          </a:p>
          <a:p>
            <a:pPr eaLnBrk="1" hangingPunct="1"/>
            <a:r>
              <a:rPr lang="en-US" altLang="en-US" sz="2800">
                <a:latin typeface="Franklin Gothic Medium" panose="020B0603020102020204" pitchFamily="34" charset="0"/>
              </a:rPr>
              <a:t>Identify what is working, challenges in the system and brainstorming solutions</a:t>
            </a:r>
          </a:p>
          <a:p>
            <a:pPr marL="0" indent="0" eaLnBrk="1" hangingPunct="1">
              <a:buNone/>
            </a:pPr>
            <a:endParaRPr lang="en-US" altLang="en-US" sz="3200" b="1">
              <a:latin typeface="Maiandra GD" panose="020E0502030308020204" pitchFamily="34" charset="0"/>
            </a:endParaRPr>
          </a:p>
        </p:txBody>
      </p:sp>
      <p:pic>
        <p:nvPicPr>
          <p:cNvPr id="7" name="Graphic 6" descr="Checklist with solid fill">
            <a:extLst>
              <a:ext uri="{FF2B5EF4-FFF2-40B4-BE49-F238E27FC236}">
                <a16:creationId xmlns:a16="http://schemas.microsoft.com/office/drawing/2014/main" id="{CC098844-435B-42DB-8EAF-7A92D57E2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716" y="122340"/>
            <a:ext cx="1279321" cy="1279321"/>
          </a:xfrm>
          <a:prstGeom prst="rect">
            <a:avLst/>
          </a:prstGeom>
        </p:spPr>
      </p:pic>
    </p:spTree>
    <p:extLst>
      <p:ext uri="{BB962C8B-B14F-4D97-AF65-F5344CB8AC3E}">
        <p14:creationId xmlns:p14="http://schemas.microsoft.com/office/powerpoint/2010/main" val="32583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76200"/>
            <a:ext cx="11658600" cy="1371600"/>
          </a:xfrm>
        </p:spPr>
        <p:txBody>
          <a:bodyPr>
            <a:normAutofit/>
          </a:bodyPr>
          <a:lstStyle/>
          <a:p>
            <a:pPr algn="ctr"/>
            <a:r>
              <a:rPr lang="en-US" altLang="en-US" sz="2800" b="1">
                <a:latin typeface="Maiandra GD" panose="020E0502030308020204" pitchFamily="34" charset="0"/>
              </a:rPr>
              <a:t>3C.  Percent of infants and toddlers who, when compared to same-age peers, demonstrate improved use of appropriate behaviors to meet needs</a:t>
            </a:r>
          </a:p>
        </p:txBody>
      </p:sp>
      <p:graphicFrame>
        <p:nvGraphicFramePr>
          <p:cNvPr id="5" name="Chart 4"/>
          <p:cNvGraphicFramePr/>
          <p:nvPr>
            <p:extLst>
              <p:ext uri="{D42A27DB-BD31-4B8C-83A1-F6EECF244321}">
                <p14:modId xmlns:p14="http://schemas.microsoft.com/office/powerpoint/2010/main" val="3791452637"/>
              </p:ext>
            </p:extLst>
          </p:nvPr>
        </p:nvGraphicFramePr>
        <p:xfrm>
          <a:off x="1790700" y="1968500"/>
          <a:ext cx="8382000" cy="48895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9302031B-75C2-452F-B955-E22519A91A44}"/>
              </a:ext>
            </a:extLst>
          </p:cNvPr>
          <p:cNvSpPr/>
          <p:nvPr/>
        </p:nvSpPr>
        <p:spPr>
          <a:xfrm>
            <a:off x="304800" y="1599168"/>
            <a:ext cx="11353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Franklin Gothic Medium"/>
                <a:ea typeface="+mn-ea"/>
                <a:cs typeface="+mn-cs"/>
              </a:rPr>
              <a:t>1.  Percentage who substantially increased rate of growth in use of appropriate behaviors to meet needs (SS1)</a:t>
            </a:r>
          </a:p>
        </p:txBody>
      </p:sp>
    </p:spTree>
    <p:extLst>
      <p:ext uri="{BB962C8B-B14F-4D97-AF65-F5344CB8AC3E}">
        <p14:creationId xmlns:p14="http://schemas.microsoft.com/office/powerpoint/2010/main" val="32890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76200"/>
            <a:ext cx="11658600" cy="1371600"/>
          </a:xfrm>
        </p:spPr>
        <p:txBody>
          <a:bodyPr>
            <a:normAutofit fontScale="90000"/>
          </a:bodyPr>
          <a:lstStyle/>
          <a:p>
            <a:pPr algn="ctr"/>
            <a:r>
              <a:rPr lang="en-US" altLang="en-US" b="1">
                <a:latin typeface="Maiandra GD" panose="020E0502030308020204" pitchFamily="34" charset="0"/>
              </a:rPr>
              <a:t>3C.  Percent of infants and toddlers who, when compared to same-age peers, demonstrate improved use of appropriate behaviors to meet needs</a:t>
            </a:r>
            <a:endParaRPr lang="en-US" altLang="en-US" sz="3400" b="1">
              <a:latin typeface="Maiandra GD" panose="020E0502030308020204" pitchFamily="34" charset="0"/>
            </a:endParaRPr>
          </a:p>
        </p:txBody>
      </p:sp>
      <p:graphicFrame>
        <p:nvGraphicFramePr>
          <p:cNvPr id="5" name="Chart 4"/>
          <p:cNvGraphicFramePr/>
          <p:nvPr>
            <p:extLst>
              <p:ext uri="{D42A27DB-BD31-4B8C-83A1-F6EECF244321}">
                <p14:modId xmlns:p14="http://schemas.microsoft.com/office/powerpoint/2010/main" val="417753772"/>
              </p:ext>
            </p:extLst>
          </p:nvPr>
        </p:nvGraphicFramePr>
        <p:xfrm>
          <a:off x="1752600" y="1892300"/>
          <a:ext cx="8382000" cy="48895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95A12CE-2691-4B6B-B973-7F707B846E08}"/>
              </a:ext>
            </a:extLst>
          </p:cNvPr>
          <p:cNvSpPr/>
          <p:nvPr/>
        </p:nvSpPr>
        <p:spPr>
          <a:xfrm>
            <a:off x="332763" y="1535668"/>
            <a:ext cx="11353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Franklin Gothic Medium"/>
                <a:ea typeface="+mn-ea"/>
                <a:cs typeface="+mn-cs"/>
              </a:rPr>
              <a:t>2.  Percentage who were functioning within age expectations in use of appropriate behaviors to meet needs (SS2)</a:t>
            </a:r>
          </a:p>
        </p:txBody>
      </p:sp>
    </p:spTree>
    <p:extLst>
      <p:ext uri="{BB962C8B-B14F-4D97-AF65-F5344CB8AC3E}">
        <p14:creationId xmlns:p14="http://schemas.microsoft.com/office/powerpoint/2010/main" val="26280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D74BEB7-C6BD-4C47-B34E-3546315B9B5F}"/>
              </a:ext>
            </a:extLst>
          </p:cNvPr>
          <p:cNvSpPr>
            <a:spLocks noGrp="1" noChangeArrowheads="1"/>
          </p:cNvSpPr>
          <p:nvPr>
            <p:ph type="title"/>
          </p:nvPr>
        </p:nvSpPr>
        <p:spPr>
          <a:xfrm>
            <a:off x="304800" y="363539"/>
            <a:ext cx="11658600" cy="909637"/>
          </a:xfrm>
        </p:spPr>
        <p:txBody>
          <a:bodyPr>
            <a:noAutofit/>
          </a:bodyPr>
          <a:lstStyle/>
          <a:p>
            <a:pPr algn="ctr" eaLnBrk="1" hangingPunct="1"/>
            <a:r>
              <a:rPr lang="en-US" altLang="en-US" sz="4800" b="1">
                <a:latin typeface="Maiandra GD" panose="020E0502030308020204" pitchFamily="34" charset="0"/>
              </a:rPr>
              <a:t>EARLY INTERVENTION OUTCOMES</a:t>
            </a:r>
          </a:p>
        </p:txBody>
      </p:sp>
      <p:sp>
        <p:nvSpPr>
          <p:cNvPr id="21508" name="Rectangle 3">
            <a:extLst>
              <a:ext uri="{FF2B5EF4-FFF2-40B4-BE49-F238E27FC236}">
                <a16:creationId xmlns:a16="http://schemas.microsoft.com/office/drawing/2014/main" id="{182FDE93-3F05-4069-A8C7-B7B9C7942B9A}"/>
              </a:ext>
            </a:extLst>
          </p:cNvPr>
          <p:cNvSpPr>
            <a:spLocks noGrp="1" noChangeArrowheads="1"/>
          </p:cNvSpPr>
          <p:nvPr>
            <p:ph type="body" idx="1"/>
          </p:nvPr>
        </p:nvSpPr>
        <p:spPr>
          <a:xfrm>
            <a:off x="304800" y="1524000"/>
            <a:ext cx="6248400" cy="5105400"/>
          </a:xfrm>
        </p:spPr>
        <p:txBody>
          <a:bodyPr>
            <a:normAutofit/>
          </a:bodyPr>
          <a:lstStyle/>
          <a:p>
            <a:pPr marL="0" indent="0">
              <a:lnSpc>
                <a:spcPct val="100000"/>
              </a:lnSpc>
              <a:spcBef>
                <a:spcPts val="0"/>
              </a:spcBef>
              <a:buNone/>
              <a:defRPr/>
            </a:pPr>
            <a:r>
              <a:rPr lang="en-US" altLang="en-US" sz="3600" b="1">
                <a:solidFill>
                  <a:schemeClr val="tx1"/>
                </a:solidFill>
                <a:latin typeface="Maiandra GD" panose="020E0502030308020204" pitchFamily="34" charset="0"/>
              </a:rPr>
              <a:t>Family Outcomes:  Families report that early intervention services have helped the family:  </a:t>
            </a:r>
          </a:p>
          <a:p>
            <a:pPr>
              <a:lnSpc>
                <a:spcPct val="150000"/>
              </a:lnSpc>
              <a:spcBef>
                <a:spcPts val="0"/>
              </a:spcBef>
              <a:defRPr/>
            </a:pPr>
            <a:r>
              <a:rPr lang="en-US" altLang="en-US" sz="2700">
                <a:solidFill>
                  <a:schemeClr val="tx1"/>
                </a:solidFill>
                <a:latin typeface="Maiandra GD" panose="020E0502030308020204" pitchFamily="34" charset="0"/>
              </a:rPr>
              <a:t>Know their rights;</a:t>
            </a:r>
            <a:endParaRPr lang="en-US" altLang="en-US" sz="1400">
              <a:solidFill>
                <a:schemeClr val="tx1"/>
              </a:solidFill>
              <a:latin typeface="Maiandra GD" panose="020E0502030308020204" pitchFamily="34" charset="0"/>
            </a:endParaRPr>
          </a:p>
          <a:p>
            <a:pPr>
              <a:lnSpc>
                <a:spcPct val="150000"/>
              </a:lnSpc>
              <a:spcBef>
                <a:spcPts val="0"/>
              </a:spcBef>
              <a:defRPr/>
            </a:pPr>
            <a:r>
              <a:rPr lang="en-US" altLang="en-US" sz="2700">
                <a:solidFill>
                  <a:schemeClr val="tx1"/>
                </a:solidFill>
                <a:latin typeface="Maiandra GD" panose="020E0502030308020204" pitchFamily="34" charset="0"/>
              </a:rPr>
              <a:t>Effectively communicate their children’s needs; and </a:t>
            </a:r>
            <a:endParaRPr lang="en-US" altLang="en-US" sz="1600">
              <a:solidFill>
                <a:schemeClr val="tx1"/>
              </a:solidFill>
              <a:latin typeface="Maiandra GD" panose="020E0502030308020204" pitchFamily="34" charset="0"/>
            </a:endParaRPr>
          </a:p>
          <a:p>
            <a:pPr>
              <a:lnSpc>
                <a:spcPct val="150000"/>
              </a:lnSpc>
              <a:spcBef>
                <a:spcPts val="0"/>
              </a:spcBef>
              <a:defRPr/>
            </a:pPr>
            <a:r>
              <a:rPr lang="en-US" altLang="en-US" sz="2700">
                <a:solidFill>
                  <a:schemeClr val="tx1"/>
                </a:solidFill>
                <a:latin typeface="Maiandra GD" panose="020E0502030308020204" pitchFamily="34" charset="0"/>
              </a:rPr>
              <a:t>Help their children develop and learn.</a:t>
            </a:r>
            <a:endParaRPr lang="en-US" altLang="en-US" sz="1600">
              <a:solidFill>
                <a:schemeClr val="tx1"/>
              </a:solidFill>
              <a:latin typeface="Maiandra GD" panose="020E0502030308020204" pitchFamily="34" charset="0"/>
            </a:endParaRPr>
          </a:p>
        </p:txBody>
      </p:sp>
      <p:pic>
        <p:nvPicPr>
          <p:cNvPr id="1026" name="Picture 2" descr="Movement and play ideas for babies | Raising Children Network">
            <a:extLst>
              <a:ext uri="{FF2B5EF4-FFF2-40B4-BE49-F238E27FC236}">
                <a16:creationId xmlns:a16="http://schemas.microsoft.com/office/drawing/2014/main" id="{279D7716-FB82-4719-B9F7-FC44BB3F8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612" y="2533650"/>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474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99220"/>
            <a:ext cx="11734800" cy="1325563"/>
          </a:xfrm>
        </p:spPr>
        <p:txBody>
          <a:bodyPr>
            <a:noAutofit/>
          </a:bodyPr>
          <a:lstStyle/>
          <a:p>
            <a:pPr algn="ctr" eaLnBrk="1" hangingPunct="1"/>
            <a:r>
              <a:rPr lang="en-US" altLang="en-US" sz="3400" b="1">
                <a:latin typeface="Maiandra GD" panose="020E0502030308020204" pitchFamily="34" charset="0"/>
              </a:rPr>
              <a:t>4A. Percent of families who report that EI services helped the family know their rights</a:t>
            </a:r>
            <a:r>
              <a:rPr lang="en-US" altLang="en-US" sz="3400">
                <a:latin typeface="Maiandra GD" panose="020E0502030308020204" pitchFamily="34" charset="0"/>
              </a:rPr>
              <a:t> </a:t>
            </a:r>
          </a:p>
        </p:txBody>
      </p:sp>
      <p:graphicFrame>
        <p:nvGraphicFramePr>
          <p:cNvPr id="5" name="Chart 4"/>
          <p:cNvGraphicFramePr/>
          <p:nvPr>
            <p:extLst>
              <p:ext uri="{D42A27DB-BD31-4B8C-83A1-F6EECF244321}">
                <p14:modId xmlns:p14="http://schemas.microsoft.com/office/powerpoint/2010/main" val="1438079411"/>
              </p:ext>
            </p:extLst>
          </p:nvPr>
        </p:nvGraphicFramePr>
        <p:xfrm>
          <a:off x="1752600" y="17526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39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99220"/>
            <a:ext cx="11734800" cy="1325563"/>
          </a:xfrm>
        </p:spPr>
        <p:txBody>
          <a:bodyPr>
            <a:noAutofit/>
          </a:bodyPr>
          <a:lstStyle/>
          <a:p>
            <a:pPr algn="ctr" eaLnBrk="1" hangingPunct="1"/>
            <a:r>
              <a:rPr lang="en-US" altLang="en-US" sz="3400" b="1">
                <a:latin typeface="Maiandra GD" panose="020E0502030308020204" pitchFamily="34" charset="0"/>
              </a:rPr>
              <a:t>4B. Percent of families who report that EI services helped the family communicate their children’s needs:</a:t>
            </a:r>
            <a:r>
              <a:rPr lang="en-US" altLang="en-US" sz="3400">
                <a:latin typeface="Maiandra GD" panose="020E0502030308020204" pitchFamily="34" charset="0"/>
              </a:rPr>
              <a:t> </a:t>
            </a:r>
          </a:p>
        </p:txBody>
      </p:sp>
      <p:graphicFrame>
        <p:nvGraphicFramePr>
          <p:cNvPr id="5" name="Chart 4"/>
          <p:cNvGraphicFramePr/>
          <p:nvPr>
            <p:extLst>
              <p:ext uri="{D42A27DB-BD31-4B8C-83A1-F6EECF244321}">
                <p14:modId xmlns:p14="http://schemas.microsoft.com/office/powerpoint/2010/main" val="2846796043"/>
              </p:ext>
            </p:extLst>
          </p:nvPr>
        </p:nvGraphicFramePr>
        <p:xfrm>
          <a:off x="1981200" y="1676400"/>
          <a:ext cx="7620000" cy="4976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60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99220"/>
            <a:ext cx="11734800" cy="1325563"/>
          </a:xfrm>
        </p:spPr>
        <p:txBody>
          <a:bodyPr>
            <a:noAutofit/>
          </a:bodyPr>
          <a:lstStyle/>
          <a:p>
            <a:pPr algn="ctr" eaLnBrk="1" hangingPunct="1"/>
            <a:r>
              <a:rPr lang="en-US" altLang="en-US" sz="3400" b="1">
                <a:latin typeface="Maiandra GD" panose="020E0502030308020204" pitchFamily="34" charset="0"/>
              </a:rPr>
              <a:t>4C. Percent of families who report that EI services helped the family helped their children develop and learn:</a:t>
            </a:r>
            <a:r>
              <a:rPr lang="en-US" altLang="en-US" sz="3400">
                <a:latin typeface="Maiandra GD" panose="020E0502030308020204" pitchFamily="34" charset="0"/>
              </a:rPr>
              <a:t> </a:t>
            </a:r>
          </a:p>
        </p:txBody>
      </p:sp>
      <p:graphicFrame>
        <p:nvGraphicFramePr>
          <p:cNvPr id="5" name="Chart 4"/>
          <p:cNvGraphicFramePr/>
          <p:nvPr>
            <p:extLst>
              <p:ext uri="{D42A27DB-BD31-4B8C-83A1-F6EECF244321}">
                <p14:modId xmlns:p14="http://schemas.microsoft.com/office/powerpoint/2010/main" val="402971513"/>
              </p:ext>
            </p:extLst>
          </p:nvPr>
        </p:nvGraphicFramePr>
        <p:xfrm>
          <a:off x="1447800" y="1676400"/>
          <a:ext cx="8400039" cy="4900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12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99220"/>
            <a:ext cx="11734800" cy="1325563"/>
          </a:xfrm>
        </p:spPr>
        <p:txBody>
          <a:bodyPr>
            <a:noAutofit/>
          </a:bodyPr>
          <a:lstStyle/>
          <a:p>
            <a:pPr algn="ctr" eaLnBrk="1" hangingPunct="1"/>
            <a:r>
              <a:rPr lang="en-US" altLang="en-US" sz="3400" b="1">
                <a:latin typeface="Maiandra GD" panose="020E0502030308020204" pitchFamily="34" charset="0"/>
              </a:rPr>
              <a:t>Additional Family Survey Data</a:t>
            </a:r>
            <a:r>
              <a:rPr lang="en-US" altLang="en-US" sz="3400">
                <a:latin typeface="Maiandra GD" panose="020E0502030308020204" pitchFamily="34" charset="0"/>
              </a:rPr>
              <a:t> </a:t>
            </a:r>
          </a:p>
        </p:txBody>
      </p:sp>
      <p:sp>
        <p:nvSpPr>
          <p:cNvPr id="3" name="TextBox 2">
            <a:extLst>
              <a:ext uri="{FF2B5EF4-FFF2-40B4-BE49-F238E27FC236}">
                <a16:creationId xmlns:a16="http://schemas.microsoft.com/office/drawing/2014/main" id="{9DE3B570-9023-EA38-6A63-13E6C2BF0BB5}"/>
              </a:ext>
            </a:extLst>
          </p:cNvPr>
          <p:cNvSpPr txBox="1"/>
          <p:nvPr/>
        </p:nvSpPr>
        <p:spPr>
          <a:xfrm>
            <a:off x="2955636" y="1968777"/>
            <a:ext cx="7943273" cy="646331"/>
          </a:xfrm>
          <a:prstGeom prst="rect">
            <a:avLst/>
          </a:prstGeom>
          <a:noFill/>
        </p:spPr>
        <p:txBody>
          <a:bodyPr wrap="square" rtlCol="0">
            <a:spAutoFit/>
          </a:bodyPr>
          <a:lstStyle/>
          <a:p>
            <a:r>
              <a:rPr lang="en-US" sz="3600"/>
              <a:t>Survey Return Rate/Distribution</a:t>
            </a:r>
          </a:p>
        </p:txBody>
      </p:sp>
      <p:graphicFrame>
        <p:nvGraphicFramePr>
          <p:cNvPr id="4" name="Table 3">
            <a:extLst>
              <a:ext uri="{FF2B5EF4-FFF2-40B4-BE49-F238E27FC236}">
                <a16:creationId xmlns:a16="http://schemas.microsoft.com/office/drawing/2014/main" id="{642BF040-4A61-7F61-8B57-54965EE8573B}"/>
              </a:ext>
            </a:extLst>
          </p:cNvPr>
          <p:cNvGraphicFramePr>
            <a:graphicFrameLocks noGrp="1"/>
          </p:cNvGraphicFramePr>
          <p:nvPr>
            <p:extLst>
              <p:ext uri="{D42A27DB-BD31-4B8C-83A1-F6EECF244321}">
                <p14:modId xmlns:p14="http://schemas.microsoft.com/office/powerpoint/2010/main" val="2971847601"/>
              </p:ext>
            </p:extLst>
          </p:nvPr>
        </p:nvGraphicFramePr>
        <p:xfrm>
          <a:off x="1857210" y="2772115"/>
          <a:ext cx="8720270" cy="3448852"/>
        </p:xfrm>
        <a:graphic>
          <a:graphicData uri="http://schemas.openxmlformats.org/drawingml/2006/table">
            <a:tbl>
              <a:tblPr firstRow="1" bandRow="1">
                <a:tableStyleId>{5C22544A-7EE6-4342-B048-85BDC9FD1C3A}</a:tableStyleId>
              </a:tblPr>
              <a:tblGrid>
                <a:gridCol w="1349740">
                  <a:extLst>
                    <a:ext uri="{9D8B030D-6E8A-4147-A177-3AD203B41FA5}">
                      <a16:colId xmlns:a16="http://schemas.microsoft.com/office/drawing/2014/main" val="3924325403"/>
                    </a:ext>
                  </a:extLst>
                </a:gridCol>
                <a:gridCol w="1474106">
                  <a:extLst>
                    <a:ext uri="{9D8B030D-6E8A-4147-A177-3AD203B41FA5}">
                      <a16:colId xmlns:a16="http://schemas.microsoft.com/office/drawing/2014/main" val="574241928"/>
                    </a:ext>
                  </a:extLst>
                </a:gridCol>
                <a:gridCol w="1474106">
                  <a:extLst>
                    <a:ext uri="{9D8B030D-6E8A-4147-A177-3AD203B41FA5}">
                      <a16:colId xmlns:a16="http://schemas.microsoft.com/office/drawing/2014/main" val="185420310"/>
                    </a:ext>
                  </a:extLst>
                </a:gridCol>
                <a:gridCol w="1474106">
                  <a:extLst>
                    <a:ext uri="{9D8B030D-6E8A-4147-A177-3AD203B41FA5}">
                      <a16:colId xmlns:a16="http://schemas.microsoft.com/office/drawing/2014/main" val="2909353792"/>
                    </a:ext>
                  </a:extLst>
                </a:gridCol>
                <a:gridCol w="1474106">
                  <a:extLst>
                    <a:ext uri="{9D8B030D-6E8A-4147-A177-3AD203B41FA5}">
                      <a16:colId xmlns:a16="http://schemas.microsoft.com/office/drawing/2014/main" val="714088607"/>
                    </a:ext>
                  </a:extLst>
                </a:gridCol>
                <a:gridCol w="1474106">
                  <a:extLst>
                    <a:ext uri="{9D8B030D-6E8A-4147-A177-3AD203B41FA5}">
                      <a16:colId xmlns:a16="http://schemas.microsoft.com/office/drawing/2014/main" val="4204712149"/>
                    </a:ext>
                  </a:extLst>
                </a:gridCol>
              </a:tblGrid>
              <a:tr h="1397776">
                <a:tc>
                  <a:txBody>
                    <a:bodyPr/>
                    <a:lstStyle/>
                    <a:p>
                      <a:pPr algn="ctr"/>
                      <a:r>
                        <a:rPr lang="en-US"/>
                        <a:t>Year</a:t>
                      </a:r>
                    </a:p>
                  </a:txBody>
                  <a:tcPr anchor="ctr"/>
                </a:tc>
                <a:tc>
                  <a:txBody>
                    <a:bodyPr/>
                    <a:lstStyle/>
                    <a:p>
                      <a:pPr algn="ctr"/>
                      <a:r>
                        <a:rPr lang="en-US"/>
                        <a:t>Paper Surveys Returned</a:t>
                      </a:r>
                    </a:p>
                  </a:txBody>
                  <a:tcPr anchor="ctr"/>
                </a:tc>
                <a:tc>
                  <a:txBody>
                    <a:bodyPr/>
                    <a:lstStyle/>
                    <a:p>
                      <a:pPr algn="ctr"/>
                      <a:r>
                        <a:rPr lang="en-US"/>
                        <a:t>Electronic Surveys Returned</a:t>
                      </a:r>
                    </a:p>
                  </a:txBody>
                  <a:tcPr anchor="ctr"/>
                </a:tc>
                <a:tc>
                  <a:txBody>
                    <a:bodyPr/>
                    <a:lstStyle/>
                    <a:p>
                      <a:pPr algn="ctr"/>
                      <a:r>
                        <a:rPr lang="en-US"/>
                        <a:t>Total Distribution</a:t>
                      </a:r>
                    </a:p>
                  </a:txBody>
                  <a:tcPr anchor="ctr"/>
                </a:tc>
                <a:tc>
                  <a:txBody>
                    <a:bodyPr/>
                    <a:lstStyle/>
                    <a:p>
                      <a:pPr algn="ctr"/>
                      <a:r>
                        <a:rPr lang="en-US"/>
                        <a:t>Surveys Returned</a:t>
                      </a:r>
                    </a:p>
                  </a:txBody>
                  <a:tcPr anchor="ctr"/>
                </a:tc>
                <a:tc>
                  <a:txBody>
                    <a:bodyPr/>
                    <a:lstStyle/>
                    <a:p>
                      <a:pPr algn="ctr"/>
                      <a:r>
                        <a:rPr lang="en-US"/>
                        <a:t>Return Rate</a:t>
                      </a:r>
                    </a:p>
                  </a:txBody>
                  <a:tcPr anchor="ctr"/>
                </a:tc>
                <a:extLst>
                  <a:ext uri="{0D108BD9-81ED-4DB2-BD59-A6C34878D82A}">
                    <a16:rowId xmlns:a16="http://schemas.microsoft.com/office/drawing/2014/main" val="2260478802"/>
                  </a:ext>
                </a:extLst>
              </a:tr>
              <a:tr h="683692">
                <a:tc>
                  <a:txBody>
                    <a:bodyPr/>
                    <a:lstStyle/>
                    <a:p>
                      <a:pPr algn="ctr"/>
                      <a:r>
                        <a:rPr lang="en-US"/>
                        <a:t>FFY 2021</a:t>
                      </a:r>
                    </a:p>
                  </a:txBody>
                  <a:tcPr anchor="ctr"/>
                </a:tc>
                <a:tc>
                  <a:txBody>
                    <a:bodyPr/>
                    <a:lstStyle/>
                    <a:p>
                      <a:pPr algn="ctr"/>
                      <a:r>
                        <a:rPr lang="en-US"/>
                        <a:t>46</a:t>
                      </a:r>
                    </a:p>
                  </a:txBody>
                  <a:tcPr anchor="ctr"/>
                </a:tc>
                <a:tc>
                  <a:txBody>
                    <a:bodyPr/>
                    <a:lstStyle/>
                    <a:p>
                      <a:pPr algn="ctr"/>
                      <a:r>
                        <a:rPr lang="en-US"/>
                        <a:t>642</a:t>
                      </a:r>
                    </a:p>
                  </a:txBody>
                  <a:tcPr anchor="ctr"/>
                </a:tc>
                <a:tc>
                  <a:txBody>
                    <a:bodyPr/>
                    <a:lstStyle/>
                    <a:p>
                      <a:pPr algn="ctr"/>
                      <a:r>
                        <a:rPr lang="en-US"/>
                        <a:t>1441</a:t>
                      </a:r>
                    </a:p>
                  </a:txBody>
                  <a:tcPr anchor="ctr"/>
                </a:tc>
                <a:tc>
                  <a:txBody>
                    <a:bodyPr/>
                    <a:lstStyle/>
                    <a:p>
                      <a:pPr algn="ctr"/>
                      <a:r>
                        <a:rPr lang="en-US"/>
                        <a:t>688</a:t>
                      </a:r>
                    </a:p>
                  </a:txBody>
                  <a:tcPr anchor="ctr"/>
                </a:tc>
                <a:tc>
                  <a:txBody>
                    <a:bodyPr/>
                    <a:lstStyle/>
                    <a:p>
                      <a:pPr algn="ctr"/>
                      <a:r>
                        <a:rPr lang="en-US"/>
                        <a:t>47.7%</a:t>
                      </a:r>
                    </a:p>
                  </a:txBody>
                  <a:tcPr anchor="ctr"/>
                </a:tc>
                <a:extLst>
                  <a:ext uri="{0D108BD9-81ED-4DB2-BD59-A6C34878D82A}">
                    <a16:rowId xmlns:a16="http://schemas.microsoft.com/office/drawing/2014/main" val="3329715649"/>
                  </a:ext>
                </a:extLst>
              </a:tr>
              <a:tr h="683692">
                <a:tc>
                  <a:txBody>
                    <a:bodyPr/>
                    <a:lstStyle/>
                    <a:p>
                      <a:pPr algn="ctr"/>
                      <a:r>
                        <a:rPr lang="en-US"/>
                        <a:t>FFY 2022</a:t>
                      </a:r>
                    </a:p>
                  </a:txBody>
                  <a:tcPr anchor="ctr"/>
                </a:tc>
                <a:tc>
                  <a:txBody>
                    <a:bodyPr/>
                    <a:lstStyle/>
                    <a:p>
                      <a:pPr algn="ctr"/>
                      <a:r>
                        <a:rPr lang="en-US"/>
                        <a:t>77</a:t>
                      </a:r>
                    </a:p>
                  </a:txBody>
                  <a:tcPr anchor="ctr"/>
                </a:tc>
                <a:tc>
                  <a:txBody>
                    <a:bodyPr/>
                    <a:lstStyle/>
                    <a:p>
                      <a:pPr algn="ctr"/>
                      <a:r>
                        <a:rPr lang="en-US"/>
                        <a:t>822</a:t>
                      </a:r>
                    </a:p>
                  </a:txBody>
                  <a:tcPr anchor="ctr"/>
                </a:tc>
                <a:tc>
                  <a:txBody>
                    <a:bodyPr/>
                    <a:lstStyle/>
                    <a:p>
                      <a:pPr algn="ctr"/>
                      <a:r>
                        <a:rPr lang="en-US"/>
                        <a:t>1735</a:t>
                      </a:r>
                    </a:p>
                  </a:txBody>
                  <a:tcPr anchor="ctr"/>
                </a:tc>
                <a:tc>
                  <a:txBody>
                    <a:bodyPr/>
                    <a:lstStyle/>
                    <a:p>
                      <a:pPr algn="ctr"/>
                      <a:r>
                        <a:rPr lang="en-US"/>
                        <a:t>899</a:t>
                      </a:r>
                    </a:p>
                  </a:txBody>
                  <a:tcPr anchor="ctr"/>
                </a:tc>
                <a:tc>
                  <a:txBody>
                    <a:bodyPr/>
                    <a:lstStyle/>
                    <a:p>
                      <a:pPr algn="ctr"/>
                      <a:r>
                        <a:rPr lang="en-US"/>
                        <a:t>51.8%</a:t>
                      </a:r>
                    </a:p>
                  </a:txBody>
                  <a:tcPr anchor="ctr"/>
                </a:tc>
                <a:extLst>
                  <a:ext uri="{0D108BD9-81ED-4DB2-BD59-A6C34878D82A}">
                    <a16:rowId xmlns:a16="http://schemas.microsoft.com/office/drawing/2014/main" val="315638192"/>
                  </a:ext>
                </a:extLst>
              </a:tr>
              <a:tr h="683692">
                <a:tc>
                  <a:txBody>
                    <a:bodyPr/>
                    <a:lstStyle/>
                    <a:p>
                      <a:pPr algn="ctr"/>
                      <a:r>
                        <a:rPr lang="en-US"/>
                        <a:t>FFY 2023</a:t>
                      </a:r>
                    </a:p>
                  </a:txBody>
                  <a:tcPr anchor="ctr"/>
                </a:tc>
                <a:tc>
                  <a:txBody>
                    <a:bodyPr/>
                    <a:lstStyle/>
                    <a:p>
                      <a:pPr algn="ctr"/>
                      <a:r>
                        <a:rPr lang="en-US"/>
                        <a:t>45</a:t>
                      </a:r>
                    </a:p>
                  </a:txBody>
                  <a:tcPr anchor="ctr"/>
                </a:tc>
                <a:tc>
                  <a:txBody>
                    <a:bodyPr/>
                    <a:lstStyle/>
                    <a:p>
                      <a:pPr algn="ctr"/>
                      <a:r>
                        <a:rPr lang="en-US"/>
                        <a:t>398</a:t>
                      </a:r>
                    </a:p>
                  </a:txBody>
                  <a:tcPr anchor="ctr"/>
                </a:tc>
                <a:tc>
                  <a:txBody>
                    <a:bodyPr/>
                    <a:lstStyle/>
                    <a:p>
                      <a:pPr algn="ctr"/>
                      <a:r>
                        <a:rPr lang="en-US"/>
                        <a:t>2726</a:t>
                      </a:r>
                    </a:p>
                  </a:txBody>
                  <a:tcPr anchor="ctr"/>
                </a:tc>
                <a:tc>
                  <a:txBody>
                    <a:bodyPr/>
                    <a:lstStyle/>
                    <a:p>
                      <a:pPr algn="ctr"/>
                      <a:r>
                        <a:rPr lang="en-US"/>
                        <a:t>443</a:t>
                      </a:r>
                    </a:p>
                  </a:txBody>
                  <a:tcPr anchor="ctr"/>
                </a:tc>
                <a:tc>
                  <a:txBody>
                    <a:bodyPr/>
                    <a:lstStyle/>
                    <a:p>
                      <a:pPr algn="ctr"/>
                      <a:r>
                        <a:rPr lang="en-US"/>
                        <a:t>26.8%</a:t>
                      </a:r>
                    </a:p>
                  </a:txBody>
                  <a:tcPr anchor="ctr"/>
                </a:tc>
                <a:extLst>
                  <a:ext uri="{0D108BD9-81ED-4DB2-BD59-A6C34878D82A}">
                    <a16:rowId xmlns:a16="http://schemas.microsoft.com/office/drawing/2014/main" val="2632891937"/>
                  </a:ext>
                </a:extLst>
              </a:tr>
            </a:tbl>
          </a:graphicData>
        </a:graphic>
      </p:graphicFrame>
    </p:spTree>
    <p:extLst>
      <p:ext uri="{BB962C8B-B14F-4D97-AF65-F5344CB8AC3E}">
        <p14:creationId xmlns:p14="http://schemas.microsoft.com/office/powerpoint/2010/main" val="38532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41291" y="1091629"/>
            <a:ext cx="4367015" cy="2796880"/>
          </a:xfrm>
        </p:spPr>
        <p:txBody>
          <a:bodyPr>
            <a:normAutofit/>
          </a:bodyPr>
          <a:lstStyle/>
          <a:p>
            <a:pPr algn="ctr"/>
            <a:r>
              <a:rPr lang="en-US" altLang="en-US" b="1">
                <a:latin typeface="Maiandra GD" panose="020E0502030308020204" pitchFamily="34" charset="0"/>
              </a:rPr>
              <a:t>Child Find</a:t>
            </a:r>
          </a:p>
        </p:txBody>
      </p:sp>
    </p:spTree>
    <p:extLst>
      <p:ext uri="{BB962C8B-B14F-4D97-AF65-F5344CB8AC3E}">
        <p14:creationId xmlns:p14="http://schemas.microsoft.com/office/powerpoint/2010/main" val="39567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Child Find Definition</a:t>
            </a:r>
          </a:p>
        </p:txBody>
      </p:sp>
      <p:sp>
        <p:nvSpPr>
          <p:cNvPr id="38915" name="Rectangle 3"/>
          <p:cNvSpPr>
            <a:spLocks noGrp="1" noChangeArrowheads="1"/>
          </p:cNvSpPr>
          <p:nvPr>
            <p:ph type="body" idx="1"/>
          </p:nvPr>
        </p:nvSpPr>
        <p:spPr>
          <a:xfrm>
            <a:off x="206828" y="2155373"/>
            <a:ext cx="11778343" cy="4386942"/>
          </a:xfrm>
        </p:spPr>
        <p:txBody>
          <a:bodyPr>
            <a:normAutofit/>
          </a:bodyPr>
          <a:lstStyle/>
          <a:p>
            <a:pPr marL="228600" lvl="1" indent="0" algn="ctr">
              <a:buNone/>
            </a:pPr>
            <a:r>
              <a:rPr lang="en-US" sz="3600" b="0" i="0">
                <a:solidFill>
                  <a:srgbClr val="000000"/>
                </a:solidFill>
                <a:effectLst/>
              </a:rPr>
              <a:t>Child Find is a process of identifying, locating, and evaluating, as early as possible, all infants and toddlers with disabilities, birth to age three, who may require early intervention services (EIS).  Part C regulations require that each State must have a statewide comprehensive, coordinated, multidisciplinary interagency system to provide early intervention services for infants and toddlers with disabilities and their families.   </a:t>
            </a:r>
            <a:endParaRPr lang="en-US" altLang="en-US" sz="3600"/>
          </a:p>
          <a:p>
            <a:pPr marL="0" indent="0">
              <a:buNone/>
            </a:pPr>
            <a:endParaRPr lang="en-US" altLang="en-US" sz="3600"/>
          </a:p>
        </p:txBody>
      </p:sp>
    </p:spTree>
    <p:extLst>
      <p:ext uri="{BB962C8B-B14F-4D97-AF65-F5344CB8AC3E}">
        <p14:creationId xmlns:p14="http://schemas.microsoft.com/office/powerpoint/2010/main" val="75767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99220"/>
            <a:ext cx="11658600" cy="1325563"/>
          </a:xfrm>
        </p:spPr>
        <p:txBody>
          <a:bodyPr>
            <a:noAutofit/>
          </a:bodyPr>
          <a:lstStyle/>
          <a:p>
            <a:pPr algn="ctr" eaLnBrk="1" hangingPunct="1"/>
            <a:r>
              <a:rPr lang="en-US" altLang="en-US" sz="4000" b="1">
                <a:latin typeface="Maiandra GD" panose="020E0502030308020204" pitchFamily="34" charset="0"/>
              </a:rPr>
              <a:t>5. Percent of infants and toddlers birth to 1</a:t>
            </a:r>
          </a:p>
        </p:txBody>
      </p:sp>
      <p:graphicFrame>
        <p:nvGraphicFramePr>
          <p:cNvPr id="5" name="Chart 4"/>
          <p:cNvGraphicFramePr/>
          <p:nvPr>
            <p:extLst>
              <p:ext uri="{D42A27DB-BD31-4B8C-83A1-F6EECF244321}">
                <p14:modId xmlns:p14="http://schemas.microsoft.com/office/powerpoint/2010/main" val="392388981"/>
              </p:ext>
            </p:extLst>
          </p:nvPr>
        </p:nvGraphicFramePr>
        <p:xfrm>
          <a:off x="1524000" y="1676400"/>
          <a:ext cx="8686800" cy="506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1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6DD9-C637-4FAC-A1D9-C8C03CD6CEEF}"/>
              </a:ext>
            </a:extLst>
          </p:cNvPr>
          <p:cNvSpPr>
            <a:spLocks noGrp="1"/>
          </p:cNvSpPr>
          <p:nvPr>
            <p:ph type="title"/>
          </p:nvPr>
        </p:nvSpPr>
        <p:spPr/>
        <p:txBody>
          <a:bodyPr>
            <a:normAutofit/>
          </a:bodyPr>
          <a:lstStyle/>
          <a:p>
            <a:pPr algn="ctr"/>
            <a:r>
              <a:rPr lang="en-US" sz="4800" b="1">
                <a:latin typeface="Maiandra GD" panose="020E0502030308020204" pitchFamily="34" charset="0"/>
              </a:rPr>
              <a:t>Early Intervention Partners</a:t>
            </a:r>
          </a:p>
        </p:txBody>
      </p:sp>
      <p:sp>
        <p:nvSpPr>
          <p:cNvPr id="5" name="Content Placeholder 4">
            <a:extLst>
              <a:ext uri="{FF2B5EF4-FFF2-40B4-BE49-F238E27FC236}">
                <a16:creationId xmlns:a16="http://schemas.microsoft.com/office/drawing/2014/main" id="{D9AE1980-7D78-9C60-1940-54035B2BB2C9}"/>
              </a:ext>
            </a:extLst>
          </p:cNvPr>
          <p:cNvSpPr>
            <a:spLocks noGrp="1"/>
          </p:cNvSpPr>
          <p:nvPr>
            <p:ph idx="1"/>
          </p:nvPr>
        </p:nvSpPr>
        <p:spPr>
          <a:xfrm>
            <a:off x="321276" y="1606378"/>
            <a:ext cx="11590638" cy="5152402"/>
          </a:xfrm>
        </p:spPr>
        <p:txBody>
          <a:bodyPr>
            <a:normAutofit fontScale="92500" lnSpcReduction="10000"/>
          </a:bodyPr>
          <a:lstStyle/>
          <a:p>
            <a:r>
              <a:rPr lang="en-US"/>
              <a:t>Who are early intervention partners?</a:t>
            </a:r>
          </a:p>
          <a:p>
            <a:pPr lvl="1"/>
            <a:r>
              <a:rPr lang="en-US"/>
              <a:t>Internal or external partners </a:t>
            </a:r>
          </a:p>
          <a:p>
            <a:pPr lvl="1"/>
            <a:r>
              <a:rPr lang="en-US"/>
              <a:t>Affected by the outcomes of early intervention</a:t>
            </a:r>
          </a:p>
          <a:p>
            <a:pPr lvl="1"/>
            <a:r>
              <a:rPr lang="en-US"/>
              <a:t>Provide guidance on the progression of requirements/scope of work</a:t>
            </a:r>
          </a:p>
          <a:p>
            <a:pPr lvl="1"/>
            <a:r>
              <a:rPr lang="en-US"/>
              <a:t>Examples:  families, ICC members, providers, community partners, legislators, etc.</a:t>
            </a:r>
          </a:p>
          <a:p>
            <a:r>
              <a:rPr lang="en-US"/>
              <a:t>What is partner engagement?</a:t>
            </a:r>
          </a:p>
          <a:p>
            <a:pPr lvl="1"/>
            <a:r>
              <a:rPr lang="en-US"/>
              <a:t>Using individual and group participation in a collaborative process that guides the creation and execution of a defined scope of work</a:t>
            </a:r>
          </a:p>
          <a:p>
            <a:pPr lvl="1"/>
            <a:r>
              <a:rPr lang="en-US"/>
              <a:t>A recurring and cyclical process</a:t>
            </a:r>
          </a:p>
          <a:p>
            <a:r>
              <a:rPr lang="en-US"/>
              <a:t>Why involve early intervention partners?</a:t>
            </a:r>
          </a:p>
          <a:p>
            <a:pPr lvl="1"/>
            <a:r>
              <a:rPr lang="en-US"/>
              <a:t>Systems level impact</a:t>
            </a:r>
          </a:p>
          <a:p>
            <a:pPr lvl="1"/>
            <a:r>
              <a:rPr lang="en-US"/>
              <a:t>Creative problem solving</a:t>
            </a:r>
          </a:p>
          <a:p>
            <a:pPr lvl="1"/>
            <a:r>
              <a:rPr lang="en-US"/>
              <a:t>Satisfaction through collaboration</a:t>
            </a:r>
          </a:p>
          <a:p>
            <a:pPr lvl="1"/>
            <a:r>
              <a:rPr lang="en-US"/>
              <a:t>Improved outcomes</a:t>
            </a:r>
          </a:p>
        </p:txBody>
      </p:sp>
    </p:spTree>
    <p:extLst>
      <p:ext uri="{BB962C8B-B14F-4D97-AF65-F5344CB8AC3E}">
        <p14:creationId xmlns:p14="http://schemas.microsoft.com/office/powerpoint/2010/main" val="14225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99220"/>
            <a:ext cx="11658600" cy="1325563"/>
          </a:xfrm>
        </p:spPr>
        <p:txBody>
          <a:bodyPr>
            <a:noAutofit/>
          </a:bodyPr>
          <a:lstStyle/>
          <a:p>
            <a:pPr algn="ctr" eaLnBrk="1" hangingPunct="1"/>
            <a:r>
              <a:rPr lang="en-US" altLang="en-US" sz="4000" b="1">
                <a:latin typeface="Maiandra GD" panose="020E0502030308020204" pitchFamily="34" charset="0"/>
              </a:rPr>
              <a:t>6.  Percent of infants and toddlers birth to 3 </a:t>
            </a:r>
          </a:p>
        </p:txBody>
      </p:sp>
      <p:graphicFrame>
        <p:nvGraphicFramePr>
          <p:cNvPr id="5" name="Chart 4"/>
          <p:cNvGraphicFramePr/>
          <p:nvPr>
            <p:extLst>
              <p:ext uri="{D42A27DB-BD31-4B8C-83A1-F6EECF244321}">
                <p14:modId xmlns:p14="http://schemas.microsoft.com/office/powerpoint/2010/main" val="133244055"/>
              </p:ext>
            </p:extLst>
          </p:nvPr>
        </p:nvGraphicFramePr>
        <p:xfrm>
          <a:off x="1524000" y="1676400"/>
          <a:ext cx="8686800" cy="506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90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78237" y="1731090"/>
            <a:ext cx="4367015" cy="2742056"/>
          </a:xfrm>
        </p:spPr>
        <p:txBody>
          <a:bodyPr>
            <a:normAutofit/>
          </a:bodyPr>
          <a:lstStyle/>
          <a:p>
            <a:pPr algn="ctr"/>
            <a:r>
              <a:rPr lang="en-US" altLang="en-US" b="1">
                <a:latin typeface="Maiandra GD" panose="020E0502030308020204" pitchFamily="34" charset="0"/>
              </a:rPr>
              <a:t>Timely Initial MDEs and IFSPs</a:t>
            </a:r>
          </a:p>
        </p:txBody>
      </p:sp>
    </p:spTree>
    <p:extLst>
      <p:ext uri="{BB962C8B-B14F-4D97-AF65-F5344CB8AC3E}">
        <p14:creationId xmlns:p14="http://schemas.microsoft.com/office/powerpoint/2010/main" val="149532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Timely Initial MDE &amp; IFSP Definition</a:t>
            </a:r>
          </a:p>
        </p:txBody>
      </p:sp>
      <p:sp>
        <p:nvSpPr>
          <p:cNvPr id="38915" name="Rectangle 3"/>
          <p:cNvSpPr>
            <a:spLocks noGrp="1" noChangeArrowheads="1"/>
          </p:cNvSpPr>
          <p:nvPr>
            <p:ph type="body" idx="1"/>
          </p:nvPr>
        </p:nvSpPr>
        <p:spPr>
          <a:xfrm>
            <a:off x="206828" y="2626427"/>
            <a:ext cx="11778343" cy="4386942"/>
          </a:xfrm>
        </p:spPr>
        <p:txBody>
          <a:bodyPr>
            <a:normAutofit/>
          </a:bodyPr>
          <a:lstStyle/>
          <a:p>
            <a:pPr marL="228600" lvl="1" indent="0" algn="ctr">
              <a:buNone/>
            </a:pPr>
            <a:r>
              <a:rPr lang="en-US" altLang="en-US" sz="3600"/>
              <a:t>All children, with parent consent, will receive an initial Multidisciplinary Evaluation (MDE) to assess the child’s development and determine eligibility and if eligible, have an initial Individualized Family Support Plan (IFSP) within 45 days of the Part C referral date.  </a:t>
            </a:r>
          </a:p>
          <a:p>
            <a:pPr marL="0" indent="0">
              <a:buNone/>
            </a:pPr>
            <a:endParaRPr lang="en-US" altLang="en-US" sz="3600"/>
          </a:p>
        </p:txBody>
      </p:sp>
    </p:spTree>
    <p:extLst>
      <p:ext uri="{BB962C8B-B14F-4D97-AF65-F5344CB8AC3E}">
        <p14:creationId xmlns:p14="http://schemas.microsoft.com/office/powerpoint/2010/main" val="13228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99220"/>
            <a:ext cx="11506200" cy="1325563"/>
          </a:xfrm>
        </p:spPr>
        <p:txBody>
          <a:bodyPr>
            <a:normAutofit/>
          </a:bodyPr>
          <a:lstStyle/>
          <a:p>
            <a:pPr algn="ctr" eaLnBrk="1" hangingPunct="1"/>
            <a:r>
              <a:rPr lang="en-US" altLang="en-US" sz="4000" b="1">
                <a:latin typeface="Maiandra GD" panose="020E0502030308020204" pitchFamily="34" charset="0"/>
              </a:rPr>
              <a:t>7. Percent with evaluation, assessment and Initial IFSP within Part C’s 45-day timeline</a:t>
            </a:r>
          </a:p>
        </p:txBody>
      </p:sp>
      <p:graphicFrame>
        <p:nvGraphicFramePr>
          <p:cNvPr id="4" name="Chart 3"/>
          <p:cNvGraphicFramePr/>
          <p:nvPr>
            <p:extLst>
              <p:ext uri="{D42A27DB-BD31-4B8C-83A1-F6EECF244321}">
                <p14:modId xmlns:p14="http://schemas.microsoft.com/office/powerpoint/2010/main" val="240586059"/>
              </p:ext>
            </p:extLst>
          </p:nvPr>
        </p:nvGraphicFramePr>
        <p:xfrm>
          <a:off x="1758043" y="1725706"/>
          <a:ext cx="8752114"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22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400" b="1">
                <a:latin typeface="Maiandra GD" panose="020E0502030308020204" pitchFamily="34" charset="0"/>
              </a:rPr>
              <a:t>Timely Initial MDE &amp; IFSP- Late Reasons</a:t>
            </a:r>
          </a:p>
        </p:txBody>
      </p:sp>
      <p:sp>
        <p:nvSpPr>
          <p:cNvPr id="38915" name="Rectangle 3"/>
          <p:cNvSpPr>
            <a:spLocks noGrp="1" noChangeArrowheads="1"/>
          </p:cNvSpPr>
          <p:nvPr>
            <p:ph type="body" idx="1"/>
          </p:nvPr>
        </p:nvSpPr>
        <p:spPr>
          <a:xfrm>
            <a:off x="6080529" y="2006564"/>
            <a:ext cx="5881002" cy="4386942"/>
          </a:xfrm>
        </p:spPr>
        <p:txBody>
          <a:bodyPr>
            <a:normAutofit fontScale="92500" lnSpcReduction="10000"/>
          </a:bodyPr>
          <a:lstStyle/>
          <a:p>
            <a:pPr marL="228600" lvl="1" indent="0">
              <a:buNone/>
            </a:pPr>
            <a:r>
              <a:rPr lang="en-US" sz="3600" b="0" i="0" u="sng">
                <a:solidFill>
                  <a:srgbClr val="000000"/>
                </a:solidFill>
                <a:effectLst/>
              </a:rPr>
              <a:t>Timely Initial IFSP</a:t>
            </a:r>
          </a:p>
          <a:p>
            <a:pPr marL="228600" lvl="1" indent="0">
              <a:buNone/>
            </a:pPr>
            <a:endParaRPr lang="en-US" sz="3600" b="0" i="0">
              <a:solidFill>
                <a:srgbClr val="000000"/>
              </a:solidFill>
              <a:effectLst/>
            </a:endParaRPr>
          </a:p>
          <a:p>
            <a:pPr marL="228600" lvl="1" indent="0">
              <a:buNone/>
            </a:pPr>
            <a:r>
              <a:rPr lang="en-US" sz="3600" b="0" i="0">
                <a:solidFill>
                  <a:srgbClr val="000000"/>
                </a:solidFill>
                <a:effectLst/>
              </a:rPr>
              <a:t>Family Reasons: </a:t>
            </a:r>
          </a:p>
          <a:p>
            <a:pPr lvl="1"/>
            <a:r>
              <a:rPr lang="en-US" sz="3600">
                <a:solidFill>
                  <a:srgbClr val="000000"/>
                </a:solidFill>
              </a:rPr>
              <a:t>Schedule conflict</a:t>
            </a:r>
          </a:p>
          <a:p>
            <a:pPr lvl="1"/>
            <a:r>
              <a:rPr lang="en-US" sz="3600">
                <a:solidFill>
                  <a:srgbClr val="000000"/>
                </a:solidFill>
              </a:rPr>
              <a:t>Family Request</a:t>
            </a:r>
          </a:p>
          <a:p>
            <a:pPr marL="228600" lvl="1" indent="0">
              <a:buNone/>
            </a:pPr>
            <a:endParaRPr lang="en-US" sz="3600" b="0" i="0">
              <a:solidFill>
                <a:srgbClr val="000000"/>
              </a:solidFill>
              <a:effectLst/>
            </a:endParaRPr>
          </a:p>
          <a:p>
            <a:pPr marL="228600" lvl="1" indent="0">
              <a:buNone/>
            </a:pPr>
            <a:r>
              <a:rPr lang="en-US" sz="3600">
                <a:solidFill>
                  <a:srgbClr val="000000"/>
                </a:solidFill>
              </a:rPr>
              <a:t>Program Reasons:</a:t>
            </a:r>
          </a:p>
          <a:p>
            <a:pPr lvl="1"/>
            <a:r>
              <a:rPr lang="en-US" sz="3600" b="0" i="0">
                <a:solidFill>
                  <a:srgbClr val="000000"/>
                </a:solidFill>
                <a:effectLst/>
              </a:rPr>
              <a:t>MDE Late</a:t>
            </a:r>
          </a:p>
          <a:p>
            <a:pPr lvl="1"/>
            <a:r>
              <a:rPr lang="en-US" sz="3600" b="0" i="0">
                <a:solidFill>
                  <a:srgbClr val="000000"/>
                </a:solidFill>
                <a:effectLst/>
              </a:rPr>
              <a:t>Staff vacancy</a:t>
            </a:r>
          </a:p>
        </p:txBody>
      </p:sp>
      <p:sp>
        <p:nvSpPr>
          <p:cNvPr id="2" name="Rectangle 3">
            <a:extLst>
              <a:ext uri="{FF2B5EF4-FFF2-40B4-BE49-F238E27FC236}">
                <a16:creationId xmlns:a16="http://schemas.microsoft.com/office/drawing/2014/main" id="{D0CBA959-229F-E5A1-5DE9-A53433D646D7}"/>
              </a:ext>
            </a:extLst>
          </p:cNvPr>
          <p:cNvSpPr txBox="1">
            <a:spLocks noChangeArrowheads="1"/>
          </p:cNvSpPr>
          <p:nvPr/>
        </p:nvSpPr>
        <p:spPr>
          <a:xfrm>
            <a:off x="281910" y="2010609"/>
            <a:ext cx="5881002" cy="43869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228600" lvl="1" indent="0">
              <a:buFont typeface="Arial" pitchFamily="34" charset="0"/>
              <a:buNone/>
            </a:pPr>
            <a:r>
              <a:rPr lang="en-US" sz="3600" u="sng">
                <a:solidFill>
                  <a:srgbClr val="000000"/>
                </a:solidFill>
              </a:rPr>
              <a:t>Timely Initial MDE</a:t>
            </a:r>
          </a:p>
          <a:p>
            <a:pPr marL="228600" lvl="1" indent="0">
              <a:buFont typeface="Arial" pitchFamily="34" charset="0"/>
              <a:buNone/>
            </a:pPr>
            <a:endParaRPr lang="en-US" sz="3600">
              <a:solidFill>
                <a:srgbClr val="000000"/>
              </a:solidFill>
            </a:endParaRPr>
          </a:p>
          <a:p>
            <a:pPr marL="228600" lvl="1" indent="0">
              <a:buFont typeface="Arial" pitchFamily="34" charset="0"/>
              <a:buNone/>
            </a:pPr>
            <a:r>
              <a:rPr lang="en-US" sz="3600">
                <a:solidFill>
                  <a:srgbClr val="000000"/>
                </a:solidFill>
              </a:rPr>
              <a:t>Family Reasons: </a:t>
            </a:r>
          </a:p>
          <a:p>
            <a:pPr lvl="1"/>
            <a:r>
              <a:rPr lang="en-US" sz="3600">
                <a:solidFill>
                  <a:srgbClr val="000000"/>
                </a:solidFill>
              </a:rPr>
              <a:t>Cancelled appointment</a:t>
            </a:r>
          </a:p>
          <a:p>
            <a:pPr lvl="1"/>
            <a:r>
              <a:rPr lang="en-US" sz="3600">
                <a:solidFill>
                  <a:srgbClr val="000000"/>
                </a:solidFill>
              </a:rPr>
              <a:t>Medical (child or family sick)</a:t>
            </a:r>
          </a:p>
          <a:p>
            <a:pPr marL="228600" lvl="1" indent="0">
              <a:buFont typeface="Arial" pitchFamily="34" charset="0"/>
              <a:buNone/>
            </a:pPr>
            <a:endParaRPr lang="en-US" sz="3600">
              <a:solidFill>
                <a:srgbClr val="000000"/>
              </a:solidFill>
            </a:endParaRPr>
          </a:p>
          <a:p>
            <a:pPr marL="228600" lvl="1" indent="0">
              <a:buFont typeface="Arial" pitchFamily="34" charset="0"/>
              <a:buNone/>
            </a:pPr>
            <a:r>
              <a:rPr lang="en-US" sz="3600">
                <a:solidFill>
                  <a:srgbClr val="000000"/>
                </a:solidFill>
              </a:rPr>
              <a:t>Program Reasons:</a:t>
            </a:r>
          </a:p>
          <a:p>
            <a:pPr lvl="1"/>
            <a:r>
              <a:rPr lang="en-US" sz="3600">
                <a:solidFill>
                  <a:srgbClr val="000000"/>
                </a:solidFill>
              </a:rPr>
              <a:t>Staff vacancy</a:t>
            </a:r>
          </a:p>
          <a:p>
            <a:pPr lvl="1"/>
            <a:r>
              <a:rPr lang="en-US" sz="3600">
                <a:solidFill>
                  <a:srgbClr val="000000"/>
                </a:solidFill>
              </a:rPr>
              <a:t>Schedule full</a:t>
            </a:r>
          </a:p>
          <a:p>
            <a:pPr marL="0" indent="0">
              <a:buFont typeface="Arial" pitchFamily="34" charset="0"/>
              <a:buNone/>
            </a:pPr>
            <a:endParaRPr lang="en-US" altLang="en-US" sz="3600"/>
          </a:p>
        </p:txBody>
      </p:sp>
    </p:spTree>
    <p:extLst>
      <p:ext uri="{BB962C8B-B14F-4D97-AF65-F5344CB8AC3E}">
        <p14:creationId xmlns:p14="http://schemas.microsoft.com/office/powerpoint/2010/main" val="275863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521025"/>
            <a:ext cx="4845252" cy="2742678"/>
          </a:xfrm>
        </p:spPr>
        <p:txBody>
          <a:bodyPr>
            <a:normAutofit/>
          </a:bodyPr>
          <a:lstStyle/>
          <a:p>
            <a:pPr algn="ctr"/>
            <a:r>
              <a:rPr lang="en-US" altLang="en-US" b="1">
                <a:latin typeface="Maiandra GD" panose="020E0502030308020204" pitchFamily="34" charset="0"/>
              </a:rPr>
              <a:t>Transition 8A:  Transition Plan</a:t>
            </a:r>
          </a:p>
        </p:txBody>
      </p:sp>
    </p:spTree>
    <p:extLst>
      <p:ext uri="{BB962C8B-B14F-4D97-AF65-F5344CB8AC3E}">
        <p14:creationId xmlns:p14="http://schemas.microsoft.com/office/powerpoint/2010/main" val="401068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Transition Plan Requirement</a:t>
            </a:r>
          </a:p>
        </p:txBody>
      </p:sp>
      <p:sp>
        <p:nvSpPr>
          <p:cNvPr id="38915" name="Rectangle 3"/>
          <p:cNvSpPr>
            <a:spLocks noGrp="1" noChangeArrowheads="1"/>
          </p:cNvSpPr>
          <p:nvPr>
            <p:ph type="body" idx="1"/>
          </p:nvPr>
        </p:nvSpPr>
        <p:spPr>
          <a:xfrm>
            <a:off x="206828" y="2371838"/>
            <a:ext cx="11778343" cy="4386942"/>
          </a:xfrm>
        </p:spPr>
        <p:txBody>
          <a:bodyPr>
            <a:normAutofit/>
          </a:bodyPr>
          <a:lstStyle/>
          <a:p>
            <a:pPr marL="228600" lvl="1" indent="0" algn="ctr">
              <a:buNone/>
            </a:pPr>
            <a:endParaRPr lang="en-US" sz="3600" b="0" i="0">
              <a:solidFill>
                <a:srgbClr val="000000"/>
              </a:solidFill>
              <a:effectLst/>
            </a:endParaRPr>
          </a:p>
          <a:p>
            <a:pPr marL="228600" lvl="1" indent="0" algn="ctr">
              <a:buNone/>
            </a:pPr>
            <a:r>
              <a:rPr lang="en-US" sz="3600" b="0" i="0">
                <a:solidFill>
                  <a:srgbClr val="000000"/>
                </a:solidFill>
                <a:effectLst/>
              </a:rPr>
              <a:t>All children transitioning out of Part C Early Intervention has an IFSP with transition steps and services at least 90 days, and at the discretion of all parties, not more than nine months, prior to the child’s third birthday. </a:t>
            </a:r>
          </a:p>
          <a:p>
            <a:pPr marL="228600" lvl="1" indent="0" algn="ctr">
              <a:buNone/>
            </a:pPr>
            <a:endParaRPr lang="en-US" altLang="en-US" sz="3600">
              <a:solidFill>
                <a:srgbClr val="000000"/>
              </a:solidFill>
            </a:endParaRPr>
          </a:p>
          <a:p>
            <a:pPr marL="228600" lvl="1" indent="0" algn="ctr">
              <a:buNone/>
            </a:pPr>
            <a:endParaRPr lang="en-US" altLang="en-US" sz="3600">
              <a:solidFill>
                <a:srgbClr val="000000"/>
              </a:solidFill>
            </a:endParaRPr>
          </a:p>
          <a:p>
            <a:pPr marL="228600" lvl="1" indent="0" algn="ctr">
              <a:buNone/>
            </a:pPr>
            <a:endParaRPr lang="en-US" altLang="en-US" sz="3600">
              <a:solidFill>
                <a:srgbClr val="000000"/>
              </a:solidFill>
            </a:endParaRPr>
          </a:p>
          <a:p>
            <a:pPr marL="0" indent="0">
              <a:buNone/>
            </a:pPr>
            <a:endParaRPr lang="en-US" altLang="en-US" sz="3600"/>
          </a:p>
        </p:txBody>
      </p:sp>
    </p:spTree>
    <p:extLst>
      <p:ext uri="{BB962C8B-B14F-4D97-AF65-F5344CB8AC3E}">
        <p14:creationId xmlns:p14="http://schemas.microsoft.com/office/powerpoint/2010/main" val="321641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11811000" cy="1447800"/>
          </a:xfrm>
        </p:spPr>
        <p:txBody>
          <a:bodyPr>
            <a:noAutofit/>
          </a:bodyPr>
          <a:lstStyle/>
          <a:p>
            <a:pPr algn="ctr" eaLnBrk="1" hangingPunct="1"/>
            <a:r>
              <a:rPr lang="en-US" altLang="en-US" sz="4000" b="1">
                <a:latin typeface="Maiandra GD" panose="020E0502030308020204" pitchFamily="34" charset="0"/>
              </a:rPr>
              <a:t>8A. Percent exiting Part C with timely transition plans</a:t>
            </a:r>
            <a:endParaRPr lang="en-US" altLang="en-US" sz="2400" b="1">
              <a:latin typeface="Maiandra GD" panose="020E0502030308020204" pitchFamily="34" charset="0"/>
            </a:endParaRPr>
          </a:p>
        </p:txBody>
      </p:sp>
      <p:graphicFrame>
        <p:nvGraphicFramePr>
          <p:cNvPr id="4" name="Chart 3"/>
          <p:cNvGraphicFramePr/>
          <p:nvPr>
            <p:extLst>
              <p:ext uri="{D42A27DB-BD31-4B8C-83A1-F6EECF244321}">
                <p14:modId xmlns:p14="http://schemas.microsoft.com/office/powerpoint/2010/main" val="2560709497"/>
              </p:ext>
            </p:extLst>
          </p:nvPr>
        </p:nvGraphicFramePr>
        <p:xfrm>
          <a:off x="1828800" y="1676400"/>
          <a:ext cx="8382000" cy="4889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96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Late Reasons</a:t>
            </a:r>
          </a:p>
        </p:txBody>
      </p:sp>
      <p:sp>
        <p:nvSpPr>
          <p:cNvPr id="38915" name="Rectangle 3"/>
          <p:cNvSpPr>
            <a:spLocks noGrp="1" noChangeArrowheads="1"/>
          </p:cNvSpPr>
          <p:nvPr>
            <p:ph type="body" idx="1"/>
          </p:nvPr>
        </p:nvSpPr>
        <p:spPr>
          <a:xfrm>
            <a:off x="1634837" y="2155373"/>
            <a:ext cx="8423564" cy="4386942"/>
          </a:xfrm>
        </p:spPr>
        <p:txBody>
          <a:bodyPr>
            <a:normAutofit/>
          </a:bodyPr>
          <a:lstStyle/>
          <a:p>
            <a:pPr marL="228600" lvl="1" indent="0">
              <a:buNone/>
            </a:pPr>
            <a:r>
              <a:rPr lang="en-US" sz="3600" b="0" i="0">
                <a:solidFill>
                  <a:srgbClr val="000000"/>
                </a:solidFill>
                <a:effectLst/>
              </a:rPr>
              <a:t>Family Reasons: </a:t>
            </a:r>
          </a:p>
          <a:p>
            <a:pPr lvl="3"/>
            <a:r>
              <a:rPr lang="en-US" sz="3200" b="0" i="0">
                <a:solidFill>
                  <a:srgbClr val="000000"/>
                </a:solidFill>
                <a:effectLst/>
              </a:rPr>
              <a:t>Request</a:t>
            </a:r>
            <a:endParaRPr lang="en-US" sz="3200">
              <a:solidFill>
                <a:srgbClr val="000000"/>
              </a:solidFill>
            </a:endParaRPr>
          </a:p>
          <a:p>
            <a:pPr lvl="3"/>
            <a:r>
              <a:rPr lang="en-US" sz="3200">
                <a:solidFill>
                  <a:srgbClr val="000000"/>
                </a:solidFill>
              </a:rPr>
              <a:t>Schedule Conflict</a:t>
            </a:r>
          </a:p>
          <a:p>
            <a:pPr marL="686117" lvl="3" indent="0">
              <a:buNone/>
            </a:pPr>
            <a:endParaRPr lang="en-US" sz="3200">
              <a:solidFill>
                <a:srgbClr val="000000"/>
              </a:solidFill>
            </a:endParaRPr>
          </a:p>
          <a:p>
            <a:pPr marL="228600" lvl="1" indent="0">
              <a:buNone/>
            </a:pPr>
            <a:r>
              <a:rPr lang="en-US" sz="3600">
                <a:solidFill>
                  <a:srgbClr val="000000"/>
                </a:solidFill>
              </a:rPr>
              <a:t>Program Reasons:</a:t>
            </a:r>
          </a:p>
          <a:p>
            <a:pPr lvl="3"/>
            <a:r>
              <a:rPr lang="en-US" sz="3200">
                <a:solidFill>
                  <a:srgbClr val="000000"/>
                </a:solidFill>
              </a:rPr>
              <a:t>MDE Late</a:t>
            </a:r>
          </a:p>
          <a:p>
            <a:pPr lvl="3"/>
            <a:r>
              <a:rPr lang="en-US" sz="3200" b="0" i="0">
                <a:solidFill>
                  <a:srgbClr val="000000"/>
                </a:solidFill>
                <a:effectLst/>
              </a:rPr>
              <a:t>Staff Vacancy</a:t>
            </a:r>
          </a:p>
          <a:p>
            <a:pPr marL="0" indent="0">
              <a:buNone/>
            </a:pPr>
            <a:endParaRPr lang="en-US" altLang="en-US" sz="3600"/>
          </a:p>
        </p:txBody>
      </p:sp>
    </p:spTree>
    <p:extLst>
      <p:ext uri="{BB962C8B-B14F-4D97-AF65-F5344CB8AC3E}">
        <p14:creationId xmlns:p14="http://schemas.microsoft.com/office/powerpoint/2010/main" val="366569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731090"/>
            <a:ext cx="4845252" cy="3395820"/>
          </a:xfrm>
        </p:spPr>
        <p:txBody>
          <a:bodyPr>
            <a:normAutofit/>
          </a:bodyPr>
          <a:lstStyle/>
          <a:p>
            <a:pPr algn="ctr"/>
            <a:r>
              <a:rPr lang="en-US" altLang="en-US" b="1">
                <a:latin typeface="Maiandra GD" panose="020E0502030308020204" pitchFamily="34" charset="0"/>
              </a:rPr>
              <a:t>Transition 8B:  Transition Notice</a:t>
            </a:r>
          </a:p>
        </p:txBody>
      </p:sp>
    </p:spTree>
    <p:extLst>
      <p:ext uri="{BB962C8B-B14F-4D97-AF65-F5344CB8AC3E}">
        <p14:creationId xmlns:p14="http://schemas.microsoft.com/office/powerpoint/2010/main" val="163718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6DD9-C637-4FAC-A1D9-C8C03CD6CEEF}"/>
              </a:ext>
            </a:extLst>
          </p:cNvPr>
          <p:cNvSpPr>
            <a:spLocks noGrp="1"/>
          </p:cNvSpPr>
          <p:nvPr>
            <p:ph type="title"/>
          </p:nvPr>
        </p:nvSpPr>
        <p:spPr/>
        <p:txBody>
          <a:bodyPr>
            <a:normAutofit/>
          </a:bodyPr>
          <a:lstStyle/>
          <a:p>
            <a:pPr algn="ctr"/>
            <a:r>
              <a:rPr lang="en-US" sz="4800" b="1">
                <a:latin typeface="Maiandra GD" panose="020E0502030308020204" pitchFamily="34" charset="0"/>
              </a:rPr>
              <a:t>Agenda</a:t>
            </a:r>
          </a:p>
        </p:txBody>
      </p:sp>
      <p:sp>
        <p:nvSpPr>
          <p:cNvPr id="3" name="Content Placeholder 2">
            <a:extLst>
              <a:ext uri="{FF2B5EF4-FFF2-40B4-BE49-F238E27FC236}">
                <a16:creationId xmlns:a16="http://schemas.microsoft.com/office/drawing/2014/main" id="{ADE02B23-2A01-47CC-AFED-BCCBC9D627C8}"/>
              </a:ext>
            </a:extLst>
          </p:cNvPr>
          <p:cNvSpPr>
            <a:spLocks noGrp="1"/>
          </p:cNvSpPr>
          <p:nvPr>
            <p:ph idx="1"/>
          </p:nvPr>
        </p:nvSpPr>
        <p:spPr>
          <a:xfrm>
            <a:off x="428846" y="2568146"/>
            <a:ext cx="11334307" cy="2745259"/>
          </a:xfrm>
        </p:spPr>
        <p:txBody>
          <a:bodyPr>
            <a:normAutofit/>
          </a:bodyPr>
          <a:lstStyle/>
          <a:p>
            <a:r>
              <a:rPr lang="en-US" sz="2800">
                <a:latin typeface="Franklin Gothic Medium" panose="020B0603020102020204" pitchFamily="34" charset="0"/>
              </a:rPr>
              <a:t>Overview of Indicators</a:t>
            </a:r>
          </a:p>
          <a:p>
            <a:r>
              <a:rPr lang="en-US" sz="2800">
                <a:latin typeface="Franklin Gothic Medium" panose="020B0603020102020204" pitchFamily="34" charset="0"/>
              </a:rPr>
              <a:t>Overview of Requirements</a:t>
            </a:r>
          </a:p>
          <a:p>
            <a:r>
              <a:rPr lang="en-US" sz="2800">
                <a:latin typeface="Franklin Gothic Medium" panose="020B0603020102020204" pitchFamily="34" charset="0"/>
              </a:rPr>
              <a:t>Root Causes that impact respective Indicators</a:t>
            </a:r>
          </a:p>
          <a:p>
            <a:r>
              <a:rPr lang="en-US" sz="2800">
                <a:latin typeface="Franklin Gothic Medium" panose="020B0603020102020204" pitchFamily="34" charset="0"/>
              </a:rPr>
              <a:t>Next Steps</a:t>
            </a:r>
          </a:p>
          <a:p>
            <a:pPr marL="228600" lvl="1" indent="0">
              <a:buNone/>
            </a:pPr>
            <a:endParaRPr lang="en-US" sz="2600"/>
          </a:p>
          <a:p>
            <a:pPr marL="0" indent="0">
              <a:buNone/>
            </a:pPr>
            <a:endParaRPr lang="en-US"/>
          </a:p>
        </p:txBody>
      </p:sp>
    </p:spTree>
    <p:extLst>
      <p:ext uri="{BB962C8B-B14F-4D97-AF65-F5344CB8AC3E}">
        <p14:creationId xmlns:p14="http://schemas.microsoft.com/office/powerpoint/2010/main" val="2279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Transition Notice Requirement</a:t>
            </a:r>
          </a:p>
        </p:txBody>
      </p:sp>
      <p:sp>
        <p:nvSpPr>
          <p:cNvPr id="38915" name="Rectangle 3"/>
          <p:cNvSpPr>
            <a:spLocks noGrp="1" noChangeArrowheads="1"/>
          </p:cNvSpPr>
          <p:nvPr>
            <p:ph type="body" idx="1"/>
          </p:nvPr>
        </p:nvSpPr>
        <p:spPr>
          <a:xfrm>
            <a:off x="175608" y="1828141"/>
            <a:ext cx="11778343" cy="3225774"/>
          </a:xfrm>
        </p:spPr>
        <p:txBody>
          <a:bodyPr>
            <a:normAutofit/>
          </a:bodyPr>
          <a:lstStyle/>
          <a:p>
            <a:pPr marL="228600" lvl="1" indent="0" algn="ctr">
              <a:buNone/>
            </a:pPr>
            <a:r>
              <a:rPr lang="en-US" sz="3600" b="0" i="0">
                <a:solidFill>
                  <a:srgbClr val="000000"/>
                </a:solidFill>
                <a:effectLst/>
              </a:rPr>
              <a:t>Part C Early Intervention notifies </a:t>
            </a:r>
            <a:r>
              <a:rPr lang="en-US" sz="3600">
                <a:solidFill>
                  <a:srgbClr val="000000"/>
                </a:solidFill>
              </a:rPr>
              <a:t>(consistent with opt-out policy adopted by the State and approved by OSEP) the State Lead Educational (SEA) agency and the local educational (LEA) agency where the child resides at least 90 days prior to the child’s third birthday for children potentially eligible for Part B preschool services.  </a:t>
            </a:r>
            <a:r>
              <a:rPr lang="en-US" sz="3600" b="0" i="0">
                <a:solidFill>
                  <a:srgbClr val="000000"/>
                </a:solidFill>
                <a:effectLst/>
              </a:rPr>
              <a:t> </a:t>
            </a:r>
          </a:p>
          <a:p>
            <a:pPr marL="228600" lvl="1" indent="0" algn="ctr">
              <a:buNone/>
            </a:pPr>
            <a:endParaRPr lang="en-US" altLang="en-US" sz="3600">
              <a:solidFill>
                <a:srgbClr val="000000"/>
              </a:solidFill>
            </a:endParaRPr>
          </a:p>
          <a:p>
            <a:pPr marL="228600" lvl="1" indent="0">
              <a:buNone/>
            </a:pPr>
            <a:endParaRPr lang="en-US" altLang="en-US" sz="3600">
              <a:solidFill>
                <a:srgbClr val="000000"/>
              </a:solidFill>
            </a:endParaRPr>
          </a:p>
          <a:p>
            <a:pPr marL="228600" lvl="1" indent="0" algn="ctr">
              <a:buNone/>
            </a:pPr>
            <a:endParaRPr lang="en-US" altLang="en-US" sz="3600">
              <a:solidFill>
                <a:srgbClr val="000000"/>
              </a:solidFill>
            </a:endParaRPr>
          </a:p>
          <a:p>
            <a:pPr marL="0" indent="0">
              <a:buNone/>
            </a:pPr>
            <a:endParaRPr lang="en-US" altLang="en-US" sz="3600"/>
          </a:p>
        </p:txBody>
      </p:sp>
      <p:sp>
        <p:nvSpPr>
          <p:cNvPr id="4" name="TextBox 3">
            <a:extLst>
              <a:ext uri="{FF2B5EF4-FFF2-40B4-BE49-F238E27FC236}">
                <a16:creationId xmlns:a16="http://schemas.microsoft.com/office/drawing/2014/main" id="{5584ED66-C268-A8A4-C9F9-21776BCEE46E}"/>
              </a:ext>
            </a:extLst>
          </p:cNvPr>
          <p:cNvSpPr txBox="1"/>
          <p:nvPr/>
        </p:nvSpPr>
        <p:spPr>
          <a:xfrm>
            <a:off x="271849" y="5622324"/>
            <a:ext cx="11677695" cy="400110"/>
          </a:xfrm>
          <a:prstGeom prst="rect">
            <a:avLst/>
          </a:prstGeom>
          <a:noFill/>
        </p:spPr>
        <p:txBody>
          <a:bodyPr wrap="square" rtlCol="0">
            <a:spAutoFit/>
          </a:bodyPr>
          <a:lstStyle/>
          <a:p>
            <a:pPr algn="ctr"/>
            <a:r>
              <a:rPr lang="en-US" sz="2000" i="1"/>
              <a:t>Written notification = EI Transition Notice = DOE Referral</a:t>
            </a:r>
          </a:p>
        </p:txBody>
      </p:sp>
    </p:spTree>
    <p:extLst>
      <p:ext uri="{BB962C8B-B14F-4D97-AF65-F5344CB8AC3E}">
        <p14:creationId xmlns:p14="http://schemas.microsoft.com/office/powerpoint/2010/main" val="41682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52400"/>
            <a:ext cx="11811000" cy="1447800"/>
          </a:xfrm>
        </p:spPr>
        <p:txBody>
          <a:bodyPr>
            <a:noAutofit/>
          </a:bodyPr>
          <a:lstStyle/>
          <a:p>
            <a:pPr algn="ctr" eaLnBrk="1" hangingPunct="1"/>
            <a:r>
              <a:rPr lang="en-US" altLang="en-US" sz="4000" b="1">
                <a:latin typeface="Maiandra GD" panose="020E0502030308020204" pitchFamily="34" charset="0"/>
              </a:rPr>
              <a:t>8B. Percent exiting Part C with timely transition notice:</a:t>
            </a:r>
            <a:br>
              <a:rPr lang="en-US" altLang="en-US" sz="4000" b="1">
                <a:latin typeface="Maiandra GD" panose="020E0502030308020204" pitchFamily="34" charset="0"/>
              </a:rPr>
            </a:br>
            <a:endParaRPr lang="en-US" altLang="en-US" sz="2400" b="1">
              <a:latin typeface="Maiandra GD" panose="020E0502030308020204" pitchFamily="34" charset="0"/>
            </a:endParaRPr>
          </a:p>
        </p:txBody>
      </p:sp>
      <p:graphicFrame>
        <p:nvGraphicFramePr>
          <p:cNvPr id="4" name="Chart 3"/>
          <p:cNvGraphicFramePr/>
          <p:nvPr>
            <p:extLst>
              <p:ext uri="{D42A27DB-BD31-4B8C-83A1-F6EECF244321}">
                <p14:modId xmlns:p14="http://schemas.microsoft.com/office/powerpoint/2010/main" val="3680022585"/>
              </p:ext>
            </p:extLst>
          </p:nvPr>
        </p:nvGraphicFramePr>
        <p:xfrm>
          <a:off x="228600" y="1676400"/>
          <a:ext cx="8382000" cy="48895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CE4E19E-6BA8-4AA0-A058-4153FFE8C204}"/>
              </a:ext>
            </a:extLst>
          </p:cNvPr>
          <p:cNvSpPr txBox="1"/>
          <p:nvPr/>
        </p:nvSpPr>
        <p:spPr>
          <a:xfrm>
            <a:off x="9220200" y="2209800"/>
            <a:ext cx="28194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rPr>
              <a:t>Additional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rPr>
              <a:t>TN opt out:  182 (decrease from 188)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aiandra GD" panose="020E0502030308020204" pitchFamily="34" charset="0"/>
                <a:ea typeface="+mn-ea"/>
                <a:cs typeface="+mn-cs"/>
              </a:rPr>
              <a:t>predominate reason:  not interested in DOE</a:t>
            </a:r>
          </a:p>
          <a:p>
            <a:pPr marL="0" marR="0" lvl="0" indent="339725"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endParaRPr>
          </a:p>
        </p:txBody>
      </p:sp>
    </p:spTree>
    <p:extLst>
      <p:ext uri="{BB962C8B-B14F-4D97-AF65-F5344CB8AC3E}">
        <p14:creationId xmlns:p14="http://schemas.microsoft.com/office/powerpoint/2010/main" val="31511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Late Reasons</a:t>
            </a:r>
          </a:p>
        </p:txBody>
      </p:sp>
      <p:sp>
        <p:nvSpPr>
          <p:cNvPr id="38915" name="Rectangle 3"/>
          <p:cNvSpPr>
            <a:spLocks noGrp="1" noChangeArrowheads="1"/>
          </p:cNvSpPr>
          <p:nvPr>
            <p:ph type="body" idx="1"/>
          </p:nvPr>
        </p:nvSpPr>
        <p:spPr>
          <a:xfrm>
            <a:off x="1717964" y="2155373"/>
            <a:ext cx="10267207" cy="4386942"/>
          </a:xfrm>
        </p:spPr>
        <p:txBody>
          <a:bodyPr>
            <a:normAutofit/>
          </a:bodyPr>
          <a:lstStyle/>
          <a:p>
            <a:pPr marL="228600" lvl="1" indent="0">
              <a:buNone/>
            </a:pPr>
            <a:r>
              <a:rPr lang="en-US" sz="3600" b="0" i="0">
                <a:solidFill>
                  <a:srgbClr val="000000"/>
                </a:solidFill>
                <a:effectLst/>
              </a:rPr>
              <a:t>Family Reasons: </a:t>
            </a:r>
          </a:p>
          <a:p>
            <a:pPr lvl="3"/>
            <a:r>
              <a:rPr lang="en-US" sz="3200">
                <a:solidFill>
                  <a:srgbClr val="000000"/>
                </a:solidFill>
              </a:rPr>
              <a:t>Late Referral</a:t>
            </a:r>
          </a:p>
          <a:p>
            <a:pPr lvl="3"/>
            <a:r>
              <a:rPr lang="en-US" sz="3200">
                <a:solidFill>
                  <a:srgbClr val="000000"/>
                </a:solidFill>
              </a:rPr>
              <a:t>Opted out and then changed their mind</a:t>
            </a:r>
          </a:p>
          <a:p>
            <a:pPr marL="228600" lvl="1" indent="0">
              <a:buNone/>
            </a:pPr>
            <a:endParaRPr lang="en-US" sz="3600" b="0" i="0">
              <a:solidFill>
                <a:srgbClr val="000000"/>
              </a:solidFill>
              <a:effectLst/>
            </a:endParaRPr>
          </a:p>
          <a:p>
            <a:pPr marL="228600" lvl="1" indent="0">
              <a:buNone/>
            </a:pPr>
            <a:r>
              <a:rPr lang="en-US" sz="3600">
                <a:solidFill>
                  <a:srgbClr val="000000"/>
                </a:solidFill>
              </a:rPr>
              <a:t>Program Reasons:</a:t>
            </a:r>
          </a:p>
          <a:p>
            <a:pPr lvl="3"/>
            <a:r>
              <a:rPr lang="en-US" sz="3200" b="0" i="0">
                <a:solidFill>
                  <a:srgbClr val="000000"/>
                </a:solidFill>
                <a:effectLst/>
              </a:rPr>
              <a:t>Forgot to send</a:t>
            </a:r>
          </a:p>
          <a:p>
            <a:pPr lvl="3"/>
            <a:r>
              <a:rPr lang="en-US" sz="3200">
                <a:solidFill>
                  <a:srgbClr val="000000"/>
                </a:solidFill>
              </a:rPr>
              <a:t>Other</a:t>
            </a:r>
            <a:endParaRPr lang="en-US" sz="3200" b="0" i="0">
              <a:solidFill>
                <a:srgbClr val="000000"/>
              </a:solidFill>
              <a:effectLst/>
            </a:endParaRPr>
          </a:p>
          <a:p>
            <a:pPr marL="0" indent="0">
              <a:buNone/>
            </a:pPr>
            <a:endParaRPr lang="en-US" altLang="en-US" sz="3600"/>
          </a:p>
        </p:txBody>
      </p:sp>
    </p:spTree>
    <p:extLst>
      <p:ext uri="{BB962C8B-B14F-4D97-AF65-F5344CB8AC3E}">
        <p14:creationId xmlns:p14="http://schemas.microsoft.com/office/powerpoint/2010/main" val="17429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 y="1273890"/>
            <a:ext cx="4845252" cy="3395820"/>
          </a:xfrm>
        </p:spPr>
        <p:txBody>
          <a:bodyPr>
            <a:normAutofit/>
          </a:bodyPr>
          <a:lstStyle/>
          <a:p>
            <a:pPr algn="ctr"/>
            <a:r>
              <a:rPr lang="en-US" altLang="en-US" b="1">
                <a:latin typeface="Maiandra GD" panose="020E0502030308020204" pitchFamily="34" charset="0"/>
              </a:rPr>
              <a:t>Transition 8C:  Transition Conference</a:t>
            </a:r>
          </a:p>
        </p:txBody>
      </p:sp>
    </p:spTree>
    <p:extLst>
      <p:ext uri="{BB962C8B-B14F-4D97-AF65-F5344CB8AC3E}">
        <p14:creationId xmlns:p14="http://schemas.microsoft.com/office/powerpoint/2010/main" val="10985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Transition Conference Requirement</a:t>
            </a:r>
          </a:p>
        </p:txBody>
      </p:sp>
      <p:sp>
        <p:nvSpPr>
          <p:cNvPr id="38915" name="Rectangle 3"/>
          <p:cNvSpPr>
            <a:spLocks noGrp="1" noChangeArrowheads="1"/>
          </p:cNvSpPr>
          <p:nvPr>
            <p:ph type="body" idx="1"/>
          </p:nvPr>
        </p:nvSpPr>
        <p:spPr>
          <a:xfrm>
            <a:off x="171201" y="2112347"/>
            <a:ext cx="11778343" cy="2966281"/>
          </a:xfrm>
        </p:spPr>
        <p:txBody>
          <a:bodyPr>
            <a:normAutofit/>
          </a:bodyPr>
          <a:lstStyle/>
          <a:p>
            <a:pPr marL="228600" lvl="1" indent="0" algn="ctr">
              <a:buNone/>
            </a:pPr>
            <a:r>
              <a:rPr lang="en-US" sz="3600" b="0" i="0">
                <a:solidFill>
                  <a:srgbClr val="000000"/>
                </a:solidFill>
                <a:effectLst/>
              </a:rPr>
              <a:t>Part C Early Intervention conducts a Transition Conference with the approval of the family at least 90 days, and at the discretion of all parties, not more than nine months, prior to the child’s third birthday for children potentially eligible for Part B preschool services. </a:t>
            </a:r>
          </a:p>
          <a:p>
            <a:pPr marL="228600" lvl="1" indent="0" algn="ctr">
              <a:buNone/>
            </a:pPr>
            <a:endParaRPr lang="en-US" altLang="en-US" sz="3600">
              <a:solidFill>
                <a:srgbClr val="000000"/>
              </a:solidFill>
            </a:endParaRPr>
          </a:p>
          <a:p>
            <a:pPr marL="0" indent="0">
              <a:buNone/>
            </a:pPr>
            <a:endParaRPr lang="en-US" altLang="en-US" sz="3600"/>
          </a:p>
        </p:txBody>
      </p:sp>
      <p:sp>
        <p:nvSpPr>
          <p:cNvPr id="2" name="TextBox 1">
            <a:extLst>
              <a:ext uri="{FF2B5EF4-FFF2-40B4-BE49-F238E27FC236}">
                <a16:creationId xmlns:a16="http://schemas.microsoft.com/office/drawing/2014/main" id="{20AF654B-9AE4-E38B-8984-E186C70189F5}"/>
              </a:ext>
            </a:extLst>
          </p:cNvPr>
          <p:cNvSpPr txBox="1"/>
          <p:nvPr/>
        </p:nvSpPr>
        <p:spPr>
          <a:xfrm>
            <a:off x="3867665" y="5581526"/>
            <a:ext cx="5338119" cy="369332"/>
          </a:xfrm>
          <a:prstGeom prst="rect">
            <a:avLst/>
          </a:prstGeom>
          <a:noFill/>
        </p:spPr>
        <p:txBody>
          <a:bodyPr wrap="square" rtlCol="0">
            <a:spAutoFit/>
          </a:bodyPr>
          <a:lstStyle/>
          <a:p>
            <a:r>
              <a:rPr lang="en-US" i="1"/>
              <a:t>Parents may decline to hold a transition conference. </a:t>
            </a:r>
          </a:p>
        </p:txBody>
      </p:sp>
    </p:spTree>
    <p:extLst>
      <p:ext uri="{BB962C8B-B14F-4D97-AF65-F5344CB8AC3E}">
        <p14:creationId xmlns:p14="http://schemas.microsoft.com/office/powerpoint/2010/main" val="388630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11811000" cy="1447800"/>
          </a:xfrm>
        </p:spPr>
        <p:txBody>
          <a:bodyPr>
            <a:noAutofit/>
          </a:bodyPr>
          <a:lstStyle/>
          <a:p>
            <a:pPr algn="ctr" eaLnBrk="1" hangingPunct="1"/>
            <a:r>
              <a:rPr lang="en-US" altLang="en-US" sz="4000" b="1">
                <a:latin typeface="Maiandra GD" panose="020E0502030308020204" pitchFamily="34" charset="0"/>
              </a:rPr>
              <a:t>8C. Percent exiting Part C with timely transition conference:</a:t>
            </a:r>
            <a:endParaRPr lang="en-US" altLang="en-US" sz="2400" b="1">
              <a:latin typeface="Maiandra GD" panose="020E0502030308020204" pitchFamily="34" charset="0"/>
            </a:endParaRPr>
          </a:p>
        </p:txBody>
      </p:sp>
      <p:graphicFrame>
        <p:nvGraphicFramePr>
          <p:cNvPr id="4" name="Chart 3"/>
          <p:cNvGraphicFramePr/>
          <p:nvPr>
            <p:extLst>
              <p:ext uri="{D42A27DB-BD31-4B8C-83A1-F6EECF244321}">
                <p14:modId xmlns:p14="http://schemas.microsoft.com/office/powerpoint/2010/main" val="836167998"/>
              </p:ext>
            </p:extLst>
          </p:nvPr>
        </p:nvGraphicFramePr>
        <p:xfrm>
          <a:off x="228600" y="1676400"/>
          <a:ext cx="8382000" cy="48895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CE4E19E-6BA8-4AA0-A058-4153FFE8C204}"/>
              </a:ext>
            </a:extLst>
          </p:cNvPr>
          <p:cNvSpPr txBox="1"/>
          <p:nvPr/>
        </p:nvSpPr>
        <p:spPr>
          <a:xfrm>
            <a:off x="9067800" y="2209800"/>
            <a:ext cx="281940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rPr>
              <a:t>Additional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rPr>
              <a:t>TC decline:  </a:t>
            </a:r>
            <a:r>
              <a:rPr lang="en-US" b="1">
                <a:solidFill>
                  <a:prstClr val="black"/>
                </a:solidFill>
                <a:latin typeface="Maiandra GD" panose="020E0502030308020204" pitchFamily="34" charset="0"/>
              </a:rPr>
              <a:t>481</a:t>
            </a:r>
            <a:r>
              <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rPr>
              <a:t> (increase from </a:t>
            </a:r>
            <a:r>
              <a:rPr lang="en-US" b="1">
                <a:solidFill>
                  <a:prstClr val="black"/>
                </a:solidFill>
                <a:latin typeface="Maiandra GD" panose="020E0502030308020204" pitchFamily="34" charset="0"/>
              </a:rPr>
              <a:t>442</a:t>
            </a:r>
            <a:r>
              <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rPr>
              <a:t>)</a:t>
            </a:r>
          </a:p>
          <a:p>
            <a:pPr marL="338138" marR="0" lvl="0" indent="-338138"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aiandra GD" panose="020E0502030308020204" pitchFamily="34" charset="0"/>
                <a:ea typeface="+mn-ea"/>
                <a:cs typeface="+mn-cs"/>
              </a:rPr>
              <a:t>     </a:t>
            </a:r>
            <a:r>
              <a:rPr kumimoji="0" lang="en-US" sz="1200" b="0" i="0" u="none" strike="noStrike" kern="1200" cap="none" spc="0" normalizeH="0" baseline="0" noProof="0">
                <a:ln>
                  <a:noFill/>
                </a:ln>
                <a:solidFill>
                  <a:prstClr val="black"/>
                </a:solidFill>
                <a:effectLst/>
                <a:uLnTx/>
                <a:uFillTx/>
                <a:latin typeface="Maiandra GD" panose="020E0502030308020204" pitchFamily="34" charset="0"/>
                <a:ea typeface="+mn-ea"/>
                <a:cs typeface="+mn-cs"/>
              </a:rPr>
              <a:t>predominate reason:  decided on a setting</a:t>
            </a:r>
            <a:endParaRPr kumimoji="0" lang="en-US" sz="1800" b="1" i="0" u="none" strike="noStrike" kern="1200" cap="none" spc="0" normalizeH="0" baseline="0" noProof="0">
              <a:ln>
                <a:noFill/>
              </a:ln>
              <a:solidFill>
                <a:prstClr val="black"/>
              </a:solidFill>
              <a:effectLst/>
              <a:uLnTx/>
              <a:uFillTx/>
              <a:latin typeface="Maiandra GD" panose="020E0502030308020204" pitchFamily="34" charset="0"/>
              <a:ea typeface="+mn-ea"/>
              <a:cs typeface="+mn-cs"/>
            </a:endParaRPr>
          </a:p>
        </p:txBody>
      </p:sp>
    </p:spTree>
    <p:extLst>
      <p:ext uri="{BB962C8B-B14F-4D97-AF65-F5344CB8AC3E}">
        <p14:creationId xmlns:p14="http://schemas.microsoft.com/office/powerpoint/2010/main" val="396552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Late Reasons</a:t>
            </a:r>
          </a:p>
        </p:txBody>
      </p:sp>
      <p:sp>
        <p:nvSpPr>
          <p:cNvPr id="38915" name="Rectangle 3"/>
          <p:cNvSpPr>
            <a:spLocks noGrp="1" noChangeArrowheads="1"/>
          </p:cNvSpPr>
          <p:nvPr>
            <p:ph type="body" idx="1"/>
          </p:nvPr>
        </p:nvSpPr>
        <p:spPr>
          <a:xfrm>
            <a:off x="1533236" y="2155373"/>
            <a:ext cx="10451935" cy="4386942"/>
          </a:xfrm>
        </p:spPr>
        <p:txBody>
          <a:bodyPr>
            <a:normAutofit/>
          </a:bodyPr>
          <a:lstStyle/>
          <a:p>
            <a:pPr marL="228600" lvl="1" indent="0">
              <a:buNone/>
            </a:pPr>
            <a:r>
              <a:rPr lang="en-US" sz="3600" b="0" i="0">
                <a:solidFill>
                  <a:srgbClr val="000000"/>
                </a:solidFill>
                <a:effectLst/>
              </a:rPr>
              <a:t>Family Reason: </a:t>
            </a:r>
          </a:p>
          <a:p>
            <a:pPr lvl="3"/>
            <a:r>
              <a:rPr lang="en-US" sz="3200">
                <a:solidFill>
                  <a:srgbClr val="000000"/>
                </a:solidFill>
              </a:rPr>
              <a:t>Did not return calls in a timely manner</a:t>
            </a:r>
          </a:p>
          <a:p>
            <a:pPr marL="228600" lvl="1" indent="0">
              <a:buNone/>
            </a:pPr>
            <a:endParaRPr lang="en-US" sz="3600" b="0" i="0">
              <a:solidFill>
                <a:srgbClr val="000000"/>
              </a:solidFill>
              <a:effectLst/>
              <a:highlight>
                <a:srgbClr val="FFFF00"/>
              </a:highlight>
            </a:endParaRPr>
          </a:p>
          <a:p>
            <a:pPr marL="228600" lvl="1" indent="0">
              <a:buNone/>
            </a:pPr>
            <a:r>
              <a:rPr lang="en-US" sz="3600">
                <a:solidFill>
                  <a:srgbClr val="000000"/>
                </a:solidFill>
              </a:rPr>
              <a:t>Program Reason:</a:t>
            </a:r>
          </a:p>
          <a:p>
            <a:pPr lvl="3"/>
            <a:r>
              <a:rPr lang="en-US" sz="3200" b="0" i="0">
                <a:solidFill>
                  <a:srgbClr val="000000"/>
                </a:solidFill>
                <a:effectLst/>
              </a:rPr>
              <a:t>No documentation</a:t>
            </a:r>
          </a:p>
          <a:p>
            <a:pPr marL="0" indent="0">
              <a:buNone/>
            </a:pPr>
            <a:endParaRPr lang="en-US" altLang="en-US" sz="3600"/>
          </a:p>
        </p:txBody>
      </p:sp>
    </p:spTree>
    <p:extLst>
      <p:ext uri="{BB962C8B-B14F-4D97-AF65-F5344CB8AC3E}">
        <p14:creationId xmlns:p14="http://schemas.microsoft.com/office/powerpoint/2010/main" val="37245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26225" y="1143000"/>
            <a:ext cx="4098175" cy="3863180"/>
          </a:xfrm>
        </p:spPr>
        <p:txBody>
          <a:bodyPr>
            <a:normAutofit fontScale="90000"/>
          </a:bodyPr>
          <a:lstStyle/>
          <a:p>
            <a:pPr algn="ctr"/>
            <a:r>
              <a:rPr lang="en-US" altLang="en-US" b="1">
                <a:latin typeface="Maiandra GD" panose="020E0502030308020204" pitchFamily="34" charset="0"/>
              </a:rPr>
              <a:t>Strategies to Improve the System of Services and Increase Compliance</a:t>
            </a:r>
          </a:p>
        </p:txBody>
      </p:sp>
    </p:spTree>
    <p:extLst>
      <p:ext uri="{BB962C8B-B14F-4D97-AF65-F5344CB8AC3E}">
        <p14:creationId xmlns:p14="http://schemas.microsoft.com/office/powerpoint/2010/main" val="402125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Workgroup Members</a:t>
            </a:r>
          </a:p>
        </p:txBody>
      </p:sp>
      <p:sp>
        <p:nvSpPr>
          <p:cNvPr id="2" name="TextBox 1">
            <a:extLst>
              <a:ext uri="{FF2B5EF4-FFF2-40B4-BE49-F238E27FC236}">
                <a16:creationId xmlns:a16="http://schemas.microsoft.com/office/drawing/2014/main" id="{C72DE291-4A27-3A15-3A4A-D746005BD263}"/>
              </a:ext>
            </a:extLst>
          </p:cNvPr>
          <p:cNvSpPr txBox="1"/>
          <p:nvPr/>
        </p:nvSpPr>
        <p:spPr>
          <a:xfrm>
            <a:off x="1094509" y="1964725"/>
            <a:ext cx="10855035" cy="3062377"/>
          </a:xfrm>
          <a:prstGeom prst="rect">
            <a:avLst/>
          </a:prstGeom>
          <a:noFill/>
        </p:spPr>
        <p:txBody>
          <a:bodyPr wrap="square" rtlCol="0">
            <a:spAutoFit/>
          </a:bodyPr>
          <a:lstStyle/>
          <a:p>
            <a:r>
              <a:rPr lang="en-US" sz="2800"/>
              <a:t>Co-Leads:  Carrie Pisciotto &amp; Sheri Umakoshi</a:t>
            </a:r>
          </a:p>
          <a:p>
            <a:endParaRPr lang="en-US" sz="2400"/>
          </a:p>
          <a:p>
            <a:pPr marL="342900" indent="-342900">
              <a:spcAft>
                <a:spcPts val="1800"/>
              </a:spcAft>
              <a:buFont typeface="Arial" panose="020B0604020202020204" pitchFamily="34" charset="0"/>
              <a:buChar char="•"/>
            </a:pPr>
            <a:r>
              <a:rPr lang="en-US" sz="2400"/>
              <a:t>Catherine Abellera, Kona &amp; North HI Child Development Program</a:t>
            </a:r>
          </a:p>
          <a:p>
            <a:pPr marL="342900" indent="-342900">
              <a:spcAft>
                <a:spcPts val="1800"/>
              </a:spcAft>
              <a:buFont typeface="Arial" panose="020B0604020202020204" pitchFamily="34" charset="0"/>
              <a:buChar char="•"/>
            </a:pPr>
            <a:r>
              <a:rPr lang="en-US" sz="2400"/>
              <a:t>Lindsey Murakami, Leeward Early Childhood Services Program</a:t>
            </a:r>
          </a:p>
          <a:p>
            <a:pPr marL="342900" indent="-342900">
              <a:spcAft>
                <a:spcPts val="1800"/>
              </a:spcAft>
              <a:buFont typeface="Arial" panose="020B0604020202020204" pitchFamily="34" charset="0"/>
              <a:buChar char="•"/>
            </a:pPr>
            <a:r>
              <a:rPr lang="en-US" sz="2400"/>
              <a:t>Lori Alamodin, Kapolei Easter Seals</a:t>
            </a:r>
          </a:p>
          <a:p>
            <a:pPr marL="342900" indent="-342900">
              <a:spcAft>
                <a:spcPts val="1800"/>
              </a:spcAft>
              <a:buFont typeface="Arial" panose="020B0604020202020204" pitchFamily="34" charset="0"/>
              <a:buChar char="•"/>
            </a:pPr>
            <a:r>
              <a:rPr lang="en-US" sz="2400"/>
              <a:t>Myrna Castro, Kapiolani Medical Center-Early Intervention Program</a:t>
            </a:r>
          </a:p>
        </p:txBody>
      </p:sp>
    </p:spTree>
    <p:extLst>
      <p:ext uri="{BB962C8B-B14F-4D97-AF65-F5344CB8AC3E}">
        <p14:creationId xmlns:p14="http://schemas.microsoft.com/office/powerpoint/2010/main" val="133576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Challenges/Root Cause</a:t>
            </a:r>
          </a:p>
        </p:txBody>
      </p:sp>
      <p:sp>
        <p:nvSpPr>
          <p:cNvPr id="3" name="TextBox 2">
            <a:extLst>
              <a:ext uri="{FF2B5EF4-FFF2-40B4-BE49-F238E27FC236}">
                <a16:creationId xmlns:a16="http://schemas.microsoft.com/office/drawing/2014/main" id="{BA22C255-19DD-2BED-F80C-2B671FE58E7E}"/>
              </a:ext>
            </a:extLst>
          </p:cNvPr>
          <p:cNvSpPr txBox="1"/>
          <p:nvPr/>
        </p:nvSpPr>
        <p:spPr>
          <a:xfrm>
            <a:off x="2032000" y="2089486"/>
            <a:ext cx="9405257" cy="2923877"/>
          </a:xfrm>
          <a:prstGeom prst="rect">
            <a:avLst/>
          </a:prstGeom>
          <a:noFill/>
        </p:spPr>
        <p:txBody>
          <a:bodyPr wrap="square" rtlCol="0">
            <a:spAutoFit/>
          </a:bodyPr>
          <a:lstStyle/>
          <a:p>
            <a:endParaRPr lang="en-US" sz="2400"/>
          </a:p>
          <a:p>
            <a:pPr marL="342900" indent="-342900">
              <a:buFont typeface="Arial" panose="020B0604020202020204" pitchFamily="34" charset="0"/>
              <a:buChar char="•"/>
            </a:pPr>
            <a:r>
              <a:rPr lang="en-US" sz="3200"/>
              <a:t>Staff Vacancies</a:t>
            </a:r>
          </a:p>
          <a:p>
            <a:pPr marL="342900" indent="-342900">
              <a:buFont typeface="Arial" panose="020B0604020202020204" pitchFamily="34" charset="0"/>
              <a:buChar char="•"/>
            </a:pPr>
            <a:endParaRPr lang="en-US" sz="3200"/>
          </a:p>
          <a:p>
            <a:pPr marL="342900" indent="-342900">
              <a:buFont typeface="Arial" panose="020B0604020202020204" pitchFamily="34" charset="0"/>
              <a:buChar char="•"/>
            </a:pPr>
            <a:r>
              <a:rPr lang="en-US" sz="3200"/>
              <a:t>Full IFSP Team Meetings</a:t>
            </a:r>
          </a:p>
          <a:p>
            <a:pPr marL="342900" indent="-342900">
              <a:buFont typeface="Arial" panose="020B0604020202020204" pitchFamily="34" charset="0"/>
              <a:buChar char="•"/>
            </a:pPr>
            <a:endParaRPr lang="en-US" sz="3200"/>
          </a:p>
          <a:p>
            <a:pPr marL="342900" indent="-342900">
              <a:buFont typeface="Arial" panose="020B0604020202020204" pitchFamily="34" charset="0"/>
              <a:buChar char="•"/>
            </a:pPr>
            <a:r>
              <a:rPr lang="en-US" sz="3200"/>
              <a:t>Documentation of MDE, IFSP, and Timely Services</a:t>
            </a:r>
          </a:p>
        </p:txBody>
      </p:sp>
    </p:spTree>
    <p:extLst>
      <p:ext uri="{BB962C8B-B14F-4D97-AF65-F5344CB8AC3E}">
        <p14:creationId xmlns:p14="http://schemas.microsoft.com/office/powerpoint/2010/main" val="417682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99220"/>
            <a:ext cx="12039600" cy="1325563"/>
          </a:xfrm>
        </p:spPr>
        <p:txBody>
          <a:bodyPr>
            <a:noAutofit/>
          </a:bodyPr>
          <a:lstStyle/>
          <a:p>
            <a:pPr algn="ctr" eaLnBrk="1" hangingPunct="1"/>
            <a:r>
              <a:rPr lang="en-US" altLang="en-US" sz="4400" b="1">
                <a:latin typeface="Maiandra GD" panose="020E0502030308020204" pitchFamily="34" charset="0"/>
              </a:rPr>
              <a:t>Mission: Providing Early Intervention Services </a:t>
            </a:r>
            <a:br>
              <a:rPr lang="en-US" altLang="en-US" sz="4400" b="1">
                <a:latin typeface="Maiandra GD" panose="020E0502030308020204" pitchFamily="34" charset="0"/>
              </a:rPr>
            </a:br>
            <a:r>
              <a:rPr lang="en-US" altLang="en-US" sz="4400" b="1">
                <a:latin typeface="Maiandra GD" panose="020E0502030308020204" pitchFamily="34" charset="0"/>
              </a:rPr>
              <a:t>in Natural Environments</a:t>
            </a:r>
          </a:p>
        </p:txBody>
      </p:sp>
      <p:sp>
        <p:nvSpPr>
          <p:cNvPr id="6147" name="Rectangle 3"/>
          <p:cNvSpPr>
            <a:spLocks noGrp="1" noChangeArrowheads="1"/>
          </p:cNvSpPr>
          <p:nvPr>
            <p:ph type="body" idx="1"/>
          </p:nvPr>
        </p:nvSpPr>
        <p:spPr>
          <a:xfrm>
            <a:off x="609600" y="2286000"/>
            <a:ext cx="10972800" cy="3505201"/>
          </a:xfrm>
        </p:spPr>
        <p:txBody>
          <a:bodyPr>
            <a:normAutofit/>
          </a:bodyPr>
          <a:lstStyle/>
          <a:p>
            <a:pPr marL="0" indent="0" algn="ctr" eaLnBrk="1" hangingPunct="1">
              <a:buNone/>
            </a:pPr>
            <a:r>
              <a:rPr lang="en-US" altLang="en-US" sz="3600"/>
              <a:t>Part C early intervention builds upon and provides supports and resources to assist family members and caregivers to enhance children’s learning and development through everyday learning opportunities. </a:t>
            </a:r>
          </a:p>
        </p:txBody>
      </p:sp>
      <p:sp>
        <p:nvSpPr>
          <p:cNvPr id="2" name="TextBox 1">
            <a:extLst>
              <a:ext uri="{FF2B5EF4-FFF2-40B4-BE49-F238E27FC236}">
                <a16:creationId xmlns:a16="http://schemas.microsoft.com/office/drawing/2014/main" id="{80C6CF9F-B734-46BA-8D24-987FFE157021}"/>
              </a:ext>
            </a:extLst>
          </p:cNvPr>
          <p:cNvSpPr txBox="1"/>
          <p:nvPr/>
        </p:nvSpPr>
        <p:spPr>
          <a:xfrm>
            <a:off x="609600" y="6400800"/>
            <a:ext cx="11125200" cy="307777"/>
          </a:xfrm>
          <a:prstGeom prst="rect">
            <a:avLst/>
          </a:prstGeom>
          <a:noFill/>
        </p:spPr>
        <p:txBody>
          <a:bodyPr wrap="square" rtlCol="0">
            <a:spAutoFit/>
          </a:bodyPr>
          <a:lstStyle/>
          <a:p>
            <a:pPr algn="ctr"/>
            <a:r>
              <a:rPr lang="en-US" sz="1400">
                <a:latin typeface="Maiandra GD" panose="020E0502030308020204" pitchFamily="34" charset="0"/>
              </a:rPr>
              <a:t>Workgroup on Principles and Practices in Natural Environments, OSEP TA Community of Practice: Part C Settings (2008, March)</a:t>
            </a:r>
          </a:p>
        </p:txBody>
      </p:sp>
      <p:pic>
        <p:nvPicPr>
          <p:cNvPr id="4" name="Picture 3" descr="A group of children sitting on the grass&#10;&#10;Description automatically generated">
            <a:extLst>
              <a:ext uri="{FF2B5EF4-FFF2-40B4-BE49-F238E27FC236}">
                <a16:creationId xmlns:a16="http://schemas.microsoft.com/office/drawing/2014/main" id="{3E041B4A-5508-48C5-9F59-9AD66FFD668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0600" y="4711557"/>
            <a:ext cx="2329854" cy="1553236"/>
          </a:xfrm>
          <a:prstGeom prst="rect">
            <a:avLst/>
          </a:prstGeom>
        </p:spPr>
      </p:pic>
      <p:pic>
        <p:nvPicPr>
          <p:cNvPr id="12" name="Picture 11" descr="A person and a child reading a book&#10;&#10;Description automatically generated with medium confidence">
            <a:extLst>
              <a:ext uri="{FF2B5EF4-FFF2-40B4-BE49-F238E27FC236}">
                <a16:creationId xmlns:a16="http://schemas.microsoft.com/office/drawing/2014/main" id="{0CF99C8F-D9A5-4A26-866A-3A3D5DBC060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0600" y="4711557"/>
            <a:ext cx="2209800" cy="1473488"/>
          </a:xfrm>
          <a:prstGeom prst="rect">
            <a:avLst/>
          </a:prstGeom>
        </p:spPr>
      </p:pic>
    </p:spTree>
    <p:extLst>
      <p:ext uri="{BB962C8B-B14F-4D97-AF65-F5344CB8AC3E}">
        <p14:creationId xmlns:p14="http://schemas.microsoft.com/office/powerpoint/2010/main" val="11855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5418-5A9A-90B6-78FB-82EBA2C566CE}"/>
              </a:ext>
            </a:extLst>
          </p:cNvPr>
          <p:cNvSpPr>
            <a:spLocks noGrp="1"/>
          </p:cNvSpPr>
          <p:nvPr>
            <p:ph type="title"/>
          </p:nvPr>
        </p:nvSpPr>
        <p:spPr/>
        <p:txBody>
          <a:bodyPr>
            <a:normAutofit/>
          </a:bodyPr>
          <a:lstStyle/>
          <a:p>
            <a:pPr algn="ctr"/>
            <a:r>
              <a:rPr lang="en-US" sz="4400" b="1">
                <a:latin typeface="Maiandra GD" panose="020E0502030308020204" pitchFamily="34" charset="0"/>
              </a:rPr>
              <a:t>Action Plan</a:t>
            </a:r>
          </a:p>
        </p:txBody>
      </p:sp>
      <p:graphicFrame>
        <p:nvGraphicFramePr>
          <p:cNvPr id="4" name="Table 3">
            <a:extLst>
              <a:ext uri="{FF2B5EF4-FFF2-40B4-BE49-F238E27FC236}">
                <a16:creationId xmlns:a16="http://schemas.microsoft.com/office/drawing/2014/main" id="{FB34CB69-D129-DD29-6802-D4D49A51D4E2}"/>
              </a:ext>
            </a:extLst>
          </p:cNvPr>
          <p:cNvGraphicFramePr>
            <a:graphicFrameLocks noGrp="1"/>
          </p:cNvGraphicFramePr>
          <p:nvPr>
            <p:extLst>
              <p:ext uri="{D42A27DB-BD31-4B8C-83A1-F6EECF244321}">
                <p14:modId xmlns:p14="http://schemas.microsoft.com/office/powerpoint/2010/main" val="3557024261"/>
              </p:ext>
            </p:extLst>
          </p:nvPr>
        </p:nvGraphicFramePr>
        <p:xfrm>
          <a:off x="1820562" y="1537245"/>
          <a:ext cx="9817256" cy="5092097"/>
        </p:xfrm>
        <a:graphic>
          <a:graphicData uri="http://schemas.openxmlformats.org/drawingml/2006/table">
            <a:tbl>
              <a:tblPr firstRow="1" bandRow="1">
                <a:tableStyleId>{16D9F66E-5EB9-4882-86FB-DCBF35E3C3E4}</a:tableStyleId>
              </a:tblPr>
              <a:tblGrid>
                <a:gridCol w="2822690">
                  <a:extLst>
                    <a:ext uri="{9D8B030D-6E8A-4147-A177-3AD203B41FA5}">
                      <a16:colId xmlns:a16="http://schemas.microsoft.com/office/drawing/2014/main" val="1332642683"/>
                    </a:ext>
                  </a:extLst>
                </a:gridCol>
                <a:gridCol w="2315688">
                  <a:extLst>
                    <a:ext uri="{9D8B030D-6E8A-4147-A177-3AD203B41FA5}">
                      <a16:colId xmlns:a16="http://schemas.microsoft.com/office/drawing/2014/main" val="2828905102"/>
                    </a:ext>
                  </a:extLst>
                </a:gridCol>
                <a:gridCol w="2373174">
                  <a:extLst>
                    <a:ext uri="{9D8B030D-6E8A-4147-A177-3AD203B41FA5}">
                      <a16:colId xmlns:a16="http://schemas.microsoft.com/office/drawing/2014/main" val="238006569"/>
                    </a:ext>
                  </a:extLst>
                </a:gridCol>
                <a:gridCol w="2305704">
                  <a:extLst>
                    <a:ext uri="{9D8B030D-6E8A-4147-A177-3AD203B41FA5}">
                      <a16:colId xmlns:a16="http://schemas.microsoft.com/office/drawing/2014/main" val="2174586652"/>
                    </a:ext>
                  </a:extLst>
                </a:gridCol>
              </a:tblGrid>
              <a:tr h="792391">
                <a:tc>
                  <a:txBody>
                    <a:bodyPr/>
                    <a:lstStyle/>
                    <a:p>
                      <a:pPr algn="ctr"/>
                      <a:r>
                        <a:rPr lang="en-US" sz="2000" b="0"/>
                        <a:t>Staff Vacancies</a:t>
                      </a:r>
                    </a:p>
                    <a:p>
                      <a:pPr algn="ctr"/>
                      <a:r>
                        <a:rPr lang="en-US" sz="2000" b="0"/>
                        <a:t>(indicator 1 &amp; 7)</a:t>
                      </a:r>
                    </a:p>
                  </a:txBody>
                  <a:tcPr/>
                </a:tc>
                <a:tc>
                  <a:txBody>
                    <a:bodyPr/>
                    <a:lstStyle/>
                    <a:p>
                      <a:pPr algn="ctr"/>
                      <a:r>
                        <a:rPr lang="en-US" sz="2000" b="0"/>
                        <a:t>*IFSP Full Teams*</a:t>
                      </a:r>
                    </a:p>
                    <a:p>
                      <a:pPr algn="ctr"/>
                      <a:r>
                        <a:rPr lang="en-US" sz="2000" b="0"/>
                        <a:t>(Indicator 7)</a:t>
                      </a:r>
                    </a:p>
                  </a:txBody>
                  <a:tcPr/>
                </a:tc>
                <a:tc>
                  <a:txBody>
                    <a:bodyPr/>
                    <a:lstStyle/>
                    <a:p>
                      <a:pPr algn="ctr"/>
                      <a:r>
                        <a:rPr lang="en-US" sz="2000" b="0"/>
                        <a:t>Timely Svc</a:t>
                      </a:r>
                    </a:p>
                    <a:p>
                      <a:pPr algn="ctr"/>
                      <a:r>
                        <a:rPr lang="en-US" sz="2000" b="0"/>
                        <a:t>(Indicator 1)</a:t>
                      </a:r>
                    </a:p>
                  </a:txBody>
                  <a:tcPr/>
                </a:tc>
                <a:tc>
                  <a:txBody>
                    <a:bodyPr/>
                    <a:lstStyle/>
                    <a:p>
                      <a:pPr algn="ctr"/>
                      <a:r>
                        <a:rPr lang="en-US" sz="2000" b="0"/>
                        <a:t>Sharing Indicator  Strategies</a:t>
                      </a:r>
                    </a:p>
                  </a:txBody>
                  <a:tcPr/>
                </a:tc>
                <a:extLst>
                  <a:ext uri="{0D108BD9-81ED-4DB2-BD59-A6C34878D82A}">
                    <a16:rowId xmlns:a16="http://schemas.microsoft.com/office/drawing/2014/main" val="753938579"/>
                  </a:ext>
                </a:extLst>
              </a:tr>
              <a:tr h="1569779">
                <a:tc>
                  <a:txBody>
                    <a:bodyPr/>
                    <a:lstStyle/>
                    <a:p>
                      <a:pPr algn="ctr"/>
                      <a:r>
                        <a:rPr lang="en-US" sz="1800"/>
                        <a:t>Recruitment &amp; Retention strategies will be shared with:</a:t>
                      </a:r>
                    </a:p>
                    <a:p>
                      <a:pPr algn="ctr"/>
                      <a:endParaRPr lang="en-US" sz="900"/>
                    </a:p>
                    <a:p>
                      <a:pPr marL="285750" indent="-166688" algn="l">
                        <a:buFont typeface="Arial" panose="020B0604020202020204" pitchFamily="34" charset="0"/>
                        <a:buChar char="•"/>
                      </a:pPr>
                      <a:r>
                        <a:rPr lang="en-US" sz="1800"/>
                        <a:t>SSIP- Staffing </a:t>
                      </a:r>
                    </a:p>
                    <a:p>
                      <a:pPr marL="285750" indent="-166688" algn="l">
                        <a:buFont typeface="Arial" panose="020B0604020202020204" pitchFamily="34" charset="0"/>
                        <a:buChar char="•"/>
                      </a:pPr>
                      <a:r>
                        <a:rPr lang="en-US" sz="1800"/>
                        <a:t>CSPD- R&amp;R</a:t>
                      </a:r>
                    </a:p>
                  </a:txBody>
                  <a:tcPr/>
                </a:tc>
                <a:tc>
                  <a:txBody>
                    <a:bodyPr/>
                    <a:lstStyle/>
                    <a:p>
                      <a:pPr algn="ctr"/>
                      <a:r>
                        <a:rPr lang="en-US" sz="1800"/>
                        <a:t>Review and enhancement of full team guidelines</a:t>
                      </a:r>
                    </a:p>
                    <a:p>
                      <a:pPr algn="ctr"/>
                      <a:endParaRPr lang="en-US" sz="1800"/>
                    </a:p>
                    <a:p>
                      <a:pPr algn="ctr"/>
                      <a:endParaRPr lang="en-US" sz="1800"/>
                    </a:p>
                  </a:txBody>
                  <a:tcPr/>
                </a:tc>
                <a:tc>
                  <a:txBody>
                    <a:bodyPr/>
                    <a:lstStyle/>
                    <a:p>
                      <a:pPr algn="ctr"/>
                      <a:r>
                        <a:rPr lang="en-US" sz="1800"/>
                        <a:t>Brainstorm</a:t>
                      </a:r>
                    </a:p>
                    <a:p>
                      <a:pPr algn="ctr"/>
                      <a:r>
                        <a:rPr lang="en-US" sz="1800"/>
                        <a:t>how to address “no documentation” challenges</a:t>
                      </a:r>
                    </a:p>
                  </a:txBody>
                  <a:tcPr/>
                </a:tc>
                <a:tc>
                  <a:txBody>
                    <a:bodyPr/>
                    <a:lstStyle/>
                    <a:p>
                      <a:pPr algn="ctr"/>
                      <a:r>
                        <a:rPr lang="en-US" sz="1800"/>
                        <a:t>Create a Program Manager google drive folder for strategies shared by indicator/topic</a:t>
                      </a:r>
                    </a:p>
                  </a:txBody>
                  <a:tcPr/>
                </a:tc>
                <a:extLst>
                  <a:ext uri="{0D108BD9-81ED-4DB2-BD59-A6C34878D82A}">
                    <a16:rowId xmlns:a16="http://schemas.microsoft.com/office/drawing/2014/main" val="1832051223"/>
                  </a:ext>
                </a:extLst>
              </a:tr>
              <a:tr h="2699506">
                <a:tc>
                  <a:txBody>
                    <a:bodyPr/>
                    <a:lstStyle/>
                    <a:p>
                      <a:pPr marL="285750" indent="-166688" algn="l">
                        <a:buFont typeface="Arial" panose="020B0604020202020204" pitchFamily="34" charset="0"/>
                        <a:buChar char="•"/>
                      </a:pPr>
                      <a:r>
                        <a:rPr lang="en-US" sz="1800"/>
                        <a:t>HPU OT &amp; PT Program</a:t>
                      </a:r>
                    </a:p>
                    <a:p>
                      <a:pPr marL="285750" indent="-166688" algn="l">
                        <a:buFont typeface="Arial" panose="020B0604020202020204" pitchFamily="34" charset="0"/>
                        <a:buChar char="•"/>
                      </a:pPr>
                      <a:r>
                        <a:rPr lang="en-US" sz="1800"/>
                        <a:t>CDS HiPro Project</a:t>
                      </a:r>
                    </a:p>
                    <a:p>
                      <a:pPr marL="285750" indent="-166688" algn="l">
                        <a:buFont typeface="Arial" panose="020B0604020202020204" pitchFamily="34" charset="0"/>
                        <a:buChar char="•"/>
                      </a:pPr>
                      <a:r>
                        <a:rPr lang="en-US" sz="1800"/>
                        <a:t>UH Human Dev.</a:t>
                      </a:r>
                    </a:p>
                    <a:p>
                      <a:pPr marL="285750" indent="-166688" algn="l">
                        <a:buFont typeface="Arial" panose="020B0604020202020204" pitchFamily="34" charset="0"/>
                        <a:buChar char="•"/>
                      </a:pPr>
                      <a:r>
                        <a:rPr lang="en-US" sz="1800"/>
                        <a:t>JABSOM</a:t>
                      </a:r>
                    </a:p>
                    <a:p>
                      <a:pPr marL="285750" indent="-166688" algn="l">
                        <a:buFont typeface="Arial" panose="020B0604020202020204" pitchFamily="34" charset="0"/>
                        <a:buChar char="•"/>
                      </a:pPr>
                      <a:r>
                        <a:rPr lang="en-US" sz="1800"/>
                        <a:t>Web-Based Data System</a:t>
                      </a:r>
                    </a:p>
                    <a:p>
                      <a:pPr marL="285750" indent="-166688" algn="l">
                        <a:buFont typeface="Arial" panose="020B0604020202020204" pitchFamily="34" charset="0"/>
                        <a:buChar char="•"/>
                      </a:pPr>
                      <a:r>
                        <a:rPr lang="en-US" sz="1800"/>
                        <a:t>Work Cell Phones</a:t>
                      </a:r>
                    </a:p>
                    <a:p>
                      <a:pPr marL="234950" indent="0" algn="ctr">
                        <a:buFont typeface="Arial" panose="020B0604020202020204" pitchFamily="34" charset="0"/>
                        <a:buNone/>
                      </a:pPr>
                      <a:endParaRPr lang="en-US" sz="1800"/>
                    </a:p>
                    <a:p>
                      <a:pPr marL="234950" indent="0" algn="ctr">
                        <a:buFont typeface="Arial" panose="020B0604020202020204" pitchFamily="34" charset="0"/>
                        <a:buNone/>
                      </a:pPr>
                      <a:r>
                        <a:rPr lang="en-US" sz="1800"/>
                        <a:t>COMPLETED</a:t>
                      </a:r>
                    </a:p>
                  </a:txBody>
                  <a:tcPr/>
                </a:tc>
                <a:tc>
                  <a:txBody>
                    <a:bodyPr/>
                    <a:lstStyle/>
                    <a:p>
                      <a:pPr marL="225425" indent="-225425" algn="l">
                        <a:buFont typeface="Arial" panose="020B0604020202020204" pitchFamily="34" charset="0"/>
                        <a:buChar char="•"/>
                      </a:pPr>
                      <a:r>
                        <a:rPr lang="en-US" sz="1800"/>
                        <a:t>Drafted update to full team description</a:t>
                      </a:r>
                    </a:p>
                    <a:p>
                      <a:pPr marL="0" indent="0" algn="l">
                        <a:buFont typeface="Arial" panose="020B0604020202020204" pitchFamily="34" charset="0"/>
                        <a:buNone/>
                      </a:pPr>
                      <a:endParaRPr lang="en-US" sz="1800"/>
                    </a:p>
                    <a:p>
                      <a:pPr marL="0" indent="0" algn="l">
                        <a:buFont typeface="Arial" panose="020B0604020202020204" pitchFamily="34" charset="0"/>
                        <a:buNone/>
                      </a:pPr>
                      <a:endParaRPr lang="en-US" sz="1800"/>
                    </a:p>
                    <a:p>
                      <a:pPr marL="0" indent="0" algn="l">
                        <a:buFont typeface="Arial" panose="020B0604020202020204" pitchFamily="34" charset="0"/>
                        <a:buNone/>
                      </a:pPr>
                      <a:endParaRPr lang="en-US" sz="1800"/>
                    </a:p>
                    <a:p>
                      <a:pPr marL="0" indent="0" algn="l">
                        <a:buFont typeface="Arial" panose="020B0604020202020204" pitchFamily="34" charset="0"/>
                        <a:buNone/>
                      </a:pPr>
                      <a:endParaRPr lang="en-US" sz="1800"/>
                    </a:p>
                    <a:p>
                      <a:pPr marL="0" indent="0" algn="l">
                        <a:buFont typeface="Arial" panose="020B0604020202020204" pitchFamily="34" charset="0"/>
                        <a:buNone/>
                      </a:pPr>
                      <a:endParaRPr lang="en-US" sz="1800"/>
                    </a:p>
                    <a:p>
                      <a:pPr marL="0" indent="0" algn="ctr">
                        <a:buFont typeface="Arial" panose="020B0604020202020204" pitchFamily="34" charset="0"/>
                        <a:buNone/>
                      </a:pPr>
                      <a:r>
                        <a:rPr lang="en-US" sz="1800"/>
                        <a:t>IN-PROCESS</a:t>
                      </a:r>
                    </a:p>
                  </a:txBody>
                  <a:tcPr/>
                </a:tc>
                <a:tc>
                  <a:txBody>
                    <a:bodyPr/>
                    <a:lstStyle/>
                    <a:p>
                      <a:pPr marL="225425" indent="-225425" algn="l">
                        <a:buFont typeface="Arial" panose="020B0604020202020204" pitchFamily="34" charset="0"/>
                        <a:buChar char="•"/>
                      </a:pPr>
                      <a:r>
                        <a:rPr lang="en-US" sz="1800"/>
                        <a:t>Updated Late Reasons Document</a:t>
                      </a:r>
                    </a:p>
                    <a:p>
                      <a:pPr marL="225425" indent="-225425" algn="l">
                        <a:buFont typeface="Arial" panose="020B0604020202020204" pitchFamily="34" charset="0"/>
                        <a:buChar char="•"/>
                      </a:pPr>
                      <a:r>
                        <a:rPr lang="en-US" sz="1800"/>
                        <a:t>Program Late Reason Reporting</a:t>
                      </a:r>
                    </a:p>
                    <a:p>
                      <a:pPr marL="285750" indent="-285750" algn="l">
                        <a:buFont typeface="Arial" panose="020B0604020202020204" pitchFamily="34" charset="0"/>
                        <a:buChar char="•"/>
                      </a:pPr>
                      <a:endParaRPr lang="en-US" sz="1800"/>
                    </a:p>
                    <a:p>
                      <a:pPr marL="285750" indent="-285750" algn="l">
                        <a:buFont typeface="Arial" panose="020B0604020202020204" pitchFamily="34" charset="0"/>
                        <a:buChar char="•"/>
                      </a:pPr>
                      <a:endParaRPr lang="en-US" sz="1800"/>
                    </a:p>
                    <a:p>
                      <a:pPr marL="0" indent="0" algn="l">
                        <a:buFont typeface="Arial" panose="020B0604020202020204" pitchFamily="34" charset="0"/>
                        <a:buNone/>
                      </a:pPr>
                      <a:endParaRPr lang="en-US" sz="1800"/>
                    </a:p>
                    <a:p>
                      <a:pPr marL="0" indent="0" algn="ctr">
                        <a:buFont typeface="Arial" panose="020B0604020202020204" pitchFamily="34" charset="0"/>
                        <a:buNone/>
                      </a:pPr>
                      <a:endParaRPr lang="en-US" sz="1800"/>
                    </a:p>
                    <a:p>
                      <a:pPr marL="0" indent="0" algn="ctr">
                        <a:buFont typeface="Arial" panose="020B0604020202020204" pitchFamily="34" charset="0"/>
                        <a:buNone/>
                      </a:pPr>
                      <a:r>
                        <a:rPr lang="en-US" sz="1800"/>
                        <a:t>IN PROCESS</a:t>
                      </a:r>
                    </a:p>
                  </a:txBody>
                  <a:tcPr/>
                </a:tc>
                <a:tc>
                  <a:txBody>
                    <a:bodyPr/>
                    <a:lstStyle/>
                    <a:p>
                      <a:pPr marL="225425" indent="-225425" algn="l">
                        <a:buFont typeface="Arial" panose="020B0604020202020204" pitchFamily="34" charset="0"/>
                        <a:buChar char="•"/>
                      </a:pPr>
                      <a:r>
                        <a:rPr lang="en-US" sz="1800"/>
                        <a:t>Shared Folder for Indicator Strategies</a:t>
                      </a:r>
                    </a:p>
                    <a:p>
                      <a:pPr algn="ctr"/>
                      <a:endParaRPr lang="en-US" sz="1800"/>
                    </a:p>
                    <a:p>
                      <a:pPr algn="ctr"/>
                      <a:endParaRPr lang="en-US" sz="1800"/>
                    </a:p>
                    <a:p>
                      <a:pPr algn="ctr"/>
                      <a:endParaRPr lang="en-US" sz="1800"/>
                    </a:p>
                    <a:p>
                      <a:pPr algn="ctr"/>
                      <a:endParaRPr lang="en-US" sz="1800"/>
                    </a:p>
                    <a:p>
                      <a:pPr algn="ctr"/>
                      <a:endParaRPr lang="en-US" sz="1800"/>
                    </a:p>
                    <a:p>
                      <a:pPr algn="ctr"/>
                      <a:r>
                        <a:rPr lang="en-US" sz="1800"/>
                        <a:t>IN PROCESS</a:t>
                      </a:r>
                    </a:p>
                  </a:txBody>
                  <a:tcPr/>
                </a:tc>
                <a:extLst>
                  <a:ext uri="{0D108BD9-81ED-4DB2-BD59-A6C34878D82A}">
                    <a16:rowId xmlns:a16="http://schemas.microsoft.com/office/drawing/2014/main" val="2027992294"/>
                  </a:ext>
                </a:extLst>
              </a:tr>
            </a:tbl>
          </a:graphicData>
        </a:graphic>
      </p:graphicFrame>
      <p:sp>
        <p:nvSpPr>
          <p:cNvPr id="3" name="Arrow: Right 2">
            <a:extLst>
              <a:ext uri="{FF2B5EF4-FFF2-40B4-BE49-F238E27FC236}">
                <a16:creationId xmlns:a16="http://schemas.microsoft.com/office/drawing/2014/main" id="{D26BA80C-DDD6-DF17-C388-79C3F3BBAD22}"/>
              </a:ext>
            </a:extLst>
          </p:cNvPr>
          <p:cNvSpPr/>
          <p:nvPr/>
        </p:nvSpPr>
        <p:spPr>
          <a:xfrm>
            <a:off x="255164" y="2455707"/>
            <a:ext cx="1565398" cy="132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Activities</a:t>
            </a:r>
          </a:p>
        </p:txBody>
      </p:sp>
      <p:sp>
        <p:nvSpPr>
          <p:cNvPr id="5" name="Arrow: Right 4">
            <a:extLst>
              <a:ext uri="{FF2B5EF4-FFF2-40B4-BE49-F238E27FC236}">
                <a16:creationId xmlns:a16="http://schemas.microsoft.com/office/drawing/2014/main" id="{CF4BB21D-F071-32B0-F4AC-B3EBACFD8D06}"/>
              </a:ext>
            </a:extLst>
          </p:cNvPr>
          <p:cNvSpPr/>
          <p:nvPr/>
        </p:nvSpPr>
        <p:spPr>
          <a:xfrm>
            <a:off x="255164" y="4608291"/>
            <a:ext cx="1565398" cy="1325563"/>
          </a:xfrm>
          <a:prstGeom prst="rightArrow">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Status</a:t>
            </a:r>
          </a:p>
        </p:txBody>
      </p:sp>
    </p:spTree>
    <p:extLst>
      <p:ext uri="{BB962C8B-B14F-4D97-AF65-F5344CB8AC3E}">
        <p14:creationId xmlns:p14="http://schemas.microsoft.com/office/powerpoint/2010/main" val="34082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Action Plan Pulse – Next Steps</a:t>
            </a:r>
          </a:p>
        </p:txBody>
      </p:sp>
      <p:sp>
        <p:nvSpPr>
          <p:cNvPr id="2" name="TextBox 1">
            <a:extLst>
              <a:ext uri="{FF2B5EF4-FFF2-40B4-BE49-F238E27FC236}">
                <a16:creationId xmlns:a16="http://schemas.microsoft.com/office/drawing/2014/main" id="{E4CAC5A3-7E3B-DFC5-36BE-4CD2B6644A65}"/>
              </a:ext>
            </a:extLst>
          </p:cNvPr>
          <p:cNvSpPr txBox="1"/>
          <p:nvPr/>
        </p:nvSpPr>
        <p:spPr>
          <a:xfrm>
            <a:off x="1665167" y="1901443"/>
            <a:ext cx="9131643" cy="4093428"/>
          </a:xfrm>
          <a:prstGeom prst="rect">
            <a:avLst/>
          </a:prstGeom>
          <a:noFill/>
        </p:spPr>
        <p:txBody>
          <a:bodyPr wrap="square" rtlCol="0">
            <a:spAutoFit/>
          </a:bodyPr>
          <a:lstStyle/>
          <a:p>
            <a:endParaRPr lang="en-US"/>
          </a:p>
          <a:p>
            <a:pPr marL="285750" indent="-285750">
              <a:buFont typeface="Arial" panose="020B0604020202020204" pitchFamily="34" charset="0"/>
              <a:buChar char="•"/>
            </a:pPr>
            <a:r>
              <a:rPr lang="en-US" sz="2800"/>
              <a:t>Continue with recruitment efforts</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Finalize Full team meetings guidelines</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Assigned QA’s to ensure consistent reporting and follow-up on documentation of timely services.</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sz="2800"/>
          </a:p>
          <a:p>
            <a:endParaRPr lang="en-US"/>
          </a:p>
        </p:txBody>
      </p:sp>
    </p:spTree>
    <p:extLst>
      <p:ext uri="{BB962C8B-B14F-4D97-AF65-F5344CB8AC3E}">
        <p14:creationId xmlns:p14="http://schemas.microsoft.com/office/powerpoint/2010/main" val="37422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53318" y="1027875"/>
            <a:ext cx="4845252" cy="4421830"/>
          </a:xfrm>
        </p:spPr>
        <p:txBody>
          <a:bodyPr>
            <a:normAutofit fontScale="90000"/>
          </a:bodyPr>
          <a:lstStyle/>
          <a:p>
            <a:pPr algn="ctr"/>
            <a:r>
              <a:rPr lang="en-US" altLang="en-US" b="1">
                <a:latin typeface="Maiandra GD" panose="020E0502030308020204" pitchFamily="34" charset="0"/>
              </a:rPr>
              <a:t>Child Outcomes: Strategies to Improve the System of Services and Increase Compliance</a:t>
            </a:r>
          </a:p>
        </p:txBody>
      </p:sp>
    </p:spTree>
    <p:extLst>
      <p:ext uri="{BB962C8B-B14F-4D97-AF65-F5344CB8AC3E}">
        <p14:creationId xmlns:p14="http://schemas.microsoft.com/office/powerpoint/2010/main" val="8339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4FF-92DB-47ED-B666-1B6499843892}"/>
              </a:ext>
            </a:extLst>
          </p:cNvPr>
          <p:cNvSpPr>
            <a:spLocks noGrp="1"/>
          </p:cNvSpPr>
          <p:nvPr>
            <p:ph type="title"/>
          </p:nvPr>
        </p:nvSpPr>
        <p:spPr>
          <a:xfrm>
            <a:off x="457200" y="251620"/>
            <a:ext cx="11201400" cy="685800"/>
          </a:xfrm>
        </p:spPr>
        <p:txBody>
          <a:bodyPr>
            <a:normAutofit/>
          </a:bodyPr>
          <a:lstStyle/>
          <a:p>
            <a:r>
              <a:rPr lang="en-US" sz="4800" b="1">
                <a:latin typeface="Maiandra GD" panose="020E0502030308020204" pitchFamily="34" charset="0"/>
              </a:rPr>
              <a:t>Baseline Data:</a:t>
            </a:r>
          </a:p>
        </p:txBody>
      </p:sp>
      <p:sp>
        <p:nvSpPr>
          <p:cNvPr id="3" name="Text Placeholder 2">
            <a:extLst>
              <a:ext uri="{FF2B5EF4-FFF2-40B4-BE49-F238E27FC236}">
                <a16:creationId xmlns:a16="http://schemas.microsoft.com/office/drawing/2014/main" id="{487F7502-7AE5-4376-8BB5-B6C5438DE0D9}"/>
              </a:ext>
            </a:extLst>
          </p:cNvPr>
          <p:cNvSpPr>
            <a:spLocks noGrp="1"/>
          </p:cNvSpPr>
          <p:nvPr>
            <p:ph type="body" idx="1"/>
          </p:nvPr>
        </p:nvSpPr>
        <p:spPr>
          <a:xfrm>
            <a:off x="609600" y="937420"/>
            <a:ext cx="10896600" cy="5463380"/>
          </a:xfrm>
        </p:spPr>
        <p:txBody>
          <a:bodyPr>
            <a:normAutofit lnSpcReduction="10000"/>
          </a:bodyPr>
          <a:lstStyle/>
          <a:p>
            <a:r>
              <a:rPr lang="en-US" sz="3200" dirty="0">
                <a:solidFill>
                  <a:schemeClr val="tx1"/>
                </a:solidFill>
                <a:latin typeface="Franklin Gothic Book" panose="020B0503020102020204" pitchFamily="34" charset="0"/>
              </a:rPr>
              <a:t>Baseline was established For all 3 child outcomes in </a:t>
            </a:r>
            <a:r>
              <a:rPr lang="en-US" sz="3200" dirty="0" err="1">
                <a:solidFill>
                  <a:schemeClr val="tx1"/>
                </a:solidFill>
                <a:latin typeface="Franklin Gothic Book" panose="020B0503020102020204" pitchFamily="34" charset="0"/>
              </a:rPr>
              <a:t>ffy</a:t>
            </a:r>
            <a:r>
              <a:rPr lang="en-US" sz="3200" dirty="0">
                <a:solidFill>
                  <a:schemeClr val="tx1"/>
                </a:solidFill>
                <a:latin typeface="Franklin Gothic Book" panose="020B0503020102020204" pitchFamily="34" charset="0"/>
              </a:rPr>
              <a:t> 2020 Based on </a:t>
            </a:r>
            <a:r>
              <a:rPr lang="en-US" sz="3200" dirty="0" err="1">
                <a:solidFill>
                  <a:schemeClr val="tx1"/>
                </a:solidFill>
                <a:latin typeface="Franklin Gothic Book" panose="020B0503020102020204" pitchFamily="34" charset="0"/>
              </a:rPr>
              <a:t>ei</a:t>
            </a:r>
            <a:r>
              <a:rPr lang="en-US" sz="3200" dirty="0">
                <a:solidFill>
                  <a:schemeClr val="tx1"/>
                </a:solidFill>
                <a:latin typeface="Franklin Gothic Book" panose="020B0503020102020204" pitchFamily="34" charset="0"/>
              </a:rPr>
              <a:t> partner Input and IT WAS accepted by </a:t>
            </a:r>
            <a:r>
              <a:rPr lang="en-US" sz="3200" dirty="0" err="1">
                <a:solidFill>
                  <a:schemeClr val="tx1"/>
                </a:solidFill>
                <a:latin typeface="Franklin Gothic Book" panose="020B0503020102020204" pitchFamily="34" charset="0"/>
              </a:rPr>
              <a:t>osep</a:t>
            </a:r>
            <a:r>
              <a:rPr lang="en-US" sz="3200" dirty="0">
                <a:solidFill>
                  <a:schemeClr val="tx1"/>
                </a:solidFill>
                <a:latin typeface="Franklin Gothic Book" panose="020B0503020102020204" pitchFamily="34" charset="0"/>
              </a:rPr>
              <a:t>:</a:t>
            </a:r>
            <a:endParaRPr lang="en-US" sz="3200" b="1" dirty="0">
              <a:solidFill>
                <a:schemeClr val="tx1"/>
              </a:solidFill>
              <a:latin typeface="Franklin Gothic Book" panose="020B0503020102020204" pitchFamily="34" charset="0"/>
            </a:endParaRPr>
          </a:p>
          <a:p>
            <a:pPr indent="-457200">
              <a:lnSpc>
                <a:spcPct val="100000"/>
              </a:lnSpc>
            </a:pPr>
            <a:r>
              <a:rPr lang="en-US" sz="3200" b="1" dirty="0">
                <a:latin typeface="Franklin Gothic Book" panose="020B0503020102020204" pitchFamily="34" charset="0"/>
              </a:rPr>
              <a:t>Baseline data was changed to FFY 2020 data </a:t>
            </a:r>
            <a:endParaRPr lang="en-US" sz="3200" dirty="0">
              <a:latin typeface="Franklin Gothic Book" panose="020B0503020102020204" pitchFamily="34" charset="0"/>
            </a:endParaRPr>
          </a:p>
          <a:p>
            <a:endParaRPr lang="en-US" dirty="0">
              <a:solidFill>
                <a:schemeClr val="tx1"/>
              </a:solidFill>
              <a:latin typeface="Maiandra GD" panose="020E0502030308020204" pitchFamily="34" charset="0"/>
            </a:endParaRPr>
          </a:p>
          <a:p>
            <a:endParaRPr lang="en-US" dirty="0">
              <a:solidFill>
                <a:schemeClr val="tx1"/>
              </a:solidFill>
              <a:latin typeface="Maiandra GD" panose="020E0502030308020204" pitchFamily="34" charset="0"/>
            </a:endParaRPr>
          </a:p>
          <a:p>
            <a:endParaRPr lang="en-US" dirty="0">
              <a:solidFill>
                <a:schemeClr val="tx1"/>
              </a:solidFill>
              <a:latin typeface="Maiandra GD" panose="020E0502030308020204" pitchFamily="34" charset="0"/>
            </a:endParaRPr>
          </a:p>
          <a:p>
            <a:endParaRPr lang="en-US" dirty="0">
              <a:solidFill>
                <a:schemeClr val="tx1"/>
              </a:solidFill>
              <a:latin typeface="Maiandra GD" panose="020E0502030308020204" pitchFamily="34" charset="0"/>
            </a:endParaRPr>
          </a:p>
          <a:p>
            <a:endParaRPr lang="en-US" dirty="0">
              <a:solidFill>
                <a:schemeClr val="tx1"/>
              </a:solidFill>
              <a:latin typeface="Maiandra GD" panose="020E0502030308020204" pitchFamily="34" charset="0"/>
            </a:endParaRPr>
          </a:p>
          <a:p>
            <a:endParaRPr lang="en-US" dirty="0">
              <a:solidFill>
                <a:schemeClr val="tx1"/>
              </a:solidFill>
              <a:latin typeface="Maiandra GD" panose="020E0502030308020204" pitchFamily="34" charset="0"/>
            </a:endParaRPr>
          </a:p>
          <a:p>
            <a:r>
              <a:rPr lang="en-US" sz="3200" b="1" dirty="0"/>
              <a:t>PROPOSE:</a:t>
            </a:r>
            <a:r>
              <a:rPr lang="en-US" sz="2000" b="1" dirty="0"/>
              <a:t>  </a:t>
            </a:r>
            <a:r>
              <a:rPr lang="en-US" sz="3200" b="1" dirty="0"/>
              <a:t>No changes to baseline.</a:t>
            </a:r>
          </a:p>
        </p:txBody>
      </p:sp>
      <p:graphicFrame>
        <p:nvGraphicFramePr>
          <p:cNvPr id="4" name="Table 5">
            <a:extLst>
              <a:ext uri="{FF2B5EF4-FFF2-40B4-BE49-F238E27FC236}">
                <a16:creationId xmlns:a16="http://schemas.microsoft.com/office/drawing/2014/main" id="{1EA8A96B-BC1F-82C1-423A-047017849DB1}"/>
              </a:ext>
            </a:extLst>
          </p:cNvPr>
          <p:cNvGraphicFramePr>
            <a:graphicFrameLocks noGrp="1"/>
          </p:cNvGraphicFramePr>
          <p:nvPr/>
        </p:nvGraphicFramePr>
        <p:xfrm>
          <a:off x="1403273" y="3029638"/>
          <a:ext cx="9309253" cy="2450241"/>
        </p:xfrm>
        <a:graphic>
          <a:graphicData uri="http://schemas.openxmlformats.org/drawingml/2006/table">
            <a:tbl>
              <a:tblPr firstRow="1" bandRow="1">
                <a:tableStyleId>{21E4AEA4-8DFA-4A89-87EB-49C32662AFE0}</a:tableStyleId>
              </a:tblPr>
              <a:tblGrid>
                <a:gridCol w="4888305">
                  <a:extLst>
                    <a:ext uri="{9D8B030D-6E8A-4147-A177-3AD203B41FA5}">
                      <a16:colId xmlns:a16="http://schemas.microsoft.com/office/drawing/2014/main" val="99183773"/>
                    </a:ext>
                  </a:extLst>
                </a:gridCol>
                <a:gridCol w="1689176">
                  <a:extLst>
                    <a:ext uri="{9D8B030D-6E8A-4147-A177-3AD203B41FA5}">
                      <a16:colId xmlns:a16="http://schemas.microsoft.com/office/drawing/2014/main" val="4191681221"/>
                    </a:ext>
                  </a:extLst>
                </a:gridCol>
                <a:gridCol w="2731772">
                  <a:extLst>
                    <a:ext uri="{9D8B030D-6E8A-4147-A177-3AD203B41FA5}">
                      <a16:colId xmlns:a16="http://schemas.microsoft.com/office/drawing/2014/main" val="3814335734"/>
                    </a:ext>
                  </a:extLst>
                </a:gridCol>
              </a:tblGrid>
              <a:tr h="317195">
                <a:tc>
                  <a:txBody>
                    <a:bodyPr/>
                    <a:lstStyle/>
                    <a:p>
                      <a:pPr algn="ctr"/>
                      <a:r>
                        <a:rPr lang="en-US"/>
                        <a:t>Outcome</a:t>
                      </a:r>
                    </a:p>
                  </a:txBody>
                  <a:tcPr anchor="ctr"/>
                </a:tc>
                <a:tc>
                  <a:txBody>
                    <a:bodyPr/>
                    <a:lstStyle/>
                    <a:p>
                      <a:pPr algn="ctr"/>
                      <a:r>
                        <a:rPr lang="en-US"/>
                        <a:t>SS1</a:t>
                      </a:r>
                    </a:p>
                  </a:txBody>
                  <a:tcPr anchor="ctr"/>
                </a:tc>
                <a:tc>
                  <a:txBody>
                    <a:bodyPr/>
                    <a:lstStyle/>
                    <a:p>
                      <a:pPr algn="ctr"/>
                      <a:r>
                        <a:rPr lang="en-US"/>
                        <a:t>SS2</a:t>
                      </a:r>
                    </a:p>
                  </a:txBody>
                  <a:tcPr anchor="ctr"/>
                </a:tc>
                <a:extLst>
                  <a:ext uri="{0D108BD9-81ED-4DB2-BD59-A6C34878D82A}">
                    <a16:rowId xmlns:a16="http://schemas.microsoft.com/office/drawing/2014/main" val="4046845572"/>
                  </a:ext>
                </a:extLst>
              </a:tr>
              <a:tr h="694827">
                <a:tc>
                  <a:txBody>
                    <a:bodyPr/>
                    <a:lstStyle/>
                    <a:p>
                      <a:r>
                        <a:rPr lang="en-US"/>
                        <a:t>3A Positive Social Emotional Skills</a:t>
                      </a:r>
                    </a:p>
                  </a:txBody>
                  <a:tcPr anchor="ctr"/>
                </a:tc>
                <a:tc>
                  <a:txBody>
                    <a:bodyPr/>
                    <a:lstStyle/>
                    <a:p>
                      <a:pPr algn="ctr"/>
                      <a:r>
                        <a:rPr lang="en-US" sz="1800" b="0">
                          <a:solidFill>
                            <a:schemeClr val="tx1"/>
                          </a:solidFill>
                          <a:latin typeface="+mn-lt"/>
                        </a:rPr>
                        <a:t>47.45%</a:t>
                      </a:r>
                      <a:endParaRPr lang="en-US" b="0">
                        <a:solidFill>
                          <a:schemeClr val="tx1"/>
                        </a:solidFill>
                        <a:latin typeface="+mn-lt"/>
                      </a:endParaRPr>
                    </a:p>
                  </a:txBody>
                  <a:tcPr anchor="ctr"/>
                </a:tc>
                <a:tc>
                  <a:txBody>
                    <a:bodyPr/>
                    <a:lstStyle/>
                    <a:p>
                      <a:pPr algn="ctr"/>
                      <a:r>
                        <a:rPr lang="en-US" sz="1800" b="0">
                          <a:solidFill>
                            <a:schemeClr val="tx1"/>
                          </a:solidFill>
                          <a:latin typeface="+mn-lt"/>
                        </a:rPr>
                        <a:t>65.03%</a:t>
                      </a:r>
                      <a:endParaRPr lang="en-US" b="0">
                        <a:solidFill>
                          <a:schemeClr val="tx1"/>
                        </a:solidFill>
                        <a:latin typeface="+mn-lt"/>
                      </a:endParaRPr>
                    </a:p>
                  </a:txBody>
                  <a:tcPr anchor="ctr"/>
                </a:tc>
                <a:extLst>
                  <a:ext uri="{0D108BD9-81ED-4DB2-BD59-A6C34878D82A}">
                    <a16:rowId xmlns:a16="http://schemas.microsoft.com/office/drawing/2014/main" val="2836428929"/>
                  </a:ext>
                </a:extLst>
              </a:tr>
              <a:tr h="694827">
                <a:tc>
                  <a:txBody>
                    <a:bodyPr/>
                    <a:lstStyle/>
                    <a:p>
                      <a:r>
                        <a:rPr lang="en-US"/>
                        <a:t>3B Learning &amp; Use of Knowledge &amp; Skills</a:t>
                      </a:r>
                    </a:p>
                  </a:txBody>
                  <a:tcPr anchor="ctr"/>
                </a:tc>
                <a:tc>
                  <a:txBody>
                    <a:bodyPr/>
                    <a:lstStyle/>
                    <a:p>
                      <a:pPr algn="ctr"/>
                      <a:r>
                        <a:rPr lang="en-US" sz="1800" b="0">
                          <a:solidFill>
                            <a:schemeClr val="tx1"/>
                          </a:solidFill>
                          <a:latin typeface="+mn-lt"/>
                        </a:rPr>
                        <a:t>57.41%</a:t>
                      </a:r>
                      <a:endParaRPr lang="en-US" b="0">
                        <a:solidFill>
                          <a:schemeClr val="tx1"/>
                        </a:solidFill>
                        <a:latin typeface="+mn-lt"/>
                      </a:endParaRPr>
                    </a:p>
                  </a:txBody>
                  <a:tcPr anchor="ctr"/>
                </a:tc>
                <a:tc>
                  <a:txBody>
                    <a:bodyPr/>
                    <a:lstStyle/>
                    <a:p>
                      <a:pPr algn="ctr"/>
                      <a:r>
                        <a:rPr lang="en-US" sz="1800" b="0">
                          <a:solidFill>
                            <a:schemeClr val="tx1"/>
                          </a:solidFill>
                          <a:latin typeface="+mn-lt"/>
                        </a:rPr>
                        <a:t>42.72%</a:t>
                      </a:r>
                      <a:endParaRPr lang="en-US" b="0">
                        <a:solidFill>
                          <a:schemeClr val="tx1"/>
                        </a:solidFill>
                        <a:latin typeface="+mn-lt"/>
                      </a:endParaRPr>
                    </a:p>
                  </a:txBody>
                  <a:tcPr anchor="ctr"/>
                </a:tc>
                <a:extLst>
                  <a:ext uri="{0D108BD9-81ED-4DB2-BD59-A6C34878D82A}">
                    <a16:rowId xmlns:a16="http://schemas.microsoft.com/office/drawing/2014/main" val="1848091754"/>
                  </a:ext>
                </a:extLst>
              </a:tr>
              <a:tr h="694827">
                <a:tc>
                  <a:txBody>
                    <a:bodyPr/>
                    <a:lstStyle/>
                    <a:p>
                      <a:r>
                        <a:rPr lang="en-US"/>
                        <a:t>3C Take Action to Meet Needs</a:t>
                      </a:r>
                    </a:p>
                  </a:txBody>
                  <a:tcPr anchor="ctr"/>
                </a:tc>
                <a:tc>
                  <a:txBody>
                    <a:bodyPr/>
                    <a:lstStyle/>
                    <a:p>
                      <a:pPr algn="ctr"/>
                      <a:r>
                        <a:rPr lang="en-US" sz="1800" b="0">
                          <a:solidFill>
                            <a:schemeClr val="tx1"/>
                          </a:solidFill>
                          <a:latin typeface="+mn-lt"/>
                        </a:rPr>
                        <a:t>59.34%</a:t>
                      </a:r>
                      <a:endParaRPr lang="en-US" b="0">
                        <a:solidFill>
                          <a:schemeClr val="tx1"/>
                        </a:solidFill>
                        <a:latin typeface="+mn-lt"/>
                      </a:endParaRPr>
                    </a:p>
                  </a:txBody>
                  <a:tcPr anchor="ctr"/>
                </a:tc>
                <a:tc>
                  <a:txBody>
                    <a:bodyPr/>
                    <a:lstStyle/>
                    <a:p>
                      <a:pPr algn="ctr"/>
                      <a:r>
                        <a:rPr lang="en-US" sz="1800" b="0">
                          <a:solidFill>
                            <a:schemeClr val="tx1"/>
                          </a:solidFill>
                          <a:latin typeface="+mn-lt"/>
                        </a:rPr>
                        <a:t>67.58%</a:t>
                      </a:r>
                      <a:endParaRPr lang="en-US" b="0">
                        <a:solidFill>
                          <a:schemeClr val="tx1"/>
                        </a:solidFill>
                        <a:latin typeface="+mn-lt"/>
                      </a:endParaRPr>
                    </a:p>
                  </a:txBody>
                  <a:tcPr anchor="ctr"/>
                </a:tc>
                <a:extLst>
                  <a:ext uri="{0D108BD9-81ED-4DB2-BD59-A6C34878D82A}">
                    <a16:rowId xmlns:a16="http://schemas.microsoft.com/office/drawing/2014/main" val="830366414"/>
                  </a:ext>
                </a:extLst>
              </a:tr>
            </a:tbl>
          </a:graphicData>
        </a:graphic>
      </p:graphicFrame>
    </p:spTree>
    <p:extLst>
      <p:ext uri="{BB962C8B-B14F-4D97-AF65-F5344CB8AC3E}">
        <p14:creationId xmlns:p14="http://schemas.microsoft.com/office/powerpoint/2010/main" val="132146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4FF-92DB-47ED-B666-1B6499843892}"/>
              </a:ext>
            </a:extLst>
          </p:cNvPr>
          <p:cNvSpPr>
            <a:spLocks noGrp="1"/>
          </p:cNvSpPr>
          <p:nvPr>
            <p:ph type="title"/>
          </p:nvPr>
        </p:nvSpPr>
        <p:spPr>
          <a:xfrm>
            <a:off x="457200" y="251620"/>
            <a:ext cx="11201400" cy="685800"/>
          </a:xfrm>
        </p:spPr>
        <p:txBody>
          <a:bodyPr>
            <a:normAutofit/>
          </a:bodyPr>
          <a:lstStyle/>
          <a:p>
            <a:r>
              <a:rPr lang="en-US" sz="4800" b="1">
                <a:latin typeface="Maiandra GD" panose="020E0502030308020204" pitchFamily="34" charset="0"/>
              </a:rPr>
              <a:t>Target Data:</a:t>
            </a:r>
          </a:p>
        </p:txBody>
      </p:sp>
      <p:sp>
        <p:nvSpPr>
          <p:cNvPr id="3" name="Text Placeholder 2">
            <a:extLst>
              <a:ext uri="{FF2B5EF4-FFF2-40B4-BE49-F238E27FC236}">
                <a16:creationId xmlns:a16="http://schemas.microsoft.com/office/drawing/2014/main" id="{487F7502-7AE5-4376-8BB5-B6C5438DE0D9}"/>
              </a:ext>
            </a:extLst>
          </p:cNvPr>
          <p:cNvSpPr>
            <a:spLocks noGrp="1"/>
          </p:cNvSpPr>
          <p:nvPr>
            <p:ph type="body" idx="1"/>
          </p:nvPr>
        </p:nvSpPr>
        <p:spPr>
          <a:xfrm>
            <a:off x="533400" y="1081269"/>
            <a:ext cx="11201400" cy="5745160"/>
          </a:xfrm>
        </p:spPr>
        <p:txBody>
          <a:bodyPr>
            <a:noAutofit/>
          </a:bodyPr>
          <a:lstStyle/>
          <a:p>
            <a:pPr>
              <a:lnSpc>
                <a:spcPct val="100000"/>
              </a:lnSpc>
            </a:pPr>
            <a:r>
              <a:rPr lang="en-US" sz="3200">
                <a:solidFill>
                  <a:schemeClr val="tx1"/>
                </a:solidFill>
                <a:latin typeface="Franklin Gothic Book" panose="020B0503020102020204" pitchFamily="34" charset="0"/>
              </a:rPr>
              <a:t>Targets were established for FFY 2020 – 2025 For all 3 child outcomes Based on </a:t>
            </a:r>
            <a:r>
              <a:rPr lang="en-US" sz="3200" err="1">
                <a:solidFill>
                  <a:schemeClr val="tx1"/>
                </a:solidFill>
                <a:latin typeface="Franklin Gothic Book" panose="020B0503020102020204" pitchFamily="34" charset="0"/>
              </a:rPr>
              <a:t>Ei</a:t>
            </a:r>
            <a:r>
              <a:rPr lang="en-US" sz="3200">
                <a:solidFill>
                  <a:schemeClr val="tx1"/>
                </a:solidFill>
                <a:latin typeface="Franklin Gothic Book" panose="020B0503020102020204" pitchFamily="34" charset="0"/>
              </a:rPr>
              <a:t> Partner Input and it was accepted by </a:t>
            </a:r>
            <a:r>
              <a:rPr lang="en-US" sz="3200" err="1">
                <a:solidFill>
                  <a:schemeClr val="tx1"/>
                </a:solidFill>
                <a:latin typeface="Franklin Gothic Book" panose="020B0503020102020204" pitchFamily="34" charset="0"/>
              </a:rPr>
              <a:t>osep</a:t>
            </a:r>
            <a:r>
              <a:rPr lang="en-US" sz="3200">
                <a:solidFill>
                  <a:schemeClr val="tx1"/>
                </a:solidFill>
                <a:latin typeface="Franklin Gothic Book" panose="020B0503020102020204" pitchFamily="34" charset="0"/>
              </a:rPr>
              <a:t>:</a:t>
            </a:r>
            <a:endParaRPr lang="en-US" sz="3200" b="1">
              <a:solidFill>
                <a:schemeClr val="tx1"/>
              </a:solidFill>
              <a:latin typeface="Franklin Gothic Book" panose="020B0503020102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r>
              <a:rPr lang="en-US" sz="3200" b="1"/>
              <a:t>PROPOSE:  No changes to targets.</a:t>
            </a:r>
          </a:p>
        </p:txBody>
      </p:sp>
      <p:graphicFrame>
        <p:nvGraphicFramePr>
          <p:cNvPr id="6" name="Table 6">
            <a:extLst>
              <a:ext uri="{FF2B5EF4-FFF2-40B4-BE49-F238E27FC236}">
                <a16:creationId xmlns:a16="http://schemas.microsoft.com/office/drawing/2014/main" id="{1F250F34-61BC-480B-8952-224CEC7878B6}"/>
              </a:ext>
            </a:extLst>
          </p:cNvPr>
          <p:cNvGraphicFramePr>
            <a:graphicFrameLocks noGrp="1"/>
          </p:cNvGraphicFramePr>
          <p:nvPr/>
        </p:nvGraphicFramePr>
        <p:xfrm>
          <a:off x="533399" y="2860016"/>
          <a:ext cx="11201402" cy="1747520"/>
        </p:xfrm>
        <a:graphic>
          <a:graphicData uri="http://schemas.openxmlformats.org/drawingml/2006/table">
            <a:tbl>
              <a:tblPr firstRow="1" bandRow="1">
                <a:tableStyleId>{21E4AEA4-8DFA-4A89-87EB-49C32662AFE0}</a:tableStyleId>
              </a:tblPr>
              <a:tblGrid>
                <a:gridCol w="4258938">
                  <a:extLst>
                    <a:ext uri="{9D8B030D-6E8A-4147-A177-3AD203B41FA5}">
                      <a16:colId xmlns:a16="http://schemas.microsoft.com/office/drawing/2014/main" val="4226431212"/>
                    </a:ext>
                  </a:extLst>
                </a:gridCol>
                <a:gridCol w="1735616">
                  <a:extLst>
                    <a:ext uri="{9D8B030D-6E8A-4147-A177-3AD203B41FA5}">
                      <a16:colId xmlns:a16="http://schemas.microsoft.com/office/drawing/2014/main" val="1361003386"/>
                    </a:ext>
                  </a:extLst>
                </a:gridCol>
                <a:gridCol w="1735616">
                  <a:extLst>
                    <a:ext uri="{9D8B030D-6E8A-4147-A177-3AD203B41FA5}">
                      <a16:colId xmlns:a16="http://schemas.microsoft.com/office/drawing/2014/main" val="3761188764"/>
                    </a:ext>
                  </a:extLst>
                </a:gridCol>
                <a:gridCol w="1735616">
                  <a:extLst>
                    <a:ext uri="{9D8B030D-6E8A-4147-A177-3AD203B41FA5}">
                      <a16:colId xmlns:a16="http://schemas.microsoft.com/office/drawing/2014/main" val="4017557541"/>
                    </a:ext>
                  </a:extLst>
                </a:gridCol>
                <a:gridCol w="1735616">
                  <a:extLst>
                    <a:ext uri="{9D8B030D-6E8A-4147-A177-3AD203B41FA5}">
                      <a16:colId xmlns:a16="http://schemas.microsoft.com/office/drawing/2014/main" val="645178448"/>
                    </a:ext>
                  </a:extLst>
                </a:gridCol>
              </a:tblGrid>
              <a:tr h="0">
                <a:tc>
                  <a:txBody>
                    <a:bodyPr/>
                    <a:lstStyle/>
                    <a:p>
                      <a:pPr algn="ctr"/>
                      <a:r>
                        <a:rPr lang="en-US"/>
                        <a:t>Outcome</a:t>
                      </a:r>
                    </a:p>
                  </a:txBody>
                  <a:tcPr anchor="ctr"/>
                </a:tc>
                <a:tc>
                  <a:txBody>
                    <a:bodyPr/>
                    <a:lstStyle/>
                    <a:p>
                      <a:pPr algn="ctr"/>
                      <a:r>
                        <a:rPr lang="en-US"/>
                        <a:t>FFY 2020-2024</a:t>
                      </a:r>
                    </a:p>
                    <a:p>
                      <a:pPr algn="ctr"/>
                      <a:r>
                        <a:rPr lang="en-US"/>
                        <a:t>SS1</a:t>
                      </a:r>
                    </a:p>
                  </a:txBody>
                  <a:tcPr anchor="ctr"/>
                </a:tc>
                <a:tc>
                  <a:txBody>
                    <a:bodyPr/>
                    <a:lstStyle/>
                    <a:p>
                      <a:pPr algn="ctr"/>
                      <a:r>
                        <a:rPr lang="en-US"/>
                        <a:t>FFY 2025</a:t>
                      </a:r>
                    </a:p>
                    <a:p>
                      <a:pPr algn="ctr"/>
                      <a:r>
                        <a:rPr lang="en-US"/>
                        <a:t>SS1</a:t>
                      </a:r>
                    </a:p>
                  </a:txBody>
                  <a:tcPr anchor="ctr"/>
                </a:tc>
                <a:tc>
                  <a:txBody>
                    <a:bodyPr/>
                    <a:lstStyle/>
                    <a:p>
                      <a:pPr algn="ctr"/>
                      <a:r>
                        <a:rPr lang="en-US"/>
                        <a:t>FFY 2020-2024</a:t>
                      </a:r>
                    </a:p>
                    <a:p>
                      <a:pPr algn="ctr"/>
                      <a:r>
                        <a:rPr lang="en-US"/>
                        <a:t>SS2</a:t>
                      </a:r>
                    </a:p>
                  </a:txBody>
                  <a:tcPr anchor="ctr"/>
                </a:tc>
                <a:tc>
                  <a:txBody>
                    <a:bodyPr/>
                    <a:lstStyle/>
                    <a:p>
                      <a:pPr algn="ctr"/>
                      <a:r>
                        <a:rPr lang="en-US"/>
                        <a:t>FFY 2025</a:t>
                      </a:r>
                    </a:p>
                    <a:p>
                      <a:pPr algn="ctr"/>
                      <a:r>
                        <a:rPr lang="en-US"/>
                        <a:t>SS2</a:t>
                      </a:r>
                    </a:p>
                  </a:txBody>
                  <a:tcPr anchor="ctr"/>
                </a:tc>
                <a:extLst>
                  <a:ext uri="{0D108BD9-81ED-4DB2-BD59-A6C34878D82A}">
                    <a16:rowId xmlns:a16="http://schemas.microsoft.com/office/drawing/2014/main" val="3594550856"/>
                  </a:ext>
                </a:extLst>
              </a:tr>
              <a:tr h="370840">
                <a:tc>
                  <a:txBody>
                    <a:bodyPr/>
                    <a:lstStyle/>
                    <a:p>
                      <a:r>
                        <a:rPr lang="en-US"/>
                        <a:t>3A Positive Social Emotional Skills</a:t>
                      </a:r>
                    </a:p>
                  </a:txBody>
                  <a:tcPr anchor="ctr"/>
                </a:tc>
                <a:tc>
                  <a:txBody>
                    <a:bodyPr/>
                    <a:lstStyle/>
                    <a:p>
                      <a:pPr algn="ctr"/>
                      <a:r>
                        <a:rPr lang="en-US"/>
                        <a:t>47.45%</a:t>
                      </a:r>
                    </a:p>
                  </a:txBody>
                  <a:tcPr anchor="ctr"/>
                </a:tc>
                <a:tc>
                  <a:txBody>
                    <a:bodyPr/>
                    <a:lstStyle/>
                    <a:p>
                      <a:pPr algn="ctr"/>
                      <a:r>
                        <a:rPr lang="en-US"/>
                        <a:t>48.00%</a:t>
                      </a:r>
                    </a:p>
                  </a:txBody>
                  <a:tcPr anchor="ctr"/>
                </a:tc>
                <a:tc>
                  <a:txBody>
                    <a:bodyPr/>
                    <a:lstStyle/>
                    <a:p>
                      <a:pPr algn="ctr"/>
                      <a:r>
                        <a:rPr lang="en-US"/>
                        <a:t>65.03%</a:t>
                      </a:r>
                    </a:p>
                  </a:txBody>
                  <a:tcPr anchor="ctr"/>
                </a:tc>
                <a:tc>
                  <a:txBody>
                    <a:bodyPr/>
                    <a:lstStyle/>
                    <a:p>
                      <a:pPr algn="ctr"/>
                      <a:r>
                        <a:rPr lang="en-US"/>
                        <a:t>65.50%</a:t>
                      </a:r>
                    </a:p>
                  </a:txBody>
                  <a:tcPr anchor="ctr"/>
                </a:tc>
                <a:extLst>
                  <a:ext uri="{0D108BD9-81ED-4DB2-BD59-A6C34878D82A}">
                    <a16:rowId xmlns:a16="http://schemas.microsoft.com/office/drawing/2014/main" val="1132063464"/>
                  </a:ext>
                </a:extLst>
              </a:tr>
              <a:tr h="370840">
                <a:tc>
                  <a:txBody>
                    <a:bodyPr/>
                    <a:lstStyle/>
                    <a:p>
                      <a:r>
                        <a:rPr lang="en-US"/>
                        <a:t>3B Learning &amp; Use of Knowledge &amp; Skills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57.41%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58.20%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42.72%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44.10%</a:t>
                      </a:r>
                    </a:p>
                  </a:txBody>
                  <a:tcPr anchor="ctr"/>
                </a:tc>
                <a:extLst>
                  <a:ext uri="{0D108BD9-81ED-4DB2-BD59-A6C34878D82A}">
                    <a16:rowId xmlns:a16="http://schemas.microsoft.com/office/drawing/2014/main" val="1234207098"/>
                  </a:ext>
                </a:extLst>
              </a:tr>
              <a:tr h="223544">
                <a:tc>
                  <a:txBody>
                    <a:bodyPr/>
                    <a:lstStyle/>
                    <a:p>
                      <a:r>
                        <a:rPr lang="en-US"/>
                        <a:t>3C Take Action to Meet Needs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59.34%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60.10%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67.58%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69.00%</a:t>
                      </a:r>
                    </a:p>
                  </a:txBody>
                  <a:tcPr anchor="ctr"/>
                </a:tc>
                <a:extLst>
                  <a:ext uri="{0D108BD9-81ED-4DB2-BD59-A6C34878D82A}">
                    <a16:rowId xmlns:a16="http://schemas.microsoft.com/office/drawing/2014/main" val="2094275784"/>
                  </a:ext>
                </a:extLst>
              </a:tr>
            </a:tbl>
          </a:graphicData>
        </a:graphic>
      </p:graphicFrame>
    </p:spTree>
    <p:extLst>
      <p:ext uri="{BB962C8B-B14F-4D97-AF65-F5344CB8AC3E}">
        <p14:creationId xmlns:p14="http://schemas.microsoft.com/office/powerpoint/2010/main" val="10426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Workgroup Members</a:t>
            </a:r>
          </a:p>
        </p:txBody>
      </p:sp>
      <p:sp>
        <p:nvSpPr>
          <p:cNvPr id="2" name="TextBox 1">
            <a:extLst>
              <a:ext uri="{FF2B5EF4-FFF2-40B4-BE49-F238E27FC236}">
                <a16:creationId xmlns:a16="http://schemas.microsoft.com/office/drawing/2014/main" id="{922DD9E1-03BF-F8EC-3B67-86AC18F6736F}"/>
              </a:ext>
            </a:extLst>
          </p:cNvPr>
          <p:cNvSpPr txBox="1"/>
          <p:nvPr/>
        </p:nvSpPr>
        <p:spPr>
          <a:xfrm>
            <a:off x="2364510" y="2096653"/>
            <a:ext cx="8098692" cy="4031873"/>
          </a:xfrm>
          <a:prstGeom prst="rect">
            <a:avLst/>
          </a:prstGeom>
          <a:noFill/>
        </p:spPr>
        <p:txBody>
          <a:bodyPr wrap="none" rtlCol="0">
            <a:spAutoFit/>
          </a:bodyPr>
          <a:lstStyle/>
          <a:p>
            <a:pPr algn="ctr"/>
            <a:r>
              <a:rPr lang="en-US" sz="3200" b="1">
                <a:solidFill>
                  <a:srgbClr val="BF2F2F"/>
                </a:solidFill>
                <a:latin typeface="Maiandra GD" panose="020E0502030308020204" pitchFamily="34" charset="0"/>
              </a:rPr>
              <a:t>Kathy Kubo—Co-lead</a:t>
            </a:r>
          </a:p>
          <a:p>
            <a:pPr algn="ctr"/>
            <a:r>
              <a:rPr lang="en-US" sz="3200" b="1">
                <a:solidFill>
                  <a:srgbClr val="BF2F2F"/>
                </a:solidFill>
                <a:latin typeface="Maiandra GD" panose="020E0502030308020204" pitchFamily="34" charset="0"/>
              </a:rPr>
              <a:t>Kelli Yoshimura—Co-Lead</a:t>
            </a:r>
          </a:p>
          <a:p>
            <a:pPr algn="ctr"/>
            <a:r>
              <a:rPr lang="en-US" sz="3200" b="1">
                <a:solidFill>
                  <a:srgbClr val="BF2F2F"/>
                </a:solidFill>
                <a:latin typeface="Maiandra GD" panose="020E0502030308020204" pitchFamily="34" charset="0"/>
              </a:rPr>
              <a:t>Melissa Abellana (Central Oahu Easter Seals)</a:t>
            </a:r>
          </a:p>
          <a:p>
            <a:pPr algn="ctr"/>
            <a:r>
              <a:rPr lang="en-US" sz="3200" b="1">
                <a:solidFill>
                  <a:srgbClr val="BF2F2F"/>
                </a:solidFill>
                <a:latin typeface="Maiandra GD" panose="020E0502030308020204" pitchFamily="34" charset="0"/>
              </a:rPr>
              <a:t>Megan O’Donnell (UCP East)</a:t>
            </a:r>
          </a:p>
          <a:p>
            <a:pPr algn="ctr"/>
            <a:r>
              <a:rPr lang="en-US" sz="3200" b="1">
                <a:solidFill>
                  <a:srgbClr val="BF2F2F"/>
                </a:solidFill>
                <a:latin typeface="Maiandra GD" panose="020E0502030308020204" pitchFamily="34" charset="0"/>
              </a:rPr>
              <a:t>Cat Abellera (Kona CDP/NHCDP)</a:t>
            </a:r>
          </a:p>
          <a:p>
            <a:pPr algn="ctr"/>
            <a:r>
              <a:rPr lang="en-US" sz="3200" b="1">
                <a:solidFill>
                  <a:srgbClr val="BF2F2F"/>
                </a:solidFill>
                <a:latin typeface="Maiandra GD" panose="020E0502030308020204" pitchFamily="34" charset="0"/>
              </a:rPr>
              <a:t>Iwalani Campman (Kailua Easter Seals)</a:t>
            </a:r>
          </a:p>
          <a:p>
            <a:pPr algn="ctr"/>
            <a:r>
              <a:rPr lang="en-US" sz="3200" b="1">
                <a:solidFill>
                  <a:srgbClr val="BF2F2F"/>
                </a:solidFill>
                <a:latin typeface="Maiandra GD" panose="020E0502030308020204" pitchFamily="34" charset="0"/>
              </a:rPr>
              <a:t>Kerry Shiroma (DOE)</a:t>
            </a:r>
          </a:p>
          <a:p>
            <a:pPr algn="ctr"/>
            <a:r>
              <a:rPr lang="en-US" sz="3200" b="1">
                <a:solidFill>
                  <a:srgbClr val="BF2F2F"/>
                </a:solidFill>
                <a:latin typeface="Maiandra GD" panose="020E0502030308020204" pitchFamily="34" charset="0"/>
              </a:rPr>
              <a:t>Linnie Tam (PCDC Waianae)</a:t>
            </a:r>
          </a:p>
        </p:txBody>
      </p:sp>
    </p:spTree>
    <p:extLst>
      <p:ext uri="{BB962C8B-B14F-4D97-AF65-F5344CB8AC3E}">
        <p14:creationId xmlns:p14="http://schemas.microsoft.com/office/powerpoint/2010/main" val="216624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fontScale="90000"/>
          </a:bodyPr>
          <a:lstStyle/>
          <a:p>
            <a:pPr algn="ctr" eaLnBrk="1" hangingPunct="1"/>
            <a:r>
              <a:rPr lang="en-US" altLang="en-US" sz="4800" b="1">
                <a:latin typeface="Maiandra GD" panose="020E0502030308020204" pitchFamily="34" charset="0"/>
              </a:rPr>
              <a:t>Action Plan Related to Positive Social Emotional Development</a:t>
            </a:r>
          </a:p>
        </p:txBody>
      </p:sp>
      <p:sp>
        <p:nvSpPr>
          <p:cNvPr id="3" name="TextBox 2">
            <a:extLst>
              <a:ext uri="{FF2B5EF4-FFF2-40B4-BE49-F238E27FC236}">
                <a16:creationId xmlns:a16="http://schemas.microsoft.com/office/drawing/2014/main" id="{21A11354-F963-D933-2616-45C62D3E1343}"/>
              </a:ext>
            </a:extLst>
          </p:cNvPr>
          <p:cNvSpPr txBox="1"/>
          <p:nvPr/>
        </p:nvSpPr>
        <p:spPr>
          <a:xfrm>
            <a:off x="1080655" y="3075816"/>
            <a:ext cx="10095345" cy="2031325"/>
          </a:xfrm>
          <a:prstGeom prst="rect">
            <a:avLst/>
          </a:prstGeom>
          <a:noFill/>
        </p:spPr>
        <p:txBody>
          <a:bodyPr wrap="square">
            <a:spAutoFit/>
          </a:bodyPr>
          <a:lstStyle/>
          <a:p>
            <a:pPr algn="ctr"/>
            <a:r>
              <a:rPr lang="en-US" sz="3600" b="1">
                <a:solidFill>
                  <a:srgbClr val="BF2F2F"/>
                </a:solidFill>
                <a:latin typeface="Maiandra GD" panose="020E0502030308020204" pitchFamily="34" charset="0"/>
              </a:rPr>
              <a:t>Child Outcomes Summary-Knowledge Check (COS-KC)</a:t>
            </a:r>
          </a:p>
          <a:p>
            <a:pPr algn="ctr"/>
            <a:r>
              <a:rPr lang="en-US" sz="3600" b="1">
                <a:solidFill>
                  <a:srgbClr val="BF2F2F"/>
                </a:solidFill>
                <a:latin typeface="Maiandra GD" panose="020E0502030308020204" pitchFamily="34" charset="0"/>
              </a:rPr>
              <a:t>COS Fidelity Observations</a:t>
            </a:r>
          </a:p>
          <a:p>
            <a:pPr algn="ctr"/>
            <a:endParaRPr lang="en-US" sz="1800" b="1">
              <a:solidFill>
                <a:srgbClr val="BF2F2F"/>
              </a:solidFill>
              <a:latin typeface="Maiandra GD" panose="020E0502030308020204" pitchFamily="34" charset="0"/>
            </a:endParaRPr>
          </a:p>
        </p:txBody>
      </p:sp>
    </p:spTree>
    <p:extLst>
      <p:ext uri="{BB962C8B-B14F-4D97-AF65-F5344CB8AC3E}">
        <p14:creationId xmlns:p14="http://schemas.microsoft.com/office/powerpoint/2010/main" val="1362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77118" y="1850835"/>
            <a:ext cx="4845252" cy="4421830"/>
          </a:xfrm>
        </p:spPr>
        <p:txBody>
          <a:bodyPr>
            <a:normAutofit fontScale="90000"/>
          </a:bodyPr>
          <a:lstStyle/>
          <a:p>
            <a:pPr algn="ctr"/>
            <a:r>
              <a:rPr lang="en-US" altLang="en-US" b="1">
                <a:latin typeface="Maiandra GD" panose="020E0502030308020204" pitchFamily="34" charset="0"/>
              </a:rPr>
              <a:t>Family Outcomes: Strategies to Improve the System of Services and Increase Compliance</a:t>
            </a:r>
          </a:p>
        </p:txBody>
      </p:sp>
    </p:spTree>
    <p:extLst>
      <p:ext uri="{BB962C8B-B14F-4D97-AF65-F5344CB8AC3E}">
        <p14:creationId xmlns:p14="http://schemas.microsoft.com/office/powerpoint/2010/main" val="128149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4FF-92DB-47ED-B666-1B6499843892}"/>
              </a:ext>
            </a:extLst>
          </p:cNvPr>
          <p:cNvSpPr>
            <a:spLocks noGrp="1"/>
          </p:cNvSpPr>
          <p:nvPr>
            <p:ph type="title"/>
          </p:nvPr>
        </p:nvSpPr>
        <p:spPr>
          <a:xfrm>
            <a:off x="457200" y="251620"/>
            <a:ext cx="11201400" cy="685800"/>
          </a:xfrm>
        </p:spPr>
        <p:txBody>
          <a:bodyPr>
            <a:normAutofit/>
          </a:bodyPr>
          <a:lstStyle/>
          <a:p>
            <a:r>
              <a:rPr lang="en-US" sz="4800" b="1">
                <a:latin typeface="Maiandra GD" panose="020E0502030308020204" pitchFamily="34" charset="0"/>
              </a:rPr>
              <a:t>Baseline Data:</a:t>
            </a:r>
          </a:p>
        </p:txBody>
      </p:sp>
      <p:sp>
        <p:nvSpPr>
          <p:cNvPr id="3" name="Text Placeholder 2">
            <a:extLst>
              <a:ext uri="{FF2B5EF4-FFF2-40B4-BE49-F238E27FC236}">
                <a16:creationId xmlns:a16="http://schemas.microsoft.com/office/drawing/2014/main" id="{487F7502-7AE5-4376-8BB5-B6C5438DE0D9}"/>
              </a:ext>
            </a:extLst>
          </p:cNvPr>
          <p:cNvSpPr>
            <a:spLocks noGrp="1"/>
          </p:cNvSpPr>
          <p:nvPr>
            <p:ph type="body" idx="1"/>
          </p:nvPr>
        </p:nvSpPr>
        <p:spPr>
          <a:xfrm>
            <a:off x="609600" y="937420"/>
            <a:ext cx="10896600" cy="5463380"/>
          </a:xfrm>
        </p:spPr>
        <p:txBody>
          <a:bodyPr>
            <a:normAutofit/>
          </a:bodyPr>
          <a:lstStyle/>
          <a:p>
            <a:r>
              <a:rPr lang="en-US" sz="3200">
                <a:solidFill>
                  <a:schemeClr val="tx1"/>
                </a:solidFill>
                <a:latin typeface="Franklin Gothic Book" panose="020B0503020102020204" pitchFamily="34" charset="0"/>
              </a:rPr>
              <a:t>Based on </a:t>
            </a:r>
            <a:r>
              <a:rPr lang="en-US" sz="3200" err="1">
                <a:solidFill>
                  <a:schemeClr val="tx1"/>
                </a:solidFill>
                <a:latin typeface="Franklin Gothic Book" panose="020B0503020102020204" pitchFamily="34" charset="0"/>
              </a:rPr>
              <a:t>Ei</a:t>
            </a:r>
            <a:r>
              <a:rPr lang="en-US" sz="3200">
                <a:solidFill>
                  <a:schemeClr val="tx1"/>
                </a:solidFill>
                <a:latin typeface="Franklin Gothic Book" panose="020B0503020102020204" pitchFamily="34" charset="0"/>
              </a:rPr>
              <a:t> Partner Input and it accepted by </a:t>
            </a:r>
            <a:r>
              <a:rPr lang="en-US" sz="3200" err="1">
                <a:solidFill>
                  <a:schemeClr val="tx1"/>
                </a:solidFill>
                <a:latin typeface="Franklin Gothic Book" panose="020B0503020102020204" pitchFamily="34" charset="0"/>
              </a:rPr>
              <a:t>osep</a:t>
            </a:r>
            <a:r>
              <a:rPr lang="en-US" sz="3200">
                <a:solidFill>
                  <a:schemeClr val="tx1"/>
                </a:solidFill>
                <a:latin typeface="Franklin Gothic Book" panose="020B0503020102020204" pitchFamily="34" charset="0"/>
              </a:rPr>
              <a:t>:  No changes were made to the baseline data. </a:t>
            </a:r>
            <a:endParaRPr lang="en-US" sz="3200" b="1">
              <a:solidFill>
                <a:schemeClr val="tx1"/>
              </a:solidFill>
              <a:latin typeface="Franklin Gothic Book" panose="020B0503020102020204" pitchFamily="34" charset="0"/>
            </a:endParaRPr>
          </a:p>
          <a:p>
            <a:pPr indent="-457200">
              <a:lnSpc>
                <a:spcPct val="100000"/>
              </a:lnSpc>
            </a:pPr>
            <a:r>
              <a:rPr lang="en-US" sz="3200" b="1">
                <a:latin typeface="Franklin Gothic Book" panose="020B0503020102020204" pitchFamily="34" charset="0"/>
              </a:rPr>
              <a:t>Baseline data remained as FFY 2018 data </a:t>
            </a:r>
            <a:endParaRPr lang="en-US" sz="3200">
              <a:latin typeface="Franklin Gothic Book" panose="020B0503020102020204" pitchFamily="34" charset="0"/>
            </a:endParaRPr>
          </a:p>
          <a:p>
            <a:endParaRPr lang="en-US">
              <a:solidFill>
                <a:schemeClr val="tx1"/>
              </a:solidFill>
              <a:latin typeface="Maiandra GD" panose="020E0502030308020204" pitchFamily="34" charset="0"/>
            </a:endParaRPr>
          </a:p>
          <a:p>
            <a:endParaRPr lang="en-US">
              <a:solidFill>
                <a:schemeClr val="tx1"/>
              </a:solidFill>
              <a:latin typeface="Maiandra GD" panose="020E0502030308020204" pitchFamily="34" charset="0"/>
            </a:endParaRPr>
          </a:p>
          <a:p>
            <a:endParaRPr lang="en-US">
              <a:solidFill>
                <a:schemeClr val="tx1"/>
              </a:solidFill>
              <a:latin typeface="Maiandra GD" panose="020E0502030308020204" pitchFamily="34" charset="0"/>
            </a:endParaRPr>
          </a:p>
          <a:p>
            <a:endParaRPr lang="en-US">
              <a:solidFill>
                <a:schemeClr val="tx1"/>
              </a:solidFill>
              <a:latin typeface="Maiandra GD" panose="020E0502030308020204" pitchFamily="34" charset="0"/>
            </a:endParaRPr>
          </a:p>
          <a:p>
            <a:endParaRPr lang="en-US">
              <a:solidFill>
                <a:schemeClr val="tx1"/>
              </a:solidFill>
              <a:latin typeface="Maiandra GD" panose="020E0502030308020204" pitchFamily="34" charset="0"/>
            </a:endParaRPr>
          </a:p>
          <a:p>
            <a:endParaRPr lang="en-US">
              <a:solidFill>
                <a:schemeClr val="tx1"/>
              </a:solidFill>
              <a:latin typeface="Maiandra GD" panose="020E0502030308020204" pitchFamily="34" charset="0"/>
            </a:endParaRPr>
          </a:p>
          <a:p>
            <a:r>
              <a:rPr lang="en-US" sz="3200" b="1"/>
              <a:t>PROPOSE</a:t>
            </a:r>
            <a:r>
              <a:rPr lang="en-US" sz="2000" b="1"/>
              <a:t>:  </a:t>
            </a:r>
            <a:r>
              <a:rPr lang="en-US" sz="3200" b="1"/>
              <a:t>no changes to baseline data.</a:t>
            </a:r>
            <a:endParaRPr lang="en-US" sz="2000" b="1"/>
          </a:p>
        </p:txBody>
      </p:sp>
      <p:graphicFrame>
        <p:nvGraphicFramePr>
          <p:cNvPr id="4" name="Table 5">
            <a:extLst>
              <a:ext uri="{FF2B5EF4-FFF2-40B4-BE49-F238E27FC236}">
                <a16:creationId xmlns:a16="http://schemas.microsoft.com/office/drawing/2014/main" id="{1EA8A96B-BC1F-82C1-423A-047017849DB1}"/>
              </a:ext>
            </a:extLst>
          </p:cNvPr>
          <p:cNvGraphicFramePr>
            <a:graphicFrameLocks noGrp="1"/>
          </p:cNvGraphicFramePr>
          <p:nvPr/>
        </p:nvGraphicFramePr>
        <p:xfrm>
          <a:off x="2114473" y="3085056"/>
          <a:ext cx="7620077" cy="2450241"/>
        </p:xfrm>
        <a:graphic>
          <a:graphicData uri="http://schemas.openxmlformats.org/drawingml/2006/table">
            <a:tbl>
              <a:tblPr firstRow="1" bandRow="1">
                <a:tableStyleId>{21E4AEA4-8DFA-4A89-87EB-49C32662AFE0}</a:tableStyleId>
              </a:tblPr>
              <a:tblGrid>
                <a:gridCol w="4888305">
                  <a:extLst>
                    <a:ext uri="{9D8B030D-6E8A-4147-A177-3AD203B41FA5}">
                      <a16:colId xmlns:a16="http://schemas.microsoft.com/office/drawing/2014/main" val="99183773"/>
                    </a:ext>
                  </a:extLst>
                </a:gridCol>
                <a:gridCol w="2731772">
                  <a:extLst>
                    <a:ext uri="{9D8B030D-6E8A-4147-A177-3AD203B41FA5}">
                      <a16:colId xmlns:a16="http://schemas.microsoft.com/office/drawing/2014/main" val="3814335734"/>
                    </a:ext>
                  </a:extLst>
                </a:gridCol>
              </a:tblGrid>
              <a:tr h="317195">
                <a:tc>
                  <a:txBody>
                    <a:bodyPr/>
                    <a:lstStyle/>
                    <a:p>
                      <a:pPr algn="ctr"/>
                      <a:r>
                        <a:rPr lang="en-US"/>
                        <a:t>Outcome</a:t>
                      </a:r>
                    </a:p>
                  </a:txBody>
                  <a:tcPr anchor="ctr"/>
                </a:tc>
                <a:tc>
                  <a:txBody>
                    <a:bodyPr/>
                    <a:lstStyle/>
                    <a:p>
                      <a:pPr algn="ctr"/>
                      <a:r>
                        <a:rPr lang="en-US"/>
                        <a:t>FFY 2018</a:t>
                      </a:r>
                    </a:p>
                  </a:txBody>
                  <a:tcPr anchor="ctr"/>
                </a:tc>
                <a:extLst>
                  <a:ext uri="{0D108BD9-81ED-4DB2-BD59-A6C34878D82A}">
                    <a16:rowId xmlns:a16="http://schemas.microsoft.com/office/drawing/2014/main" val="4046845572"/>
                  </a:ext>
                </a:extLst>
              </a:tr>
              <a:tr h="694827">
                <a:tc>
                  <a:txBody>
                    <a:bodyPr/>
                    <a:lstStyle/>
                    <a:p>
                      <a:r>
                        <a:rPr lang="en-US"/>
                        <a:t>4A Knows their Rights</a:t>
                      </a:r>
                    </a:p>
                  </a:txBody>
                  <a:tcPr anchor="ctr"/>
                </a:tc>
                <a:tc>
                  <a:txBody>
                    <a:bodyPr/>
                    <a:lstStyle/>
                    <a:p>
                      <a:pPr algn="ctr"/>
                      <a:r>
                        <a:rPr lang="en-US" b="0">
                          <a:solidFill>
                            <a:schemeClr val="tx1"/>
                          </a:solidFill>
                          <a:latin typeface="+mn-lt"/>
                        </a:rPr>
                        <a:t>88.08%</a:t>
                      </a:r>
                    </a:p>
                  </a:txBody>
                  <a:tcPr anchor="ctr"/>
                </a:tc>
                <a:extLst>
                  <a:ext uri="{0D108BD9-81ED-4DB2-BD59-A6C34878D82A}">
                    <a16:rowId xmlns:a16="http://schemas.microsoft.com/office/drawing/2014/main" val="2836428929"/>
                  </a:ext>
                </a:extLst>
              </a:tr>
              <a:tr h="694827">
                <a:tc>
                  <a:txBody>
                    <a:bodyPr/>
                    <a:lstStyle/>
                    <a:p>
                      <a:r>
                        <a:rPr lang="en-US"/>
                        <a:t>4B Effectively Communicate their Child’s Needs</a:t>
                      </a:r>
                    </a:p>
                  </a:txBody>
                  <a:tcPr anchor="ctr"/>
                </a:tc>
                <a:tc>
                  <a:txBody>
                    <a:bodyPr/>
                    <a:lstStyle/>
                    <a:p>
                      <a:pPr algn="ctr"/>
                      <a:r>
                        <a:rPr lang="en-US" b="0">
                          <a:solidFill>
                            <a:schemeClr val="tx1"/>
                          </a:solidFill>
                          <a:latin typeface="+mn-lt"/>
                        </a:rPr>
                        <a:t>87.05%</a:t>
                      </a:r>
                    </a:p>
                  </a:txBody>
                  <a:tcPr anchor="ctr"/>
                </a:tc>
                <a:extLst>
                  <a:ext uri="{0D108BD9-81ED-4DB2-BD59-A6C34878D82A}">
                    <a16:rowId xmlns:a16="http://schemas.microsoft.com/office/drawing/2014/main" val="1848091754"/>
                  </a:ext>
                </a:extLst>
              </a:tr>
              <a:tr h="694827">
                <a:tc>
                  <a:txBody>
                    <a:bodyPr/>
                    <a:lstStyle/>
                    <a:p>
                      <a:r>
                        <a:rPr lang="en-US"/>
                        <a:t>4C Help their Child Develop and Learn</a:t>
                      </a:r>
                    </a:p>
                  </a:txBody>
                  <a:tcPr anchor="ctr"/>
                </a:tc>
                <a:tc>
                  <a:txBody>
                    <a:bodyPr/>
                    <a:lstStyle/>
                    <a:p>
                      <a:pPr algn="ctr"/>
                      <a:r>
                        <a:rPr lang="en-US" b="0">
                          <a:solidFill>
                            <a:schemeClr val="tx1"/>
                          </a:solidFill>
                          <a:latin typeface="+mn-lt"/>
                        </a:rPr>
                        <a:t>83.54%</a:t>
                      </a:r>
                    </a:p>
                  </a:txBody>
                  <a:tcPr anchor="ctr"/>
                </a:tc>
                <a:extLst>
                  <a:ext uri="{0D108BD9-81ED-4DB2-BD59-A6C34878D82A}">
                    <a16:rowId xmlns:a16="http://schemas.microsoft.com/office/drawing/2014/main" val="830366414"/>
                  </a:ext>
                </a:extLst>
              </a:tr>
            </a:tbl>
          </a:graphicData>
        </a:graphic>
      </p:graphicFrame>
    </p:spTree>
    <p:extLst>
      <p:ext uri="{BB962C8B-B14F-4D97-AF65-F5344CB8AC3E}">
        <p14:creationId xmlns:p14="http://schemas.microsoft.com/office/powerpoint/2010/main" val="22011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4FF-92DB-47ED-B666-1B6499843892}"/>
              </a:ext>
            </a:extLst>
          </p:cNvPr>
          <p:cNvSpPr>
            <a:spLocks noGrp="1"/>
          </p:cNvSpPr>
          <p:nvPr>
            <p:ph type="title"/>
          </p:nvPr>
        </p:nvSpPr>
        <p:spPr>
          <a:xfrm>
            <a:off x="457200" y="251620"/>
            <a:ext cx="11201400" cy="685800"/>
          </a:xfrm>
        </p:spPr>
        <p:txBody>
          <a:bodyPr>
            <a:normAutofit/>
          </a:bodyPr>
          <a:lstStyle/>
          <a:p>
            <a:r>
              <a:rPr lang="en-US" sz="4800" b="1">
                <a:latin typeface="Maiandra GD" panose="020E0502030308020204" pitchFamily="34" charset="0"/>
              </a:rPr>
              <a:t>Target Data:</a:t>
            </a:r>
          </a:p>
        </p:txBody>
      </p:sp>
      <p:sp>
        <p:nvSpPr>
          <p:cNvPr id="3" name="Text Placeholder 2">
            <a:extLst>
              <a:ext uri="{FF2B5EF4-FFF2-40B4-BE49-F238E27FC236}">
                <a16:creationId xmlns:a16="http://schemas.microsoft.com/office/drawing/2014/main" id="{487F7502-7AE5-4376-8BB5-B6C5438DE0D9}"/>
              </a:ext>
            </a:extLst>
          </p:cNvPr>
          <p:cNvSpPr>
            <a:spLocks noGrp="1"/>
          </p:cNvSpPr>
          <p:nvPr>
            <p:ph type="body" idx="1"/>
          </p:nvPr>
        </p:nvSpPr>
        <p:spPr>
          <a:xfrm>
            <a:off x="533400" y="1081269"/>
            <a:ext cx="11201400" cy="5745160"/>
          </a:xfrm>
        </p:spPr>
        <p:txBody>
          <a:bodyPr>
            <a:noAutofit/>
          </a:bodyPr>
          <a:lstStyle/>
          <a:p>
            <a:pPr>
              <a:lnSpc>
                <a:spcPct val="100000"/>
              </a:lnSpc>
            </a:pPr>
            <a:r>
              <a:rPr lang="en-US" sz="3200">
                <a:solidFill>
                  <a:schemeClr val="tx1"/>
                </a:solidFill>
                <a:latin typeface="Franklin Gothic Book" panose="020B0503020102020204" pitchFamily="34" charset="0"/>
              </a:rPr>
              <a:t>Targets were established for FFY 2020 – 2025 For all 3 family outcomes Based on EI Partner Input and it was accepted by </a:t>
            </a:r>
            <a:r>
              <a:rPr lang="en-US" sz="3200" err="1">
                <a:solidFill>
                  <a:schemeClr val="tx1"/>
                </a:solidFill>
                <a:latin typeface="Franklin Gothic Book" panose="020B0503020102020204" pitchFamily="34" charset="0"/>
              </a:rPr>
              <a:t>osep</a:t>
            </a:r>
            <a:r>
              <a:rPr lang="en-US" sz="3200">
                <a:solidFill>
                  <a:schemeClr val="tx1"/>
                </a:solidFill>
                <a:latin typeface="Franklin Gothic Book" panose="020B0503020102020204" pitchFamily="34" charset="0"/>
              </a:rPr>
              <a:t>:</a:t>
            </a:r>
            <a:endParaRPr lang="en-US" sz="3200" b="1">
              <a:solidFill>
                <a:schemeClr val="tx1"/>
              </a:solidFill>
              <a:latin typeface="Franklin Gothic Book" panose="020B0503020102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endParaRPr lang="en-US" sz="2400" b="1">
              <a:solidFill>
                <a:schemeClr val="tx1"/>
              </a:solidFill>
              <a:latin typeface="Maiandra GD" panose="020E0502030308020204" pitchFamily="34" charset="0"/>
            </a:endParaRPr>
          </a:p>
          <a:p>
            <a:pPr>
              <a:lnSpc>
                <a:spcPct val="100000"/>
              </a:lnSpc>
            </a:pPr>
            <a:r>
              <a:rPr lang="en-US" sz="3200" b="1"/>
              <a:t>PROPOSE:  No changes to the targets.</a:t>
            </a:r>
          </a:p>
        </p:txBody>
      </p:sp>
      <p:graphicFrame>
        <p:nvGraphicFramePr>
          <p:cNvPr id="6" name="Table 6">
            <a:extLst>
              <a:ext uri="{FF2B5EF4-FFF2-40B4-BE49-F238E27FC236}">
                <a16:creationId xmlns:a16="http://schemas.microsoft.com/office/drawing/2014/main" id="{1F250F34-61BC-480B-8952-224CEC7878B6}"/>
              </a:ext>
            </a:extLst>
          </p:cNvPr>
          <p:cNvGraphicFramePr>
            <a:graphicFrameLocks noGrp="1"/>
          </p:cNvGraphicFramePr>
          <p:nvPr/>
        </p:nvGraphicFramePr>
        <p:xfrm>
          <a:off x="960582" y="3109398"/>
          <a:ext cx="9830211" cy="1747520"/>
        </p:xfrm>
        <a:graphic>
          <a:graphicData uri="http://schemas.openxmlformats.org/drawingml/2006/table">
            <a:tbl>
              <a:tblPr firstRow="1" bandRow="1">
                <a:tableStyleId>{21E4AEA4-8DFA-4A89-87EB-49C32662AFE0}</a:tableStyleId>
              </a:tblPr>
              <a:tblGrid>
                <a:gridCol w="4959927">
                  <a:extLst>
                    <a:ext uri="{9D8B030D-6E8A-4147-A177-3AD203B41FA5}">
                      <a16:colId xmlns:a16="http://schemas.microsoft.com/office/drawing/2014/main" val="4226431212"/>
                    </a:ext>
                  </a:extLst>
                </a:gridCol>
                <a:gridCol w="1623428">
                  <a:extLst>
                    <a:ext uri="{9D8B030D-6E8A-4147-A177-3AD203B41FA5}">
                      <a16:colId xmlns:a16="http://schemas.microsoft.com/office/drawing/2014/main" val="1361003386"/>
                    </a:ext>
                  </a:extLst>
                </a:gridCol>
                <a:gridCol w="1623428">
                  <a:extLst>
                    <a:ext uri="{9D8B030D-6E8A-4147-A177-3AD203B41FA5}">
                      <a16:colId xmlns:a16="http://schemas.microsoft.com/office/drawing/2014/main" val="3761188764"/>
                    </a:ext>
                  </a:extLst>
                </a:gridCol>
                <a:gridCol w="1623428">
                  <a:extLst>
                    <a:ext uri="{9D8B030D-6E8A-4147-A177-3AD203B41FA5}">
                      <a16:colId xmlns:a16="http://schemas.microsoft.com/office/drawing/2014/main" val="4017557541"/>
                    </a:ext>
                  </a:extLst>
                </a:gridCol>
              </a:tblGrid>
              <a:tr h="0">
                <a:tc>
                  <a:txBody>
                    <a:bodyPr/>
                    <a:lstStyle/>
                    <a:p>
                      <a:pPr algn="ctr"/>
                      <a:r>
                        <a:rPr lang="en-US"/>
                        <a:t>Outcome</a:t>
                      </a:r>
                    </a:p>
                  </a:txBody>
                  <a:tcPr anchor="ctr"/>
                </a:tc>
                <a:tc>
                  <a:txBody>
                    <a:bodyPr/>
                    <a:lstStyle/>
                    <a:p>
                      <a:pPr algn="ctr"/>
                      <a:r>
                        <a:rPr lang="en-US"/>
                        <a:t>FFY 2020-2023</a:t>
                      </a:r>
                    </a:p>
                  </a:txBody>
                  <a:tcPr anchor="ctr"/>
                </a:tc>
                <a:tc>
                  <a:txBody>
                    <a:bodyPr/>
                    <a:lstStyle/>
                    <a:p>
                      <a:pPr algn="ctr"/>
                      <a:r>
                        <a:rPr lang="en-US"/>
                        <a:t>FFY 2024</a:t>
                      </a:r>
                    </a:p>
                  </a:txBody>
                  <a:tcPr anchor="ctr"/>
                </a:tc>
                <a:tc>
                  <a:txBody>
                    <a:bodyPr/>
                    <a:lstStyle/>
                    <a:p>
                      <a:pPr algn="ctr"/>
                      <a:r>
                        <a:rPr lang="en-US"/>
                        <a:t>FFY 2025</a:t>
                      </a:r>
                    </a:p>
                  </a:txBody>
                  <a:tcPr anchor="ctr"/>
                </a:tc>
                <a:extLst>
                  <a:ext uri="{0D108BD9-81ED-4DB2-BD59-A6C34878D82A}">
                    <a16:rowId xmlns:a16="http://schemas.microsoft.com/office/drawing/2014/main" val="3594550856"/>
                  </a:ext>
                </a:extLst>
              </a:tr>
              <a:tr h="370840">
                <a:tc>
                  <a:txBody>
                    <a:bodyPr/>
                    <a:lstStyle/>
                    <a:p>
                      <a:r>
                        <a:rPr lang="en-US"/>
                        <a:t>4A Knows their Rights</a:t>
                      </a:r>
                    </a:p>
                  </a:txBody>
                  <a:tcPr anchor="ctr"/>
                </a:tc>
                <a:tc>
                  <a:txBody>
                    <a:bodyPr/>
                    <a:lstStyle/>
                    <a:p>
                      <a:pPr algn="ctr"/>
                      <a:r>
                        <a:rPr lang="en-US"/>
                        <a:t>88.08%</a:t>
                      </a:r>
                    </a:p>
                  </a:txBody>
                  <a:tcPr anchor="ctr"/>
                </a:tc>
                <a:tc>
                  <a:txBody>
                    <a:bodyPr/>
                    <a:lstStyle/>
                    <a:p>
                      <a:pPr algn="ctr"/>
                      <a:r>
                        <a:rPr lang="en-US"/>
                        <a:t>89.00%</a:t>
                      </a:r>
                    </a:p>
                  </a:txBody>
                  <a:tcPr anchor="ctr"/>
                </a:tc>
                <a:tc>
                  <a:txBody>
                    <a:bodyPr/>
                    <a:lstStyle/>
                    <a:p>
                      <a:pPr algn="ctr"/>
                      <a:r>
                        <a:rPr lang="en-US"/>
                        <a:t>90.00%</a:t>
                      </a:r>
                    </a:p>
                  </a:txBody>
                  <a:tcPr anchor="ctr"/>
                </a:tc>
                <a:extLst>
                  <a:ext uri="{0D108BD9-81ED-4DB2-BD59-A6C34878D82A}">
                    <a16:rowId xmlns:a16="http://schemas.microsoft.com/office/drawing/2014/main" val="1132063464"/>
                  </a:ext>
                </a:extLst>
              </a:tr>
              <a:tr h="370840">
                <a:tc>
                  <a:txBody>
                    <a:bodyPr/>
                    <a:lstStyle/>
                    <a:p>
                      <a:r>
                        <a:rPr lang="en-US"/>
                        <a:t>4B Effectively Communicate their Child’s Needs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89.50%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90.00%</a:t>
                      </a:r>
                    </a:p>
                  </a:txBody>
                  <a:tcPr anchor="ctr"/>
                </a:tc>
                <a:extLst>
                  <a:ext uri="{0D108BD9-81ED-4DB2-BD59-A6C34878D82A}">
                    <a16:rowId xmlns:a16="http://schemas.microsoft.com/office/drawing/2014/main" val="1234207098"/>
                  </a:ext>
                </a:extLst>
              </a:tr>
              <a:tr h="223544">
                <a:tc>
                  <a:txBody>
                    <a:bodyPr/>
                    <a:lstStyle/>
                    <a:p>
                      <a:r>
                        <a:rPr lang="en-US"/>
                        <a:t>4C Help their Child Develop and Learn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86.50%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88.00%</a:t>
                      </a:r>
                    </a:p>
                  </a:txBody>
                  <a:tcPr anchor="ctr"/>
                </a:tc>
                <a:extLst>
                  <a:ext uri="{0D108BD9-81ED-4DB2-BD59-A6C34878D82A}">
                    <a16:rowId xmlns:a16="http://schemas.microsoft.com/office/drawing/2014/main" val="2094275784"/>
                  </a:ext>
                </a:extLst>
              </a:tr>
            </a:tbl>
          </a:graphicData>
        </a:graphic>
      </p:graphicFrame>
    </p:spTree>
    <p:extLst>
      <p:ext uri="{BB962C8B-B14F-4D97-AF65-F5344CB8AC3E}">
        <p14:creationId xmlns:p14="http://schemas.microsoft.com/office/powerpoint/2010/main" val="18264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6497" y="99220"/>
            <a:ext cx="12278497" cy="1325563"/>
          </a:xfrm>
        </p:spPr>
        <p:txBody>
          <a:bodyPr>
            <a:noAutofit/>
          </a:bodyPr>
          <a:lstStyle/>
          <a:p>
            <a:pPr algn="ctr" eaLnBrk="1" hangingPunct="1"/>
            <a:r>
              <a:rPr lang="en-US" altLang="en-US" sz="4400" b="1">
                <a:latin typeface="Maiandra GD" panose="020E0502030308020204" pitchFamily="34" charset="0"/>
              </a:rPr>
              <a:t>Key Principles: Providing Early </a:t>
            </a:r>
            <a:br>
              <a:rPr lang="en-US" altLang="en-US" sz="4400" b="1">
                <a:latin typeface="Maiandra GD" panose="020E0502030308020204" pitchFamily="34" charset="0"/>
              </a:rPr>
            </a:br>
            <a:r>
              <a:rPr lang="en-US" altLang="en-US" sz="4400" b="1">
                <a:latin typeface="Maiandra GD" panose="020E0502030308020204" pitchFamily="34" charset="0"/>
              </a:rPr>
              <a:t>Intervention Services in Natural Environments</a:t>
            </a:r>
          </a:p>
        </p:txBody>
      </p:sp>
      <p:sp>
        <p:nvSpPr>
          <p:cNvPr id="6147" name="Rectangle 3"/>
          <p:cNvSpPr>
            <a:spLocks noGrp="1" noChangeArrowheads="1"/>
          </p:cNvSpPr>
          <p:nvPr>
            <p:ph type="body" idx="1"/>
          </p:nvPr>
        </p:nvSpPr>
        <p:spPr>
          <a:xfrm>
            <a:off x="609600" y="1828799"/>
            <a:ext cx="10972800" cy="4572001"/>
          </a:xfrm>
        </p:spPr>
        <p:txBody>
          <a:bodyPr>
            <a:normAutofit fontScale="55000" lnSpcReduction="20000"/>
          </a:bodyPr>
          <a:lstStyle/>
          <a:p>
            <a:pPr marL="514350" indent="-514350" eaLnBrk="1" hangingPunct="1">
              <a:buFont typeface="+mj-lt"/>
              <a:buAutoNum type="arabicPeriod"/>
            </a:pPr>
            <a:r>
              <a:rPr lang="en-US" altLang="en-US" sz="3200"/>
              <a:t>Infants and toddlers learn best through everyday experiences and interactions with familiar people in familiar contexts.</a:t>
            </a:r>
          </a:p>
          <a:p>
            <a:pPr marL="514350" indent="-514350" eaLnBrk="1" hangingPunct="1">
              <a:buFont typeface="+mj-lt"/>
              <a:buAutoNum type="arabicPeriod"/>
            </a:pPr>
            <a:r>
              <a:rPr lang="en-US" altLang="en-US" sz="3200"/>
              <a:t>All families, with the necessary supports and resources, can enhance their children’s learning and development.</a:t>
            </a:r>
          </a:p>
          <a:p>
            <a:pPr marL="514350" indent="-514350" eaLnBrk="1" hangingPunct="1">
              <a:buFont typeface="+mj-lt"/>
              <a:buAutoNum type="arabicPeriod"/>
            </a:pPr>
            <a:r>
              <a:rPr lang="en-US" altLang="en-US" sz="3200"/>
              <a:t>The primary role of service providers in early intervention is to work with and support family members and caregivers in children’s lives.</a:t>
            </a:r>
          </a:p>
          <a:p>
            <a:pPr marL="514350" indent="-514350" eaLnBrk="1" hangingPunct="1">
              <a:buFont typeface="+mj-lt"/>
              <a:buAutoNum type="arabicPeriod"/>
            </a:pPr>
            <a:r>
              <a:rPr lang="en-US" altLang="en-US" sz="3200"/>
              <a:t>The early intervention process, from initial contacts through transition, must be dynamic and individualized to reflect the child’s and family members’ preferences, learning styles and cultural beliefs.</a:t>
            </a:r>
          </a:p>
          <a:p>
            <a:pPr marL="514350" indent="-514350" eaLnBrk="1" hangingPunct="1">
              <a:buFont typeface="+mj-lt"/>
              <a:buAutoNum type="arabicPeriod"/>
            </a:pPr>
            <a:r>
              <a:rPr lang="en-US" altLang="en-US" sz="3200"/>
              <a:t>IFSP outcomes must be functional and based on children’s and families’ needs and family-identified priorities.</a:t>
            </a:r>
          </a:p>
          <a:p>
            <a:pPr marL="514350" indent="-514350" eaLnBrk="1" hangingPunct="1">
              <a:buFont typeface="+mj-lt"/>
              <a:buAutoNum type="arabicPeriod"/>
            </a:pPr>
            <a:r>
              <a:rPr lang="en-US" altLang="en-US" sz="3200"/>
              <a:t>The family’s priorities, needs and interests are addressed most appropriately by a primary provider who represents and receives team and community support.</a:t>
            </a:r>
          </a:p>
          <a:p>
            <a:pPr marL="514350" indent="-514350" eaLnBrk="1" hangingPunct="1">
              <a:buFont typeface="+mj-lt"/>
              <a:buAutoNum type="arabicPeriod"/>
            </a:pPr>
            <a:r>
              <a:rPr lang="en-US" altLang="en-US" sz="3200"/>
              <a:t>Interventions with young children and family members must be based on explicit principles, validated practices, best available research and relevant laws and regulations. </a:t>
            </a:r>
          </a:p>
        </p:txBody>
      </p:sp>
      <p:sp>
        <p:nvSpPr>
          <p:cNvPr id="2" name="TextBox 1">
            <a:extLst>
              <a:ext uri="{FF2B5EF4-FFF2-40B4-BE49-F238E27FC236}">
                <a16:creationId xmlns:a16="http://schemas.microsoft.com/office/drawing/2014/main" id="{80C6CF9F-B734-46BA-8D24-987FFE157021}"/>
              </a:ext>
            </a:extLst>
          </p:cNvPr>
          <p:cNvSpPr txBox="1"/>
          <p:nvPr/>
        </p:nvSpPr>
        <p:spPr>
          <a:xfrm>
            <a:off x="609600" y="6400800"/>
            <a:ext cx="11125200" cy="307777"/>
          </a:xfrm>
          <a:prstGeom prst="rect">
            <a:avLst/>
          </a:prstGeom>
          <a:noFill/>
        </p:spPr>
        <p:txBody>
          <a:bodyPr wrap="square" rtlCol="0">
            <a:spAutoFit/>
          </a:bodyPr>
          <a:lstStyle/>
          <a:p>
            <a:pPr algn="ctr"/>
            <a:r>
              <a:rPr lang="en-US" sz="1400"/>
              <a:t>Workgroup on Principles and Practices in Natural Environments, OSEP TA Community of Practice: Part C Settings (2008, March)</a:t>
            </a:r>
          </a:p>
        </p:txBody>
      </p:sp>
    </p:spTree>
    <p:extLst>
      <p:ext uri="{BB962C8B-B14F-4D97-AF65-F5344CB8AC3E}">
        <p14:creationId xmlns:p14="http://schemas.microsoft.com/office/powerpoint/2010/main" val="323460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Workgroup Members</a:t>
            </a:r>
          </a:p>
        </p:txBody>
      </p:sp>
      <p:graphicFrame>
        <p:nvGraphicFramePr>
          <p:cNvPr id="5" name="Table 5">
            <a:extLst>
              <a:ext uri="{FF2B5EF4-FFF2-40B4-BE49-F238E27FC236}">
                <a16:creationId xmlns:a16="http://schemas.microsoft.com/office/drawing/2014/main" id="{F98A5B91-D64B-2B0C-116B-A3F803884D8B}"/>
              </a:ext>
            </a:extLst>
          </p:cNvPr>
          <p:cNvGraphicFramePr>
            <a:graphicFrameLocks noGrp="1"/>
          </p:cNvGraphicFramePr>
          <p:nvPr>
            <p:extLst>
              <p:ext uri="{D42A27DB-BD31-4B8C-83A1-F6EECF244321}">
                <p14:modId xmlns:p14="http://schemas.microsoft.com/office/powerpoint/2010/main" val="3074335808"/>
              </p:ext>
            </p:extLst>
          </p:nvPr>
        </p:nvGraphicFramePr>
        <p:xfrm>
          <a:off x="1349798" y="2089766"/>
          <a:ext cx="9254383" cy="3262959"/>
        </p:xfrm>
        <a:graphic>
          <a:graphicData uri="http://schemas.openxmlformats.org/drawingml/2006/table">
            <a:tbl>
              <a:tblPr firstRow="1" bandRow="1">
                <a:tableStyleId>{21E4AEA4-8DFA-4A89-87EB-49C32662AFE0}</a:tableStyleId>
              </a:tblPr>
              <a:tblGrid>
                <a:gridCol w="2608049">
                  <a:extLst>
                    <a:ext uri="{9D8B030D-6E8A-4147-A177-3AD203B41FA5}">
                      <a16:colId xmlns:a16="http://schemas.microsoft.com/office/drawing/2014/main" val="344623331"/>
                    </a:ext>
                  </a:extLst>
                </a:gridCol>
                <a:gridCol w="3323167">
                  <a:extLst>
                    <a:ext uri="{9D8B030D-6E8A-4147-A177-3AD203B41FA5}">
                      <a16:colId xmlns:a16="http://schemas.microsoft.com/office/drawing/2014/main" val="1275585585"/>
                    </a:ext>
                  </a:extLst>
                </a:gridCol>
                <a:gridCol w="3323167">
                  <a:extLst>
                    <a:ext uri="{9D8B030D-6E8A-4147-A177-3AD203B41FA5}">
                      <a16:colId xmlns:a16="http://schemas.microsoft.com/office/drawing/2014/main" val="262699328"/>
                    </a:ext>
                  </a:extLst>
                </a:gridCol>
              </a:tblGrid>
              <a:tr h="466137">
                <a:tc>
                  <a:txBody>
                    <a:bodyPr/>
                    <a:lstStyle/>
                    <a:p>
                      <a:pPr algn="ctr"/>
                      <a:r>
                        <a:rPr lang="en-US" sz="2400">
                          <a:solidFill>
                            <a:schemeClr val="tx1"/>
                          </a:solidFill>
                        </a:rPr>
                        <a:t>Name</a:t>
                      </a:r>
                    </a:p>
                  </a:txBody>
                  <a:tcPr>
                    <a:solidFill>
                      <a:srgbClr val="66FF99"/>
                    </a:solidFill>
                  </a:tcPr>
                </a:tc>
                <a:tc>
                  <a:txBody>
                    <a:bodyPr/>
                    <a:lstStyle/>
                    <a:p>
                      <a:pPr algn="ctr"/>
                      <a:r>
                        <a:rPr lang="en-US" sz="2400">
                          <a:solidFill>
                            <a:schemeClr val="tx1"/>
                          </a:solidFill>
                        </a:rPr>
                        <a:t>Position/Role</a:t>
                      </a:r>
                    </a:p>
                  </a:txBody>
                  <a:tcPr>
                    <a:solidFill>
                      <a:srgbClr val="66FF99"/>
                    </a:solidFill>
                  </a:tcPr>
                </a:tc>
                <a:tc>
                  <a:txBody>
                    <a:bodyPr/>
                    <a:lstStyle/>
                    <a:p>
                      <a:pPr algn="ctr"/>
                      <a:r>
                        <a:rPr lang="en-US" sz="2400">
                          <a:solidFill>
                            <a:schemeClr val="tx1"/>
                          </a:solidFill>
                        </a:rPr>
                        <a:t>Program, if applicable</a:t>
                      </a:r>
                    </a:p>
                  </a:txBody>
                  <a:tcPr>
                    <a:solidFill>
                      <a:srgbClr val="66FF99"/>
                    </a:solidFill>
                  </a:tcPr>
                </a:tc>
                <a:extLst>
                  <a:ext uri="{0D108BD9-81ED-4DB2-BD59-A6C34878D82A}">
                    <a16:rowId xmlns:a16="http://schemas.microsoft.com/office/drawing/2014/main" val="1239655094"/>
                  </a:ext>
                </a:extLst>
              </a:tr>
              <a:tr h="466137">
                <a:tc>
                  <a:txBody>
                    <a:bodyPr/>
                    <a:lstStyle/>
                    <a:p>
                      <a:r>
                        <a:rPr lang="en-US" sz="2400"/>
                        <a:t>Kathy Kubo</a:t>
                      </a:r>
                    </a:p>
                  </a:txBody>
                  <a:tcPr/>
                </a:tc>
                <a:tc>
                  <a:txBody>
                    <a:bodyPr/>
                    <a:lstStyle/>
                    <a:p>
                      <a:r>
                        <a:rPr lang="en-US" sz="2400"/>
                        <a:t>Co-Lead</a:t>
                      </a:r>
                    </a:p>
                  </a:txBody>
                  <a:tcPr/>
                </a:tc>
                <a:tc>
                  <a:txBody>
                    <a:bodyPr/>
                    <a:lstStyle/>
                    <a:p>
                      <a:r>
                        <a:rPr lang="en-US" sz="2400"/>
                        <a:t>EIS</a:t>
                      </a:r>
                    </a:p>
                  </a:txBody>
                  <a:tcPr/>
                </a:tc>
                <a:extLst>
                  <a:ext uri="{0D108BD9-81ED-4DB2-BD59-A6C34878D82A}">
                    <a16:rowId xmlns:a16="http://schemas.microsoft.com/office/drawing/2014/main" val="1656941473"/>
                  </a:ext>
                </a:extLst>
              </a:tr>
              <a:tr h="466137">
                <a:tc>
                  <a:txBody>
                    <a:bodyPr/>
                    <a:lstStyle/>
                    <a:p>
                      <a:r>
                        <a:rPr lang="en-US" sz="2400"/>
                        <a:t>Kelli Yoshimura</a:t>
                      </a:r>
                    </a:p>
                  </a:txBody>
                  <a:tcPr/>
                </a:tc>
                <a:tc>
                  <a:txBody>
                    <a:bodyPr/>
                    <a:lstStyle/>
                    <a:p>
                      <a:r>
                        <a:rPr lang="en-US" sz="2400"/>
                        <a:t>Co-Lead</a:t>
                      </a:r>
                    </a:p>
                  </a:txBody>
                  <a:tcPr/>
                </a:tc>
                <a:tc>
                  <a:txBody>
                    <a:bodyPr/>
                    <a:lstStyle/>
                    <a:p>
                      <a:r>
                        <a:rPr lang="en-US" sz="2400"/>
                        <a:t>EIS</a:t>
                      </a:r>
                    </a:p>
                  </a:txBody>
                  <a:tcPr/>
                </a:tc>
                <a:extLst>
                  <a:ext uri="{0D108BD9-81ED-4DB2-BD59-A6C34878D82A}">
                    <a16:rowId xmlns:a16="http://schemas.microsoft.com/office/drawing/2014/main" val="4265714682"/>
                  </a:ext>
                </a:extLst>
              </a:tr>
              <a:tr h="466137">
                <a:tc>
                  <a:txBody>
                    <a:bodyPr/>
                    <a:lstStyle/>
                    <a:p>
                      <a:r>
                        <a:rPr lang="en-US" sz="2400"/>
                        <a:t>Cat Abellera</a:t>
                      </a:r>
                    </a:p>
                  </a:txBody>
                  <a:tcPr/>
                </a:tc>
                <a:tc>
                  <a:txBody>
                    <a:bodyPr/>
                    <a:lstStyle/>
                    <a:p>
                      <a:r>
                        <a:rPr lang="en-US" sz="2400"/>
                        <a:t>Program Manager</a:t>
                      </a:r>
                    </a:p>
                  </a:txBody>
                  <a:tcPr/>
                </a:tc>
                <a:tc>
                  <a:txBody>
                    <a:bodyPr/>
                    <a:lstStyle/>
                    <a:p>
                      <a:r>
                        <a:rPr lang="en-US" sz="2400"/>
                        <a:t>Kona CDP/NHCDP</a:t>
                      </a:r>
                    </a:p>
                  </a:txBody>
                  <a:tcPr/>
                </a:tc>
                <a:extLst>
                  <a:ext uri="{0D108BD9-81ED-4DB2-BD59-A6C34878D82A}">
                    <a16:rowId xmlns:a16="http://schemas.microsoft.com/office/drawing/2014/main" val="3840108674"/>
                  </a:ext>
                </a:extLst>
              </a:tr>
              <a:tr h="466137">
                <a:tc>
                  <a:txBody>
                    <a:bodyPr/>
                    <a:lstStyle/>
                    <a:p>
                      <a:r>
                        <a:rPr lang="en-US" sz="2400"/>
                        <a:t>Iwalani Campman</a:t>
                      </a:r>
                    </a:p>
                  </a:txBody>
                  <a:tcPr/>
                </a:tc>
                <a:tc>
                  <a:txBody>
                    <a:bodyPr/>
                    <a:lstStyle/>
                    <a:p>
                      <a:r>
                        <a:rPr lang="en-US" sz="2400"/>
                        <a:t>Program Manager</a:t>
                      </a:r>
                    </a:p>
                  </a:txBody>
                  <a:tcPr/>
                </a:tc>
                <a:tc>
                  <a:txBody>
                    <a:bodyPr/>
                    <a:lstStyle/>
                    <a:p>
                      <a:r>
                        <a:rPr lang="en-US" sz="2400"/>
                        <a:t>Kailua Easter Seals</a:t>
                      </a:r>
                    </a:p>
                  </a:txBody>
                  <a:tcPr/>
                </a:tc>
                <a:extLst>
                  <a:ext uri="{0D108BD9-81ED-4DB2-BD59-A6C34878D82A}">
                    <a16:rowId xmlns:a16="http://schemas.microsoft.com/office/drawing/2014/main" val="1119211401"/>
                  </a:ext>
                </a:extLst>
              </a:tr>
              <a:tr h="466137">
                <a:tc>
                  <a:txBody>
                    <a:bodyPr/>
                    <a:lstStyle/>
                    <a:p>
                      <a:r>
                        <a:rPr lang="en-US" sz="2400"/>
                        <a:t>Megan O’Donnell</a:t>
                      </a:r>
                    </a:p>
                  </a:txBody>
                  <a:tcPr/>
                </a:tc>
                <a:tc>
                  <a:txBody>
                    <a:bodyPr/>
                    <a:lstStyle/>
                    <a:p>
                      <a:r>
                        <a:rPr lang="en-US" sz="2400"/>
                        <a:t>Program Manager</a:t>
                      </a:r>
                    </a:p>
                  </a:txBody>
                  <a:tcPr/>
                </a:tc>
                <a:tc>
                  <a:txBody>
                    <a:bodyPr/>
                    <a:lstStyle/>
                    <a:p>
                      <a:r>
                        <a:rPr lang="en-US" sz="2400"/>
                        <a:t>UCP East</a:t>
                      </a:r>
                    </a:p>
                  </a:txBody>
                  <a:tcPr/>
                </a:tc>
                <a:extLst>
                  <a:ext uri="{0D108BD9-81ED-4DB2-BD59-A6C34878D82A}">
                    <a16:rowId xmlns:a16="http://schemas.microsoft.com/office/drawing/2014/main" val="1190711780"/>
                  </a:ext>
                </a:extLst>
              </a:tr>
              <a:tr h="466137">
                <a:tc>
                  <a:txBody>
                    <a:bodyPr/>
                    <a:lstStyle/>
                    <a:p>
                      <a:r>
                        <a:rPr lang="en-US" sz="2400"/>
                        <a:t>Linnie Tan</a:t>
                      </a:r>
                    </a:p>
                  </a:txBody>
                  <a:tcPr/>
                </a:tc>
                <a:tc>
                  <a:txBody>
                    <a:bodyPr/>
                    <a:lstStyle/>
                    <a:p>
                      <a:r>
                        <a:rPr lang="en-US" sz="2400"/>
                        <a:t>Program Manager</a:t>
                      </a:r>
                    </a:p>
                  </a:txBody>
                  <a:tcPr/>
                </a:tc>
                <a:tc>
                  <a:txBody>
                    <a:bodyPr/>
                    <a:lstStyle/>
                    <a:p>
                      <a:r>
                        <a:rPr lang="en-US" sz="2400"/>
                        <a:t>PCDC Waianae</a:t>
                      </a:r>
                    </a:p>
                  </a:txBody>
                  <a:tcPr/>
                </a:tc>
                <a:extLst>
                  <a:ext uri="{0D108BD9-81ED-4DB2-BD59-A6C34878D82A}">
                    <a16:rowId xmlns:a16="http://schemas.microsoft.com/office/drawing/2014/main" val="3345259616"/>
                  </a:ext>
                </a:extLst>
              </a:tr>
            </a:tbl>
          </a:graphicData>
        </a:graphic>
      </p:graphicFrame>
    </p:spTree>
    <p:extLst>
      <p:ext uri="{BB962C8B-B14F-4D97-AF65-F5344CB8AC3E}">
        <p14:creationId xmlns:p14="http://schemas.microsoft.com/office/powerpoint/2010/main" val="923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FB72-E226-477F-B089-04291B4AA9DD}"/>
              </a:ext>
            </a:extLst>
          </p:cNvPr>
          <p:cNvSpPr>
            <a:spLocks noGrp="1"/>
          </p:cNvSpPr>
          <p:nvPr>
            <p:ph type="title"/>
          </p:nvPr>
        </p:nvSpPr>
        <p:spPr>
          <a:xfrm>
            <a:off x="285750" y="99220"/>
            <a:ext cx="11639550" cy="1325563"/>
          </a:xfrm>
        </p:spPr>
        <p:txBody>
          <a:bodyPr>
            <a:normAutofit/>
          </a:bodyPr>
          <a:lstStyle/>
          <a:p>
            <a:pPr algn="ctr"/>
            <a:r>
              <a:rPr lang="en-US" altLang="en-US" sz="4800" b="1">
                <a:latin typeface="Maiandra GD" panose="020E0502030308020204" pitchFamily="34" charset="0"/>
              </a:rPr>
              <a:t>REPRESENTATIVENESS</a:t>
            </a:r>
            <a:endParaRPr lang="en-US" sz="4800"/>
          </a:p>
        </p:txBody>
      </p:sp>
      <p:sp>
        <p:nvSpPr>
          <p:cNvPr id="3" name="Content Placeholder 2">
            <a:extLst>
              <a:ext uri="{FF2B5EF4-FFF2-40B4-BE49-F238E27FC236}">
                <a16:creationId xmlns:a16="http://schemas.microsoft.com/office/drawing/2014/main" id="{CFF7BFD3-EADE-4F54-A7D8-BC8500AFD3A9}"/>
              </a:ext>
            </a:extLst>
          </p:cNvPr>
          <p:cNvSpPr>
            <a:spLocks noGrp="1"/>
          </p:cNvSpPr>
          <p:nvPr>
            <p:ph idx="1"/>
          </p:nvPr>
        </p:nvSpPr>
        <p:spPr>
          <a:xfrm>
            <a:off x="118533" y="1543313"/>
            <a:ext cx="11954934" cy="5215467"/>
          </a:xfrm>
        </p:spPr>
        <p:txBody>
          <a:bodyPr>
            <a:noAutofit/>
          </a:bodyPr>
          <a:lstStyle/>
          <a:p>
            <a:pPr marL="0" indent="0">
              <a:lnSpc>
                <a:spcPct val="100000"/>
              </a:lnSpc>
              <a:buNone/>
            </a:pPr>
            <a:r>
              <a:rPr lang="en-US" sz="2200">
                <a:latin typeface="Maiandra GD" panose="020E0502030308020204" pitchFamily="34" charset="0"/>
              </a:rPr>
              <a:t>States must report if families who responded are representative of the demographics of infants and toddlers enrolled in the Part C program.  In addition to race and ethnicity, analysis must include at least one of the following:</a:t>
            </a:r>
          </a:p>
          <a:p>
            <a:pPr lvl="1">
              <a:lnSpc>
                <a:spcPct val="100000"/>
              </a:lnSpc>
              <a:spcBef>
                <a:spcPts val="0"/>
              </a:spcBef>
            </a:pPr>
            <a:r>
              <a:rPr lang="en-US">
                <a:latin typeface="Maiandra GD" panose="020E0502030308020204" pitchFamily="34" charset="0"/>
              </a:rPr>
              <a:t>Socioeconomic status</a:t>
            </a:r>
          </a:p>
          <a:p>
            <a:pPr lvl="1">
              <a:lnSpc>
                <a:spcPct val="100000"/>
              </a:lnSpc>
              <a:spcBef>
                <a:spcPts val="0"/>
              </a:spcBef>
            </a:pPr>
            <a:r>
              <a:rPr lang="en-US">
                <a:latin typeface="Maiandra GD" panose="020E0502030308020204" pitchFamily="34" charset="0"/>
              </a:rPr>
              <a:t>Parents/Guardians whose primary language is other than English and who have limited English proficiency</a:t>
            </a:r>
          </a:p>
          <a:p>
            <a:pPr lvl="1">
              <a:lnSpc>
                <a:spcPct val="100000"/>
              </a:lnSpc>
              <a:spcBef>
                <a:spcPts val="0"/>
              </a:spcBef>
            </a:pPr>
            <a:r>
              <a:rPr lang="en-US">
                <a:latin typeface="Maiandra GD" panose="020E0502030308020204" pitchFamily="34" charset="0"/>
              </a:rPr>
              <a:t>Maternal education</a:t>
            </a:r>
          </a:p>
          <a:p>
            <a:pPr lvl="1">
              <a:lnSpc>
                <a:spcPct val="100000"/>
              </a:lnSpc>
              <a:spcBef>
                <a:spcPts val="0"/>
              </a:spcBef>
            </a:pPr>
            <a:r>
              <a:rPr lang="en-US">
                <a:latin typeface="Maiandra GD" panose="020E0502030308020204" pitchFamily="34" charset="0"/>
              </a:rPr>
              <a:t>Geographic location</a:t>
            </a:r>
          </a:p>
          <a:p>
            <a:pPr lvl="1">
              <a:lnSpc>
                <a:spcPct val="100000"/>
              </a:lnSpc>
              <a:spcBef>
                <a:spcPts val="0"/>
              </a:spcBef>
            </a:pPr>
            <a:r>
              <a:rPr lang="en-US">
                <a:latin typeface="Maiandra GD" panose="020E0502030308020204" pitchFamily="34" charset="0"/>
              </a:rPr>
              <a:t>Other</a:t>
            </a:r>
          </a:p>
          <a:p>
            <a:pPr marL="0" lvl="1" indent="0">
              <a:lnSpc>
                <a:spcPct val="100000"/>
              </a:lnSpc>
              <a:spcBef>
                <a:spcPts val="1800"/>
              </a:spcBef>
              <a:buNone/>
            </a:pPr>
            <a:r>
              <a:rPr lang="en-US">
                <a:latin typeface="Maiandra GD" panose="020E0502030308020204" pitchFamily="34" charset="0"/>
              </a:rPr>
              <a:t>Hawaii already collects and reports on representativeness in the following areas:</a:t>
            </a:r>
          </a:p>
          <a:p>
            <a:pPr marL="571500" lvl="2" indent="-342900">
              <a:lnSpc>
                <a:spcPct val="100000"/>
              </a:lnSpc>
              <a:spcBef>
                <a:spcPts val="0"/>
              </a:spcBef>
              <a:buFont typeface="Wingdings" panose="05000000000000000000" pitchFamily="2" charset="2"/>
              <a:buChar char="§"/>
            </a:pPr>
            <a:r>
              <a:rPr lang="en-US" sz="2200">
                <a:latin typeface="Maiandra GD" panose="020E0502030308020204" pitchFamily="34" charset="0"/>
              </a:rPr>
              <a:t>Race and Ethnicity</a:t>
            </a:r>
          </a:p>
          <a:p>
            <a:pPr marL="571500" lvl="2" indent="-342900">
              <a:lnSpc>
                <a:spcPct val="100000"/>
              </a:lnSpc>
              <a:spcBef>
                <a:spcPts val="0"/>
              </a:spcBef>
              <a:buFont typeface="Wingdings" panose="05000000000000000000" pitchFamily="2" charset="2"/>
              <a:buChar char="§"/>
            </a:pPr>
            <a:r>
              <a:rPr lang="en-US" sz="2200">
                <a:latin typeface="Maiandra GD" panose="020E0502030308020204" pitchFamily="34" charset="0"/>
              </a:rPr>
              <a:t>Geographic Area</a:t>
            </a:r>
          </a:p>
          <a:p>
            <a:pPr marL="571500" lvl="2" indent="-342900">
              <a:lnSpc>
                <a:spcPct val="100000"/>
              </a:lnSpc>
              <a:spcBef>
                <a:spcPts val="0"/>
              </a:spcBef>
              <a:buFont typeface="Wingdings" panose="05000000000000000000" pitchFamily="2" charset="2"/>
              <a:buChar char="§"/>
            </a:pPr>
            <a:r>
              <a:rPr lang="en-US" sz="2200">
                <a:latin typeface="Maiandra GD" panose="020E0502030308020204" pitchFamily="34" charset="0"/>
              </a:rPr>
              <a:t>Age</a:t>
            </a:r>
          </a:p>
          <a:p>
            <a:pPr marL="571500" lvl="2" indent="-342900">
              <a:lnSpc>
                <a:spcPct val="100000"/>
              </a:lnSpc>
              <a:spcBef>
                <a:spcPts val="0"/>
              </a:spcBef>
              <a:buFont typeface="Wingdings" panose="05000000000000000000" pitchFamily="2" charset="2"/>
              <a:buChar char="§"/>
            </a:pPr>
            <a:r>
              <a:rPr lang="en-US" sz="2200">
                <a:latin typeface="Maiandra GD" panose="020E0502030308020204" pitchFamily="34" charset="0"/>
              </a:rPr>
              <a:t>Length of time in EI</a:t>
            </a:r>
          </a:p>
        </p:txBody>
      </p:sp>
    </p:spTree>
    <p:extLst>
      <p:ext uri="{BB962C8B-B14F-4D97-AF65-F5344CB8AC3E}">
        <p14:creationId xmlns:p14="http://schemas.microsoft.com/office/powerpoint/2010/main" val="9671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FB72-E226-477F-B089-04291B4AA9DD}"/>
              </a:ext>
            </a:extLst>
          </p:cNvPr>
          <p:cNvSpPr>
            <a:spLocks noGrp="1"/>
          </p:cNvSpPr>
          <p:nvPr>
            <p:ph type="title"/>
          </p:nvPr>
        </p:nvSpPr>
        <p:spPr>
          <a:xfrm>
            <a:off x="285750" y="99220"/>
            <a:ext cx="11639550" cy="1325563"/>
          </a:xfrm>
        </p:spPr>
        <p:txBody>
          <a:bodyPr>
            <a:normAutofit/>
          </a:bodyPr>
          <a:lstStyle/>
          <a:p>
            <a:pPr algn="ctr"/>
            <a:r>
              <a:rPr lang="en-US" altLang="en-US" sz="4800" b="1">
                <a:latin typeface="Maiandra GD" panose="020E0502030308020204" pitchFamily="34" charset="0"/>
              </a:rPr>
              <a:t>REPRESENTATIVENESS</a:t>
            </a:r>
            <a:endParaRPr lang="en-US" sz="4800"/>
          </a:p>
        </p:txBody>
      </p:sp>
      <p:sp>
        <p:nvSpPr>
          <p:cNvPr id="3" name="Content Placeholder 2">
            <a:extLst>
              <a:ext uri="{FF2B5EF4-FFF2-40B4-BE49-F238E27FC236}">
                <a16:creationId xmlns:a16="http://schemas.microsoft.com/office/drawing/2014/main" id="{CFF7BFD3-EADE-4F54-A7D8-BC8500AFD3A9}"/>
              </a:ext>
            </a:extLst>
          </p:cNvPr>
          <p:cNvSpPr>
            <a:spLocks noGrp="1"/>
          </p:cNvSpPr>
          <p:nvPr>
            <p:ph idx="1"/>
          </p:nvPr>
        </p:nvSpPr>
        <p:spPr>
          <a:xfrm>
            <a:off x="118533" y="1671782"/>
            <a:ext cx="11954934" cy="5086998"/>
          </a:xfrm>
        </p:spPr>
        <p:txBody>
          <a:bodyPr>
            <a:noAutofit/>
          </a:bodyPr>
          <a:lstStyle/>
          <a:p>
            <a:pPr marL="0" indent="0" algn="ctr">
              <a:lnSpc>
                <a:spcPct val="100000"/>
              </a:lnSpc>
              <a:buNone/>
            </a:pPr>
            <a:r>
              <a:rPr lang="en-US" sz="3200" b="1">
                <a:latin typeface="Maiandra GD" panose="020E0502030308020204" pitchFamily="34" charset="0"/>
              </a:rPr>
              <a:t>By County</a:t>
            </a:r>
          </a:p>
        </p:txBody>
      </p:sp>
      <p:graphicFrame>
        <p:nvGraphicFramePr>
          <p:cNvPr id="4" name="Table 3">
            <a:extLst>
              <a:ext uri="{FF2B5EF4-FFF2-40B4-BE49-F238E27FC236}">
                <a16:creationId xmlns:a16="http://schemas.microsoft.com/office/drawing/2014/main" id="{BBBFF91A-40FA-3521-1A95-8C6319A7FF23}"/>
              </a:ext>
            </a:extLst>
          </p:cNvPr>
          <p:cNvGraphicFramePr>
            <a:graphicFrameLocks noGrp="1"/>
          </p:cNvGraphicFramePr>
          <p:nvPr>
            <p:extLst>
              <p:ext uri="{D42A27DB-BD31-4B8C-83A1-F6EECF244321}">
                <p14:modId xmlns:p14="http://schemas.microsoft.com/office/powerpoint/2010/main" val="511324708"/>
              </p:ext>
            </p:extLst>
          </p:nvPr>
        </p:nvGraphicFramePr>
        <p:xfrm>
          <a:off x="1371600" y="2374900"/>
          <a:ext cx="9730509" cy="3924305"/>
        </p:xfrm>
        <a:graphic>
          <a:graphicData uri="http://schemas.openxmlformats.org/drawingml/2006/table">
            <a:tbl>
              <a:tblPr/>
              <a:tblGrid>
                <a:gridCol w="2946400">
                  <a:extLst>
                    <a:ext uri="{9D8B030D-6E8A-4147-A177-3AD203B41FA5}">
                      <a16:colId xmlns:a16="http://schemas.microsoft.com/office/drawing/2014/main" val="3085570964"/>
                    </a:ext>
                  </a:extLst>
                </a:gridCol>
                <a:gridCol w="1257300">
                  <a:extLst>
                    <a:ext uri="{9D8B030D-6E8A-4147-A177-3AD203B41FA5}">
                      <a16:colId xmlns:a16="http://schemas.microsoft.com/office/drawing/2014/main" val="2587896230"/>
                    </a:ext>
                  </a:extLst>
                </a:gridCol>
                <a:gridCol w="1155700">
                  <a:extLst>
                    <a:ext uri="{9D8B030D-6E8A-4147-A177-3AD203B41FA5}">
                      <a16:colId xmlns:a16="http://schemas.microsoft.com/office/drawing/2014/main" val="4236040697"/>
                    </a:ext>
                  </a:extLst>
                </a:gridCol>
                <a:gridCol w="952500">
                  <a:extLst>
                    <a:ext uri="{9D8B030D-6E8A-4147-A177-3AD203B41FA5}">
                      <a16:colId xmlns:a16="http://schemas.microsoft.com/office/drawing/2014/main" val="1530431238"/>
                    </a:ext>
                  </a:extLst>
                </a:gridCol>
                <a:gridCol w="1302454">
                  <a:extLst>
                    <a:ext uri="{9D8B030D-6E8A-4147-A177-3AD203B41FA5}">
                      <a16:colId xmlns:a16="http://schemas.microsoft.com/office/drawing/2014/main" val="1560593220"/>
                    </a:ext>
                  </a:extLst>
                </a:gridCol>
                <a:gridCol w="923574">
                  <a:extLst>
                    <a:ext uri="{9D8B030D-6E8A-4147-A177-3AD203B41FA5}">
                      <a16:colId xmlns:a16="http://schemas.microsoft.com/office/drawing/2014/main" val="2736069011"/>
                    </a:ext>
                  </a:extLst>
                </a:gridCol>
                <a:gridCol w="1192581">
                  <a:extLst>
                    <a:ext uri="{9D8B030D-6E8A-4147-A177-3AD203B41FA5}">
                      <a16:colId xmlns:a16="http://schemas.microsoft.com/office/drawing/2014/main" val="3661654029"/>
                    </a:ext>
                  </a:extLst>
                </a:gridCol>
              </a:tblGrid>
              <a:tr h="560615">
                <a:tc rowSpan="2">
                  <a:txBody>
                    <a:bodyPr/>
                    <a:lstStyle/>
                    <a:p>
                      <a:pPr algn="l" fontAlgn="ctr"/>
                      <a:r>
                        <a:rPr lang="en-US" sz="2400" b="1" i="0" u="none" strike="noStrike">
                          <a:solidFill>
                            <a:srgbClr val="000000"/>
                          </a:solidFill>
                          <a:effectLst/>
                          <a:latin typeface="Calibri" panose="020F0502020204030204" pitchFamily="34" charset="0"/>
                        </a:rPr>
                        <a:t>By County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2400" b="1" i="0" u="none" strike="noStrike">
                          <a:solidFill>
                            <a:srgbClr val="000000"/>
                          </a:solidFill>
                          <a:effectLst/>
                          <a:latin typeface="Calibri" panose="020F0502020204030204" pitchFamily="34" charset="0"/>
                        </a:rPr>
                        <a:t>Child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9EC"/>
                    </a:solidFill>
                  </a:tcPr>
                </a:tc>
                <a:tc hMerge="1">
                  <a:txBody>
                    <a:bodyPr/>
                    <a:lstStyle/>
                    <a:p>
                      <a:endParaRPr lang="en-US"/>
                    </a:p>
                  </a:txBody>
                  <a:tcPr/>
                </a:tc>
                <a:tc gridSpan="2">
                  <a:txBody>
                    <a:bodyPr/>
                    <a:lstStyle/>
                    <a:p>
                      <a:pPr algn="ctr" fontAlgn="ctr"/>
                      <a:r>
                        <a:rPr lang="en-US" sz="2400" b="1" i="0" u="none" strike="noStrike">
                          <a:solidFill>
                            <a:srgbClr val="000000"/>
                          </a:solidFill>
                          <a:effectLst/>
                          <a:latin typeface="Calibri" panose="020F0502020204030204" pitchFamily="34" charset="0"/>
                        </a:rPr>
                        <a:t>Family Survey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hMerge="1">
                  <a:txBody>
                    <a:bodyPr/>
                    <a:lstStyle/>
                    <a:p>
                      <a:endParaRPr lang="en-US"/>
                    </a:p>
                  </a:txBody>
                  <a:tcPr/>
                </a:tc>
                <a:tc rowSpan="2" gridSpan="2">
                  <a:txBody>
                    <a:bodyPr/>
                    <a:lstStyle/>
                    <a:p>
                      <a:pPr algn="ctr" fontAlgn="ctr"/>
                      <a:r>
                        <a:rPr lang="en-US" sz="2400" b="1" i="0" u="none" strike="noStrike">
                          <a:solidFill>
                            <a:srgbClr val="000000"/>
                          </a:solidFill>
                          <a:effectLst/>
                          <a:latin typeface="Calibri" panose="020F0502020204030204" pitchFamily="34" charset="0"/>
                        </a:rPr>
                        <a:t>Are your data representative?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hMerge="1">
                  <a:txBody>
                    <a:bodyPr/>
                    <a:lstStyle/>
                    <a:p>
                      <a:endParaRPr lang="en-US"/>
                    </a:p>
                  </a:txBody>
                  <a:tcPr/>
                </a:tc>
                <a:extLst>
                  <a:ext uri="{0D108BD9-81ED-4DB2-BD59-A6C34878D82A}">
                    <a16:rowId xmlns:a16="http://schemas.microsoft.com/office/drawing/2014/main" val="1392073063"/>
                  </a:ext>
                </a:extLst>
              </a:tr>
              <a:tr h="560615">
                <a:tc vMerge="1">
                  <a:txBody>
                    <a:bodyPr/>
                    <a:lstStyle/>
                    <a:p>
                      <a:endParaRPr lang="en-US"/>
                    </a:p>
                  </a:txBody>
                  <a:tcPr/>
                </a:tc>
                <a:tc>
                  <a:txBody>
                    <a:bodyPr/>
                    <a:lstStyle/>
                    <a:p>
                      <a:pPr algn="ctr" fontAlgn="ctr"/>
                      <a:r>
                        <a:rPr lang="en-US" sz="2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EC"/>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EC"/>
                    </a:solidFill>
                  </a:tcPr>
                </a:tc>
                <a:tc>
                  <a:txBody>
                    <a:bodyPr/>
                    <a:lstStyle/>
                    <a:p>
                      <a:pPr algn="ctr" fontAlgn="ctr"/>
                      <a:r>
                        <a:rPr lang="en-US" sz="24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ctr" fontAlgn="ctr"/>
                      <a:r>
                        <a:rPr lang="en-US" sz="24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26572711"/>
                  </a:ext>
                </a:extLst>
              </a:tr>
              <a:tr h="560615">
                <a:tc>
                  <a:txBody>
                    <a:bodyPr/>
                    <a:lstStyle/>
                    <a:p>
                      <a:pPr algn="l" fontAlgn="ctr"/>
                      <a:r>
                        <a:rPr lang="en-US" sz="2400" b="1" i="0" u="none" strike="noStrike">
                          <a:solidFill>
                            <a:srgbClr val="000000"/>
                          </a:solidFill>
                          <a:effectLst/>
                          <a:latin typeface="Calibri" panose="020F0502020204030204" pitchFamily="34" charset="0"/>
                        </a:rPr>
                        <a:t>Hawai'i</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400" b="0" i="1" u="none" strike="noStrike">
                          <a:solidFill>
                            <a:srgbClr val="800000"/>
                          </a:solidFill>
                          <a:effectLst/>
                          <a:latin typeface="Calibri" panose="020F050202020403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11.7%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12.6%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1" u="none" strike="noStrike">
                          <a:solidFill>
                            <a:srgbClr val="800000"/>
                          </a:solidFill>
                          <a:effectLst/>
                          <a:latin typeface="Calibri" panose="020F0502020204030204" pitchFamily="34" charset="0"/>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solidFill>
                            <a:srgbClr val="000000"/>
                          </a:solidFill>
                          <a:effectLst/>
                          <a:latin typeface="Wingdings" panose="05000000000000000000" pitchFamily="2" charset="2"/>
                        </a:rPr>
                        <a:t>ü</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extLst>
                  <a:ext uri="{0D108BD9-81ED-4DB2-BD59-A6C34878D82A}">
                    <a16:rowId xmlns:a16="http://schemas.microsoft.com/office/drawing/2014/main" val="1060560890"/>
                  </a:ext>
                </a:extLst>
              </a:tr>
              <a:tr h="560615">
                <a:tc>
                  <a:txBody>
                    <a:bodyPr/>
                    <a:lstStyle/>
                    <a:p>
                      <a:pPr algn="l" fontAlgn="ctr"/>
                      <a:r>
                        <a:rPr lang="en-US" sz="2400" b="1" i="0" u="none" strike="noStrike">
                          <a:solidFill>
                            <a:srgbClr val="000000"/>
                          </a:solidFill>
                          <a:effectLst/>
                          <a:latin typeface="Calibri" panose="020F0502020204030204" pitchFamily="34" charset="0"/>
                        </a:rPr>
                        <a:t>Honolulu</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400" b="0" i="1" u="none" strike="noStrike">
                          <a:solidFill>
                            <a:srgbClr val="8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74.7%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62.5%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extLst>
                  <a:ext uri="{0D108BD9-81ED-4DB2-BD59-A6C34878D82A}">
                    <a16:rowId xmlns:a16="http://schemas.microsoft.com/office/drawing/2014/main" val="471088421"/>
                  </a:ext>
                </a:extLst>
              </a:tr>
              <a:tr h="560615">
                <a:tc>
                  <a:txBody>
                    <a:bodyPr/>
                    <a:lstStyle/>
                    <a:p>
                      <a:pPr algn="l" fontAlgn="ctr"/>
                      <a:r>
                        <a:rPr lang="en-US" sz="2400" b="1" i="0" u="none" strike="noStrike">
                          <a:solidFill>
                            <a:srgbClr val="000000"/>
                          </a:solidFill>
                          <a:effectLst/>
                          <a:latin typeface="Calibri" panose="020F0502020204030204" pitchFamily="34" charset="0"/>
                        </a:rPr>
                        <a:t>Kauai</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400" b="0" i="1" u="none" strike="noStrike">
                          <a:solidFill>
                            <a:srgbClr val="8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0" i="1" u="none" strike="noStrike">
                          <a:solidFill>
                            <a:srgbClr val="800000"/>
                          </a:solidFill>
                          <a:effectLst/>
                          <a:latin typeface="Calibri" panose="020F0502020204030204" pitchFamily="34" charset="0"/>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a:solidFill>
                            <a:srgbClr val="000000"/>
                          </a:solidFill>
                          <a:effectLst/>
                          <a:latin typeface="Wingdings" panose="05000000000000000000" pitchFamily="2" charset="2"/>
                        </a:rPr>
                        <a:t>ü</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extLst>
                  <a:ext uri="{0D108BD9-81ED-4DB2-BD59-A6C34878D82A}">
                    <a16:rowId xmlns:a16="http://schemas.microsoft.com/office/drawing/2014/main" val="4265421174"/>
                  </a:ext>
                </a:extLst>
              </a:tr>
              <a:tr h="560615">
                <a:tc>
                  <a:txBody>
                    <a:bodyPr/>
                    <a:lstStyle/>
                    <a:p>
                      <a:pPr algn="l" fontAlgn="ctr"/>
                      <a:r>
                        <a:rPr lang="en-US" sz="2400" b="1" i="0" u="none" strike="noStrike">
                          <a:solidFill>
                            <a:srgbClr val="000000"/>
                          </a:solidFill>
                          <a:effectLst/>
                          <a:latin typeface="Calibri" panose="020F0502020204030204" pitchFamily="34" charset="0"/>
                        </a:rPr>
                        <a:t>Maui</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2400" b="0" i="1" u="none" strike="noStrike">
                          <a:solidFill>
                            <a:srgbClr val="800000"/>
                          </a:solidFill>
                          <a:effectLst/>
                          <a:latin typeface="Calibri" panose="020F050202020403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9.7%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1" u="none" strike="noStrike">
                          <a:solidFill>
                            <a:srgbClr val="800000"/>
                          </a:solidFill>
                          <a:effectLst/>
                          <a:latin typeface="Calibri" panose="020F0502020204030204" pitchFamily="34" charset="0"/>
                        </a:rPr>
                        <a:t>21.4%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953182716"/>
                  </a:ext>
                </a:extLst>
              </a:tr>
              <a:tr h="560615">
                <a:tc>
                  <a:txBody>
                    <a:bodyPr/>
                    <a:lstStyle/>
                    <a:p>
                      <a:pPr algn="l" fontAlgn="ctr"/>
                      <a:r>
                        <a:rPr lang="en-US" sz="24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2400" b="1" i="1" u="none" strike="noStrike">
                          <a:solidFill>
                            <a:srgbClr val="800000"/>
                          </a:solidFill>
                          <a:effectLst/>
                          <a:latin typeface="Calibri" panose="020F0502020204030204" pitchFamily="34" charset="0"/>
                        </a:rPr>
                        <a:t>2701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1" i="1" u="none" strike="noStrike">
                          <a:solidFill>
                            <a:srgbClr val="8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1" i="1" u="none" strike="noStrike">
                          <a:solidFill>
                            <a:srgbClr val="800000"/>
                          </a:solidFill>
                          <a:effectLst/>
                          <a:latin typeface="Calibri" panose="020F0502020204030204" pitchFamily="34" charset="0"/>
                        </a:rPr>
                        <a:t>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1" i="1" u="none" strike="noStrike">
                          <a:solidFill>
                            <a:srgbClr val="8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598107454"/>
                  </a:ext>
                </a:extLst>
              </a:tr>
            </a:tbl>
          </a:graphicData>
        </a:graphic>
      </p:graphicFrame>
    </p:spTree>
    <p:extLst>
      <p:ext uri="{BB962C8B-B14F-4D97-AF65-F5344CB8AC3E}">
        <p14:creationId xmlns:p14="http://schemas.microsoft.com/office/powerpoint/2010/main" val="429366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FB72-E226-477F-B089-04291B4AA9DD}"/>
              </a:ext>
            </a:extLst>
          </p:cNvPr>
          <p:cNvSpPr>
            <a:spLocks noGrp="1"/>
          </p:cNvSpPr>
          <p:nvPr>
            <p:ph type="title"/>
          </p:nvPr>
        </p:nvSpPr>
        <p:spPr>
          <a:xfrm>
            <a:off x="285750" y="99220"/>
            <a:ext cx="11639550" cy="1325563"/>
          </a:xfrm>
        </p:spPr>
        <p:txBody>
          <a:bodyPr>
            <a:normAutofit/>
          </a:bodyPr>
          <a:lstStyle/>
          <a:p>
            <a:pPr algn="ctr"/>
            <a:r>
              <a:rPr lang="en-US" altLang="en-US" sz="4800" b="1">
                <a:latin typeface="Maiandra GD" panose="020E0502030308020204" pitchFamily="34" charset="0"/>
              </a:rPr>
              <a:t>REPRESENTATIVENESS</a:t>
            </a:r>
            <a:endParaRPr lang="en-US" sz="4800"/>
          </a:p>
        </p:txBody>
      </p:sp>
      <p:sp>
        <p:nvSpPr>
          <p:cNvPr id="3" name="Content Placeholder 2">
            <a:extLst>
              <a:ext uri="{FF2B5EF4-FFF2-40B4-BE49-F238E27FC236}">
                <a16:creationId xmlns:a16="http://schemas.microsoft.com/office/drawing/2014/main" id="{CFF7BFD3-EADE-4F54-A7D8-BC8500AFD3A9}"/>
              </a:ext>
            </a:extLst>
          </p:cNvPr>
          <p:cNvSpPr>
            <a:spLocks noGrp="1"/>
          </p:cNvSpPr>
          <p:nvPr>
            <p:ph idx="1"/>
          </p:nvPr>
        </p:nvSpPr>
        <p:spPr>
          <a:xfrm>
            <a:off x="118533" y="1671782"/>
            <a:ext cx="11954934" cy="5086998"/>
          </a:xfrm>
        </p:spPr>
        <p:txBody>
          <a:bodyPr>
            <a:noAutofit/>
          </a:bodyPr>
          <a:lstStyle/>
          <a:p>
            <a:pPr marL="0" indent="0" algn="ctr">
              <a:lnSpc>
                <a:spcPct val="100000"/>
              </a:lnSpc>
              <a:buNone/>
            </a:pPr>
            <a:r>
              <a:rPr lang="en-US" sz="3200" b="1">
                <a:latin typeface="Maiandra GD" panose="020E0502030308020204" pitchFamily="34" charset="0"/>
              </a:rPr>
              <a:t>By Ethnicity</a:t>
            </a:r>
          </a:p>
          <a:p>
            <a:pPr marL="0" indent="0" algn="ctr">
              <a:lnSpc>
                <a:spcPct val="100000"/>
              </a:lnSpc>
              <a:buNone/>
            </a:pPr>
            <a:endParaRPr lang="en-US" sz="3200" b="1">
              <a:latin typeface="Maiandra GD" panose="020E0502030308020204" pitchFamily="34" charset="0"/>
            </a:endParaRPr>
          </a:p>
        </p:txBody>
      </p:sp>
      <p:graphicFrame>
        <p:nvGraphicFramePr>
          <p:cNvPr id="4" name="Table 3">
            <a:extLst>
              <a:ext uri="{FF2B5EF4-FFF2-40B4-BE49-F238E27FC236}">
                <a16:creationId xmlns:a16="http://schemas.microsoft.com/office/drawing/2014/main" id="{31DA4EA7-41EF-A646-E853-B00F26376C07}"/>
              </a:ext>
            </a:extLst>
          </p:cNvPr>
          <p:cNvGraphicFramePr>
            <a:graphicFrameLocks noGrp="1"/>
          </p:cNvGraphicFramePr>
          <p:nvPr>
            <p:extLst>
              <p:ext uri="{D42A27DB-BD31-4B8C-83A1-F6EECF244321}">
                <p14:modId xmlns:p14="http://schemas.microsoft.com/office/powerpoint/2010/main" val="1765804701"/>
              </p:ext>
            </p:extLst>
          </p:nvPr>
        </p:nvGraphicFramePr>
        <p:xfrm>
          <a:off x="1073150" y="2529671"/>
          <a:ext cx="10045699" cy="4051309"/>
        </p:xfrm>
        <a:graphic>
          <a:graphicData uri="http://schemas.openxmlformats.org/drawingml/2006/table">
            <a:tbl>
              <a:tblPr/>
              <a:tblGrid>
                <a:gridCol w="3911600">
                  <a:extLst>
                    <a:ext uri="{9D8B030D-6E8A-4147-A177-3AD203B41FA5}">
                      <a16:colId xmlns:a16="http://schemas.microsoft.com/office/drawing/2014/main" val="1852298905"/>
                    </a:ext>
                  </a:extLst>
                </a:gridCol>
                <a:gridCol w="914400">
                  <a:extLst>
                    <a:ext uri="{9D8B030D-6E8A-4147-A177-3AD203B41FA5}">
                      <a16:colId xmlns:a16="http://schemas.microsoft.com/office/drawing/2014/main" val="1966548950"/>
                    </a:ext>
                  </a:extLst>
                </a:gridCol>
                <a:gridCol w="1117600">
                  <a:extLst>
                    <a:ext uri="{9D8B030D-6E8A-4147-A177-3AD203B41FA5}">
                      <a16:colId xmlns:a16="http://schemas.microsoft.com/office/drawing/2014/main" val="867169507"/>
                    </a:ext>
                  </a:extLst>
                </a:gridCol>
                <a:gridCol w="1003300">
                  <a:extLst>
                    <a:ext uri="{9D8B030D-6E8A-4147-A177-3AD203B41FA5}">
                      <a16:colId xmlns:a16="http://schemas.microsoft.com/office/drawing/2014/main" val="1486409610"/>
                    </a:ext>
                  </a:extLst>
                </a:gridCol>
                <a:gridCol w="1239255">
                  <a:extLst>
                    <a:ext uri="{9D8B030D-6E8A-4147-A177-3AD203B41FA5}">
                      <a16:colId xmlns:a16="http://schemas.microsoft.com/office/drawing/2014/main" val="4136210569"/>
                    </a:ext>
                  </a:extLst>
                </a:gridCol>
                <a:gridCol w="929772">
                  <a:extLst>
                    <a:ext uri="{9D8B030D-6E8A-4147-A177-3AD203B41FA5}">
                      <a16:colId xmlns:a16="http://schemas.microsoft.com/office/drawing/2014/main" val="2100455745"/>
                    </a:ext>
                  </a:extLst>
                </a:gridCol>
                <a:gridCol w="929772">
                  <a:extLst>
                    <a:ext uri="{9D8B030D-6E8A-4147-A177-3AD203B41FA5}">
                      <a16:colId xmlns:a16="http://schemas.microsoft.com/office/drawing/2014/main" val="1886365628"/>
                    </a:ext>
                  </a:extLst>
                </a:gridCol>
              </a:tblGrid>
              <a:tr h="319600">
                <a:tc rowSpan="3">
                  <a:txBody>
                    <a:bodyPr/>
                    <a:lstStyle/>
                    <a:p>
                      <a:pPr algn="l" fontAlgn="ctr"/>
                      <a:r>
                        <a:rPr lang="en-US" sz="2000" b="1" i="0" u="none" strike="noStrike">
                          <a:solidFill>
                            <a:srgbClr val="000000"/>
                          </a:solidFill>
                          <a:effectLst/>
                          <a:latin typeface="Calibri" panose="020F0502020204030204" pitchFamily="34" charset="0"/>
                        </a:rPr>
                        <a:t>By Race/Ethnicity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2000" b="1" i="0" u="none" strike="noStrike">
                          <a:solidFill>
                            <a:srgbClr val="000000"/>
                          </a:solidFill>
                          <a:effectLst/>
                          <a:latin typeface="Calibri" panose="020F0502020204030204" pitchFamily="34" charset="0"/>
                        </a:rPr>
                        <a:t>Child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9EC"/>
                    </a:solidFill>
                  </a:tcPr>
                </a:tc>
                <a:tc rowSpan="2" hMerge="1">
                  <a:txBody>
                    <a:bodyPr/>
                    <a:lstStyle/>
                    <a:p>
                      <a:endParaRPr lang="en-US"/>
                    </a:p>
                  </a:txBody>
                  <a:tcPr/>
                </a:tc>
                <a:tc gridSpan="2">
                  <a:txBody>
                    <a:bodyPr/>
                    <a:lstStyle/>
                    <a:p>
                      <a:pPr algn="ctr" fontAlgn="ctr"/>
                      <a:r>
                        <a:rPr lang="en-US" sz="2000" b="1" i="0" u="none" strike="noStrike">
                          <a:solidFill>
                            <a:srgbClr val="000000"/>
                          </a:solidFill>
                          <a:effectLst/>
                          <a:latin typeface="Calibri" panose="020F0502020204030204" pitchFamily="34" charset="0"/>
                        </a:rPr>
                        <a:t>Family Survey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hMerge="1">
                  <a:txBody>
                    <a:bodyPr/>
                    <a:lstStyle/>
                    <a:p>
                      <a:endParaRPr lang="en-US"/>
                    </a:p>
                  </a:txBody>
                  <a:tcPr/>
                </a:tc>
                <a:tc rowSpan="3" gridSpan="2">
                  <a:txBody>
                    <a:bodyPr/>
                    <a:lstStyle/>
                    <a:p>
                      <a:pPr algn="ctr" fontAlgn="ctr"/>
                      <a:r>
                        <a:rPr lang="en-US" sz="2000" b="1" i="0" u="none" strike="noStrike">
                          <a:solidFill>
                            <a:srgbClr val="000000"/>
                          </a:solidFill>
                          <a:effectLst/>
                          <a:latin typeface="Calibri" panose="020F0502020204030204" pitchFamily="34" charset="0"/>
                        </a:rPr>
                        <a:t>Are your data representative?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hMerge="1">
                  <a:txBody>
                    <a:bodyPr/>
                    <a:lstStyle/>
                    <a:p>
                      <a:endParaRPr lang="en-US"/>
                    </a:p>
                  </a:txBody>
                  <a:tcPr/>
                </a:tc>
                <a:extLst>
                  <a:ext uri="{0D108BD9-81ED-4DB2-BD59-A6C34878D82A}">
                    <a16:rowId xmlns:a16="http://schemas.microsoft.com/office/drawing/2014/main" val="768502965"/>
                  </a:ext>
                </a:extLst>
              </a:tr>
              <a:tr h="535709">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fontAlgn="ctr"/>
                      <a:r>
                        <a:rPr lang="en-US" sz="2000" b="1" i="0" u="none" strike="noStrike">
                          <a:solidFill>
                            <a:srgbClr val="000000"/>
                          </a:solidFill>
                          <a:effectLst/>
                          <a:latin typeface="Calibri" panose="020F0502020204030204" pitchFamily="34" charset="0"/>
                        </a:rPr>
                        <a:t>Minus "No ethnicity"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494821409"/>
                  </a:ext>
                </a:extLst>
              </a:tr>
              <a:tr h="319600">
                <a:tc vMerge="1">
                  <a:txBody>
                    <a:bodyPr/>
                    <a:lstStyle/>
                    <a:p>
                      <a:endParaRPr lang="en-US"/>
                    </a:p>
                  </a:txBody>
                  <a:tcPr/>
                </a:tc>
                <a:tc>
                  <a:txBody>
                    <a:bodyPr/>
                    <a:lstStyle/>
                    <a:p>
                      <a:pPr algn="ctr" fontAlgn="b"/>
                      <a:r>
                        <a:rPr lang="en-US" sz="20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EC"/>
                    </a:solidFill>
                  </a:tcPr>
                </a:tc>
                <a:tc>
                  <a:txBody>
                    <a:bodyPr/>
                    <a:lstStyle/>
                    <a:p>
                      <a:pPr algn="ctr" fontAlgn="b"/>
                      <a:r>
                        <a:rPr lang="en-US" sz="20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EC"/>
                    </a:solidFill>
                  </a:tcPr>
                </a:tc>
                <a:tc>
                  <a:txBody>
                    <a:bodyPr/>
                    <a:lstStyle/>
                    <a:p>
                      <a:pPr algn="ctr" fontAlgn="ctr"/>
                      <a:r>
                        <a:rPr lang="en-US" sz="20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ctr" fontAlgn="ctr"/>
                      <a:r>
                        <a:rPr lang="en-US" sz="20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65018421"/>
                  </a:ext>
                </a:extLst>
              </a:tr>
              <a:tr h="319600">
                <a:tc>
                  <a:txBody>
                    <a:bodyPr/>
                    <a:lstStyle/>
                    <a:p>
                      <a:pPr algn="l" fontAlgn="ctr"/>
                      <a:r>
                        <a:rPr lang="en-US" sz="2000" b="1" i="0" u="none" strike="noStrike">
                          <a:solidFill>
                            <a:srgbClr val="000000"/>
                          </a:solidFill>
                          <a:effectLst/>
                          <a:latin typeface="Calibri" panose="020F0502020204030204" pitchFamily="34" charset="0"/>
                        </a:rPr>
                        <a:t>Hispanic</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10.7%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21.9%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0" u="none" strike="noStrike">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extLst>
                  <a:ext uri="{0D108BD9-81ED-4DB2-BD59-A6C34878D82A}">
                    <a16:rowId xmlns:a16="http://schemas.microsoft.com/office/drawing/2014/main" val="801128135"/>
                  </a:ext>
                </a:extLst>
              </a:tr>
              <a:tr h="319600">
                <a:tc>
                  <a:txBody>
                    <a:bodyPr/>
                    <a:lstStyle/>
                    <a:p>
                      <a:pPr algn="l" fontAlgn="ctr"/>
                      <a:r>
                        <a:rPr lang="en-US" sz="2000" b="1" i="0" u="none" strike="noStrike">
                          <a:solidFill>
                            <a:srgbClr val="000000"/>
                          </a:solidFill>
                          <a:effectLst/>
                          <a:latin typeface="Calibri" panose="020F0502020204030204" pitchFamily="34" charset="0"/>
                        </a:rPr>
                        <a:t>American Indian or Alaskan Native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0" u="none" strike="noStrike">
                          <a:solidFill>
                            <a:srgbClr val="000000"/>
                          </a:solidFill>
                          <a:effectLst/>
                          <a:latin typeface="Wingdings" panose="05000000000000000000" pitchFamily="2" charset="2"/>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79617782"/>
                  </a:ext>
                </a:extLst>
              </a:tr>
              <a:tr h="319600">
                <a:tc>
                  <a:txBody>
                    <a:bodyPr/>
                    <a:lstStyle/>
                    <a:p>
                      <a:pPr algn="l" fontAlgn="ctr"/>
                      <a:r>
                        <a:rPr lang="en-US" sz="2000" b="1" i="0" u="none" strike="noStrike">
                          <a:solidFill>
                            <a:srgbClr val="000000"/>
                          </a:solidFill>
                          <a:effectLst/>
                          <a:latin typeface="Calibri" panose="020F0502020204030204" pitchFamily="34" charset="0"/>
                        </a:rPr>
                        <a:t>African American</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0" u="none" strike="noStrike">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extLst>
                  <a:ext uri="{0D108BD9-81ED-4DB2-BD59-A6C34878D82A}">
                    <a16:rowId xmlns:a16="http://schemas.microsoft.com/office/drawing/2014/main" val="2625918794"/>
                  </a:ext>
                </a:extLst>
              </a:tr>
              <a:tr h="319600">
                <a:tc>
                  <a:txBody>
                    <a:bodyPr/>
                    <a:lstStyle/>
                    <a:p>
                      <a:pPr algn="l" fontAlgn="ctr"/>
                      <a:r>
                        <a:rPr lang="en-US" sz="2000" b="1" i="0" u="none" strike="noStrike">
                          <a:solidFill>
                            <a:srgbClr val="000000"/>
                          </a:solidFill>
                          <a:effectLst/>
                          <a:latin typeface="Calibri" panose="020F0502020204030204" pitchFamily="34" charset="0"/>
                        </a:rPr>
                        <a:t>Asian</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26.6%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24.7%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0" u="none" strike="noStrike">
                          <a:solidFill>
                            <a:srgbClr val="000000"/>
                          </a:solidFill>
                          <a:effectLst/>
                          <a:latin typeface="Wingdings" panose="05000000000000000000" pitchFamily="2" charset="2"/>
                        </a:rPr>
                        <a:t>ü</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extLst>
                  <a:ext uri="{0D108BD9-81ED-4DB2-BD59-A6C34878D82A}">
                    <a16:rowId xmlns:a16="http://schemas.microsoft.com/office/drawing/2014/main" val="3419451364"/>
                  </a:ext>
                </a:extLst>
              </a:tr>
              <a:tr h="319600">
                <a:tc>
                  <a:txBody>
                    <a:bodyPr/>
                    <a:lstStyle/>
                    <a:p>
                      <a:pPr algn="l" fontAlgn="ctr"/>
                      <a:r>
                        <a:rPr lang="en-US" sz="2000" b="1" i="0" u="none" strike="noStrike">
                          <a:solidFill>
                            <a:srgbClr val="000000"/>
                          </a:solidFill>
                          <a:effectLst/>
                          <a:latin typeface="Calibri" panose="020F0502020204030204" pitchFamily="34" charset="0"/>
                        </a:rPr>
                        <a:t>Caucasian (including Portuguese)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10.9%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7.7%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0" u="none" strike="noStrike">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extLst>
                  <a:ext uri="{0D108BD9-81ED-4DB2-BD59-A6C34878D82A}">
                    <a16:rowId xmlns:a16="http://schemas.microsoft.com/office/drawing/2014/main" val="1771762522"/>
                  </a:ext>
                </a:extLst>
              </a:tr>
              <a:tr h="319600">
                <a:tc>
                  <a:txBody>
                    <a:bodyPr/>
                    <a:lstStyle/>
                    <a:p>
                      <a:pPr algn="l" fontAlgn="ctr"/>
                      <a:r>
                        <a:rPr lang="en-US" sz="2000" b="1" i="0" u="none" strike="noStrike">
                          <a:solidFill>
                            <a:srgbClr val="000000"/>
                          </a:solidFill>
                          <a:effectLst/>
                          <a:latin typeface="Calibri" panose="020F0502020204030204" pitchFamily="34" charset="0"/>
                        </a:rPr>
                        <a:t>Hawaiian/Pacific Islander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10.5%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000" b="0" i="0" u="none" strike="noStrike">
                          <a:solidFill>
                            <a:srgbClr val="000000"/>
                          </a:solidFill>
                          <a:effectLst/>
                          <a:latin typeface="Wingdings" panose="05000000000000000000" pitchFamily="2" charset="2"/>
                        </a:rPr>
                        <a:t>ü</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extLst>
                  <a:ext uri="{0D108BD9-81ED-4DB2-BD59-A6C34878D82A}">
                    <a16:rowId xmlns:a16="http://schemas.microsoft.com/office/drawing/2014/main" val="266672624"/>
                  </a:ext>
                </a:extLst>
              </a:tr>
              <a:tr h="319600">
                <a:tc>
                  <a:txBody>
                    <a:bodyPr/>
                    <a:lstStyle/>
                    <a:p>
                      <a:pPr algn="l" fontAlgn="ctr"/>
                      <a:r>
                        <a:rPr lang="en-US" sz="2000" b="1" i="0" u="none" strike="noStrike">
                          <a:solidFill>
                            <a:srgbClr val="000000"/>
                          </a:solidFill>
                          <a:effectLst/>
                          <a:latin typeface="Calibri" panose="020F0502020204030204" pitchFamily="34" charset="0"/>
                        </a:rPr>
                        <a:t>2+</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1040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38.5%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35.5%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1" u="none" strike="noStrike">
                          <a:solidFill>
                            <a:srgbClr val="800000"/>
                          </a:solidFill>
                          <a:effectLst/>
                          <a:latin typeface="Calibri" panose="020F0502020204030204" pitchFamily="34" charset="0"/>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n-US" sz="2000" b="0" i="0" u="none" strike="noStrike">
                          <a:solidFill>
                            <a:srgbClr val="000000"/>
                          </a:solidFill>
                          <a:effectLst/>
                          <a:latin typeface="Wingdings" panose="05000000000000000000" pitchFamily="2" charset="2"/>
                        </a:rPr>
                        <a:t>ü</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73345252"/>
                  </a:ext>
                </a:extLst>
              </a:tr>
              <a:tr h="319600">
                <a:tc>
                  <a:txBody>
                    <a:bodyPr/>
                    <a:lstStyle/>
                    <a:p>
                      <a:pPr algn="l" fontAlgn="ctr"/>
                      <a:r>
                        <a:rPr lang="en-US" sz="2000" b="1" i="0" u="none" strike="noStrike">
                          <a:solidFill>
                            <a:srgbClr val="000000"/>
                          </a:solidFill>
                          <a:effectLst/>
                          <a:latin typeface="Calibri" panose="020F0502020204030204" pitchFamily="34" charset="0"/>
                        </a:rPr>
                        <a:t>No ethnicity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2000" b="0" i="1" u="none" strike="noStrike">
                          <a:solidFill>
                            <a:srgbClr val="8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1" u="none" strike="noStrike">
                          <a:solidFill>
                            <a:srgbClr val="8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extLst>
                  <a:ext uri="{0D108BD9-81ED-4DB2-BD59-A6C34878D82A}">
                    <a16:rowId xmlns:a16="http://schemas.microsoft.com/office/drawing/2014/main" val="470438411"/>
                  </a:ext>
                </a:extLst>
              </a:tr>
              <a:tr h="319600">
                <a:tc>
                  <a:txBody>
                    <a:bodyPr/>
                    <a:lstStyle/>
                    <a:p>
                      <a:pPr algn="l" fontAlgn="ctr"/>
                      <a:r>
                        <a:rPr lang="en-US" sz="20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2000" b="1" i="1" u="none" strike="noStrike">
                          <a:solidFill>
                            <a:srgbClr val="800000"/>
                          </a:solidFill>
                          <a:effectLst/>
                          <a:latin typeface="Calibri" panose="020F0502020204030204" pitchFamily="34" charset="0"/>
                        </a:rPr>
                        <a:t>2701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1" i="1" u="none" strike="noStrike">
                          <a:solidFill>
                            <a:srgbClr val="8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1" i="1" u="none" strike="noStrike">
                          <a:solidFill>
                            <a:srgbClr val="800000"/>
                          </a:solidFill>
                          <a:effectLst/>
                          <a:latin typeface="Calibri" panose="020F0502020204030204" pitchFamily="34" charset="0"/>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1" i="1" u="none" strike="noStrike">
                          <a:solidFill>
                            <a:srgbClr val="8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1" u="none" strike="noStrike">
                          <a:solidFill>
                            <a:srgbClr val="8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Wingdings" panose="05000000000000000000" pitchFamily="2" charset="2"/>
                        </a:rPr>
                        <a:t>û</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1774290"/>
                  </a:ext>
                </a:extLst>
              </a:tr>
            </a:tbl>
          </a:graphicData>
        </a:graphic>
      </p:graphicFrame>
    </p:spTree>
    <p:extLst>
      <p:ext uri="{BB962C8B-B14F-4D97-AF65-F5344CB8AC3E}">
        <p14:creationId xmlns:p14="http://schemas.microsoft.com/office/powerpoint/2010/main" val="16132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fontScale="90000"/>
          </a:bodyPr>
          <a:lstStyle/>
          <a:p>
            <a:pPr algn="ctr" eaLnBrk="1" hangingPunct="1"/>
            <a:r>
              <a:rPr lang="en-US" altLang="en-US" sz="4800" b="1">
                <a:latin typeface="Maiandra GD" panose="020E0502030308020204" pitchFamily="34" charset="0"/>
              </a:rPr>
              <a:t>Action Plan Related to </a:t>
            </a:r>
            <a:br>
              <a:rPr lang="en-US" altLang="en-US" sz="4800" b="1">
                <a:latin typeface="Maiandra GD" panose="020E0502030308020204" pitchFamily="34" charset="0"/>
              </a:rPr>
            </a:br>
            <a:r>
              <a:rPr lang="en-US" altLang="en-US" sz="4800" b="1">
                <a:latin typeface="Maiandra GD" panose="020E0502030308020204" pitchFamily="34" charset="0"/>
              </a:rPr>
              <a:t>Representativeness</a:t>
            </a:r>
          </a:p>
        </p:txBody>
      </p:sp>
      <p:graphicFrame>
        <p:nvGraphicFramePr>
          <p:cNvPr id="3" name="Table 4">
            <a:extLst>
              <a:ext uri="{FF2B5EF4-FFF2-40B4-BE49-F238E27FC236}">
                <a16:creationId xmlns:a16="http://schemas.microsoft.com/office/drawing/2014/main" id="{14066708-F472-C327-DE2A-0B82084CA45A}"/>
              </a:ext>
            </a:extLst>
          </p:cNvPr>
          <p:cNvGraphicFramePr>
            <a:graphicFrameLocks noGrp="1"/>
          </p:cNvGraphicFramePr>
          <p:nvPr>
            <p:extLst>
              <p:ext uri="{D42A27DB-BD31-4B8C-83A1-F6EECF244321}">
                <p14:modId xmlns:p14="http://schemas.microsoft.com/office/powerpoint/2010/main" val="2919077332"/>
              </p:ext>
            </p:extLst>
          </p:nvPr>
        </p:nvGraphicFramePr>
        <p:xfrm>
          <a:off x="1003300" y="2230966"/>
          <a:ext cx="10350500" cy="4343570"/>
        </p:xfrm>
        <a:graphic>
          <a:graphicData uri="http://schemas.openxmlformats.org/drawingml/2006/table">
            <a:tbl>
              <a:tblPr firstRow="1" bandRow="1">
                <a:tableStyleId>{21E4AEA4-8DFA-4A89-87EB-49C32662AFE0}</a:tableStyleId>
              </a:tblPr>
              <a:tblGrid>
                <a:gridCol w="3185872">
                  <a:extLst>
                    <a:ext uri="{9D8B030D-6E8A-4147-A177-3AD203B41FA5}">
                      <a16:colId xmlns:a16="http://schemas.microsoft.com/office/drawing/2014/main" val="941554809"/>
                    </a:ext>
                  </a:extLst>
                </a:gridCol>
                <a:gridCol w="4040428">
                  <a:extLst>
                    <a:ext uri="{9D8B030D-6E8A-4147-A177-3AD203B41FA5}">
                      <a16:colId xmlns:a16="http://schemas.microsoft.com/office/drawing/2014/main" val="456428450"/>
                    </a:ext>
                  </a:extLst>
                </a:gridCol>
                <a:gridCol w="3124200">
                  <a:extLst>
                    <a:ext uri="{9D8B030D-6E8A-4147-A177-3AD203B41FA5}">
                      <a16:colId xmlns:a16="http://schemas.microsoft.com/office/drawing/2014/main" val="2479833853"/>
                    </a:ext>
                  </a:extLst>
                </a:gridCol>
              </a:tblGrid>
              <a:tr h="503090">
                <a:tc>
                  <a:txBody>
                    <a:bodyPr/>
                    <a:lstStyle/>
                    <a:p>
                      <a:pPr algn="ctr"/>
                      <a:r>
                        <a:rPr lang="en-US" sz="2000">
                          <a:solidFill>
                            <a:schemeClr val="tx1"/>
                          </a:solidFill>
                          <a:latin typeface="Maiandra GD" panose="020E0502030308020204" pitchFamily="34" charset="0"/>
                        </a:rPr>
                        <a:t>Objective</a:t>
                      </a:r>
                    </a:p>
                  </a:txBody>
                  <a:tcPr>
                    <a:solidFill>
                      <a:srgbClr val="66FF99"/>
                    </a:solidFill>
                  </a:tcPr>
                </a:tc>
                <a:tc>
                  <a:txBody>
                    <a:bodyPr/>
                    <a:lstStyle/>
                    <a:p>
                      <a:pPr algn="ctr"/>
                      <a:r>
                        <a:rPr lang="en-US" sz="2000">
                          <a:solidFill>
                            <a:schemeClr val="tx1"/>
                          </a:solidFill>
                          <a:latin typeface="Maiandra GD" panose="020E0502030308020204" pitchFamily="34" charset="0"/>
                        </a:rPr>
                        <a:t>Strategies/Activities/Discussion</a:t>
                      </a:r>
                    </a:p>
                  </a:txBody>
                  <a:tcPr>
                    <a:solidFill>
                      <a:srgbClr val="66FF99"/>
                    </a:solidFill>
                  </a:tcPr>
                </a:tc>
                <a:tc>
                  <a:txBody>
                    <a:bodyPr/>
                    <a:lstStyle/>
                    <a:p>
                      <a:pPr algn="ctr"/>
                      <a:r>
                        <a:rPr lang="en-US" sz="2000">
                          <a:solidFill>
                            <a:schemeClr val="tx1"/>
                          </a:solidFill>
                          <a:latin typeface="Maiandra GD" panose="020E0502030308020204" pitchFamily="34" charset="0"/>
                        </a:rPr>
                        <a:t>Status</a:t>
                      </a:r>
                    </a:p>
                  </a:txBody>
                  <a:tcPr>
                    <a:solidFill>
                      <a:srgbClr val="66FF99"/>
                    </a:solidFill>
                  </a:tcPr>
                </a:tc>
                <a:extLst>
                  <a:ext uri="{0D108BD9-81ED-4DB2-BD59-A6C34878D82A}">
                    <a16:rowId xmlns:a16="http://schemas.microsoft.com/office/drawing/2014/main" val="614051142"/>
                  </a:ext>
                </a:extLst>
              </a:tr>
              <a:tr h="503090">
                <a:tc>
                  <a:txBody>
                    <a:bodyPr/>
                    <a:lstStyle/>
                    <a:p>
                      <a:r>
                        <a:rPr lang="en-US" sz="1800">
                          <a:solidFill>
                            <a:schemeClr val="tx1"/>
                          </a:solidFill>
                          <a:latin typeface="Maiandra GD" panose="020E0502030308020204" pitchFamily="34" charset="0"/>
                        </a:rPr>
                        <a:t>How can we address representativeness if the surveys are confidential?</a:t>
                      </a:r>
                    </a:p>
                  </a:txBody>
                  <a:tcPr/>
                </a:tc>
                <a:tc>
                  <a:txBody>
                    <a:bodyPr/>
                    <a:lstStyle/>
                    <a:p>
                      <a:pPr marL="0" marR="0">
                        <a:lnSpc>
                          <a:spcPct val="107000"/>
                        </a:lnSpc>
                        <a:spcBef>
                          <a:spcPts val="0"/>
                        </a:spcBef>
                        <a:spcAft>
                          <a:spcPts val="0"/>
                        </a:spcAft>
                      </a:pPr>
                      <a:endParaRPr lang="en-US" sz="1800">
                        <a:effectLst/>
                        <a:latin typeface="Maiandra GD" panose="020E0502030308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a:solidFill>
                            <a:schemeClr val="tx1"/>
                          </a:solidFill>
                          <a:latin typeface="Maiandra GD" panose="020E0502030308020204" pitchFamily="34" charset="0"/>
                        </a:rPr>
                        <a:t>Further research is needed</a:t>
                      </a:r>
                    </a:p>
                  </a:txBody>
                  <a:tcPr/>
                </a:tc>
                <a:extLst>
                  <a:ext uri="{0D108BD9-81ED-4DB2-BD59-A6C34878D82A}">
                    <a16:rowId xmlns:a16="http://schemas.microsoft.com/office/drawing/2014/main" val="1354374236"/>
                  </a:ext>
                </a:extLst>
              </a:tr>
              <a:tr h="503090">
                <a:tc>
                  <a:txBody>
                    <a:bodyPr/>
                    <a:lstStyle/>
                    <a:p>
                      <a:endParaRPr lang="en-US" sz="1800" dirty="0">
                        <a:solidFill>
                          <a:schemeClr val="tx1"/>
                        </a:solidFill>
                        <a:latin typeface="Maiandra GD" panose="020E0502030308020204" pitchFamily="34" charset="0"/>
                      </a:endParaRPr>
                    </a:p>
                  </a:txBody>
                  <a:tcPr/>
                </a:tc>
                <a:tc>
                  <a:txBody>
                    <a:bodyPr/>
                    <a:lstStyle/>
                    <a:p>
                      <a:pPr marL="0" marR="0">
                        <a:lnSpc>
                          <a:spcPct val="107000"/>
                        </a:lnSpc>
                        <a:spcBef>
                          <a:spcPts val="0"/>
                        </a:spcBef>
                        <a:spcAft>
                          <a:spcPts val="800"/>
                        </a:spcAft>
                      </a:pPr>
                      <a:r>
                        <a:rPr lang="en-US" sz="1800" b="1">
                          <a:effectLst/>
                          <a:latin typeface="Maiandra GD" panose="020E0502030308020204" pitchFamily="34" charset="0"/>
                          <a:ea typeface="Calibri" panose="020F0502020204030204" pitchFamily="34" charset="0"/>
                          <a:cs typeface="Times New Roman" panose="02020603050405020304" pitchFamily="18" charset="0"/>
                        </a:rPr>
                        <a:t>Discussion at Workgroup Meeting: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Maiandra GD" panose="020E0502030308020204" pitchFamily="34" charset="0"/>
                          <a:ea typeface="Calibri" panose="020F0502020204030204" pitchFamily="34" charset="0"/>
                          <a:cs typeface="Times New Roman" panose="02020603050405020304" pitchFamily="18" charset="0"/>
                        </a:rPr>
                        <a:t>--How is representativeness calculated? </a:t>
                      </a:r>
                      <a:endParaRPr lang="en-US" sz="1800">
                        <a:solidFill>
                          <a:schemeClr val="tx1"/>
                        </a:solidFill>
                        <a:latin typeface="Maiandra GD" panose="020E0502030308020204" pitchFamily="34" charset="0"/>
                      </a:endParaRPr>
                    </a:p>
                  </a:txBody>
                  <a:tcPr/>
                </a:tc>
                <a:tc>
                  <a:txBody>
                    <a:bodyPr/>
                    <a:lstStyle/>
                    <a:p>
                      <a:r>
                        <a:rPr lang="en-US" sz="1800">
                          <a:effectLst/>
                          <a:latin typeface="Maiandra GD" panose="020E0502030308020204" pitchFamily="34" charset="0"/>
                          <a:ea typeface="Calibri" panose="020F0502020204030204" pitchFamily="34" charset="0"/>
                          <a:cs typeface="Times New Roman" panose="02020603050405020304" pitchFamily="18" charset="0"/>
                        </a:rPr>
                        <a:t>An ECTA Representativeness calculator is currently used by all states.</a:t>
                      </a:r>
                      <a:endParaRPr lang="en-US" sz="1800">
                        <a:solidFill>
                          <a:schemeClr val="tx1"/>
                        </a:solidFill>
                        <a:latin typeface="Maiandra GD" panose="020E0502030308020204" pitchFamily="34" charset="0"/>
                      </a:endParaRPr>
                    </a:p>
                  </a:txBody>
                  <a:tcPr/>
                </a:tc>
                <a:extLst>
                  <a:ext uri="{0D108BD9-81ED-4DB2-BD59-A6C34878D82A}">
                    <a16:rowId xmlns:a16="http://schemas.microsoft.com/office/drawing/2014/main" val="1025952739"/>
                  </a:ext>
                </a:extLst>
              </a:tr>
              <a:tr h="503090">
                <a:tc>
                  <a:txBody>
                    <a:bodyPr/>
                    <a:lstStyle/>
                    <a:p>
                      <a:endParaRPr lang="en-US" sz="1800" dirty="0">
                        <a:solidFill>
                          <a:schemeClr val="tx1"/>
                        </a:solidFill>
                        <a:latin typeface="Maiandra GD" panose="020E0502030308020204" pitchFamily="34" charset="0"/>
                      </a:endParaRPr>
                    </a:p>
                  </a:txBody>
                  <a:tcPr/>
                </a:tc>
                <a:tc>
                  <a:txBody>
                    <a:bodyPr/>
                    <a:lstStyle/>
                    <a:p>
                      <a:r>
                        <a:rPr lang="en-US" sz="1800">
                          <a:effectLst/>
                          <a:latin typeface="Maiandra GD" panose="020E0502030308020204" pitchFamily="34" charset="0"/>
                          <a:ea typeface="Calibri" panose="020F0502020204030204" pitchFamily="34" charset="0"/>
                          <a:cs typeface="Times New Roman" panose="02020603050405020304" pitchFamily="18" charset="0"/>
                        </a:rPr>
                        <a:t>If the surveys were not completely anonymous, knowing the ethnicity of those that completed might help address representativeness.</a:t>
                      </a:r>
                      <a:endParaRPr lang="en-US" sz="1800">
                        <a:solidFill>
                          <a:schemeClr val="tx1"/>
                        </a:solidFill>
                        <a:latin typeface="Maiandra GD" panose="020E0502030308020204" pitchFamily="34" charset="0"/>
                      </a:endParaRPr>
                    </a:p>
                  </a:txBody>
                  <a:tcPr/>
                </a:tc>
                <a:tc>
                  <a:txBody>
                    <a:bodyPr/>
                    <a:lstStyle/>
                    <a:p>
                      <a:r>
                        <a:rPr lang="en-US" sz="1800" dirty="0">
                          <a:solidFill>
                            <a:schemeClr val="tx1"/>
                          </a:solidFill>
                          <a:latin typeface="Maiandra GD" panose="020E0502030308020204" pitchFamily="34" charset="0"/>
                        </a:rPr>
                        <a:t>We can request regular updates from the vendor on demographics of completed surveys. Currently we only receive updates on completion, but this can be modified.</a:t>
                      </a:r>
                    </a:p>
                  </a:txBody>
                  <a:tcPr/>
                </a:tc>
                <a:extLst>
                  <a:ext uri="{0D108BD9-81ED-4DB2-BD59-A6C34878D82A}">
                    <a16:rowId xmlns:a16="http://schemas.microsoft.com/office/drawing/2014/main" val="3465294045"/>
                  </a:ext>
                </a:extLst>
              </a:tr>
            </a:tbl>
          </a:graphicData>
        </a:graphic>
      </p:graphicFrame>
    </p:spTree>
    <p:extLst>
      <p:ext uri="{BB962C8B-B14F-4D97-AF65-F5344CB8AC3E}">
        <p14:creationId xmlns:p14="http://schemas.microsoft.com/office/powerpoint/2010/main" val="41105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fontScale="90000"/>
          </a:bodyPr>
          <a:lstStyle/>
          <a:p>
            <a:pPr algn="ctr" eaLnBrk="1" hangingPunct="1"/>
            <a:r>
              <a:rPr lang="en-US" altLang="en-US" sz="4800" b="1">
                <a:latin typeface="Maiandra GD" panose="020E0502030308020204" pitchFamily="34" charset="0"/>
              </a:rPr>
              <a:t>Action Plan Related to </a:t>
            </a:r>
            <a:br>
              <a:rPr lang="en-US" altLang="en-US" sz="4800" b="1">
                <a:latin typeface="Maiandra GD" panose="020E0502030308020204" pitchFamily="34" charset="0"/>
              </a:rPr>
            </a:br>
            <a:r>
              <a:rPr lang="en-US" altLang="en-US" sz="4800" b="1">
                <a:latin typeface="Maiandra GD" panose="020E0502030308020204" pitchFamily="34" charset="0"/>
              </a:rPr>
              <a:t>Survey Return Rates</a:t>
            </a:r>
          </a:p>
        </p:txBody>
      </p:sp>
      <p:graphicFrame>
        <p:nvGraphicFramePr>
          <p:cNvPr id="2" name="Table 1">
            <a:extLst>
              <a:ext uri="{FF2B5EF4-FFF2-40B4-BE49-F238E27FC236}">
                <a16:creationId xmlns:a16="http://schemas.microsoft.com/office/drawing/2014/main" id="{72A59F99-1F5D-3893-128B-05CEF4976986}"/>
              </a:ext>
            </a:extLst>
          </p:cNvPr>
          <p:cNvGraphicFramePr>
            <a:graphicFrameLocks noGrp="1"/>
          </p:cNvGraphicFramePr>
          <p:nvPr>
            <p:extLst>
              <p:ext uri="{D42A27DB-BD31-4B8C-83A1-F6EECF244321}">
                <p14:modId xmlns:p14="http://schemas.microsoft.com/office/powerpoint/2010/main" val="2897889951"/>
              </p:ext>
            </p:extLst>
          </p:nvPr>
        </p:nvGraphicFramePr>
        <p:xfrm>
          <a:off x="1092199" y="2870199"/>
          <a:ext cx="9954491" cy="2856345"/>
        </p:xfrm>
        <a:graphic>
          <a:graphicData uri="http://schemas.openxmlformats.org/drawingml/2006/table">
            <a:tbl>
              <a:tblPr firstRow="1" bandRow="1">
                <a:tableStyleId>{21E4AEA4-8DFA-4A89-87EB-49C32662AFE0}</a:tableStyleId>
              </a:tblPr>
              <a:tblGrid>
                <a:gridCol w="4388655">
                  <a:extLst>
                    <a:ext uri="{9D8B030D-6E8A-4147-A177-3AD203B41FA5}">
                      <a16:colId xmlns:a16="http://schemas.microsoft.com/office/drawing/2014/main" val="1032493262"/>
                    </a:ext>
                  </a:extLst>
                </a:gridCol>
                <a:gridCol w="5565836">
                  <a:extLst>
                    <a:ext uri="{9D8B030D-6E8A-4147-A177-3AD203B41FA5}">
                      <a16:colId xmlns:a16="http://schemas.microsoft.com/office/drawing/2014/main" val="235931099"/>
                    </a:ext>
                  </a:extLst>
                </a:gridCol>
              </a:tblGrid>
              <a:tr h="849385">
                <a:tc>
                  <a:txBody>
                    <a:bodyPr/>
                    <a:lstStyle/>
                    <a:p>
                      <a:pPr algn="ctr"/>
                      <a:r>
                        <a:rPr lang="en-US" sz="2800" b="1">
                          <a:solidFill>
                            <a:schemeClr val="tx1"/>
                          </a:solidFill>
                          <a:latin typeface="Maiandra GD" panose="020E0502030308020204" pitchFamily="34" charset="0"/>
                        </a:rPr>
                        <a:t>Objective</a:t>
                      </a:r>
                    </a:p>
                  </a:txBody>
                  <a:tcPr anchor="ctr">
                    <a:solidFill>
                      <a:srgbClr val="66FF99"/>
                    </a:solidFill>
                  </a:tcPr>
                </a:tc>
                <a:tc>
                  <a:txBody>
                    <a:bodyPr/>
                    <a:lstStyle/>
                    <a:p>
                      <a:pPr algn="ctr"/>
                      <a:r>
                        <a:rPr lang="en-US" sz="2800" b="1">
                          <a:solidFill>
                            <a:schemeClr val="tx1"/>
                          </a:solidFill>
                          <a:latin typeface="Maiandra GD" panose="020E0502030308020204" pitchFamily="34" charset="0"/>
                        </a:rPr>
                        <a:t>Strategies/Activities/Discussion</a:t>
                      </a:r>
                    </a:p>
                  </a:txBody>
                  <a:tcPr anchor="ctr">
                    <a:solidFill>
                      <a:srgbClr val="66FF99"/>
                    </a:solidFill>
                  </a:tcPr>
                </a:tc>
                <a:extLst>
                  <a:ext uri="{0D108BD9-81ED-4DB2-BD59-A6C34878D82A}">
                    <a16:rowId xmlns:a16="http://schemas.microsoft.com/office/drawing/2014/main" val="163615570"/>
                  </a:ext>
                </a:extLst>
              </a:tr>
              <a:tr h="2006960">
                <a:tc>
                  <a:txBody>
                    <a:bodyPr/>
                    <a:lstStyle/>
                    <a:p>
                      <a:r>
                        <a:rPr lang="en-US" sz="2000" b="1">
                          <a:solidFill>
                            <a:schemeClr val="tx1"/>
                          </a:solidFill>
                          <a:latin typeface="Maiandra GD" panose="020E0502030308020204" pitchFamily="34" charset="0"/>
                        </a:rPr>
                        <a:t>To improve our return rates, considering surveys are now distributed year-round, yet returns were half of what they were when distributed for just one quarter.</a:t>
                      </a:r>
                    </a:p>
                  </a:txBody>
                  <a:tcPr/>
                </a:tc>
                <a:tc>
                  <a:txBody>
                    <a:bodyPr/>
                    <a:lstStyle/>
                    <a:p>
                      <a:pPr marL="0" marR="0" indent="0">
                        <a:lnSpc>
                          <a:spcPct val="107000"/>
                        </a:lnSpc>
                        <a:spcBef>
                          <a:spcPts val="0"/>
                        </a:spcBef>
                        <a:spcAft>
                          <a:spcPts val="0"/>
                        </a:spcAft>
                        <a:buFont typeface="Arial" panose="020B0604020202020204" pitchFamily="34" charset="0"/>
                        <a:buNone/>
                      </a:pPr>
                      <a:r>
                        <a:rPr lang="en-US" sz="2000" b="1">
                          <a:effectLst/>
                          <a:latin typeface="Maiandra GD" panose="020E0502030308020204" pitchFamily="34" charset="0"/>
                          <a:ea typeface="Calibri" panose="020F0502020204030204" pitchFamily="34" charset="0"/>
                          <a:cs typeface="Times New Roman" panose="02020603050405020304" pitchFamily="18" charset="0"/>
                        </a:rPr>
                        <a:t>Data and feedback were collected from program managers on their perspective on both strengths and challenges faced with year-round survey distribution</a:t>
                      </a:r>
                    </a:p>
                  </a:txBody>
                  <a:tcPr marL="68580" marR="68580" marT="0" marB="0"/>
                </a:tc>
                <a:extLst>
                  <a:ext uri="{0D108BD9-81ED-4DB2-BD59-A6C34878D82A}">
                    <a16:rowId xmlns:a16="http://schemas.microsoft.com/office/drawing/2014/main" val="3572306446"/>
                  </a:ext>
                </a:extLst>
              </a:tr>
            </a:tbl>
          </a:graphicData>
        </a:graphic>
      </p:graphicFrame>
    </p:spTree>
    <p:extLst>
      <p:ext uri="{BB962C8B-B14F-4D97-AF65-F5344CB8AC3E}">
        <p14:creationId xmlns:p14="http://schemas.microsoft.com/office/powerpoint/2010/main" val="24372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Program feedback</a:t>
            </a:r>
          </a:p>
        </p:txBody>
      </p:sp>
      <p:graphicFrame>
        <p:nvGraphicFramePr>
          <p:cNvPr id="2" name="Table 1">
            <a:extLst>
              <a:ext uri="{FF2B5EF4-FFF2-40B4-BE49-F238E27FC236}">
                <a16:creationId xmlns:a16="http://schemas.microsoft.com/office/drawing/2014/main" id="{720D4C1B-4189-7592-8B53-CBD69A8B9B9A}"/>
              </a:ext>
            </a:extLst>
          </p:cNvPr>
          <p:cNvGraphicFramePr>
            <a:graphicFrameLocks noGrp="1"/>
          </p:cNvGraphicFramePr>
          <p:nvPr>
            <p:extLst>
              <p:ext uri="{D42A27DB-BD31-4B8C-83A1-F6EECF244321}">
                <p14:modId xmlns:p14="http://schemas.microsoft.com/office/powerpoint/2010/main" val="3581082062"/>
              </p:ext>
            </p:extLst>
          </p:nvPr>
        </p:nvGraphicFramePr>
        <p:xfrm>
          <a:off x="1237673" y="2161309"/>
          <a:ext cx="9679709" cy="2649485"/>
        </p:xfrm>
        <a:graphic>
          <a:graphicData uri="http://schemas.openxmlformats.org/drawingml/2006/table">
            <a:tbl>
              <a:tblPr/>
              <a:tblGrid>
                <a:gridCol w="9679709">
                  <a:extLst>
                    <a:ext uri="{9D8B030D-6E8A-4147-A177-3AD203B41FA5}">
                      <a16:colId xmlns:a16="http://schemas.microsoft.com/office/drawing/2014/main" val="717214518"/>
                    </a:ext>
                  </a:extLst>
                </a:gridCol>
              </a:tblGrid>
              <a:tr h="734195">
                <a:tc>
                  <a:txBody>
                    <a:bodyPr/>
                    <a:lstStyle/>
                    <a:p>
                      <a:pPr algn="ctr" fontAlgn="b"/>
                      <a:r>
                        <a:rPr lang="en-US" sz="1800" b="1" i="0" u="none" strike="noStrike">
                          <a:solidFill>
                            <a:srgbClr val="000000"/>
                          </a:solidFill>
                          <a:effectLst/>
                          <a:latin typeface="Maiandra GD" panose="020E0502030308020204" pitchFamily="34" charset="0"/>
                        </a:rPr>
                        <a:t>What are the challenges your program faced with distributing family outcome surveys?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349027150"/>
                  </a:ext>
                </a:extLst>
              </a:tr>
              <a:tr h="383058">
                <a:tc>
                  <a:txBody>
                    <a:bodyPr/>
                    <a:lstStyle/>
                    <a:p>
                      <a:pPr algn="ctr" fontAlgn="b"/>
                      <a:r>
                        <a:rPr lang="en-US" sz="1800" b="1" i="0" u="none" strike="noStrike">
                          <a:solidFill>
                            <a:srgbClr val="000000"/>
                          </a:solidFill>
                          <a:effectLst/>
                          <a:latin typeface="Maiandra GD" panose="020E0502030308020204" pitchFamily="34" charset="0"/>
                        </a:rPr>
                        <a:t>Distribution Challenges (8)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471711"/>
                  </a:ext>
                </a:extLst>
              </a:tr>
              <a:tr h="383058">
                <a:tc>
                  <a:txBody>
                    <a:bodyPr/>
                    <a:lstStyle/>
                    <a:p>
                      <a:pPr algn="ctr" fontAlgn="b"/>
                      <a:r>
                        <a:rPr lang="en-US" sz="1800" b="1" i="0" u="none" strike="noStrike">
                          <a:solidFill>
                            <a:srgbClr val="000000"/>
                          </a:solidFill>
                          <a:effectLst/>
                          <a:latin typeface="Maiandra GD" panose="020E0502030308020204" pitchFamily="34" charset="0"/>
                        </a:rPr>
                        <a:t>No challenges (6)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7870609"/>
                  </a:ext>
                </a:extLst>
              </a:tr>
              <a:tr h="383058">
                <a:tc>
                  <a:txBody>
                    <a:bodyPr/>
                    <a:lstStyle/>
                    <a:p>
                      <a:pPr algn="ctr" fontAlgn="b"/>
                      <a:r>
                        <a:rPr lang="en-US" sz="1800" b="1" i="0" u="none" strike="noStrike">
                          <a:solidFill>
                            <a:srgbClr val="000000"/>
                          </a:solidFill>
                          <a:effectLst/>
                          <a:latin typeface="Maiandra GD" panose="020E0502030308020204" pitchFamily="34" charset="0"/>
                        </a:rPr>
                        <a:t>Staffing (Vacancies/Program Changes/Transitions) (5)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299884"/>
                  </a:ext>
                </a:extLst>
              </a:tr>
              <a:tr h="383058">
                <a:tc>
                  <a:txBody>
                    <a:bodyPr/>
                    <a:lstStyle/>
                    <a:p>
                      <a:pPr algn="ctr" fontAlgn="b"/>
                      <a:r>
                        <a:rPr lang="en-US" sz="1800" b="1" i="0" u="none" strike="noStrike">
                          <a:solidFill>
                            <a:srgbClr val="000000"/>
                          </a:solidFill>
                          <a:effectLst/>
                          <a:latin typeface="Maiandra GD" panose="020E0502030308020204" pitchFamily="34" charset="0"/>
                        </a:rPr>
                        <a:t>Survey Fatigue (4)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772275"/>
                  </a:ext>
                </a:extLst>
              </a:tr>
              <a:tr h="383058">
                <a:tc>
                  <a:txBody>
                    <a:bodyPr/>
                    <a:lstStyle/>
                    <a:p>
                      <a:pPr algn="ctr" fontAlgn="b"/>
                      <a:r>
                        <a:rPr lang="en-US" sz="1800" b="1" i="0" u="none" strike="noStrike">
                          <a:solidFill>
                            <a:srgbClr val="000000"/>
                          </a:solidFill>
                          <a:effectLst/>
                          <a:latin typeface="Maiandra GD" panose="020E0502030308020204" pitchFamily="34" charset="0"/>
                        </a:rPr>
                        <a:t>Follow up/tracking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943821"/>
                  </a:ext>
                </a:extLst>
              </a:tr>
            </a:tbl>
          </a:graphicData>
        </a:graphic>
      </p:graphicFrame>
    </p:spTree>
    <p:extLst>
      <p:ext uri="{BB962C8B-B14F-4D97-AF65-F5344CB8AC3E}">
        <p14:creationId xmlns:p14="http://schemas.microsoft.com/office/powerpoint/2010/main" val="20962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Program feedback</a:t>
            </a:r>
          </a:p>
        </p:txBody>
      </p:sp>
      <p:graphicFrame>
        <p:nvGraphicFramePr>
          <p:cNvPr id="7" name="Table 6">
            <a:extLst>
              <a:ext uri="{FF2B5EF4-FFF2-40B4-BE49-F238E27FC236}">
                <a16:creationId xmlns:a16="http://schemas.microsoft.com/office/drawing/2014/main" id="{697E5C54-7031-FE6C-9423-590A812AAEFD}"/>
              </a:ext>
            </a:extLst>
          </p:cNvPr>
          <p:cNvGraphicFramePr>
            <a:graphicFrameLocks noGrp="1"/>
          </p:cNvGraphicFramePr>
          <p:nvPr>
            <p:extLst>
              <p:ext uri="{D42A27DB-BD31-4B8C-83A1-F6EECF244321}">
                <p14:modId xmlns:p14="http://schemas.microsoft.com/office/powerpoint/2010/main" val="2839827400"/>
              </p:ext>
            </p:extLst>
          </p:nvPr>
        </p:nvGraphicFramePr>
        <p:xfrm>
          <a:off x="1015999" y="2447635"/>
          <a:ext cx="10076873" cy="2721769"/>
        </p:xfrm>
        <a:graphic>
          <a:graphicData uri="http://schemas.openxmlformats.org/drawingml/2006/table">
            <a:tbl>
              <a:tblPr/>
              <a:tblGrid>
                <a:gridCol w="10076873">
                  <a:extLst>
                    <a:ext uri="{9D8B030D-6E8A-4147-A177-3AD203B41FA5}">
                      <a16:colId xmlns:a16="http://schemas.microsoft.com/office/drawing/2014/main" val="1993799281"/>
                    </a:ext>
                  </a:extLst>
                </a:gridCol>
              </a:tblGrid>
              <a:tr h="498765">
                <a:tc>
                  <a:txBody>
                    <a:bodyPr/>
                    <a:lstStyle/>
                    <a:p>
                      <a:pPr algn="ctr" fontAlgn="b"/>
                      <a:r>
                        <a:rPr lang="en-US" sz="1800" b="1" i="0" u="none" strike="noStrike">
                          <a:solidFill>
                            <a:srgbClr val="000000"/>
                          </a:solidFill>
                          <a:effectLst/>
                          <a:latin typeface="Maiandra GD" panose="020E0502030308020204" pitchFamily="34" charset="0"/>
                        </a:rPr>
                        <a:t>What are some suggestions you feel might help your program improve return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689754447"/>
                  </a:ext>
                </a:extLst>
              </a:tr>
              <a:tr h="555751">
                <a:tc>
                  <a:txBody>
                    <a:bodyPr/>
                    <a:lstStyle/>
                    <a:p>
                      <a:pPr algn="ctr" fontAlgn="b"/>
                      <a:r>
                        <a:rPr lang="en-US" sz="1800" b="1" i="0" u="none" strike="noStrike">
                          <a:solidFill>
                            <a:srgbClr val="000000"/>
                          </a:solidFill>
                          <a:effectLst/>
                          <a:latin typeface="Maiandra GD" panose="020E0502030308020204" pitchFamily="34" charset="0"/>
                        </a:rPr>
                        <a:t>Survey Format (7)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959289"/>
                  </a:ext>
                </a:extLst>
              </a:tr>
              <a:tr h="555751">
                <a:tc>
                  <a:txBody>
                    <a:bodyPr/>
                    <a:lstStyle/>
                    <a:p>
                      <a:pPr algn="ctr" fontAlgn="b"/>
                      <a:r>
                        <a:rPr lang="en-US" sz="1800" b="1" i="0" u="none" strike="noStrike">
                          <a:solidFill>
                            <a:srgbClr val="000000"/>
                          </a:solidFill>
                          <a:effectLst/>
                          <a:latin typeface="Maiandra GD" panose="020E0502030308020204" pitchFamily="34" charset="0"/>
                        </a:rPr>
                        <a:t>Address distribution methods (5)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773690"/>
                  </a:ext>
                </a:extLst>
              </a:tr>
              <a:tr h="555751">
                <a:tc>
                  <a:txBody>
                    <a:bodyPr/>
                    <a:lstStyle/>
                    <a:p>
                      <a:pPr algn="ctr" fontAlgn="b"/>
                      <a:r>
                        <a:rPr lang="en-US" sz="1800" b="1" i="0" u="none" strike="noStrike">
                          <a:solidFill>
                            <a:srgbClr val="000000"/>
                          </a:solidFill>
                          <a:effectLst/>
                          <a:latin typeface="Maiandra GD" panose="020E0502030308020204" pitchFamily="34" charset="0"/>
                        </a:rPr>
                        <a:t>Family’s understanding of survey importance (4)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782119"/>
                  </a:ext>
                </a:extLst>
              </a:tr>
              <a:tr h="555751">
                <a:tc>
                  <a:txBody>
                    <a:bodyPr/>
                    <a:lstStyle/>
                    <a:p>
                      <a:pPr algn="ctr" fontAlgn="b"/>
                      <a:r>
                        <a:rPr lang="en-US" sz="1800" b="1" i="0" u="none" strike="noStrike">
                          <a:solidFill>
                            <a:srgbClr val="000000"/>
                          </a:solidFill>
                          <a:effectLst/>
                          <a:latin typeface="Maiandra GD" panose="020E0502030308020204" pitchFamily="34" charset="0"/>
                        </a:rPr>
                        <a:t>Don't make follow-up or tracking a requirement (2)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700885"/>
                  </a:ext>
                </a:extLst>
              </a:tr>
            </a:tbl>
          </a:graphicData>
        </a:graphic>
      </p:graphicFrame>
    </p:spTree>
    <p:extLst>
      <p:ext uri="{BB962C8B-B14F-4D97-AF65-F5344CB8AC3E}">
        <p14:creationId xmlns:p14="http://schemas.microsoft.com/office/powerpoint/2010/main" val="38503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Program feedback</a:t>
            </a:r>
          </a:p>
        </p:txBody>
      </p:sp>
      <p:graphicFrame>
        <p:nvGraphicFramePr>
          <p:cNvPr id="3" name="Table 2">
            <a:extLst>
              <a:ext uri="{FF2B5EF4-FFF2-40B4-BE49-F238E27FC236}">
                <a16:creationId xmlns:a16="http://schemas.microsoft.com/office/drawing/2014/main" id="{71B236E9-081D-2E5D-C35D-88773F284025}"/>
              </a:ext>
            </a:extLst>
          </p:cNvPr>
          <p:cNvGraphicFramePr>
            <a:graphicFrameLocks noGrp="1"/>
          </p:cNvGraphicFramePr>
          <p:nvPr>
            <p:extLst>
              <p:ext uri="{D42A27DB-BD31-4B8C-83A1-F6EECF244321}">
                <p14:modId xmlns:p14="http://schemas.microsoft.com/office/powerpoint/2010/main" val="2691644755"/>
              </p:ext>
            </p:extLst>
          </p:nvPr>
        </p:nvGraphicFramePr>
        <p:xfrm>
          <a:off x="1699491" y="3136899"/>
          <a:ext cx="8371609" cy="1325564"/>
        </p:xfrm>
        <a:graphic>
          <a:graphicData uri="http://schemas.openxmlformats.org/drawingml/2006/table">
            <a:tbl>
              <a:tblPr/>
              <a:tblGrid>
                <a:gridCol w="8371609">
                  <a:extLst>
                    <a:ext uri="{9D8B030D-6E8A-4147-A177-3AD203B41FA5}">
                      <a16:colId xmlns:a16="http://schemas.microsoft.com/office/drawing/2014/main" val="818737970"/>
                    </a:ext>
                  </a:extLst>
                </a:gridCol>
              </a:tblGrid>
              <a:tr h="435802">
                <a:tc>
                  <a:txBody>
                    <a:bodyPr/>
                    <a:lstStyle/>
                    <a:p>
                      <a:pPr algn="ctr" fontAlgn="b"/>
                      <a:r>
                        <a:rPr lang="en-US" sz="1800" b="1" i="0" u="none" strike="noStrike">
                          <a:solidFill>
                            <a:srgbClr val="000000"/>
                          </a:solidFill>
                          <a:effectLst/>
                          <a:latin typeface="Maiandra GD" panose="020E0502030308020204" pitchFamily="34" charset="0"/>
                        </a:rPr>
                        <a:t>Any Additional comments/feedback?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238905094"/>
                  </a:ext>
                </a:extLst>
              </a:tr>
              <a:tr h="435802">
                <a:tc>
                  <a:txBody>
                    <a:bodyPr/>
                    <a:lstStyle/>
                    <a:p>
                      <a:pPr algn="ctr" fontAlgn="b"/>
                      <a:r>
                        <a:rPr lang="en-US" sz="1800" b="1" i="0" u="none" strike="noStrike">
                          <a:solidFill>
                            <a:srgbClr val="000000"/>
                          </a:solidFill>
                          <a:effectLst/>
                          <a:latin typeface="Maiandra GD" panose="020E0502030308020204" pitchFamily="34" charset="0"/>
                        </a:rPr>
                        <a:t>Length of survey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4707984"/>
                  </a:ext>
                </a:extLst>
              </a:tr>
              <a:tr h="453960">
                <a:tc>
                  <a:txBody>
                    <a:bodyPr/>
                    <a:lstStyle/>
                    <a:p>
                      <a:pPr algn="ctr" fontAlgn="b"/>
                      <a:r>
                        <a:rPr lang="en-US" sz="1800" b="1" i="0" u="none" strike="noStrike">
                          <a:solidFill>
                            <a:srgbClr val="000000"/>
                          </a:solidFill>
                          <a:effectLst/>
                          <a:latin typeface="Maiandra GD" panose="020E0502030308020204" pitchFamily="34" charset="0"/>
                        </a:rPr>
                        <a:t>Family Engagement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5199078"/>
                  </a:ext>
                </a:extLst>
              </a:tr>
            </a:tbl>
          </a:graphicData>
        </a:graphic>
      </p:graphicFrame>
    </p:spTree>
    <p:extLst>
      <p:ext uri="{BB962C8B-B14F-4D97-AF65-F5344CB8AC3E}">
        <p14:creationId xmlns:p14="http://schemas.microsoft.com/office/powerpoint/2010/main" val="68378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Next Steps</a:t>
            </a:r>
          </a:p>
        </p:txBody>
      </p:sp>
      <p:sp>
        <p:nvSpPr>
          <p:cNvPr id="3" name="TextBox 2">
            <a:extLst>
              <a:ext uri="{FF2B5EF4-FFF2-40B4-BE49-F238E27FC236}">
                <a16:creationId xmlns:a16="http://schemas.microsoft.com/office/drawing/2014/main" id="{F522750C-9746-986A-352C-CB6AA2617B4A}"/>
              </a:ext>
            </a:extLst>
          </p:cNvPr>
          <p:cNvSpPr txBox="1"/>
          <p:nvPr/>
        </p:nvSpPr>
        <p:spPr>
          <a:xfrm>
            <a:off x="1796472" y="2641601"/>
            <a:ext cx="8599055" cy="2862322"/>
          </a:xfrm>
          <a:prstGeom prst="rect">
            <a:avLst/>
          </a:prstGeom>
          <a:noFill/>
        </p:spPr>
        <p:txBody>
          <a:bodyPr wrap="square" rtlCol="0">
            <a:spAutoFit/>
          </a:bodyPr>
          <a:lstStyle/>
          <a:p>
            <a:pPr marL="285750" indent="-285750">
              <a:buFont typeface="Arial" panose="020B0604020202020204" pitchFamily="34" charset="0"/>
              <a:buChar char="•"/>
            </a:pPr>
            <a:r>
              <a:rPr lang="en-US" sz="3600"/>
              <a:t>Working with Program on a deeper dive around family survey results and return rates.</a:t>
            </a:r>
          </a:p>
          <a:p>
            <a:pPr marL="285750" indent="-285750">
              <a:buFont typeface="Arial" panose="020B0604020202020204" pitchFamily="34" charset="0"/>
              <a:buChar char="•"/>
            </a:pPr>
            <a:r>
              <a:rPr lang="en-US" sz="3600"/>
              <a:t>Continue analyzing program feedback data on distribution challenges.</a:t>
            </a:r>
          </a:p>
        </p:txBody>
      </p:sp>
    </p:spTree>
    <p:extLst>
      <p:ext uri="{BB962C8B-B14F-4D97-AF65-F5344CB8AC3E}">
        <p14:creationId xmlns:p14="http://schemas.microsoft.com/office/powerpoint/2010/main" val="23019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26225" y="1828800"/>
            <a:ext cx="4098175" cy="2504661"/>
          </a:xfrm>
        </p:spPr>
        <p:txBody>
          <a:bodyPr/>
          <a:lstStyle/>
          <a:p>
            <a:pPr algn="ctr" eaLnBrk="1" hangingPunct="1"/>
            <a:r>
              <a:rPr lang="en-US" altLang="en-US" b="1">
                <a:latin typeface="Maiandra GD" panose="020E0502030308020204" pitchFamily="34" charset="0"/>
              </a:rPr>
              <a:t>Indicators, Targets, and Data</a:t>
            </a:r>
          </a:p>
        </p:txBody>
      </p:sp>
    </p:spTree>
    <p:extLst>
      <p:ext uri="{BB962C8B-B14F-4D97-AF65-F5344CB8AC3E}">
        <p14:creationId xmlns:p14="http://schemas.microsoft.com/office/powerpoint/2010/main" val="165800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24743" y="1886554"/>
            <a:ext cx="4916689" cy="2838299"/>
          </a:xfrm>
        </p:spPr>
        <p:txBody>
          <a:bodyPr>
            <a:normAutofit/>
          </a:bodyPr>
          <a:lstStyle/>
          <a:p>
            <a:pPr algn="ctr"/>
            <a:r>
              <a:rPr lang="en-US" altLang="en-US" b="1">
                <a:latin typeface="Maiandra GD"/>
              </a:rPr>
              <a:t>Child Find </a:t>
            </a:r>
            <a:br>
              <a:rPr lang="en-US" altLang="en-US" b="1">
                <a:latin typeface="Maiandra GD"/>
              </a:rPr>
            </a:br>
            <a:r>
              <a:rPr lang="en-US" altLang="en-US" b="1">
                <a:latin typeface="Maiandra GD"/>
              </a:rPr>
              <a:t>and</a:t>
            </a:r>
            <a:br>
              <a:rPr lang="en-US" altLang="en-US" b="1">
                <a:latin typeface="Maiandra GD"/>
              </a:rPr>
            </a:br>
            <a:r>
              <a:rPr lang="en-US" altLang="en-US" b="1">
                <a:latin typeface="Maiandra GD"/>
              </a:rPr>
              <a:t>Child Count</a:t>
            </a:r>
            <a:endParaRPr lang="en-US" altLang="en-US" b="1">
              <a:latin typeface="Maiandra GD" panose="020E0502030308020204" pitchFamily="34" charset="0"/>
            </a:endParaRPr>
          </a:p>
        </p:txBody>
      </p:sp>
    </p:spTree>
    <p:extLst>
      <p:ext uri="{BB962C8B-B14F-4D97-AF65-F5344CB8AC3E}">
        <p14:creationId xmlns:p14="http://schemas.microsoft.com/office/powerpoint/2010/main" val="26796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Child Find System Components</a:t>
            </a:r>
          </a:p>
        </p:txBody>
      </p:sp>
      <p:sp>
        <p:nvSpPr>
          <p:cNvPr id="38915" name="Rectangle 3"/>
          <p:cNvSpPr>
            <a:spLocks noGrp="1" noChangeArrowheads="1"/>
          </p:cNvSpPr>
          <p:nvPr>
            <p:ph type="body" idx="1"/>
          </p:nvPr>
        </p:nvSpPr>
        <p:spPr>
          <a:xfrm>
            <a:off x="541486" y="1862744"/>
            <a:ext cx="11230252" cy="4896036"/>
          </a:xfrm>
        </p:spPr>
        <p:txBody>
          <a:bodyPr vert="horz" lIns="91440" tIns="45720" rIns="91440" bIns="45720" rtlCol="0" anchor="t">
            <a:normAutofit/>
          </a:bodyPr>
          <a:lstStyle/>
          <a:p>
            <a:pPr marL="461963" indent="-461963" fontAlgn="base">
              <a:buFont typeface="+mj-lt"/>
              <a:buAutoNum type="arabicPeriod"/>
            </a:pPr>
            <a:r>
              <a:rPr lang="en-US" sz="3200" b="0" i="0">
                <a:solidFill>
                  <a:srgbClr val="000000"/>
                </a:solidFill>
                <a:effectLst/>
              </a:rPr>
              <a:t>Ensure that </a:t>
            </a:r>
            <a:r>
              <a:rPr lang="en-US" sz="3200" b="0" i="0" u="sng">
                <a:solidFill>
                  <a:srgbClr val="000000"/>
                </a:solidFill>
                <a:effectLst/>
              </a:rPr>
              <a:t>all</a:t>
            </a:r>
            <a:r>
              <a:rPr lang="en-US" sz="3200" b="0" i="0">
                <a:solidFill>
                  <a:srgbClr val="000000"/>
                </a:solidFill>
                <a:effectLst/>
              </a:rPr>
              <a:t> children with disabilities are "identified, located and evaluated;" </a:t>
            </a:r>
          </a:p>
          <a:p>
            <a:pPr marL="461963" indent="-461963" algn="l" rtl="0" fontAlgn="base">
              <a:buFont typeface="+mj-lt"/>
              <a:buAutoNum type="arabicPeriod" startAt="2"/>
            </a:pPr>
            <a:r>
              <a:rPr lang="en-US" sz="3200" b="0" i="0">
                <a:solidFill>
                  <a:srgbClr val="000000"/>
                </a:solidFill>
                <a:effectLst/>
              </a:rPr>
              <a:t>Coordination of activities to locate and identify young children by other State agencies and programs;</a:t>
            </a:r>
          </a:p>
          <a:p>
            <a:pPr marL="461963" indent="-461963" algn="l" rtl="0" fontAlgn="base">
              <a:buFont typeface="+mj-lt"/>
              <a:buAutoNum type="arabicPeriod" startAt="2"/>
            </a:pPr>
            <a:r>
              <a:rPr lang="en-US" sz="3200" b="0" i="0">
                <a:solidFill>
                  <a:srgbClr val="000000"/>
                </a:solidFill>
                <a:effectLst/>
              </a:rPr>
              <a:t>A definition of eligibility under Part C;  </a:t>
            </a:r>
          </a:p>
          <a:p>
            <a:pPr marL="461963" indent="-461963" algn="l" rtl="0" fontAlgn="base">
              <a:buFont typeface="+mj-lt"/>
              <a:buAutoNum type="arabicPeriod" startAt="4"/>
            </a:pPr>
            <a:r>
              <a:rPr lang="en-US" sz="3200" b="0" i="0">
                <a:solidFill>
                  <a:srgbClr val="000000"/>
                </a:solidFill>
                <a:effectLst/>
              </a:rPr>
              <a:t>Pre-referral procedures relevant to identifying children; and</a:t>
            </a:r>
          </a:p>
          <a:p>
            <a:pPr marL="461963" indent="-461963" algn="l" rtl="0" fontAlgn="base">
              <a:buFont typeface="+mj-lt"/>
              <a:buAutoNum type="arabicPeriod" startAt="5"/>
            </a:pPr>
            <a:r>
              <a:rPr lang="en-US" sz="3200" b="0" i="0">
                <a:solidFill>
                  <a:srgbClr val="000000"/>
                </a:solidFill>
                <a:effectLst/>
              </a:rPr>
              <a:t>Targeted outreach to primary referral sources.</a:t>
            </a:r>
            <a:endParaRPr lang="en-US" altLang="en-US" sz="3200"/>
          </a:p>
        </p:txBody>
      </p:sp>
    </p:spTree>
    <p:extLst>
      <p:ext uri="{BB962C8B-B14F-4D97-AF65-F5344CB8AC3E}">
        <p14:creationId xmlns:p14="http://schemas.microsoft.com/office/powerpoint/2010/main" val="404598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Workgroup Members</a:t>
            </a:r>
          </a:p>
        </p:txBody>
      </p:sp>
      <p:graphicFrame>
        <p:nvGraphicFramePr>
          <p:cNvPr id="5" name="Table 5">
            <a:extLst>
              <a:ext uri="{FF2B5EF4-FFF2-40B4-BE49-F238E27FC236}">
                <a16:creationId xmlns:a16="http://schemas.microsoft.com/office/drawing/2014/main" id="{F98A5B91-D64B-2B0C-116B-A3F803884D8B}"/>
              </a:ext>
            </a:extLst>
          </p:cNvPr>
          <p:cNvGraphicFramePr>
            <a:graphicFrameLocks noGrp="1"/>
          </p:cNvGraphicFramePr>
          <p:nvPr>
            <p:extLst>
              <p:ext uri="{D42A27DB-BD31-4B8C-83A1-F6EECF244321}">
                <p14:modId xmlns:p14="http://schemas.microsoft.com/office/powerpoint/2010/main" val="1391298324"/>
              </p:ext>
            </p:extLst>
          </p:nvPr>
        </p:nvGraphicFramePr>
        <p:xfrm>
          <a:off x="123350" y="1852565"/>
          <a:ext cx="5912039" cy="4985403"/>
        </p:xfrm>
        <a:graphic>
          <a:graphicData uri="http://schemas.openxmlformats.org/drawingml/2006/table">
            <a:tbl>
              <a:tblPr firstRow="1" bandRow="1">
                <a:tableStyleId>{21E4AEA4-8DFA-4A89-87EB-49C32662AFE0}</a:tableStyleId>
              </a:tblPr>
              <a:tblGrid>
                <a:gridCol w="2481060">
                  <a:extLst>
                    <a:ext uri="{9D8B030D-6E8A-4147-A177-3AD203B41FA5}">
                      <a16:colId xmlns:a16="http://schemas.microsoft.com/office/drawing/2014/main" val="344623331"/>
                    </a:ext>
                  </a:extLst>
                </a:gridCol>
                <a:gridCol w="3430979">
                  <a:extLst>
                    <a:ext uri="{9D8B030D-6E8A-4147-A177-3AD203B41FA5}">
                      <a16:colId xmlns:a16="http://schemas.microsoft.com/office/drawing/2014/main" val="262699328"/>
                    </a:ext>
                  </a:extLst>
                </a:gridCol>
              </a:tblGrid>
              <a:tr h="306435">
                <a:tc>
                  <a:txBody>
                    <a:bodyPr/>
                    <a:lstStyle/>
                    <a:p>
                      <a:pPr algn="ctr"/>
                      <a:r>
                        <a:rPr lang="en-US" sz="2000">
                          <a:solidFill>
                            <a:schemeClr val="tx1"/>
                          </a:solidFill>
                        </a:rPr>
                        <a:t>Name</a:t>
                      </a:r>
                    </a:p>
                  </a:txBody>
                  <a:tcPr>
                    <a:solidFill>
                      <a:srgbClr val="66FF99"/>
                    </a:solidFill>
                  </a:tcPr>
                </a:tc>
                <a:tc>
                  <a:txBody>
                    <a:bodyPr/>
                    <a:lstStyle/>
                    <a:p>
                      <a:pPr algn="ctr"/>
                      <a:r>
                        <a:rPr lang="en-US" sz="2000">
                          <a:solidFill>
                            <a:schemeClr val="tx1"/>
                          </a:solidFill>
                        </a:rPr>
                        <a:t>Program/Agency/Dept.</a:t>
                      </a:r>
                    </a:p>
                  </a:txBody>
                  <a:tcPr>
                    <a:solidFill>
                      <a:srgbClr val="66FF99"/>
                    </a:solidFill>
                  </a:tcPr>
                </a:tc>
                <a:extLst>
                  <a:ext uri="{0D108BD9-81ED-4DB2-BD59-A6C34878D82A}">
                    <a16:rowId xmlns:a16="http://schemas.microsoft.com/office/drawing/2014/main" val="1239655094"/>
                  </a:ext>
                </a:extLst>
              </a:tr>
              <a:tr h="459884">
                <a:tc>
                  <a:txBody>
                    <a:bodyPr/>
                    <a:lstStyle/>
                    <a:p>
                      <a:pPr algn="ctr"/>
                      <a:r>
                        <a:rPr lang="en-US" sz="2000" kern="1200">
                          <a:solidFill>
                            <a:schemeClr val="dk1"/>
                          </a:solidFill>
                          <a:latin typeface="+mn-lt"/>
                          <a:ea typeface="+mn-ea"/>
                          <a:cs typeface="+mn-cs"/>
                        </a:rPr>
                        <a:t>*Luke Kusumoto</a:t>
                      </a:r>
                    </a:p>
                  </a:txBody>
                  <a:tcPr/>
                </a:tc>
                <a:tc>
                  <a:txBody>
                    <a:bodyPr/>
                    <a:lstStyle/>
                    <a:p>
                      <a:pPr algn="ctr"/>
                      <a:r>
                        <a:rPr lang="en-US" sz="2000" kern="1200">
                          <a:solidFill>
                            <a:schemeClr val="dk1"/>
                          </a:solidFill>
                          <a:latin typeface="+mn-lt"/>
                          <a:ea typeface="+mn-ea"/>
                          <a:cs typeface="+mn-cs"/>
                        </a:rPr>
                        <a:t>EIS Child Find Unit</a:t>
                      </a:r>
                    </a:p>
                  </a:txBody>
                  <a:tcPr/>
                </a:tc>
                <a:extLst>
                  <a:ext uri="{0D108BD9-81ED-4DB2-BD59-A6C34878D82A}">
                    <a16:rowId xmlns:a16="http://schemas.microsoft.com/office/drawing/2014/main" val="1483231888"/>
                  </a:ext>
                </a:extLst>
              </a:tr>
              <a:tr h="459884">
                <a:tc>
                  <a:txBody>
                    <a:bodyPr/>
                    <a:lstStyle/>
                    <a:p>
                      <a:pPr lvl="0" algn="ctr">
                        <a:lnSpc>
                          <a:spcPct val="100000"/>
                        </a:lnSpc>
                        <a:spcBef>
                          <a:spcPts val="0"/>
                        </a:spcBef>
                        <a:spcAft>
                          <a:spcPts val="0"/>
                        </a:spcAft>
                        <a:buNone/>
                      </a:pPr>
                      <a:r>
                        <a:rPr lang="en-US" sz="2000" kern="1200" noProof="0">
                          <a:solidFill>
                            <a:schemeClr val="dk1"/>
                          </a:solidFill>
                          <a:latin typeface="+mn-lt"/>
                          <a:ea typeface="+mn-ea"/>
                          <a:cs typeface="+mn-cs"/>
                        </a:rPr>
                        <a:t>Caitlin Botz</a:t>
                      </a:r>
                    </a:p>
                  </a:txBody>
                  <a:tcPr/>
                </a:tc>
                <a:tc>
                  <a:txBody>
                    <a:bodyPr/>
                    <a:lstStyle/>
                    <a:p>
                      <a:pPr lvl="0" algn="ctr">
                        <a:lnSpc>
                          <a:spcPct val="100000"/>
                        </a:lnSpc>
                        <a:spcBef>
                          <a:spcPts val="0"/>
                        </a:spcBef>
                        <a:spcAft>
                          <a:spcPts val="0"/>
                        </a:spcAft>
                        <a:buNone/>
                      </a:pPr>
                      <a:r>
                        <a:rPr lang="en-US" sz="2000" kern="1200" noProof="0">
                          <a:solidFill>
                            <a:schemeClr val="dk1"/>
                          </a:solidFill>
                          <a:latin typeface="+mn-lt"/>
                          <a:ea typeface="+mn-ea"/>
                          <a:cs typeface="+mn-cs"/>
                        </a:rPr>
                        <a:t>Easterseals HI – Hilo</a:t>
                      </a:r>
                    </a:p>
                  </a:txBody>
                  <a:tcPr/>
                </a:tc>
                <a:extLst>
                  <a:ext uri="{0D108BD9-81ED-4DB2-BD59-A6C34878D82A}">
                    <a16:rowId xmlns:a16="http://schemas.microsoft.com/office/drawing/2014/main" val="4265714682"/>
                  </a:ext>
                </a:extLst>
              </a:tr>
              <a:tr h="459884">
                <a:tc>
                  <a:txBody>
                    <a:bodyPr/>
                    <a:lstStyle/>
                    <a:p>
                      <a:pPr algn="ctr"/>
                      <a:r>
                        <a:rPr lang="en-US" sz="2000" kern="1200">
                          <a:solidFill>
                            <a:schemeClr val="dk1"/>
                          </a:solidFill>
                          <a:latin typeface="+mn-lt"/>
                          <a:ea typeface="+mn-ea"/>
                          <a:cs typeface="+mn-cs"/>
                        </a:rPr>
                        <a:t>Carol Wear</a:t>
                      </a:r>
                    </a:p>
                  </a:txBody>
                  <a:tcPr/>
                </a:tc>
                <a:tc>
                  <a:txBody>
                    <a:bodyPr/>
                    <a:lstStyle/>
                    <a:p>
                      <a:pPr algn="ctr"/>
                      <a:r>
                        <a:rPr lang="en-US" sz="2000" kern="1200">
                          <a:solidFill>
                            <a:schemeClr val="dk1"/>
                          </a:solidFill>
                          <a:latin typeface="+mn-lt"/>
                          <a:ea typeface="+mn-ea"/>
                          <a:cs typeface="+mn-cs"/>
                        </a:rPr>
                        <a:t>PATCH</a:t>
                      </a:r>
                    </a:p>
                  </a:txBody>
                  <a:tcPr/>
                </a:tc>
                <a:extLst>
                  <a:ext uri="{0D108BD9-81ED-4DB2-BD59-A6C34878D82A}">
                    <a16:rowId xmlns:a16="http://schemas.microsoft.com/office/drawing/2014/main" val="3043160344"/>
                  </a:ext>
                </a:extLst>
              </a:tr>
              <a:tr h="459884">
                <a:tc>
                  <a:txBody>
                    <a:bodyPr/>
                    <a:lstStyle/>
                    <a:p>
                      <a:pPr algn="ctr"/>
                      <a:r>
                        <a:rPr lang="en-US" sz="2000"/>
                        <a:t>Catherine Abellera</a:t>
                      </a:r>
                    </a:p>
                  </a:txBody>
                  <a:tcPr/>
                </a:tc>
                <a:tc>
                  <a:txBody>
                    <a:bodyPr/>
                    <a:lstStyle/>
                    <a:p>
                      <a:pPr algn="ctr"/>
                      <a:r>
                        <a:rPr lang="en-US" sz="2000"/>
                        <a:t>FSSWH  CDP EIP</a:t>
                      </a:r>
                    </a:p>
                  </a:txBody>
                  <a:tcPr/>
                </a:tc>
                <a:extLst>
                  <a:ext uri="{0D108BD9-81ED-4DB2-BD59-A6C34878D82A}">
                    <a16:rowId xmlns:a16="http://schemas.microsoft.com/office/drawing/2014/main" val="3577455682"/>
                  </a:ext>
                </a:extLst>
              </a:tr>
              <a:tr h="459884">
                <a:tc>
                  <a:txBody>
                    <a:bodyPr/>
                    <a:lstStyle/>
                    <a:p>
                      <a:pPr algn="ctr"/>
                      <a:r>
                        <a:rPr lang="en-US" sz="2000" kern="1200">
                          <a:solidFill>
                            <a:schemeClr val="dk1"/>
                          </a:solidFill>
                          <a:latin typeface="+mn-lt"/>
                          <a:ea typeface="+mn-ea"/>
                          <a:cs typeface="+mn-cs"/>
                        </a:rPr>
                        <a:t>Chris Jackson</a:t>
                      </a:r>
                    </a:p>
                  </a:txBody>
                  <a:tcPr/>
                </a:tc>
                <a:tc>
                  <a:txBody>
                    <a:bodyPr/>
                    <a:lstStyle/>
                    <a:p>
                      <a:pPr lvl="0" algn="ctr">
                        <a:buNone/>
                      </a:pPr>
                      <a:r>
                        <a:rPr lang="en-US" sz="2000" kern="1200">
                          <a:solidFill>
                            <a:schemeClr val="dk1"/>
                          </a:solidFill>
                          <a:latin typeface="+mn-lt"/>
                          <a:ea typeface="+mn-ea"/>
                          <a:cs typeface="+mn-cs"/>
                        </a:rPr>
                        <a:t>community member</a:t>
                      </a:r>
                    </a:p>
                  </a:txBody>
                  <a:tcPr/>
                </a:tc>
                <a:extLst>
                  <a:ext uri="{0D108BD9-81ED-4DB2-BD59-A6C34878D82A}">
                    <a16:rowId xmlns:a16="http://schemas.microsoft.com/office/drawing/2014/main" val="1337472265"/>
                  </a:ext>
                </a:extLst>
              </a:tr>
              <a:tr h="459884">
                <a:tc>
                  <a:txBody>
                    <a:bodyPr/>
                    <a:lstStyle/>
                    <a:p>
                      <a:pPr algn="ctr"/>
                      <a:r>
                        <a:rPr lang="en-US" sz="2000"/>
                        <a:t>Dana Pereira</a:t>
                      </a:r>
                    </a:p>
                  </a:txBody>
                  <a:tcPr/>
                </a:tc>
                <a:tc>
                  <a:txBody>
                    <a:bodyPr/>
                    <a:lstStyle/>
                    <a:p>
                      <a:pPr algn="ctr"/>
                      <a:r>
                        <a:rPr lang="en-US" sz="2000"/>
                        <a:t>EIS SW/CC Unit</a:t>
                      </a:r>
                    </a:p>
                  </a:txBody>
                  <a:tcPr/>
                </a:tc>
                <a:extLst>
                  <a:ext uri="{0D108BD9-81ED-4DB2-BD59-A6C34878D82A}">
                    <a16:rowId xmlns:a16="http://schemas.microsoft.com/office/drawing/2014/main" val="1037523175"/>
                  </a:ext>
                </a:extLst>
              </a:tr>
              <a:tr h="459884">
                <a:tc>
                  <a:txBody>
                    <a:bodyPr/>
                    <a:lstStyle/>
                    <a:p>
                      <a:pPr algn="ctr"/>
                      <a:r>
                        <a:rPr lang="en-US" sz="2000" kern="1200">
                          <a:solidFill>
                            <a:schemeClr val="dk1"/>
                          </a:solidFill>
                          <a:latin typeface="+mn-lt"/>
                          <a:ea typeface="+mn-ea"/>
                          <a:cs typeface="+mn-cs"/>
                        </a:rPr>
                        <a:t>Eden Watabayashi</a:t>
                      </a:r>
                      <a:endParaRPr lang="en-US" sz="2000" kern="1200" err="1">
                        <a:solidFill>
                          <a:schemeClr val="dk1"/>
                        </a:solidFill>
                        <a:latin typeface="+mn-lt"/>
                        <a:ea typeface="+mn-ea"/>
                        <a:cs typeface="+mn-cs"/>
                      </a:endParaRPr>
                    </a:p>
                  </a:txBody>
                  <a:tcPr/>
                </a:tc>
                <a:tc>
                  <a:txBody>
                    <a:bodyPr/>
                    <a:lstStyle/>
                    <a:p>
                      <a:pPr algn="ctr"/>
                      <a:r>
                        <a:rPr lang="en-US" sz="2000" kern="1200">
                          <a:solidFill>
                            <a:schemeClr val="dk1"/>
                          </a:solidFill>
                          <a:latin typeface="+mn-lt"/>
                          <a:ea typeface="+mn-ea"/>
                          <a:cs typeface="+mn-cs"/>
                        </a:rPr>
                        <a:t>CSHNB Hi‘ilei Program</a:t>
                      </a:r>
                    </a:p>
                  </a:txBody>
                  <a:tcPr/>
                </a:tc>
                <a:extLst>
                  <a:ext uri="{0D108BD9-81ED-4DB2-BD59-A6C34878D82A}">
                    <a16:rowId xmlns:a16="http://schemas.microsoft.com/office/drawing/2014/main" val="1494358415"/>
                  </a:ext>
                </a:extLst>
              </a:tr>
              <a:tr h="450207">
                <a:tc>
                  <a:txBody>
                    <a:bodyPr/>
                    <a:lstStyle/>
                    <a:p>
                      <a:pPr algn="ctr"/>
                      <a:r>
                        <a:rPr lang="en-US" sz="2000" kern="1200">
                          <a:solidFill>
                            <a:schemeClr val="dk1"/>
                          </a:solidFill>
                          <a:latin typeface="+mn-lt"/>
                          <a:ea typeface="+mn-ea"/>
                          <a:cs typeface="+mn-cs"/>
                        </a:rPr>
                        <a:t>Jasmine Jones</a:t>
                      </a:r>
                    </a:p>
                  </a:txBody>
                  <a:tcPr/>
                </a:tc>
                <a:tc>
                  <a:txBody>
                    <a:bodyPr/>
                    <a:lstStyle/>
                    <a:p>
                      <a:pPr algn="ctr"/>
                      <a:r>
                        <a:rPr lang="en-US" sz="2000" kern="1200">
                          <a:solidFill>
                            <a:schemeClr val="dk1"/>
                          </a:solidFill>
                          <a:latin typeface="+mn-lt"/>
                          <a:ea typeface="+mn-ea"/>
                          <a:cs typeface="+mn-cs"/>
                        </a:rPr>
                        <a:t>NBHS</a:t>
                      </a:r>
                    </a:p>
                  </a:txBody>
                  <a:tcPr/>
                </a:tc>
                <a:extLst>
                  <a:ext uri="{0D108BD9-81ED-4DB2-BD59-A6C34878D82A}">
                    <a16:rowId xmlns:a16="http://schemas.microsoft.com/office/drawing/2014/main" val="420478141"/>
                  </a:ext>
                </a:extLst>
              </a:tr>
              <a:tr h="459884">
                <a:tc>
                  <a:txBody>
                    <a:bodyPr/>
                    <a:lstStyle/>
                    <a:p>
                      <a:pPr lvl="0" algn="ctr">
                        <a:lnSpc>
                          <a:spcPct val="100000"/>
                        </a:lnSpc>
                        <a:spcBef>
                          <a:spcPts val="0"/>
                        </a:spcBef>
                        <a:spcAft>
                          <a:spcPts val="0"/>
                        </a:spcAft>
                        <a:buNone/>
                      </a:pPr>
                      <a:r>
                        <a:rPr lang="en-US" sz="2000" kern="1200" noProof="0">
                          <a:solidFill>
                            <a:schemeClr val="dk1"/>
                          </a:solidFill>
                          <a:latin typeface="+mn-lt"/>
                          <a:ea typeface="+mn-ea"/>
                          <a:cs typeface="+mn-cs"/>
                        </a:rPr>
                        <a:t>Jenna Taylor</a:t>
                      </a:r>
                    </a:p>
                  </a:txBody>
                  <a:tcPr/>
                </a:tc>
                <a:tc>
                  <a:txBody>
                    <a:bodyPr/>
                    <a:lstStyle/>
                    <a:p>
                      <a:pPr lvl="0" algn="ctr">
                        <a:lnSpc>
                          <a:spcPct val="100000"/>
                        </a:lnSpc>
                        <a:spcBef>
                          <a:spcPts val="0"/>
                        </a:spcBef>
                        <a:spcAft>
                          <a:spcPts val="0"/>
                        </a:spcAft>
                        <a:buNone/>
                      </a:pPr>
                      <a:r>
                        <a:rPr lang="en-US" sz="2000" kern="1200" noProof="0">
                          <a:solidFill>
                            <a:schemeClr val="dk1"/>
                          </a:solidFill>
                          <a:latin typeface="+mn-lt"/>
                          <a:ea typeface="+mn-ea"/>
                          <a:cs typeface="+mn-cs"/>
                        </a:rPr>
                        <a:t>IMUA Family Services</a:t>
                      </a:r>
                    </a:p>
                  </a:txBody>
                  <a:tcPr/>
                </a:tc>
                <a:extLst>
                  <a:ext uri="{0D108BD9-81ED-4DB2-BD59-A6C34878D82A}">
                    <a16:rowId xmlns:a16="http://schemas.microsoft.com/office/drawing/2014/main" val="3417510442"/>
                  </a:ext>
                </a:extLst>
              </a:tr>
              <a:tr h="459884">
                <a:tc>
                  <a:txBody>
                    <a:bodyPr/>
                    <a:lstStyle/>
                    <a:p>
                      <a:pPr lvl="0" algn="ctr">
                        <a:lnSpc>
                          <a:spcPct val="100000"/>
                        </a:lnSpc>
                        <a:spcBef>
                          <a:spcPts val="0"/>
                        </a:spcBef>
                        <a:spcAft>
                          <a:spcPts val="0"/>
                        </a:spcAft>
                        <a:buNone/>
                      </a:pPr>
                      <a:r>
                        <a:rPr lang="en-US" sz="2000" kern="1200" noProof="0">
                          <a:solidFill>
                            <a:schemeClr val="dk1"/>
                          </a:solidFill>
                          <a:latin typeface="+mn-lt"/>
                          <a:ea typeface="+mn-ea"/>
                          <a:cs typeface="+mn-cs"/>
                        </a:rPr>
                        <a:t>Jeremy Heyer</a:t>
                      </a:r>
                    </a:p>
                  </a:txBody>
                  <a:tcPr/>
                </a:tc>
                <a:tc>
                  <a:txBody>
                    <a:bodyPr/>
                    <a:lstStyle/>
                    <a:p>
                      <a:pPr lvl="0" algn="ctr">
                        <a:lnSpc>
                          <a:spcPct val="100000"/>
                        </a:lnSpc>
                        <a:spcBef>
                          <a:spcPts val="0"/>
                        </a:spcBef>
                        <a:spcAft>
                          <a:spcPts val="0"/>
                        </a:spcAft>
                        <a:buNone/>
                      </a:pPr>
                      <a:r>
                        <a:rPr lang="en-US" sz="2000" kern="1200" noProof="0">
                          <a:solidFill>
                            <a:schemeClr val="dk1"/>
                          </a:solidFill>
                          <a:latin typeface="+mn-lt"/>
                          <a:ea typeface="+mn-ea"/>
                          <a:cs typeface="+mn-cs"/>
                        </a:rPr>
                        <a:t>MCHB Home Visiting</a:t>
                      </a:r>
                    </a:p>
                  </a:txBody>
                  <a:tcPr/>
                </a:tc>
                <a:extLst>
                  <a:ext uri="{0D108BD9-81ED-4DB2-BD59-A6C34878D82A}">
                    <a16:rowId xmlns:a16="http://schemas.microsoft.com/office/drawing/2014/main" val="219037322"/>
                  </a:ext>
                </a:extLst>
              </a:tr>
            </a:tbl>
          </a:graphicData>
        </a:graphic>
      </p:graphicFrame>
      <p:graphicFrame>
        <p:nvGraphicFramePr>
          <p:cNvPr id="2" name="Table 5">
            <a:extLst>
              <a:ext uri="{FF2B5EF4-FFF2-40B4-BE49-F238E27FC236}">
                <a16:creationId xmlns:a16="http://schemas.microsoft.com/office/drawing/2014/main" id="{2BAFB66C-5D63-F31B-F7E2-625C85C2491D}"/>
              </a:ext>
            </a:extLst>
          </p:cNvPr>
          <p:cNvGraphicFramePr>
            <a:graphicFrameLocks noGrp="1"/>
          </p:cNvGraphicFramePr>
          <p:nvPr/>
        </p:nvGraphicFramePr>
        <p:xfrm>
          <a:off x="6156612" y="1852565"/>
          <a:ext cx="5912039" cy="4535196"/>
        </p:xfrm>
        <a:graphic>
          <a:graphicData uri="http://schemas.openxmlformats.org/drawingml/2006/table">
            <a:tbl>
              <a:tblPr firstRow="1" bandRow="1">
                <a:tableStyleId>{21E4AEA4-8DFA-4A89-87EB-49C32662AFE0}</a:tableStyleId>
              </a:tblPr>
              <a:tblGrid>
                <a:gridCol w="2481060">
                  <a:extLst>
                    <a:ext uri="{9D8B030D-6E8A-4147-A177-3AD203B41FA5}">
                      <a16:colId xmlns:a16="http://schemas.microsoft.com/office/drawing/2014/main" val="344623331"/>
                    </a:ext>
                  </a:extLst>
                </a:gridCol>
                <a:gridCol w="3430979">
                  <a:extLst>
                    <a:ext uri="{9D8B030D-6E8A-4147-A177-3AD203B41FA5}">
                      <a16:colId xmlns:a16="http://schemas.microsoft.com/office/drawing/2014/main" val="262699328"/>
                    </a:ext>
                  </a:extLst>
                </a:gridCol>
              </a:tblGrid>
              <a:tr h="306435">
                <a:tc>
                  <a:txBody>
                    <a:bodyPr/>
                    <a:lstStyle/>
                    <a:p>
                      <a:pPr algn="ctr"/>
                      <a:r>
                        <a:rPr lang="en-US" sz="2000">
                          <a:solidFill>
                            <a:schemeClr val="tx1"/>
                          </a:solidFill>
                        </a:rPr>
                        <a:t>Name</a:t>
                      </a:r>
                    </a:p>
                  </a:txBody>
                  <a:tcPr>
                    <a:solidFill>
                      <a:srgbClr val="66FF99"/>
                    </a:solidFill>
                  </a:tcPr>
                </a:tc>
                <a:tc>
                  <a:txBody>
                    <a:bodyPr/>
                    <a:lstStyle/>
                    <a:p>
                      <a:pPr algn="ctr"/>
                      <a:r>
                        <a:rPr lang="en-US" sz="2000">
                          <a:solidFill>
                            <a:schemeClr val="tx1"/>
                          </a:solidFill>
                        </a:rPr>
                        <a:t>Program/Agency/Dept.</a:t>
                      </a:r>
                    </a:p>
                  </a:txBody>
                  <a:tcPr>
                    <a:solidFill>
                      <a:srgbClr val="66FF99"/>
                    </a:solidFill>
                  </a:tcPr>
                </a:tc>
                <a:extLst>
                  <a:ext uri="{0D108BD9-81ED-4DB2-BD59-A6C34878D82A}">
                    <a16:rowId xmlns:a16="http://schemas.microsoft.com/office/drawing/2014/main" val="1239655094"/>
                  </a:ext>
                </a:extLst>
              </a:tr>
              <a:tr h="459884">
                <a:tc>
                  <a:txBody>
                    <a:bodyPr/>
                    <a:lstStyle/>
                    <a:p>
                      <a:pPr algn="ctr"/>
                      <a:r>
                        <a:rPr lang="en-US" sz="2000"/>
                        <a:t>Jonathan Callejo</a:t>
                      </a:r>
                    </a:p>
                  </a:txBody>
                  <a:tcPr/>
                </a:tc>
                <a:tc>
                  <a:txBody>
                    <a:bodyPr/>
                    <a:lstStyle/>
                    <a:p>
                      <a:pPr algn="ctr"/>
                      <a:r>
                        <a:rPr lang="en-US" sz="2000" kern="1200">
                          <a:solidFill>
                            <a:schemeClr val="dk1"/>
                          </a:solidFill>
                          <a:latin typeface="+mn-lt"/>
                          <a:ea typeface="+mn-ea"/>
                          <a:cs typeface="+mn-cs"/>
                        </a:rPr>
                        <a:t>EIS Child Find Unit</a:t>
                      </a:r>
                    </a:p>
                  </a:txBody>
                  <a:tcPr/>
                </a:tc>
                <a:extLst>
                  <a:ext uri="{0D108BD9-81ED-4DB2-BD59-A6C34878D82A}">
                    <a16:rowId xmlns:a16="http://schemas.microsoft.com/office/drawing/2014/main" val="1190711780"/>
                  </a:ext>
                </a:extLst>
              </a:tr>
              <a:tr h="459884">
                <a:tc>
                  <a:txBody>
                    <a:bodyPr/>
                    <a:lstStyle/>
                    <a:p>
                      <a:pPr algn="ctr"/>
                      <a:r>
                        <a:rPr lang="en-US" sz="2000" err="1"/>
                        <a:t>Kehau</a:t>
                      </a:r>
                      <a:r>
                        <a:rPr lang="en-US" sz="2000"/>
                        <a:t> </a:t>
                      </a:r>
                      <a:r>
                        <a:rPr lang="en-US" sz="2000" err="1"/>
                        <a:t>Golis</a:t>
                      </a:r>
                      <a:endParaRPr lang="en-US" sz="2000"/>
                    </a:p>
                  </a:txBody>
                  <a:tcPr/>
                </a:tc>
                <a:tc>
                  <a:txBody>
                    <a:bodyPr/>
                    <a:lstStyle/>
                    <a:p>
                      <a:pPr algn="ctr"/>
                      <a:r>
                        <a:rPr lang="en-US" sz="2000"/>
                        <a:t>PACT Early Head Start </a:t>
                      </a:r>
                    </a:p>
                  </a:txBody>
                  <a:tcPr/>
                </a:tc>
                <a:extLst>
                  <a:ext uri="{0D108BD9-81ED-4DB2-BD59-A6C34878D82A}">
                    <a16:rowId xmlns:a16="http://schemas.microsoft.com/office/drawing/2014/main" val="3345259616"/>
                  </a:ext>
                </a:extLst>
              </a:tr>
              <a:tr h="459884">
                <a:tc>
                  <a:txBody>
                    <a:bodyPr/>
                    <a:lstStyle/>
                    <a:p>
                      <a:pPr algn="ctr"/>
                      <a:r>
                        <a:rPr lang="en-US" sz="2000"/>
                        <a:t>Linnie Tan</a:t>
                      </a:r>
                    </a:p>
                  </a:txBody>
                  <a:tcPr/>
                </a:tc>
                <a:tc>
                  <a:txBody>
                    <a:bodyPr/>
                    <a:lstStyle/>
                    <a:p>
                      <a:pPr algn="ctr"/>
                      <a:r>
                        <a:rPr lang="en-US" sz="2000"/>
                        <a:t>PCDC – Waianae</a:t>
                      </a:r>
                    </a:p>
                  </a:txBody>
                  <a:tcPr/>
                </a:tc>
                <a:extLst>
                  <a:ext uri="{0D108BD9-81ED-4DB2-BD59-A6C34878D82A}">
                    <a16:rowId xmlns:a16="http://schemas.microsoft.com/office/drawing/2014/main" val="4216606528"/>
                  </a:ext>
                </a:extLst>
              </a:tr>
              <a:tr h="459884">
                <a:tc>
                  <a:txBody>
                    <a:bodyPr/>
                    <a:lstStyle/>
                    <a:p>
                      <a:pPr algn="ctr"/>
                      <a:r>
                        <a:rPr lang="en-US" sz="2000"/>
                        <a:t>Lisa Martinez</a:t>
                      </a:r>
                    </a:p>
                  </a:txBody>
                  <a:tcPr/>
                </a:tc>
                <a:tc>
                  <a:txBody>
                    <a:bodyPr/>
                    <a:lstStyle/>
                    <a:p>
                      <a:pPr algn="ctr"/>
                      <a:r>
                        <a:rPr lang="en-US" sz="2000"/>
                        <a:t>DOE – EHCY</a:t>
                      </a:r>
                    </a:p>
                  </a:txBody>
                  <a:tcPr/>
                </a:tc>
                <a:extLst>
                  <a:ext uri="{0D108BD9-81ED-4DB2-BD59-A6C34878D82A}">
                    <a16:rowId xmlns:a16="http://schemas.microsoft.com/office/drawing/2014/main" val="1505969928"/>
                  </a:ext>
                </a:extLst>
              </a:tr>
              <a:tr h="459884">
                <a:tc>
                  <a:txBody>
                    <a:bodyPr/>
                    <a:lstStyle/>
                    <a:p>
                      <a:pPr algn="ctr"/>
                      <a:r>
                        <a:rPr lang="en-US" sz="2000"/>
                        <a:t>Maricel Abad</a:t>
                      </a:r>
                    </a:p>
                  </a:txBody>
                  <a:tcPr/>
                </a:tc>
                <a:tc>
                  <a:txBody>
                    <a:bodyPr/>
                    <a:lstStyle/>
                    <a:p>
                      <a:pPr algn="ctr"/>
                      <a:r>
                        <a:rPr lang="en-US" sz="2000"/>
                        <a:t>PHN – Maui (EI Liaison)</a:t>
                      </a:r>
                    </a:p>
                  </a:txBody>
                  <a:tcPr/>
                </a:tc>
                <a:extLst>
                  <a:ext uri="{0D108BD9-81ED-4DB2-BD59-A6C34878D82A}">
                    <a16:rowId xmlns:a16="http://schemas.microsoft.com/office/drawing/2014/main" val="584204199"/>
                  </a:ext>
                </a:extLst>
              </a:tr>
              <a:tr h="459884">
                <a:tc>
                  <a:txBody>
                    <a:bodyPr/>
                    <a:lstStyle/>
                    <a:p>
                      <a:pPr algn="ctr"/>
                      <a:r>
                        <a:rPr lang="en-US" sz="2000"/>
                        <a:t>Mikako Deguchi</a:t>
                      </a:r>
                    </a:p>
                  </a:txBody>
                  <a:tcPr/>
                </a:tc>
                <a:tc>
                  <a:txBody>
                    <a:bodyPr/>
                    <a:lstStyle/>
                    <a:p>
                      <a:pPr algn="ctr"/>
                      <a:r>
                        <a:rPr lang="en-US" sz="2000"/>
                        <a:t>EOEL</a:t>
                      </a:r>
                    </a:p>
                  </a:txBody>
                  <a:tcPr/>
                </a:tc>
                <a:extLst>
                  <a:ext uri="{0D108BD9-81ED-4DB2-BD59-A6C34878D82A}">
                    <a16:rowId xmlns:a16="http://schemas.microsoft.com/office/drawing/2014/main" val="2918049910"/>
                  </a:ext>
                </a:extLst>
              </a:tr>
              <a:tr h="459884">
                <a:tc>
                  <a:txBody>
                    <a:bodyPr/>
                    <a:lstStyle/>
                    <a:p>
                      <a:pPr algn="ctr"/>
                      <a:r>
                        <a:rPr lang="en-US" sz="2000"/>
                        <a:t>Terri-Lynn Higashi</a:t>
                      </a:r>
                    </a:p>
                  </a:txBody>
                  <a:tcPr/>
                </a:tc>
                <a:tc>
                  <a:txBody>
                    <a:bodyPr/>
                    <a:lstStyle/>
                    <a:p>
                      <a:pPr algn="ctr"/>
                      <a:r>
                        <a:rPr lang="en-US" sz="2000" kern="1200">
                          <a:solidFill>
                            <a:schemeClr val="dk1"/>
                          </a:solidFill>
                          <a:latin typeface="+mn-lt"/>
                          <a:ea typeface="+mn-ea"/>
                          <a:cs typeface="+mn-cs"/>
                        </a:rPr>
                        <a:t>EIS Child Find Unit</a:t>
                      </a:r>
                    </a:p>
                  </a:txBody>
                  <a:tcPr/>
                </a:tc>
                <a:extLst>
                  <a:ext uri="{0D108BD9-81ED-4DB2-BD59-A6C34878D82A}">
                    <a16:rowId xmlns:a16="http://schemas.microsoft.com/office/drawing/2014/main" val="2562710352"/>
                  </a:ext>
                </a:extLst>
              </a:tr>
              <a:tr h="459884">
                <a:tc>
                  <a:txBody>
                    <a:bodyPr/>
                    <a:lstStyle/>
                    <a:p>
                      <a:pPr algn="ctr"/>
                      <a:r>
                        <a:rPr lang="en-US" sz="2000"/>
                        <a:t>Tiana Aina</a:t>
                      </a:r>
                    </a:p>
                  </a:txBody>
                  <a:tcPr/>
                </a:tc>
                <a:tc>
                  <a:txBody>
                    <a:bodyPr/>
                    <a:lstStyle/>
                    <a:p>
                      <a:pPr algn="ctr"/>
                      <a:r>
                        <a:rPr lang="en-US" sz="2000"/>
                        <a:t>Easterseals HI - Hilo</a:t>
                      </a:r>
                    </a:p>
                  </a:txBody>
                  <a:tcPr/>
                </a:tc>
                <a:extLst>
                  <a:ext uri="{0D108BD9-81ED-4DB2-BD59-A6C34878D82A}">
                    <a16:rowId xmlns:a16="http://schemas.microsoft.com/office/drawing/2014/main" val="1320760911"/>
                  </a:ext>
                </a:extLst>
              </a:tr>
              <a:tr h="459884">
                <a:tc>
                  <a:txBody>
                    <a:bodyPr/>
                    <a:lstStyle/>
                    <a:p>
                      <a:pPr algn="ctr"/>
                      <a:r>
                        <a:rPr lang="en-US" sz="2000"/>
                        <a:t>Toby Portner</a:t>
                      </a:r>
                    </a:p>
                  </a:txBody>
                  <a:tcPr/>
                </a:tc>
                <a:tc>
                  <a:txBody>
                    <a:bodyPr/>
                    <a:lstStyle/>
                    <a:p>
                      <a:pPr algn="ctr"/>
                      <a:r>
                        <a:rPr lang="en-US" sz="2000"/>
                        <a:t>DOE - EHCY</a:t>
                      </a:r>
                    </a:p>
                  </a:txBody>
                  <a:tcPr/>
                </a:tc>
                <a:extLst>
                  <a:ext uri="{0D108BD9-81ED-4DB2-BD59-A6C34878D82A}">
                    <a16:rowId xmlns:a16="http://schemas.microsoft.com/office/drawing/2014/main" val="2234039196"/>
                  </a:ext>
                </a:extLst>
              </a:tr>
            </a:tbl>
          </a:graphicData>
        </a:graphic>
      </p:graphicFrame>
    </p:spTree>
    <p:extLst>
      <p:ext uri="{BB962C8B-B14F-4D97-AF65-F5344CB8AC3E}">
        <p14:creationId xmlns:p14="http://schemas.microsoft.com/office/powerpoint/2010/main" val="9643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4FF-92DB-47ED-B666-1B6499843892}"/>
              </a:ext>
            </a:extLst>
          </p:cNvPr>
          <p:cNvSpPr>
            <a:spLocks noGrp="1"/>
          </p:cNvSpPr>
          <p:nvPr>
            <p:ph type="title"/>
          </p:nvPr>
        </p:nvSpPr>
        <p:spPr>
          <a:xfrm>
            <a:off x="457200" y="251620"/>
            <a:ext cx="11201400" cy="685800"/>
          </a:xfrm>
        </p:spPr>
        <p:txBody>
          <a:bodyPr>
            <a:normAutofit/>
          </a:bodyPr>
          <a:lstStyle/>
          <a:p>
            <a:r>
              <a:rPr lang="en-US" sz="3600" b="1">
                <a:latin typeface="Maiandra GD"/>
              </a:rPr>
              <a:t>Statewide Child Find Activities</a:t>
            </a:r>
            <a:endParaRPr lang="en-US" sz="4800"/>
          </a:p>
        </p:txBody>
      </p:sp>
      <p:sp>
        <p:nvSpPr>
          <p:cNvPr id="3" name="Text Placeholder 2">
            <a:extLst>
              <a:ext uri="{FF2B5EF4-FFF2-40B4-BE49-F238E27FC236}">
                <a16:creationId xmlns:a16="http://schemas.microsoft.com/office/drawing/2014/main" id="{487F7502-7AE5-4376-8BB5-B6C5438DE0D9}"/>
              </a:ext>
            </a:extLst>
          </p:cNvPr>
          <p:cNvSpPr>
            <a:spLocks noGrp="1"/>
          </p:cNvSpPr>
          <p:nvPr>
            <p:ph type="body" idx="1"/>
          </p:nvPr>
        </p:nvSpPr>
        <p:spPr>
          <a:xfrm>
            <a:off x="522838" y="1066800"/>
            <a:ext cx="11201400" cy="5539580"/>
          </a:xfrm>
        </p:spPr>
        <p:txBody>
          <a:bodyPr vert="horz" lIns="91440" tIns="45720" rIns="91440" bIns="45720" rtlCol="0" anchor="t">
            <a:normAutofit/>
          </a:bodyPr>
          <a:lstStyle/>
          <a:p>
            <a:pPr marL="800100" lvl="1" indent="-342900">
              <a:lnSpc>
                <a:spcPct val="100000"/>
              </a:lnSpc>
              <a:spcBef>
                <a:spcPts val="1800"/>
              </a:spcBef>
              <a:buFont typeface="Arial" panose="020B0604020202020204" pitchFamily="34" charset="0"/>
              <a:buChar char="•"/>
            </a:pPr>
            <a:r>
              <a:rPr lang="en-US" sz="2400" u="sng">
                <a:solidFill>
                  <a:schemeClr val="bg1"/>
                </a:solidFill>
                <a:latin typeface="Franklin Gothic Medium"/>
              </a:rPr>
              <a:t>Multi-media EI campaign via radio, digital media, and television</a:t>
            </a:r>
            <a:r>
              <a:rPr lang="en-US" sz="2400">
                <a:solidFill>
                  <a:schemeClr val="bg1"/>
                </a:solidFill>
                <a:latin typeface="Franklin Gothic Medium"/>
              </a:rPr>
              <a:t>:  officially launched on May 6th, 2024</a:t>
            </a:r>
            <a:endParaRPr lang="en-US" sz="2400">
              <a:solidFill>
                <a:schemeClr val="bg1"/>
              </a:solidFill>
            </a:endParaRPr>
          </a:p>
          <a:p>
            <a:pPr marL="800100" lvl="1" indent="-342900">
              <a:lnSpc>
                <a:spcPct val="100000"/>
              </a:lnSpc>
              <a:spcBef>
                <a:spcPts val="1800"/>
              </a:spcBef>
              <a:buFont typeface="Arial" panose="020B0604020202020204" pitchFamily="34" charset="0"/>
              <a:buChar char="•"/>
            </a:pPr>
            <a:r>
              <a:rPr lang="en-US" sz="2400" u="sng">
                <a:solidFill>
                  <a:schemeClr val="bg1"/>
                </a:solidFill>
                <a:latin typeface="Franklin Gothic Medium"/>
              </a:rPr>
              <a:t>Refresh/Rebrand of EI brochures</a:t>
            </a:r>
            <a:r>
              <a:rPr lang="en-US" sz="2400">
                <a:solidFill>
                  <a:schemeClr val="bg1"/>
                </a:solidFill>
                <a:latin typeface="Franklin Gothic Medium"/>
              </a:rPr>
              <a:t>:  Completed final versions of EIS brochure and Family Rights brochure on Sept. 3rd, 2024; bulk order for programs (pending approval); translation in multiple languages (in progress)</a:t>
            </a:r>
          </a:p>
          <a:p>
            <a:pPr marL="800100" lvl="1" indent="-342900">
              <a:lnSpc>
                <a:spcPct val="100000"/>
              </a:lnSpc>
              <a:spcBef>
                <a:spcPts val="1800"/>
              </a:spcBef>
              <a:buFont typeface="Arial" panose="020B0604020202020204" pitchFamily="34" charset="0"/>
              <a:buChar char="•"/>
            </a:pPr>
            <a:r>
              <a:rPr lang="en-US" sz="2400" u="sng">
                <a:solidFill>
                  <a:schemeClr val="bg1"/>
                </a:solidFill>
                <a:latin typeface="Franklin Gothic Medium"/>
              </a:rPr>
              <a:t>Cross-agency collaboration to launch Child Find pilot project to explore unique child find strategies/activities for the Hilo service area</a:t>
            </a:r>
            <a:r>
              <a:rPr lang="en-US" sz="2400">
                <a:solidFill>
                  <a:schemeClr val="bg1"/>
                </a:solidFill>
                <a:latin typeface="Franklin Gothic Medium"/>
              </a:rPr>
              <a:t>:  kickoff meeting with local community partners in Hilo held on Sept. 9th, 2024 </a:t>
            </a:r>
          </a:p>
          <a:p>
            <a:pPr marL="800100" lvl="1" indent="-342900">
              <a:lnSpc>
                <a:spcPct val="100000"/>
              </a:lnSpc>
              <a:spcBef>
                <a:spcPts val="1800"/>
              </a:spcBef>
              <a:buChar char="•"/>
            </a:pPr>
            <a:r>
              <a:rPr lang="en-US" sz="2400" u="sng">
                <a:solidFill>
                  <a:schemeClr val="bg1"/>
                </a:solidFill>
              </a:rPr>
              <a:t>Statewide child find activity tracking and monitoring sources of public awareness across all EI programs</a:t>
            </a:r>
            <a:r>
              <a:rPr lang="en-US" sz="2400">
                <a:solidFill>
                  <a:schemeClr val="bg1"/>
                </a:solidFill>
              </a:rPr>
              <a:t>: initiated in March 2024</a:t>
            </a:r>
          </a:p>
          <a:p>
            <a:pPr marL="800100" lvl="1" indent="-342900">
              <a:lnSpc>
                <a:spcPct val="100000"/>
              </a:lnSpc>
              <a:spcAft>
                <a:spcPts val="300"/>
              </a:spcAft>
              <a:buChar char="•"/>
            </a:pPr>
            <a:endParaRPr lang="en-US" sz="2400">
              <a:solidFill>
                <a:schemeClr val="bg1"/>
              </a:solidFill>
            </a:endParaRPr>
          </a:p>
          <a:p>
            <a:pPr indent="-457200">
              <a:lnSpc>
                <a:spcPct val="100000"/>
              </a:lnSpc>
            </a:pPr>
            <a:endParaRPr lang="en-US" sz="2400">
              <a:solidFill>
                <a:schemeClr val="tx1"/>
              </a:solidFill>
              <a:highlight>
                <a:srgbClr val="FFFF00"/>
              </a:highlight>
            </a:endParaRPr>
          </a:p>
        </p:txBody>
      </p:sp>
    </p:spTree>
    <p:extLst>
      <p:ext uri="{BB962C8B-B14F-4D97-AF65-F5344CB8AC3E}">
        <p14:creationId xmlns:p14="http://schemas.microsoft.com/office/powerpoint/2010/main" val="29966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A285C5-93AE-E6D6-6CB1-87F72CA7E0F7}"/>
              </a:ext>
            </a:extLst>
          </p:cNvPr>
          <p:cNvPicPr>
            <a:picLocks noChangeAspect="1"/>
          </p:cNvPicPr>
          <p:nvPr/>
        </p:nvPicPr>
        <p:blipFill>
          <a:blip r:embed="rId3"/>
          <a:stretch>
            <a:fillRect/>
          </a:stretch>
        </p:blipFill>
        <p:spPr>
          <a:xfrm>
            <a:off x="1508310" y="1260519"/>
            <a:ext cx="9175380" cy="5384417"/>
          </a:xfrm>
          <a:prstGeom prst="rect">
            <a:avLst/>
          </a:prstGeom>
        </p:spPr>
      </p:pic>
      <p:sp>
        <p:nvSpPr>
          <p:cNvPr id="4" name="TextBox 3">
            <a:extLst>
              <a:ext uri="{FF2B5EF4-FFF2-40B4-BE49-F238E27FC236}">
                <a16:creationId xmlns:a16="http://schemas.microsoft.com/office/drawing/2014/main" id="{78E2912C-7D98-D706-A2F3-4EFBDAC1B066}"/>
              </a:ext>
            </a:extLst>
          </p:cNvPr>
          <p:cNvSpPr txBox="1"/>
          <p:nvPr/>
        </p:nvSpPr>
        <p:spPr>
          <a:xfrm>
            <a:off x="1508310" y="425501"/>
            <a:ext cx="8952330" cy="523220"/>
          </a:xfrm>
          <a:prstGeom prst="rect">
            <a:avLst/>
          </a:prstGeom>
          <a:noFill/>
          <a:ln w="6350">
            <a:solidFill>
              <a:schemeClr val="tx1"/>
            </a:solidFill>
          </a:ln>
        </p:spPr>
        <p:txBody>
          <a:bodyPr wrap="square" rtlCol="0">
            <a:spAutoFit/>
          </a:bodyPr>
          <a:lstStyle/>
          <a:p>
            <a:pPr algn="ctr"/>
            <a:r>
              <a:rPr lang="en-US" sz="2800" b="1">
                <a:latin typeface="Maiandra GD" panose="020E0502030308020204" pitchFamily="34" charset="0"/>
                <a:ea typeface="ADLaM Display" panose="020F0502020204030204" pitchFamily="2" charset="0"/>
                <a:cs typeface="ADLaM Display" panose="020F0502020204030204" pitchFamily="2" charset="0"/>
              </a:rPr>
              <a:t>Early Intervention Services Digital Media Advertisement</a:t>
            </a:r>
          </a:p>
        </p:txBody>
      </p:sp>
    </p:spTree>
    <p:extLst>
      <p:ext uri="{BB962C8B-B14F-4D97-AF65-F5344CB8AC3E}">
        <p14:creationId xmlns:p14="http://schemas.microsoft.com/office/powerpoint/2010/main" val="39624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2FD61-CC2D-F48C-8792-2F54A05C7D04}"/>
              </a:ext>
            </a:extLst>
          </p:cNvPr>
          <p:cNvPicPr>
            <a:picLocks noChangeAspect="1"/>
          </p:cNvPicPr>
          <p:nvPr/>
        </p:nvPicPr>
        <p:blipFill>
          <a:blip r:embed="rId3"/>
          <a:stretch>
            <a:fillRect/>
          </a:stretch>
        </p:blipFill>
        <p:spPr>
          <a:xfrm>
            <a:off x="1327999" y="916289"/>
            <a:ext cx="9536000" cy="5826002"/>
          </a:xfrm>
          <a:prstGeom prst="rect">
            <a:avLst/>
          </a:prstGeom>
        </p:spPr>
      </p:pic>
      <p:sp>
        <p:nvSpPr>
          <p:cNvPr id="5" name="TextBox 4">
            <a:extLst>
              <a:ext uri="{FF2B5EF4-FFF2-40B4-BE49-F238E27FC236}">
                <a16:creationId xmlns:a16="http://schemas.microsoft.com/office/drawing/2014/main" id="{CBBA08CD-F220-88C4-94F4-BA78F01E14E3}"/>
              </a:ext>
            </a:extLst>
          </p:cNvPr>
          <p:cNvSpPr txBox="1"/>
          <p:nvPr/>
        </p:nvSpPr>
        <p:spPr>
          <a:xfrm>
            <a:off x="1927122" y="186590"/>
            <a:ext cx="8337755" cy="584775"/>
          </a:xfrm>
          <a:prstGeom prst="rect">
            <a:avLst/>
          </a:prstGeom>
          <a:noFill/>
          <a:ln w="3175">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aiandra GD" panose="020E0502030308020204" pitchFamily="34" charset="0"/>
                <a:ea typeface="ADLaM Display" panose="020F0502020204030204" pitchFamily="2" charset="0"/>
                <a:cs typeface="ADLaM Display" panose="020F0502020204030204" pitchFamily="2" charset="0"/>
              </a:rPr>
              <a:t>New EI services brochure</a:t>
            </a:r>
          </a:p>
        </p:txBody>
      </p:sp>
    </p:spTree>
    <p:extLst>
      <p:ext uri="{BB962C8B-B14F-4D97-AF65-F5344CB8AC3E}">
        <p14:creationId xmlns:p14="http://schemas.microsoft.com/office/powerpoint/2010/main" val="130104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9BF96-BCAA-6E4A-6DDD-0E0E7F8ED0DC}"/>
              </a:ext>
            </a:extLst>
          </p:cNvPr>
          <p:cNvPicPr>
            <a:picLocks noChangeAspect="1"/>
          </p:cNvPicPr>
          <p:nvPr/>
        </p:nvPicPr>
        <p:blipFill>
          <a:blip r:embed="rId3"/>
          <a:stretch>
            <a:fillRect/>
          </a:stretch>
        </p:blipFill>
        <p:spPr>
          <a:xfrm>
            <a:off x="1255753" y="577720"/>
            <a:ext cx="9680494" cy="5838430"/>
          </a:xfrm>
          <a:prstGeom prst="rect">
            <a:avLst/>
          </a:prstGeom>
        </p:spPr>
      </p:pic>
    </p:spTree>
    <p:extLst>
      <p:ext uri="{BB962C8B-B14F-4D97-AF65-F5344CB8AC3E}">
        <p14:creationId xmlns:p14="http://schemas.microsoft.com/office/powerpoint/2010/main" val="156462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1B36-82C7-316F-B820-EDE567924417}"/>
              </a:ext>
            </a:extLst>
          </p:cNvPr>
          <p:cNvSpPr>
            <a:spLocks noGrp="1"/>
          </p:cNvSpPr>
          <p:nvPr>
            <p:ph type="title"/>
          </p:nvPr>
        </p:nvSpPr>
        <p:spPr/>
        <p:txBody>
          <a:bodyPr>
            <a:normAutofit/>
          </a:bodyPr>
          <a:lstStyle/>
          <a:p>
            <a:pPr algn="ctr"/>
            <a:r>
              <a:rPr lang="en-US" sz="4800" b="1">
                <a:latin typeface="Maiandra GD"/>
              </a:rPr>
              <a:t>Child Find Challenges</a:t>
            </a:r>
            <a:endParaRPr lang="en-US" sz="4800" b="1">
              <a:latin typeface="Maiandra GD" panose="020E0502030308020204" pitchFamily="34" charset="0"/>
            </a:endParaRPr>
          </a:p>
        </p:txBody>
      </p:sp>
      <p:sp>
        <p:nvSpPr>
          <p:cNvPr id="3" name="Content Placeholder 2">
            <a:extLst>
              <a:ext uri="{FF2B5EF4-FFF2-40B4-BE49-F238E27FC236}">
                <a16:creationId xmlns:a16="http://schemas.microsoft.com/office/drawing/2014/main" id="{968D72BA-BCA7-0726-1AC8-444F130D2C6B}"/>
              </a:ext>
            </a:extLst>
          </p:cNvPr>
          <p:cNvSpPr>
            <a:spLocks noGrp="1"/>
          </p:cNvSpPr>
          <p:nvPr>
            <p:ph idx="1"/>
          </p:nvPr>
        </p:nvSpPr>
        <p:spPr>
          <a:xfrm>
            <a:off x="867697" y="2045111"/>
            <a:ext cx="10456606" cy="3716594"/>
          </a:xfrm>
        </p:spPr>
        <p:txBody>
          <a:bodyPr vert="horz" lIns="91440" tIns="45720" rIns="91440" bIns="45720" rtlCol="0" anchor="t">
            <a:normAutofit/>
          </a:bodyPr>
          <a:lstStyle/>
          <a:p>
            <a:pPr fontAlgn="base">
              <a:buFont typeface="Arial" panose="020B0604020202020204" pitchFamily="34" charset="0"/>
              <a:buChar char="•"/>
            </a:pPr>
            <a:r>
              <a:rPr lang="en-US" sz="2800" b="0" i="0">
                <a:solidFill>
                  <a:srgbClr val="000000"/>
                </a:solidFill>
                <a:effectLst/>
              </a:rPr>
              <a:t>Increasing referrals for children </a:t>
            </a:r>
            <a:r>
              <a:rPr lang="en-US" sz="2800">
                <a:solidFill>
                  <a:srgbClr val="000000"/>
                </a:solidFill>
              </a:rPr>
              <a:t>especially under </a:t>
            </a:r>
            <a:r>
              <a:rPr lang="en-US" sz="2800" b="0" i="0">
                <a:solidFill>
                  <a:srgbClr val="000000"/>
                </a:solidFill>
                <a:effectLst/>
              </a:rPr>
              <a:t>1-years-old </a:t>
            </a:r>
          </a:p>
          <a:p>
            <a:pPr algn="l" rtl="0" fontAlgn="base">
              <a:buFont typeface="Arial" panose="020B0604020202020204" pitchFamily="34" charset="0"/>
              <a:buChar char="•"/>
            </a:pPr>
            <a:r>
              <a:rPr lang="en-US" sz="2800">
                <a:solidFill>
                  <a:srgbClr val="000000"/>
                </a:solidFill>
              </a:rPr>
              <a:t>Ensuring children are referred earlier to EI services to optimize their time receiving services</a:t>
            </a:r>
            <a:endParaRPr lang="en-US" sz="2800" b="0" i="0">
              <a:solidFill>
                <a:srgbClr val="000000"/>
              </a:solidFill>
              <a:effectLst/>
            </a:endParaRPr>
          </a:p>
          <a:p>
            <a:pPr algn="l" rtl="0" fontAlgn="base">
              <a:buFont typeface="Arial" panose="020B0604020202020204" pitchFamily="34" charset="0"/>
              <a:buChar char="•"/>
            </a:pPr>
            <a:r>
              <a:rPr lang="en-US" sz="2800" b="0" i="0">
                <a:solidFill>
                  <a:srgbClr val="000000"/>
                </a:solidFill>
                <a:effectLst/>
              </a:rPr>
              <a:t>Increasing partnerships and collaborate with community partners to assist in casting a wider net</a:t>
            </a:r>
          </a:p>
          <a:p>
            <a:pPr algn="l" rtl="0" fontAlgn="base">
              <a:buFont typeface="Arial" panose="020B0604020202020204" pitchFamily="34" charset="0"/>
              <a:buChar char="•"/>
            </a:pPr>
            <a:r>
              <a:rPr lang="en-US" sz="2800">
                <a:solidFill>
                  <a:srgbClr val="000000"/>
                </a:solidFill>
              </a:rPr>
              <a:t>Some higher-risk groups are referred inconsistently </a:t>
            </a:r>
            <a:r>
              <a:rPr lang="en-US" sz="2800" b="0" i="0">
                <a:solidFill>
                  <a:srgbClr val="000000"/>
                </a:solidFill>
                <a:effectLst/>
              </a:rPr>
              <a:t>and may have more difficulty accessing services</a:t>
            </a:r>
          </a:p>
          <a:p>
            <a:pPr marL="0" indent="0" algn="ctr">
              <a:buNone/>
            </a:pPr>
            <a:endParaRPr lang="en-US"/>
          </a:p>
        </p:txBody>
      </p:sp>
    </p:spTree>
    <p:extLst>
      <p:ext uri="{BB962C8B-B14F-4D97-AF65-F5344CB8AC3E}">
        <p14:creationId xmlns:p14="http://schemas.microsoft.com/office/powerpoint/2010/main" val="310919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1B36-82C7-316F-B820-EDE567924417}"/>
              </a:ext>
            </a:extLst>
          </p:cNvPr>
          <p:cNvSpPr>
            <a:spLocks noGrp="1"/>
          </p:cNvSpPr>
          <p:nvPr>
            <p:ph type="title"/>
          </p:nvPr>
        </p:nvSpPr>
        <p:spPr/>
        <p:txBody>
          <a:bodyPr>
            <a:normAutofit/>
          </a:bodyPr>
          <a:lstStyle/>
          <a:p>
            <a:pPr algn="ctr"/>
            <a:r>
              <a:rPr lang="en-US" sz="4800" b="1">
                <a:latin typeface="Maiandra GD"/>
              </a:rPr>
              <a:t>Looking Ahead</a:t>
            </a:r>
            <a:endParaRPr lang="en-US" sz="4800" b="1">
              <a:latin typeface="Maiandra GD" panose="020E0502030308020204" pitchFamily="34" charset="0"/>
            </a:endParaRPr>
          </a:p>
        </p:txBody>
      </p:sp>
      <p:sp>
        <p:nvSpPr>
          <p:cNvPr id="3" name="Content Placeholder 2">
            <a:extLst>
              <a:ext uri="{FF2B5EF4-FFF2-40B4-BE49-F238E27FC236}">
                <a16:creationId xmlns:a16="http://schemas.microsoft.com/office/drawing/2014/main" id="{968D72BA-BCA7-0726-1AC8-444F130D2C6B}"/>
              </a:ext>
            </a:extLst>
          </p:cNvPr>
          <p:cNvSpPr>
            <a:spLocks noGrp="1"/>
          </p:cNvSpPr>
          <p:nvPr>
            <p:ph idx="1"/>
          </p:nvPr>
        </p:nvSpPr>
        <p:spPr>
          <a:xfrm>
            <a:off x="1524000" y="2074606"/>
            <a:ext cx="9144000" cy="3569111"/>
          </a:xfrm>
        </p:spPr>
        <p:txBody>
          <a:bodyPr vert="horz" lIns="91440" tIns="45720" rIns="91440" bIns="45720" rtlCol="0" anchor="t">
            <a:normAutofit/>
          </a:bodyPr>
          <a:lstStyle/>
          <a:p>
            <a:pPr algn="l" rtl="0" fontAlgn="base">
              <a:buFont typeface="Arial" panose="020B0604020202020204" pitchFamily="34" charset="0"/>
              <a:buChar char="•"/>
            </a:pPr>
            <a:r>
              <a:rPr lang="en-US" sz="2800" b="0" i="0">
                <a:solidFill>
                  <a:srgbClr val="000000"/>
                </a:solidFill>
                <a:effectLst/>
              </a:rPr>
              <a:t>Review and revise Child Find workgroup action plan</a:t>
            </a:r>
          </a:p>
          <a:p>
            <a:pPr algn="l" rtl="0" fontAlgn="base">
              <a:buFont typeface="Arial" panose="020B0604020202020204" pitchFamily="34" charset="0"/>
              <a:buChar char="•"/>
            </a:pPr>
            <a:r>
              <a:rPr lang="en-US" sz="2800" b="0" i="0">
                <a:solidFill>
                  <a:srgbClr val="000000"/>
                </a:solidFill>
                <a:effectLst/>
              </a:rPr>
              <a:t>Evaluat</a:t>
            </a:r>
            <a:r>
              <a:rPr lang="en-US" sz="2800">
                <a:solidFill>
                  <a:srgbClr val="000000"/>
                </a:solidFill>
              </a:rPr>
              <a:t>e ROI with the multi-media campaign</a:t>
            </a:r>
            <a:endParaRPr lang="en-US" sz="2800" b="0" i="0">
              <a:solidFill>
                <a:srgbClr val="000000"/>
              </a:solidFill>
              <a:effectLst/>
            </a:endParaRPr>
          </a:p>
          <a:p>
            <a:pPr algn="l" rtl="0" fontAlgn="base">
              <a:buFont typeface="Arial" panose="020B0604020202020204" pitchFamily="34" charset="0"/>
              <a:buChar char="•"/>
            </a:pPr>
            <a:r>
              <a:rPr lang="en-US" sz="2800" b="0" i="0">
                <a:solidFill>
                  <a:srgbClr val="000000"/>
                </a:solidFill>
                <a:effectLst/>
              </a:rPr>
              <a:t>Expand sharing information with multiple primary referral sources beyond the medical home</a:t>
            </a:r>
          </a:p>
          <a:p>
            <a:pPr algn="l" rtl="0" fontAlgn="base">
              <a:buFont typeface="Arial" panose="020B0604020202020204" pitchFamily="34" charset="0"/>
              <a:buChar char="•"/>
            </a:pPr>
            <a:r>
              <a:rPr lang="en-US" sz="2800">
                <a:solidFill>
                  <a:srgbClr val="000000"/>
                </a:solidFill>
              </a:rPr>
              <a:t>Scale up activities found successful with EI programs and community partners for early identification and referral</a:t>
            </a:r>
            <a:endParaRPr lang="en-US" sz="2800" b="0" i="0">
              <a:solidFill>
                <a:srgbClr val="000000"/>
              </a:solidFill>
              <a:effectLst/>
            </a:endParaRPr>
          </a:p>
          <a:p>
            <a:pPr marL="0" indent="0" algn="ctr">
              <a:buNone/>
            </a:pPr>
            <a:endParaRPr lang="en-US"/>
          </a:p>
        </p:txBody>
      </p:sp>
    </p:spTree>
    <p:extLst>
      <p:ext uri="{BB962C8B-B14F-4D97-AF65-F5344CB8AC3E}">
        <p14:creationId xmlns:p14="http://schemas.microsoft.com/office/powerpoint/2010/main" val="34152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Workgroup Members</a:t>
            </a:r>
          </a:p>
        </p:txBody>
      </p:sp>
      <p:sp>
        <p:nvSpPr>
          <p:cNvPr id="3" name="TextBox 2">
            <a:extLst>
              <a:ext uri="{FF2B5EF4-FFF2-40B4-BE49-F238E27FC236}">
                <a16:creationId xmlns:a16="http://schemas.microsoft.com/office/drawing/2014/main" id="{6386F3E6-D2D4-AB72-D169-4B10518C62E1}"/>
              </a:ext>
            </a:extLst>
          </p:cNvPr>
          <p:cNvSpPr txBox="1"/>
          <p:nvPr/>
        </p:nvSpPr>
        <p:spPr>
          <a:xfrm>
            <a:off x="163038" y="1852863"/>
            <a:ext cx="11865924" cy="3693319"/>
          </a:xfrm>
          <a:prstGeom prst="rect">
            <a:avLst/>
          </a:prstGeom>
          <a:noFill/>
        </p:spPr>
        <p:txBody>
          <a:bodyPr wrap="square" rtlCol="0">
            <a:spAutoFit/>
          </a:bodyPr>
          <a:lstStyle/>
          <a:p>
            <a:pPr algn="ctr"/>
            <a:r>
              <a:rPr lang="en-US" sz="2600"/>
              <a:t>Co-Leads: Chris Pelayo and Dana Pereira</a:t>
            </a:r>
          </a:p>
          <a:p>
            <a:pPr algn="ctr"/>
            <a:endParaRPr lang="en-US" sz="2600"/>
          </a:p>
          <a:p>
            <a:pPr algn="ctr"/>
            <a:r>
              <a:rPr lang="en-US" sz="2600"/>
              <a:t>Catherine Abellera</a:t>
            </a:r>
          </a:p>
          <a:p>
            <a:pPr algn="ctr"/>
            <a:r>
              <a:rPr lang="en-US" sz="2600"/>
              <a:t>Lori Alamodin</a:t>
            </a:r>
          </a:p>
          <a:p>
            <a:pPr algn="ctr"/>
            <a:r>
              <a:rPr lang="en-US" sz="2600"/>
              <a:t>Kehau Golis</a:t>
            </a:r>
          </a:p>
          <a:p>
            <a:pPr algn="ctr"/>
            <a:r>
              <a:rPr lang="en-US" sz="2600"/>
              <a:t>Kim Guieb</a:t>
            </a:r>
          </a:p>
          <a:p>
            <a:pPr algn="ctr"/>
            <a:r>
              <a:rPr lang="en-US" sz="2600"/>
              <a:t>Christine Jackson</a:t>
            </a:r>
          </a:p>
          <a:p>
            <a:pPr algn="ctr"/>
            <a:r>
              <a:rPr lang="en-US" sz="2600"/>
              <a:t>Scott Miyagi</a:t>
            </a:r>
          </a:p>
          <a:p>
            <a:pPr algn="ctr"/>
            <a:r>
              <a:rPr lang="en-US" sz="2600"/>
              <a:t>Lindsey Murakami</a:t>
            </a:r>
          </a:p>
        </p:txBody>
      </p:sp>
    </p:spTree>
    <p:extLst>
      <p:ext uri="{BB962C8B-B14F-4D97-AF65-F5344CB8AC3E}">
        <p14:creationId xmlns:p14="http://schemas.microsoft.com/office/powerpoint/2010/main" val="19749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09C3-B109-4554-BD36-419FB7FF7B8A}"/>
              </a:ext>
            </a:extLst>
          </p:cNvPr>
          <p:cNvSpPr>
            <a:spLocks noGrp="1"/>
          </p:cNvSpPr>
          <p:nvPr>
            <p:ph type="title"/>
          </p:nvPr>
        </p:nvSpPr>
        <p:spPr>
          <a:xfrm>
            <a:off x="7620000" y="304800"/>
            <a:ext cx="3932237" cy="685800"/>
          </a:xfrm>
        </p:spPr>
        <p:txBody>
          <a:bodyPr>
            <a:noAutofit/>
          </a:bodyPr>
          <a:lstStyle/>
          <a:p>
            <a:r>
              <a:rPr lang="en-US" sz="4800" b="1">
                <a:latin typeface="Maiandra GD" panose="020E0502030308020204" pitchFamily="34" charset="0"/>
              </a:rPr>
              <a:t>Target Setting</a:t>
            </a:r>
          </a:p>
        </p:txBody>
      </p:sp>
      <p:sp>
        <p:nvSpPr>
          <p:cNvPr id="4" name="Text Placeholder 3">
            <a:extLst>
              <a:ext uri="{FF2B5EF4-FFF2-40B4-BE49-F238E27FC236}">
                <a16:creationId xmlns:a16="http://schemas.microsoft.com/office/drawing/2014/main" id="{AE18F1E4-5735-42AC-8EC9-DF2B5A4C6D2F}"/>
              </a:ext>
            </a:extLst>
          </p:cNvPr>
          <p:cNvSpPr>
            <a:spLocks noGrp="1"/>
          </p:cNvSpPr>
          <p:nvPr>
            <p:ph type="body" sz="half" idx="2"/>
          </p:nvPr>
        </p:nvSpPr>
        <p:spPr>
          <a:xfrm>
            <a:off x="7262018" y="1371600"/>
            <a:ext cx="4495799" cy="2819400"/>
          </a:xfrm>
        </p:spPr>
        <p:txBody>
          <a:bodyPr/>
          <a:lstStyle/>
          <a:p>
            <a:r>
              <a:rPr lang="en-US" sz="2400">
                <a:latin typeface="Maiandra GD" panose="020E0502030308020204" pitchFamily="34" charset="0"/>
              </a:rPr>
              <a:t>OSEP set </a:t>
            </a:r>
            <a:r>
              <a:rPr lang="en-US" sz="2400" i="1" u="sng">
                <a:latin typeface="Maiandra GD" panose="020E0502030308020204" pitchFamily="34" charset="0"/>
              </a:rPr>
              <a:t>guidelines</a:t>
            </a:r>
            <a:r>
              <a:rPr lang="en-US" sz="2400">
                <a:latin typeface="Maiandra GD" panose="020E0502030308020204" pitchFamily="34" charset="0"/>
              </a:rPr>
              <a:t> for states on setting targets—they must:</a:t>
            </a:r>
          </a:p>
          <a:p>
            <a:pPr marL="461963" lvl="1" indent="-234950">
              <a:buFont typeface="Arial" panose="020B0604020202020204" pitchFamily="34" charset="0"/>
              <a:buChar char="•"/>
            </a:pPr>
            <a:r>
              <a:rPr lang="en-US" sz="2000">
                <a:solidFill>
                  <a:schemeClr val="tx1"/>
                </a:solidFill>
                <a:latin typeface="Maiandra GD" panose="020E0502030308020204" pitchFamily="34" charset="0"/>
              </a:rPr>
              <a:t>Be “measurable and rigorous”</a:t>
            </a:r>
          </a:p>
          <a:p>
            <a:pPr marL="461963" lvl="1" indent="-234950">
              <a:buFont typeface="Arial" panose="020B0604020202020204" pitchFamily="34" charset="0"/>
              <a:buChar char="•"/>
            </a:pPr>
            <a:r>
              <a:rPr lang="en-US" sz="2000">
                <a:solidFill>
                  <a:schemeClr val="tx1"/>
                </a:solidFill>
                <a:latin typeface="Maiandra GD" panose="020E0502030308020204" pitchFamily="34" charset="0"/>
              </a:rPr>
              <a:t>FFY 2025 must show improvement from baseline</a:t>
            </a:r>
          </a:p>
          <a:p>
            <a:pPr marL="461963" lvl="1" indent="-234950">
              <a:buFont typeface="Arial" panose="020B0604020202020204" pitchFamily="34" charset="0"/>
              <a:buChar char="•"/>
            </a:pPr>
            <a:r>
              <a:rPr lang="en-US" sz="2000">
                <a:solidFill>
                  <a:schemeClr val="tx1"/>
                </a:solidFill>
                <a:latin typeface="Maiandra GD" panose="020E0502030308020204" pitchFamily="34" charset="0"/>
              </a:rPr>
              <a:t> </a:t>
            </a:r>
            <a:r>
              <a:rPr lang="en-US" sz="2000" b="1">
                <a:solidFill>
                  <a:schemeClr val="tx1"/>
                </a:solidFill>
                <a:latin typeface="Maiandra GD" panose="020E0502030308020204" pitchFamily="34" charset="0"/>
              </a:rPr>
              <a:t>Get stakeholder input</a:t>
            </a:r>
          </a:p>
          <a:p>
            <a:pPr marL="461963" lvl="1" indent="-234950">
              <a:buFont typeface="Arial" panose="020B0604020202020204" pitchFamily="34" charset="0"/>
              <a:buChar char="•"/>
            </a:pPr>
            <a:r>
              <a:rPr lang="en-US" sz="2000">
                <a:solidFill>
                  <a:schemeClr val="tx1"/>
                </a:solidFill>
                <a:latin typeface="Maiandra GD" panose="020E0502030308020204" pitchFamily="34" charset="0"/>
              </a:rPr>
              <a:t>Use state data to set targets</a:t>
            </a:r>
          </a:p>
          <a:p>
            <a:endParaRPr lang="en-US"/>
          </a:p>
        </p:txBody>
      </p:sp>
      <p:sp>
        <p:nvSpPr>
          <p:cNvPr id="6" name="Content Placeholder 4">
            <a:extLst>
              <a:ext uri="{FF2B5EF4-FFF2-40B4-BE49-F238E27FC236}">
                <a16:creationId xmlns:a16="http://schemas.microsoft.com/office/drawing/2014/main" id="{158F8FA1-FC29-4D25-BAAF-C4267A27EDDB}"/>
              </a:ext>
            </a:extLst>
          </p:cNvPr>
          <p:cNvSpPr>
            <a:spLocks noGrp="1"/>
          </p:cNvSpPr>
          <p:nvPr>
            <p:ph idx="1"/>
          </p:nvPr>
        </p:nvSpPr>
        <p:spPr>
          <a:xfrm>
            <a:off x="152400" y="130629"/>
            <a:ext cx="6858000" cy="2993571"/>
          </a:xfrm>
        </p:spPr>
        <p:txBody>
          <a:bodyPr>
            <a:normAutofit fontScale="85000" lnSpcReduction="10000"/>
          </a:bodyPr>
          <a:lstStyle/>
          <a:p>
            <a:pPr marL="0" indent="0">
              <a:buNone/>
            </a:pPr>
            <a:r>
              <a:rPr lang="en-US" i="1">
                <a:solidFill>
                  <a:srgbClr val="FF0000"/>
                </a:solidFill>
                <a:latin typeface="Maiandra GD" panose="020E0502030308020204" pitchFamily="34" charset="0"/>
              </a:rPr>
              <a:t>Compliance </a:t>
            </a:r>
            <a:r>
              <a:rPr lang="en-US">
                <a:solidFill>
                  <a:srgbClr val="FF0000"/>
                </a:solidFill>
                <a:latin typeface="Maiandra GD" panose="020E0502030308020204" pitchFamily="34" charset="0"/>
              </a:rPr>
              <a:t>Indicators will remain at 100%</a:t>
            </a:r>
          </a:p>
          <a:p>
            <a:r>
              <a:rPr lang="en-US" sz="2000">
                <a:latin typeface="Maiandra GD" panose="020E0502030308020204" pitchFamily="34" charset="0"/>
              </a:rPr>
              <a:t>Ind. 1:  Timely services (30 days from consent for services)</a:t>
            </a:r>
          </a:p>
          <a:p>
            <a:r>
              <a:rPr lang="en-US" sz="2000">
                <a:latin typeface="Maiandra GD" panose="020E0502030308020204" pitchFamily="34" charset="0"/>
              </a:rPr>
              <a:t>Ind. 7:  Timely MDE &amp; Initial IFSP (45 days from referral)</a:t>
            </a:r>
          </a:p>
          <a:p>
            <a:r>
              <a:rPr lang="en-US" sz="2000">
                <a:latin typeface="Maiandra GD" panose="020E0502030308020204" pitchFamily="34" charset="0"/>
              </a:rPr>
              <a:t>Ind. 8a:  Complete &amp; Timely* IFSP Transition Plan</a:t>
            </a:r>
          </a:p>
          <a:p>
            <a:r>
              <a:rPr lang="en-US" sz="2000">
                <a:latin typeface="Maiandra GD" panose="020E0502030308020204" pitchFamily="34" charset="0"/>
              </a:rPr>
              <a:t>Ind. 8b:  Complete &amp; Timely* Notification to LEA</a:t>
            </a:r>
          </a:p>
          <a:p>
            <a:r>
              <a:rPr lang="en-US" sz="2000">
                <a:latin typeface="Maiandra GD" panose="020E0502030308020204" pitchFamily="34" charset="0"/>
              </a:rPr>
              <a:t>Ind. 8c: Complete &amp; Timely* Transition Conference</a:t>
            </a:r>
          </a:p>
          <a:p>
            <a:pPr marL="0" indent="0">
              <a:buNone/>
            </a:pPr>
            <a:r>
              <a:rPr lang="en-US" sz="2000">
                <a:latin typeface="Maiandra GD" panose="020E0502030308020204" pitchFamily="34" charset="0"/>
              </a:rPr>
              <a:t>   *timely transition – 90 days to 9 months prior to child’s 3</a:t>
            </a:r>
            <a:r>
              <a:rPr lang="en-US" sz="2000" baseline="30000">
                <a:latin typeface="Maiandra GD" panose="020E0502030308020204" pitchFamily="34" charset="0"/>
              </a:rPr>
              <a:t>rd</a:t>
            </a:r>
            <a:r>
              <a:rPr lang="en-US" sz="2000">
                <a:latin typeface="Maiandra GD" panose="020E0502030308020204" pitchFamily="34" charset="0"/>
              </a:rPr>
              <a:t> birthday</a:t>
            </a:r>
          </a:p>
        </p:txBody>
      </p:sp>
      <p:sp>
        <p:nvSpPr>
          <p:cNvPr id="8" name="Content Placeholder 4">
            <a:extLst>
              <a:ext uri="{FF2B5EF4-FFF2-40B4-BE49-F238E27FC236}">
                <a16:creationId xmlns:a16="http://schemas.microsoft.com/office/drawing/2014/main" id="{11021780-00F9-47D4-AA9C-E43C0530DC2C}"/>
              </a:ext>
            </a:extLst>
          </p:cNvPr>
          <p:cNvSpPr txBox="1">
            <a:spLocks/>
          </p:cNvSpPr>
          <p:nvPr/>
        </p:nvSpPr>
        <p:spPr>
          <a:xfrm>
            <a:off x="228600" y="3276600"/>
            <a:ext cx="6629400"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2000" b="0" i="1" u="none" strike="noStrike" kern="1200" cap="none" spc="0" normalizeH="0" baseline="0" noProof="0">
                <a:ln>
                  <a:noFill/>
                </a:ln>
                <a:solidFill>
                  <a:srgbClr val="FF0000"/>
                </a:solidFill>
                <a:effectLst/>
                <a:uLnTx/>
                <a:uFillTx/>
                <a:latin typeface="Maiandra GD" panose="020E0502030308020204" pitchFamily="34" charset="0"/>
                <a:ea typeface="+mn-ea"/>
                <a:cs typeface="+mn-cs"/>
              </a:rPr>
              <a:t>Results</a:t>
            </a:r>
            <a:r>
              <a:rPr kumimoji="0" lang="en-US" sz="2000" b="0" i="0" u="none" strike="noStrike" kern="1200" cap="none" spc="0" normalizeH="0" baseline="0" noProof="0">
                <a:ln>
                  <a:noFill/>
                </a:ln>
                <a:solidFill>
                  <a:srgbClr val="FF0000"/>
                </a:solidFill>
                <a:effectLst/>
                <a:uLnTx/>
                <a:uFillTx/>
                <a:latin typeface="Maiandra GD" panose="020E0502030308020204" pitchFamily="34" charset="0"/>
                <a:ea typeface="+mn-ea"/>
                <a:cs typeface="+mn-cs"/>
              </a:rPr>
              <a:t> </a:t>
            </a:r>
            <a:r>
              <a:rPr kumimoji="0" lang="en-US" sz="2000" b="0" i="1" u="none" strike="noStrike" kern="1200" cap="none" spc="0" normalizeH="0" baseline="0" noProof="0">
                <a:ln>
                  <a:noFill/>
                </a:ln>
                <a:solidFill>
                  <a:srgbClr val="FF0000"/>
                </a:solidFill>
                <a:effectLst/>
                <a:uLnTx/>
                <a:uFillTx/>
                <a:latin typeface="Maiandra GD" panose="020E0502030308020204" pitchFamily="34" charset="0"/>
                <a:ea typeface="+mn-ea"/>
                <a:cs typeface="+mn-cs"/>
              </a:rPr>
              <a:t>Indicators—State determines targets:   </a:t>
            </a: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1700" b="0" i="0" u="none" strike="noStrike" kern="1200" cap="none" spc="0" normalizeH="0" baseline="0" noProof="0">
                <a:ln>
                  <a:noFill/>
                </a:ln>
                <a:solidFill>
                  <a:srgbClr val="B82D2F">
                    <a:lumMod val="75000"/>
                  </a:srgbClr>
                </a:solidFill>
                <a:effectLst/>
                <a:uLnTx/>
                <a:uFillTx/>
                <a:latin typeface="Maiandra GD" panose="020E0502030308020204" pitchFamily="34" charset="0"/>
                <a:ea typeface="+mn-ea"/>
                <a:cs typeface="+mn-cs"/>
              </a:rPr>
              <a:t>Ind. 2: Natural environment</a:t>
            </a: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1700" b="0" i="0" u="none" strike="noStrike" kern="1200" cap="none" spc="0" normalizeH="0" baseline="0" noProof="0">
                <a:ln>
                  <a:noFill/>
                </a:ln>
                <a:solidFill>
                  <a:srgbClr val="B82D2F">
                    <a:lumMod val="75000"/>
                  </a:srgbClr>
                </a:solidFill>
                <a:effectLst/>
                <a:uLnTx/>
                <a:uFillTx/>
                <a:latin typeface="Maiandra GD" panose="020E0502030308020204" pitchFamily="34" charset="0"/>
                <a:ea typeface="+mn-ea"/>
                <a:cs typeface="+mn-cs"/>
              </a:rPr>
              <a:t>Ind. 3:  Child outcomes in 3 domains</a:t>
            </a: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1700" b="0" i="0" u="none" strike="noStrike" kern="1200" cap="none" spc="0" normalizeH="0" baseline="0" noProof="0">
                <a:ln>
                  <a:noFill/>
                </a:ln>
                <a:solidFill>
                  <a:srgbClr val="B82D2F">
                    <a:lumMod val="75000"/>
                  </a:srgbClr>
                </a:solidFill>
                <a:effectLst/>
                <a:uLnTx/>
                <a:uFillTx/>
                <a:latin typeface="Maiandra GD" panose="020E0502030308020204" pitchFamily="34" charset="0"/>
                <a:ea typeface="+mn-ea"/>
                <a:cs typeface="+mn-cs"/>
              </a:rPr>
              <a:t>Ind. 4:  Family outcomes in 3 areas</a:t>
            </a: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1700" b="0" i="0" u="none" strike="noStrike" kern="1200" cap="none" spc="0" normalizeH="0" baseline="0" noProof="0">
                <a:ln>
                  <a:noFill/>
                </a:ln>
                <a:solidFill>
                  <a:srgbClr val="B82D2F">
                    <a:lumMod val="75000"/>
                  </a:srgbClr>
                </a:solidFill>
                <a:effectLst/>
                <a:uLnTx/>
                <a:uFillTx/>
                <a:latin typeface="Maiandra GD" panose="020E0502030308020204" pitchFamily="34" charset="0"/>
                <a:ea typeface="+mn-ea"/>
                <a:cs typeface="+mn-cs"/>
              </a:rPr>
              <a:t>Ind. 5:  Children birth to 1 with an IFSP</a:t>
            </a: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1700" b="0" i="0" u="none" strike="noStrike" kern="1200" cap="none" spc="0" normalizeH="0" baseline="0" noProof="0">
                <a:ln>
                  <a:noFill/>
                </a:ln>
                <a:solidFill>
                  <a:srgbClr val="B82D2F">
                    <a:lumMod val="75000"/>
                  </a:srgbClr>
                </a:solidFill>
                <a:effectLst/>
                <a:uLnTx/>
                <a:uFillTx/>
                <a:latin typeface="Maiandra GD" panose="020E0502030308020204" pitchFamily="34" charset="0"/>
                <a:ea typeface="+mn-ea"/>
                <a:cs typeface="+mn-cs"/>
              </a:rPr>
              <a:t>Ind. 6:  Children birth to age 3 with an IFSP</a:t>
            </a: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1700" b="0" i="0" u="none" strike="noStrike" kern="1200" cap="none" spc="0" normalizeH="0" baseline="0" noProof="0">
                <a:ln>
                  <a:noFill/>
                </a:ln>
                <a:solidFill>
                  <a:srgbClr val="B82D2F">
                    <a:lumMod val="75000"/>
                  </a:srgbClr>
                </a:solidFill>
                <a:effectLst/>
                <a:uLnTx/>
                <a:uFillTx/>
                <a:latin typeface="Maiandra GD" panose="020E0502030308020204" pitchFamily="34" charset="0"/>
                <a:ea typeface="+mn-ea"/>
                <a:cs typeface="+mn-cs"/>
              </a:rPr>
              <a:t>Ind. 11:  SSIP Child Outcomes – Social Emotional Development</a:t>
            </a:r>
          </a:p>
        </p:txBody>
      </p:sp>
      <p:sp>
        <p:nvSpPr>
          <p:cNvPr id="3" name="TextBox 2">
            <a:extLst>
              <a:ext uri="{FF2B5EF4-FFF2-40B4-BE49-F238E27FC236}">
                <a16:creationId xmlns:a16="http://schemas.microsoft.com/office/drawing/2014/main" id="{0C4CBE14-92B6-4D8F-A5DE-2F2C648121F7}"/>
              </a:ext>
            </a:extLst>
          </p:cNvPr>
          <p:cNvSpPr txBox="1"/>
          <p:nvPr/>
        </p:nvSpPr>
        <p:spPr>
          <a:xfrm>
            <a:off x="7425519" y="4614208"/>
            <a:ext cx="4366417" cy="1938992"/>
          </a:xfrm>
          <a:prstGeom prst="rect">
            <a:avLst/>
          </a:prstGeom>
          <a:solidFill>
            <a:schemeClr val="accent1">
              <a:lumMod val="60000"/>
              <a:lumOff val="40000"/>
            </a:schemeClr>
          </a:solidFill>
        </p:spPr>
        <p:txBody>
          <a:bodyPr wrap="square" rtlCol="0">
            <a:spAutoFit/>
          </a:bodyPr>
          <a:lstStyle/>
          <a:p>
            <a:pPr marL="0" lvl="1">
              <a:lnSpc>
                <a:spcPct val="100000"/>
              </a:lnSpc>
              <a:spcBef>
                <a:spcPts val="1800"/>
              </a:spcBef>
            </a:pPr>
            <a:r>
              <a:rPr lang="en-US" sz="2000">
                <a:solidFill>
                  <a:schemeClr val="bg1"/>
                </a:solidFill>
                <a:latin typeface="Maiandra GD" panose="020E0502030308020204" pitchFamily="34" charset="0"/>
              </a:rPr>
              <a:t>Hawai‘i Part C Early Intervention will annually review and adjust targets accordingly based on data, evaluation of the impact of initiatives implemented, and stakeholder discussions.</a:t>
            </a:r>
          </a:p>
        </p:txBody>
      </p:sp>
    </p:spTree>
    <p:extLst>
      <p:ext uri="{BB962C8B-B14F-4D97-AF65-F5344CB8AC3E}">
        <p14:creationId xmlns:p14="http://schemas.microsoft.com/office/powerpoint/2010/main" val="37059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Previous Stakeholder Input – Indicator 8A</a:t>
            </a:r>
          </a:p>
        </p:txBody>
      </p:sp>
      <p:sp>
        <p:nvSpPr>
          <p:cNvPr id="38915" name="Rectangle 3"/>
          <p:cNvSpPr>
            <a:spLocks noGrp="1" noChangeArrowheads="1"/>
          </p:cNvSpPr>
          <p:nvPr>
            <p:ph type="body" idx="1"/>
          </p:nvPr>
        </p:nvSpPr>
        <p:spPr>
          <a:xfrm>
            <a:off x="685800" y="1828799"/>
            <a:ext cx="5190343" cy="4572001"/>
          </a:xfrm>
        </p:spPr>
        <p:txBody>
          <a:bodyPr vert="horz" lIns="91440" tIns="45720" rIns="91440" bIns="45720" rtlCol="0" anchor="t">
            <a:normAutofit/>
          </a:bodyPr>
          <a:lstStyle/>
          <a:p>
            <a:pPr marL="228600" lvl="1" indent="0" algn="ctr" eaLnBrk="1" hangingPunct="1">
              <a:buNone/>
            </a:pPr>
            <a:r>
              <a:rPr lang="en-US" altLang="en-US" sz="3600" u="sng"/>
              <a:t>What’s Working</a:t>
            </a:r>
          </a:p>
          <a:p>
            <a:pPr lvl="1">
              <a:lnSpc>
                <a:spcPct val="110000"/>
              </a:lnSpc>
              <a:spcBef>
                <a:spcPts val="0"/>
              </a:spcBef>
              <a:spcAft>
                <a:spcPts val="600"/>
              </a:spcAft>
            </a:pPr>
            <a:r>
              <a:rPr lang="en-US" altLang="en-US" sz="3200"/>
              <a:t>Discussing with CC’s/Staff on a Weekly Basis</a:t>
            </a:r>
          </a:p>
          <a:p>
            <a:pPr lvl="1">
              <a:lnSpc>
                <a:spcPct val="110000"/>
              </a:lnSpc>
              <a:spcBef>
                <a:spcPts val="0"/>
              </a:spcBef>
              <a:spcAft>
                <a:spcPts val="600"/>
              </a:spcAft>
            </a:pPr>
            <a:r>
              <a:rPr lang="en-US" altLang="en-US" sz="3200"/>
              <a:t>Having Discussions with Families Early in the Process</a:t>
            </a:r>
          </a:p>
          <a:p>
            <a:pPr lvl="1">
              <a:lnSpc>
                <a:spcPct val="110000"/>
              </a:lnSpc>
              <a:spcBef>
                <a:spcPts val="0"/>
              </a:spcBef>
              <a:spcAft>
                <a:spcPts val="600"/>
              </a:spcAft>
            </a:pPr>
            <a:r>
              <a:rPr lang="en-US" altLang="en-US" sz="3200"/>
              <a:t>Planning Ahead</a:t>
            </a:r>
          </a:p>
        </p:txBody>
      </p:sp>
      <p:sp>
        <p:nvSpPr>
          <p:cNvPr id="2" name="TextBox 1">
            <a:extLst>
              <a:ext uri="{FF2B5EF4-FFF2-40B4-BE49-F238E27FC236}">
                <a16:creationId xmlns:a16="http://schemas.microsoft.com/office/drawing/2014/main" id="{9AEF4967-5EE5-8C89-619A-651B13E2A578}"/>
              </a:ext>
            </a:extLst>
          </p:cNvPr>
          <p:cNvSpPr txBox="1"/>
          <p:nvPr/>
        </p:nvSpPr>
        <p:spPr>
          <a:xfrm>
            <a:off x="6422887" y="1828799"/>
            <a:ext cx="4684824" cy="3108543"/>
          </a:xfrm>
          <a:prstGeom prst="rect">
            <a:avLst/>
          </a:prstGeom>
          <a:noFill/>
        </p:spPr>
        <p:txBody>
          <a:bodyPr wrap="square" lIns="91440" tIns="45720" rIns="91440" bIns="45720" rtlCol="0" anchor="t">
            <a:spAutoFit/>
          </a:bodyPr>
          <a:lstStyle/>
          <a:p>
            <a:pPr algn="ctr"/>
            <a:r>
              <a:rPr lang="en-US" sz="3600" u="sng">
                <a:solidFill>
                  <a:schemeClr val="tx1">
                    <a:lumMod val="75000"/>
                    <a:lumOff val="25000"/>
                  </a:schemeClr>
                </a:solidFill>
              </a:rPr>
              <a:t>Challenges</a:t>
            </a:r>
          </a:p>
          <a:p>
            <a:pPr marL="914400" lvl="1" indent="-457200">
              <a:spcAft>
                <a:spcPts val="1200"/>
              </a:spcAft>
              <a:buFont typeface="Wingdings" panose="05000000000000000000" pitchFamily="2" charset="2"/>
              <a:buChar char="§"/>
            </a:pPr>
            <a:r>
              <a:rPr lang="en-US" sz="2800">
                <a:solidFill>
                  <a:schemeClr val="tx1">
                    <a:lumMod val="75000"/>
                    <a:lumOff val="25000"/>
                  </a:schemeClr>
                </a:solidFill>
              </a:rPr>
              <a:t>Collaboration with Private Preschools</a:t>
            </a:r>
          </a:p>
          <a:p>
            <a:pPr marL="914400" lvl="1" indent="-457200">
              <a:spcAft>
                <a:spcPts val="1200"/>
              </a:spcAft>
              <a:buFont typeface="Wingdings" panose="05000000000000000000" pitchFamily="2" charset="2"/>
              <a:buChar char="§"/>
            </a:pPr>
            <a:r>
              <a:rPr lang="en-US" sz="2800">
                <a:solidFill>
                  <a:schemeClr val="tx1">
                    <a:lumMod val="75000"/>
                    <a:lumOff val="25000"/>
                  </a:schemeClr>
                </a:solidFill>
              </a:rPr>
              <a:t>Verbiage in the Transition Plan</a:t>
            </a:r>
          </a:p>
          <a:p>
            <a:pPr marL="914400" lvl="1" indent="-457200">
              <a:spcAft>
                <a:spcPts val="1200"/>
              </a:spcAft>
              <a:buFont typeface="Wingdings" panose="05000000000000000000" pitchFamily="2" charset="2"/>
              <a:buChar char="§"/>
            </a:pPr>
            <a:r>
              <a:rPr lang="en-US" sz="2800">
                <a:solidFill>
                  <a:schemeClr val="tx1">
                    <a:lumMod val="75000"/>
                    <a:lumOff val="25000"/>
                  </a:schemeClr>
                </a:solidFill>
              </a:rPr>
              <a:t>Transition Plan Flow</a:t>
            </a:r>
          </a:p>
        </p:txBody>
      </p:sp>
    </p:spTree>
    <p:extLst>
      <p:ext uri="{BB962C8B-B14F-4D97-AF65-F5344CB8AC3E}">
        <p14:creationId xmlns:p14="http://schemas.microsoft.com/office/powerpoint/2010/main" val="26814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Transition Plan - Challenges/Root Cause</a:t>
            </a:r>
          </a:p>
        </p:txBody>
      </p:sp>
      <p:sp>
        <p:nvSpPr>
          <p:cNvPr id="2" name="TextBox 1">
            <a:extLst>
              <a:ext uri="{FF2B5EF4-FFF2-40B4-BE49-F238E27FC236}">
                <a16:creationId xmlns:a16="http://schemas.microsoft.com/office/drawing/2014/main" id="{C6A7FFC7-D760-7677-B908-BDB3A21BA1FF}"/>
              </a:ext>
            </a:extLst>
          </p:cNvPr>
          <p:cNvSpPr txBox="1"/>
          <p:nvPr/>
        </p:nvSpPr>
        <p:spPr>
          <a:xfrm>
            <a:off x="704675" y="2122414"/>
            <a:ext cx="10838576" cy="3816429"/>
          </a:xfrm>
          <a:prstGeom prst="rect">
            <a:avLst/>
          </a:prstGeom>
          <a:noFill/>
        </p:spPr>
        <p:txBody>
          <a:bodyPr wrap="square" rtlCol="0">
            <a:spAutoFit/>
          </a:bodyPr>
          <a:lstStyle/>
          <a:p>
            <a:pPr algn="ctr"/>
            <a:r>
              <a:rPr lang="en-US" sz="3200">
                <a:effectLst/>
                <a:latin typeface="+mj-lt"/>
                <a:ea typeface="Calibri" panose="020F0502020204030204" pitchFamily="34" charset="0"/>
                <a:cs typeface="Times New Roman" panose="02020603050405020304" pitchFamily="18" charset="0"/>
              </a:rPr>
              <a:t>Families who are unaware of the process</a:t>
            </a:r>
          </a:p>
          <a:p>
            <a:pPr algn="ctr"/>
            <a:r>
              <a:rPr lang="en-US" sz="3200">
                <a:effectLst/>
                <a:latin typeface="+mj-lt"/>
                <a:ea typeface="Calibri" panose="020F0502020204030204" pitchFamily="34" charset="0"/>
                <a:cs typeface="Times New Roman" panose="02020603050405020304" pitchFamily="18" charset="0"/>
              </a:rPr>
              <a:t> </a:t>
            </a:r>
          </a:p>
          <a:p>
            <a:pPr algn="ctr"/>
            <a:r>
              <a:rPr lang="en-US" sz="3200">
                <a:effectLst/>
                <a:latin typeface="+mj-lt"/>
                <a:ea typeface="Calibri" panose="020F0502020204030204" pitchFamily="34" charset="0"/>
                <a:cs typeface="Times New Roman" panose="02020603050405020304" pitchFamily="18" charset="0"/>
              </a:rPr>
              <a:t>Transition Plan Verbiage</a:t>
            </a:r>
          </a:p>
          <a:p>
            <a:pPr algn="ctr"/>
            <a:endParaRPr lang="en-US" sz="3200">
              <a:effectLst/>
              <a:latin typeface="+mj-lt"/>
              <a:ea typeface="Calibri" panose="020F0502020204030204" pitchFamily="34" charset="0"/>
              <a:cs typeface="Times New Roman" panose="02020603050405020304" pitchFamily="18" charset="0"/>
            </a:endParaRPr>
          </a:p>
          <a:p>
            <a:pPr algn="ctr"/>
            <a:r>
              <a:rPr lang="en-US" sz="3200">
                <a:effectLst/>
                <a:latin typeface="+mj-lt"/>
                <a:ea typeface="Calibri" panose="020F0502020204030204" pitchFamily="34" charset="0"/>
                <a:cs typeface="Times New Roman" panose="02020603050405020304" pitchFamily="18" charset="0"/>
              </a:rPr>
              <a:t>Transition Plan Flow</a:t>
            </a:r>
          </a:p>
          <a:p>
            <a:pPr algn="ctr"/>
            <a:endParaRPr lang="en-US" sz="3200">
              <a:effectLst/>
              <a:latin typeface="+mj-lt"/>
              <a:ea typeface="Calibri" panose="020F0502020204030204" pitchFamily="34" charset="0"/>
              <a:cs typeface="Times New Roman" panose="02020603050405020304" pitchFamily="18" charset="0"/>
            </a:endParaRPr>
          </a:p>
          <a:p>
            <a:pPr algn="ctr"/>
            <a:r>
              <a:rPr lang="en-US" sz="3200">
                <a:latin typeface="+mj-lt"/>
                <a:ea typeface="Calibri" panose="020F0502020204030204" pitchFamily="34" charset="0"/>
                <a:cs typeface="Times New Roman" panose="02020603050405020304" pitchFamily="18" charset="0"/>
              </a:rPr>
              <a:t>Transition Plan Format</a:t>
            </a:r>
            <a:endParaRPr lang="en-US" sz="3200">
              <a:effectLst/>
              <a:latin typeface="+mj-lt"/>
              <a:ea typeface="Calibri" panose="020F0502020204030204" pitchFamily="34" charset="0"/>
              <a:cs typeface="Times New Roman" panose="02020603050405020304" pitchFamily="18" charset="0"/>
            </a:endParaRPr>
          </a:p>
          <a:p>
            <a:pPr algn="ctr"/>
            <a:endParaRPr lang="en-US"/>
          </a:p>
        </p:txBody>
      </p:sp>
    </p:spTree>
    <p:extLst>
      <p:ext uri="{BB962C8B-B14F-4D97-AF65-F5344CB8AC3E}">
        <p14:creationId xmlns:p14="http://schemas.microsoft.com/office/powerpoint/2010/main" val="349333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Previous Stakeholder Input – Indicator 8B</a:t>
            </a:r>
          </a:p>
        </p:txBody>
      </p:sp>
      <p:sp>
        <p:nvSpPr>
          <p:cNvPr id="38915" name="Rectangle 3"/>
          <p:cNvSpPr>
            <a:spLocks noGrp="1" noChangeArrowheads="1"/>
          </p:cNvSpPr>
          <p:nvPr>
            <p:ph type="body" idx="1"/>
          </p:nvPr>
        </p:nvSpPr>
        <p:spPr>
          <a:xfrm>
            <a:off x="685800" y="1828799"/>
            <a:ext cx="5190343" cy="4572001"/>
          </a:xfrm>
        </p:spPr>
        <p:txBody>
          <a:bodyPr vert="horz" lIns="91440" tIns="45720" rIns="91440" bIns="45720" rtlCol="0" anchor="t">
            <a:normAutofit/>
          </a:bodyPr>
          <a:lstStyle/>
          <a:p>
            <a:pPr marL="228600" lvl="1" indent="0" algn="ctr" eaLnBrk="1" hangingPunct="1">
              <a:buNone/>
            </a:pPr>
            <a:r>
              <a:rPr lang="en-US" altLang="en-US" sz="3600" u="sng"/>
              <a:t>What’s Working</a:t>
            </a:r>
          </a:p>
          <a:p>
            <a:pPr lvl="1">
              <a:lnSpc>
                <a:spcPct val="110000"/>
              </a:lnSpc>
              <a:spcBef>
                <a:spcPts val="0"/>
              </a:spcBef>
              <a:spcAft>
                <a:spcPts val="600"/>
              </a:spcAft>
            </a:pPr>
            <a:r>
              <a:rPr lang="en-US" altLang="en-US" sz="3000"/>
              <a:t>Having the Discussions with the Families Earlier</a:t>
            </a:r>
          </a:p>
          <a:p>
            <a:pPr lvl="1">
              <a:lnSpc>
                <a:spcPct val="110000"/>
              </a:lnSpc>
              <a:spcBef>
                <a:spcPts val="0"/>
              </a:spcBef>
              <a:spcAft>
                <a:spcPts val="600"/>
              </a:spcAft>
            </a:pPr>
            <a:r>
              <a:rPr lang="en-US" altLang="en-US" sz="3000"/>
              <a:t>CC’s Keeping track of the Due Dates</a:t>
            </a:r>
          </a:p>
          <a:p>
            <a:pPr lvl="1">
              <a:lnSpc>
                <a:spcPct val="110000"/>
              </a:lnSpc>
              <a:spcBef>
                <a:spcPts val="0"/>
              </a:spcBef>
              <a:spcAft>
                <a:spcPts val="600"/>
              </a:spcAft>
            </a:pPr>
            <a:r>
              <a:rPr lang="en-US" altLang="en-US" sz="3000"/>
              <a:t>Tracking and Reviewing Timelines</a:t>
            </a:r>
            <a:endParaRPr lang="en-US" altLang="en-US" sz="3200"/>
          </a:p>
        </p:txBody>
      </p:sp>
      <p:sp>
        <p:nvSpPr>
          <p:cNvPr id="2" name="TextBox 1">
            <a:extLst>
              <a:ext uri="{FF2B5EF4-FFF2-40B4-BE49-F238E27FC236}">
                <a16:creationId xmlns:a16="http://schemas.microsoft.com/office/drawing/2014/main" id="{9AEF4967-5EE5-8C89-619A-651B13E2A578}"/>
              </a:ext>
            </a:extLst>
          </p:cNvPr>
          <p:cNvSpPr txBox="1"/>
          <p:nvPr/>
        </p:nvSpPr>
        <p:spPr>
          <a:xfrm>
            <a:off x="6422887" y="1828799"/>
            <a:ext cx="4684824" cy="4001095"/>
          </a:xfrm>
          <a:prstGeom prst="rect">
            <a:avLst/>
          </a:prstGeom>
          <a:noFill/>
        </p:spPr>
        <p:txBody>
          <a:bodyPr wrap="square" lIns="91440" tIns="45720" rIns="91440" bIns="45720" rtlCol="0" anchor="t">
            <a:spAutoFit/>
          </a:bodyPr>
          <a:lstStyle/>
          <a:p>
            <a:pPr algn="ctr"/>
            <a:r>
              <a:rPr lang="en-US" sz="3600" u="sng">
                <a:solidFill>
                  <a:schemeClr val="tx1">
                    <a:lumMod val="75000"/>
                    <a:lumOff val="25000"/>
                  </a:schemeClr>
                </a:solidFill>
              </a:rPr>
              <a:t>Challenges</a:t>
            </a:r>
          </a:p>
          <a:p>
            <a:pPr marL="914400" lvl="1" indent="-457200">
              <a:spcAft>
                <a:spcPts val="1200"/>
              </a:spcAft>
              <a:buFont typeface="Wingdings" panose="05000000000000000000" pitchFamily="2" charset="2"/>
              <a:buChar char="§"/>
            </a:pPr>
            <a:r>
              <a:rPr lang="en-US" sz="2600">
                <a:solidFill>
                  <a:schemeClr val="tx1">
                    <a:lumMod val="75000"/>
                    <a:lumOff val="25000"/>
                  </a:schemeClr>
                </a:solidFill>
              </a:rPr>
              <a:t>Some schools do not have systems in place for summer/winter breaks if SSC's are 10 month</a:t>
            </a:r>
          </a:p>
          <a:p>
            <a:pPr marL="914400" lvl="1" indent="-457200">
              <a:spcAft>
                <a:spcPts val="1200"/>
              </a:spcAft>
              <a:buFont typeface="Wingdings" panose="05000000000000000000" pitchFamily="2" charset="2"/>
              <a:buChar char="§"/>
            </a:pPr>
            <a:r>
              <a:rPr lang="en-US" sz="2600">
                <a:solidFill>
                  <a:schemeClr val="tx1">
                    <a:lumMod val="75000"/>
                    <a:lumOff val="25000"/>
                  </a:schemeClr>
                </a:solidFill>
              </a:rPr>
              <a:t>Confusion by CCs when parents want to think about sharing the Transition Notice to DOE</a:t>
            </a:r>
          </a:p>
        </p:txBody>
      </p:sp>
    </p:spTree>
    <p:extLst>
      <p:ext uri="{BB962C8B-B14F-4D97-AF65-F5344CB8AC3E}">
        <p14:creationId xmlns:p14="http://schemas.microsoft.com/office/powerpoint/2010/main" val="16628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Transition Notice - Challenges/Root Cause</a:t>
            </a:r>
          </a:p>
        </p:txBody>
      </p:sp>
      <p:sp>
        <p:nvSpPr>
          <p:cNvPr id="2" name="TextBox 1">
            <a:extLst>
              <a:ext uri="{FF2B5EF4-FFF2-40B4-BE49-F238E27FC236}">
                <a16:creationId xmlns:a16="http://schemas.microsoft.com/office/drawing/2014/main" id="{01FD1C1C-D189-84F2-83EF-D791D7749EF4}"/>
              </a:ext>
            </a:extLst>
          </p:cNvPr>
          <p:cNvSpPr txBox="1"/>
          <p:nvPr/>
        </p:nvSpPr>
        <p:spPr>
          <a:xfrm>
            <a:off x="559266" y="2164360"/>
            <a:ext cx="11073468" cy="3816429"/>
          </a:xfrm>
          <a:prstGeom prst="rect">
            <a:avLst/>
          </a:prstGeom>
          <a:noFill/>
        </p:spPr>
        <p:txBody>
          <a:bodyPr wrap="square" rtlCol="0">
            <a:spAutoFit/>
          </a:bodyPr>
          <a:lstStyle/>
          <a:p>
            <a:pPr algn="ctr"/>
            <a:r>
              <a:rPr lang="en-US" sz="3200">
                <a:effectLst/>
                <a:latin typeface="+mj-lt"/>
                <a:ea typeface="Calibri" panose="020F0502020204030204" pitchFamily="34" charset="0"/>
                <a:cs typeface="Times New Roman" panose="02020603050405020304" pitchFamily="18" charset="0"/>
              </a:rPr>
              <a:t>Some schools don’t have systems in place during the winter break.</a:t>
            </a:r>
          </a:p>
          <a:p>
            <a:pPr algn="ctr"/>
            <a:r>
              <a:rPr lang="en-US" sz="3200">
                <a:effectLst/>
                <a:latin typeface="+mj-lt"/>
                <a:ea typeface="Calibri" panose="020F0502020204030204" pitchFamily="34" charset="0"/>
                <a:cs typeface="Times New Roman" panose="02020603050405020304" pitchFamily="18" charset="0"/>
              </a:rPr>
              <a:t> </a:t>
            </a:r>
          </a:p>
          <a:p>
            <a:pPr algn="ctr"/>
            <a:r>
              <a:rPr lang="en-US" sz="3200">
                <a:effectLst/>
                <a:latin typeface="+mj-lt"/>
                <a:ea typeface="Calibri" panose="020F0502020204030204" pitchFamily="34" charset="0"/>
                <a:cs typeface="Times New Roman" panose="02020603050405020304" pitchFamily="18" charset="0"/>
              </a:rPr>
              <a:t>CC Confusion on sending notice when parents still want to think about it.</a:t>
            </a:r>
          </a:p>
          <a:p>
            <a:pPr algn="ctr"/>
            <a:r>
              <a:rPr lang="en-US" sz="3200">
                <a:effectLst/>
                <a:latin typeface="+mj-lt"/>
                <a:ea typeface="Calibri" panose="020F0502020204030204" pitchFamily="34" charset="0"/>
                <a:cs typeface="Times New Roman" panose="02020603050405020304" pitchFamily="18" charset="0"/>
              </a:rPr>
              <a:t> </a:t>
            </a:r>
          </a:p>
          <a:p>
            <a:pPr algn="ctr"/>
            <a:r>
              <a:rPr lang="en-US" sz="3200">
                <a:latin typeface="+mj-lt"/>
                <a:cs typeface="Times New Roman" panose="02020603050405020304" pitchFamily="18" charset="0"/>
              </a:rPr>
              <a:t>Parents not responding timely</a:t>
            </a:r>
          </a:p>
          <a:p>
            <a:endParaRPr lang="en-US"/>
          </a:p>
        </p:txBody>
      </p:sp>
    </p:spTree>
    <p:extLst>
      <p:ext uri="{BB962C8B-B14F-4D97-AF65-F5344CB8AC3E}">
        <p14:creationId xmlns:p14="http://schemas.microsoft.com/office/powerpoint/2010/main" val="129573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Previous Stakeholder Input – Indicator 8C</a:t>
            </a:r>
          </a:p>
        </p:txBody>
      </p:sp>
      <p:sp>
        <p:nvSpPr>
          <p:cNvPr id="38915" name="Rectangle 3"/>
          <p:cNvSpPr>
            <a:spLocks noGrp="1" noChangeArrowheads="1"/>
          </p:cNvSpPr>
          <p:nvPr>
            <p:ph type="body" idx="1"/>
          </p:nvPr>
        </p:nvSpPr>
        <p:spPr>
          <a:xfrm>
            <a:off x="685800" y="1828799"/>
            <a:ext cx="5190343" cy="4572001"/>
          </a:xfrm>
        </p:spPr>
        <p:txBody>
          <a:bodyPr vert="horz" lIns="91440" tIns="45720" rIns="91440" bIns="45720" rtlCol="0" anchor="t">
            <a:normAutofit fontScale="92500" lnSpcReduction="20000"/>
          </a:bodyPr>
          <a:lstStyle/>
          <a:p>
            <a:pPr marL="228600" lvl="1" indent="0" algn="ctr" eaLnBrk="1" hangingPunct="1">
              <a:buNone/>
            </a:pPr>
            <a:r>
              <a:rPr lang="en-US" altLang="en-US" sz="3600" u="sng"/>
              <a:t>What’s Working</a:t>
            </a:r>
          </a:p>
          <a:p>
            <a:pPr lvl="1">
              <a:lnSpc>
                <a:spcPct val="110000"/>
              </a:lnSpc>
              <a:spcBef>
                <a:spcPts val="0"/>
              </a:spcBef>
              <a:spcAft>
                <a:spcPts val="600"/>
              </a:spcAft>
            </a:pPr>
            <a:r>
              <a:rPr lang="en-US" altLang="en-US" sz="3000"/>
              <a:t>Developing relationships with DOE SSC’s</a:t>
            </a:r>
          </a:p>
          <a:p>
            <a:pPr lvl="1">
              <a:lnSpc>
                <a:spcPct val="110000"/>
              </a:lnSpc>
              <a:spcBef>
                <a:spcPts val="0"/>
              </a:spcBef>
              <a:spcAft>
                <a:spcPts val="600"/>
              </a:spcAft>
            </a:pPr>
            <a:r>
              <a:rPr lang="en-US" altLang="en-US" sz="3000"/>
              <a:t>Discussing transition with whole team at quarterly updates</a:t>
            </a:r>
          </a:p>
          <a:p>
            <a:pPr lvl="1">
              <a:lnSpc>
                <a:spcPct val="110000"/>
              </a:lnSpc>
              <a:spcBef>
                <a:spcPts val="0"/>
              </a:spcBef>
              <a:spcAft>
                <a:spcPts val="600"/>
              </a:spcAft>
            </a:pPr>
            <a:r>
              <a:rPr lang="en-US" altLang="en-US" sz="3000"/>
              <a:t>Keeping up to date on families plans for transition</a:t>
            </a:r>
          </a:p>
          <a:p>
            <a:pPr lvl="1">
              <a:lnSpc>
                <a:spcPct val="110000"/>
              </a:lnSpc>
              <a:spcBef>
                <a:spcPts val="0"/>
              </a:spcBef>
              <a:spcAft>
                <a:spcPts val="600"/>
              </a:spcAft>
            </a:pPr>
            <a:r>
              <a:rPr lang="en-US" altLang="en-US" sz="3000"/>
              <a:t>Discussing with the families early in the process</a:t>
            </a:r>
            <a:r>
              <a:rPr lang="en-US" altLang="en-US" sz="3500"/>
              <a:t> </a:t>
            </a:r>
          </a:p>
          <a:p>
            <a:pPr lvl="3" indent="-182245">
              <a:tabLst>
                <a:tab pos="1377950" algn="l"/>
              </a:tabLst>
            </a:pPr>
            <a:endParaRPr lang="en-US" altLang="en-US" sz="3200"/>
          </a:p>
        </p:txBody>
      </p:sp>
      <p:sp>
        <p:nvSpPr>
          <p:cNvPr id="2" name="TextBox 1">
            <a:extLst>
              <a:ext uri="{FF2B5EF4-FFF2-40B4-BE49-F238E27FC236}">
                <a16:creationId xmlns:a16="http://schemas.microsoft.com/office/drawing/2014/main" id="{9AEF4967-5EE5-8C89-619A-651B13E2A578}"/>
              </a:ext>
            </a:extLst>
          </p:cNvPr>
          <p:cNvSpPr txBox="1"/>
          <p:nvPr/>
        </p:nvSpPr>
        <p:spPr>
          <a:xfrm>
            <a:off x="6422887" y="1828799"/>
            <a:ext cx="4684824" cy="3970318"/>
          </a:xfrm>
          <a:prstGeom prst="rect">
            <a:avLst/>
          </a:prstGeom>
          <a:noFill/>
        </p:spPr>
        <p:txBody>
          <a:bodyPr wrap="square" lIns="91440" tIns="45720" rIns="91440" bIns="45720" rtlCol="0" anchor="t">
            <a:spAutoFit/>
          </a:bodyPr>
          <a:lstStyle/>
          <a:p>
            <a:pPr algn="ctr"/>
            <a:r>
              <a:rPr lang="en-US" sz="3600" u="sng">
                <a:solidFill>
                  <a:schemeClr val="tx1">
                    <a:lumMod val="75000"/>
                    <a:lumOff val="25000"/>
                  </a:schemeClr>
                </a:solidFill>
              </a:rPr>
              <a:t>Challenges</a:t>
            </a:r>
          </a:p>
          <a:p>
            <a:pPr marL="914400" lvl="1" indent="-457200">
              <a:spcAft>
                <a:spcPts val="1200"/>
              </a:spcAft>
              <a:buFont typeface="Wingdings" panose="05000000000000000000" pitchFamily="2" charset="2"/>
              <a:buChar char="§"/>
            </a:pPr>
            <a:r>
              <a:rPr lang="en-US" sz="2800">
                <a:solidFill>
                  <a:schemeClr val="tx1">
                    <a:lumMod val="75000"/>
                    <a:lumOff val="25000"/>
                  </a:schemeClr>
                </a:solidFill>
              </a:rPr>
              <a:t>Care Coordinators unaware of all transition options</a:t>
            </a:r>
          </a:p>
          <a:p>
            <a:pPr marL="914400" lvl="1" indent="-457200">
              <a:spcAft>
                <a:spcPts val="1200"/>
              </a:spcAft>
              <a:buFont typeface="Wingdings" panose="05000000000000000000" pitchFamily="2" charset="2"/>
              <a:buChar char="§"/>
            </a:pPr>
            <a:r>
              <a:rPr lang="en-US" sz="2800">
                <a:solidFill>
                  <a:schemeClr val="tx1">
                    <a:lumMod val="75000"/>
                    <a:lumOff val="25000"/>
                  </a:schemeClr>
                </a:solidFill>
              </a:rPr>
              <a:t>Decline rate</a:t>
            </a:r>
          </a:p>
          <a:p>
            <a:pPr marL="914400" lvl="1" indent="-457200">
              <a:spcAft>
                <a:spcPts val="1200"/>
              </a:spcAft>
              <a:buFont typeface="Wingdings" panose="05000000000000000000" pitchFamily="2" charset="2"/>
              <a:buChar char="§"/>
            </a:pPr>
            <a:r>
              <a:rPr lang="en-US" sz="2800">
                <a:solidFill>
                  <a:schemeClr val="tx1">
                    <a:lumMod val="75000"/>
                    <a:lumOff val="25000"/>
                  </a:schemeClr>
                </a:solidFill>
              </a:rPr>
              <a:t>Documentation of who the family wants at the transition conference</a:t>
            </a:r>
          </a:p>
        </p:txBody>
      </p:sp>
    </p:spTree>
    <p:extLst>
      <p:ext uri="{BB962C8B-B14F-4D97-AF65-F5344CB8AC3E}">
        <p14:creationId xmlns:p14="http://schemas.microsoft.com/office/powerpoint/2010/main" val="345456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fontScale="90000"/>
          </a:bodyPr>
          <a:lstStyle/>
          <a:p>
            <a:pPr algn="ctr" eaLnBrk="1" hangingPunct="1"/>
            <a:r>
              <a:rPr lang="en-US" altLang="en-US" sz="4800" b="1">
                <a:latin typeface="Maiandra GD" panose="020E0502030308020204" pitchFamily="34" charset="0"/>
              </a:rPr>
              <a:t>Transition Conference - Challenges/Root Cause</a:t>
            </a:r>
          </a:p>
        </p:txBody>
      </p:sp>
      <p:sp>
        <p:nvSpPr>
          <p:cNvPr id="2" name="TextBox 1">
            <a:extLst>
              <a:ext uri="{FF2B5EF4-FFF2-40B4-BE49-F238E27FC236}">
                <a16:creationId xmlns:a16="http://schemas.microsoft.com/office/drawing/2014/main" id="{01FD1C1C-D189-84F2-83EF-D791D7749EF4}"/>
              </a:ext>
            </a:extLst>
          </p:cNvPr>
          <p:cNvSpPr txBox="1"/>
          <p:nvPr/>
        </p:nvSpPr>
        <p:spPr>
          <a:xfrm>
            <a:off x="620784" y="2164359"/>
            <a:ext cx="11182525" cy="3754874"/>
          </a:xfrm>
          <a:prstGeom prst="rect">
            <a:avLst/>
          </a:prstGeom>
          <a:noFill/>
        </p:spPr>
        <p:txBody>
          <a:bodyPr wrap="square" rtlCol="0">
            <a:spAutoFit/>
          </a:bodyPr>
          <a:lstStyle/>
          <a:p>
            <a:pPr algn="ctr"/>
            <a:r>
              <a:rPr lang="en-US" sz="3200">
                <a:effectLst/>
                <a:latin typeface="+mj-lt"/>
                <a:ea typeface="Calibri" panose="020F0502020204030204" pitchFamily="34" charset="0"/>
                <a:cs typeface="Times New Roman" panose="02020603050405020304" pitchFamily="18" charset="0"/>
              </a:rPr>
              <a:t>Training on transition options.</a:t>
            </a:r>
          </a:p>
          <a:p>
            <a:pPr algn="ctr"/>
            <a:r>
              <a:rPr lang="en-US" sz="2000">
                <a:effectLst/>
                <a:latin typeface="+mj-lt"/>
                <a:ea typeface="Calibri" panose="020F0502020204030204" pitchFamily="34" charset="0"/>
                <a:cs typeface="Times New Roman" panose="02020603050405020304" pitchFamily="18" charset="0"/>
              </a:rPr>
              <a:t> </a:t>
            </a:r>
          </a:p>
          <a:p>
            <a:pPr algn="ctr"/>
            <a:r>
              <a:rPr lang="en-US" sz="3200">
                <a:effectLst/>
                <a:latin typeface="+mj-lt"/>
                <a:ea typeface="Calibri" panose="020F0502020204030204" pitchFamily="34" charset="0"/>
                <a:cs typeface="Times New Roman" panose="02020603050405020304" pitchFamily="18" charset="0"/>
              </a:rPr>
              <a:t>Families don’t feel it is important.</a:t>
            </a:r>
          </a:p>
          <a:p>
            <a:pPr algn="ctr"/>
            <a:endParaRPr lang="en-US" sz="2000">
              <a:effectLst/>
              <a:latin typeface="+mj-lt"/>
              <a:ea typeface="Calibri" panose="020F0502020204030204" pitchFamily="34" charset="0"/>
              <a:cs typeface="Times New Roman" panose="02020603050405020304" pitchFamily="18" charset="0"/>
            </a:endParaRPr>
          </a:p>
          <a:p>
            <a:pPr algn="ctr"/>
            <a:r>
              <a:rPr lang="en-US" sz="3200">
                <a:effectLst/>
                <a:latin typeface="+mj-lt"/>
                <a:ea typeface="Calibri" panose="020F0502020204030204" pitchFamily="34" charset="0"/>
                <a:cs typeface="Times New Roman" panose="02020603050405020304" pitchFamily="18" charset="0"/>
              </a:rPr>
              <a:t>Private </a:t>
            </a:r>
            <a:r>
              <a:rPr lang="en-US" sz="3200">
                <a:latin typeface="+mj-lt"/>
                <a:ea typeface="Calibri" panose="020F0502020204030204" pitchFamily="34" charset="0"/>
                <a:cs typeface="Times New Roman" panose="02020603050405020304" pitchFamily="18" charset="0"/>
              </a:rPr>
              <a:t>Pre-schools </a:t>
            </a:r>
            <a:r>
              <a:rPr lang="en-US" sz="3200">
                <a:effectLst/>
                <a:latin typeface="+mj-lt"/>
                <a:ea typeface="Calibri" panose="020F0502020204030204" pitchFamily="34" charset="0"/>
                <a:cs typeface="Times New Roman" panose="02020603050405020304" pitchFamily="18" charset="0"/>
              </a:rPr>
              <a:t>not responding to CC’s when CC’s try to schedule meetings. </a:t>
            </a:r>
          </a:p>
          <a:p>
            <a:pPr algn="ctr"/>
            <a:endParaRPr lang="en-US" sz="2000">
              <a:effectLst/>
              <a:latin typeface="+mj-lt"/>
              <a:ea typeface="Calibri" panose="020F0502020204030204" pitchFamily="34" charset="0"/>
              <a:cs typeface="Times New Roman" panose="02020603050405020304" pitchFamily="18" charset="0"/>
            </a:endParaRPr>
          </a:p>
          <a:p>
            <a:pPr algn="ctr"/>
            <a:r>
              <a:rPr lang="en-US" sz="3200">
                <a:latin typeface="+mj-lt"/>
                <a:ea typeface="Calibri" panose="020F0502020204030204" pitchFamily="34" charset="0"/>
                <a:cs typeface="Times New Roman" panose="02020603050405020304" pitchFamily="18" charset="0"/>
              </a:rPr>
              <a:t>Families familiar with transition options</a:t>
            </a:r>
            <a:endParaRPr lang="en-US" sz="3200">
              <a:effectLst/>
              <a:latin typeface="+mj-lt"/>
              <a:ea typeface="Calibri" panose="020F0502020204030204" pitchFamily="34" charset="0"/>
              <a:cs typeface="Times New Roman" panose="02020603050405020304" pitchFamily="18" charset="0"/>
            </a:endParaRPr>
          </a:p>
          <a:p>
            <a:pPr marL="342900" indent="-342900">
              <a:buAutoNum type="arabicPeriod"/>
            </a:pPr>
            <a:endParaRPr lang="en-US"/>
          </a:p>
        </p:txBody>
      </p:sp>
    </p:spTree>
    <p:extLst>
      <p:ext uri="{BB962C8B-B14F-4D97-AF65-F5344CB8AC3E}">
        <p14:creationId xmlns:p14="http://schemas.microsoft.com/office/powerpoint/2010/main" val="1984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FF9A-0021-6270-BEA4-D41C65A0F6E6}"/>
              </a:ext>
            </a:extLst>
          </p:cNvPr>
          <p:cNvSpPr>
            <a:spLocks noGrp="1"/>
          </p:cNvSpPr>
          <p:nvPr>
            <p:ph type="title"/>
          </p:nvPr>
        </p:nvSpPr>
        <p:spPr/>
        <p:txBody>
          <a:bodyPr/>
          <a:lstStyle/>
          <a:p>
            <a:r>
              <a:rPr lang="en-US"/>
              <a:t>Transition: Accomplishments</a:t>
            </a:r>
          </a:p>
        </p:txBody>
      </p:sp>
      <p:sp>
        <p:nvSpPr>
          <p:cNvPr id="3" name="Content Placeholder 2">
            <a:extLst>
              <a:ext uri="{FF2B5EF4-FFF2-40B4-BE49-F238E27FC236}">
                <a16:creationId xmlns:a16="http://schemas.microsoft.com/office/drawing/2014/main" id="{49B8B7A5-4831-0890-015F-41F968115407}"/>
              </a:ext>
            </a:extLst>
          </p:cNvPr>
          <p:cNvSpPr>
            <a:spLocks noGrp="1"/>
          </p:cNvSpPr>
          <p:nvPr>
            <p:ph idx="1"/>
          </p:nvPr>
        </p:nvSpPr>
        <p:spPr>
          <a:xfrm>
            <a:off x="1524000" y="2475345"/>
            <a:ext cx="9144000" cy="3925455"/>
          </a:xfrm>
        </p:spPr>
        <p:txBody>
          <a:bodyPr/>
          <a:lstStyle/>
          <a:p>
            <a:pPr>
              <a:spcAft>
                <a:spcPts val="600"/>
              </a:spcAft>
            </a:pPr>
            <a:r>
              <a:rPr lang="en-US" sz="2800"/>
              <a:t>Statewide CC meeting (Feb 2024):  discussed high quality transition discussions with families.  </a:t>
            </a:r>
          </a:p>
          <a:p>
            <a:pPr>
              <a:spcAft>
                <a:spcPts val="600"/>
              </a:spcAft>
            </a:pPr>
            <a:r>
              <a:rPr lang="en-US" sz="2800"/>
              <a:t>Transition Guide: Drafted one-page handout </a:t>
            </a:r>
          </a:p>
          <a:p>
            <a:pPr>
              <a:spcAft>
                <a:spcPts val="600"/>
              </a:spcAft>
            </a:pPr>
            <a:r>
              <a:rPr lang="en-US" sz="2800"/>
              <a:t>Part B- 619 training with DOE Honolulu District SSC’s- April 2024 </a:t>
            </a:r>
            <a:endParaRPr lang="en-US" sz="2800">
              <a:highlight>
                <a:srgbClr val="FFFF00"/>
              </a:highlight>
            </a:endParaRPr>
          </a:p>
          <a:p>
            <a:endParaRPr lang="en-US"/>
          </a:p>
        </p:txBody>
      </p:sp>
    </p:spTree>
    <p:extLst>
      <p:ext uri="{BB962C8B-B14F-4D97-AF65-F5344CB8AC3E}">
        <p14:creationId xmlns:p14="http://schemas.microsoft.com/office/powerpoint/2010/main" val="19369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3681" y="99220"/>
            <a:ext cx="11585863" cy="1325563"/>
          </a:xfrm>
        </p:spPr>
        <p:txBody>
          <a:bodyPr>
            <a:normAutofit/>
          </a:bodyPr>
          <a:lstStyle/>
          <a:p>
            <a:pPr algn="ctr" eaLnBrk="1" hangingPunct="1"/>
            <a:r>
              <a:rPr lang="en-US" altLang="en-US" sz="4800" b="1">
                <a:latin typeface="Maiandra GD" panose="020E0502030308020204" pitchFamily="34" charset="0"/>
              </a:rPr>
              <a:t>Action Plan Pulse – Next Steps</a:t>
            </a:r>
          </a:p>
        </p:txBody>
      </p:sp>
      <p:graphicFrame>
        <p:nvGraphicFramePr>
          <p:cNvPr id="2" name="Table 2">
            <a:extLst>
              <a:ext uri="{FF2B5EF4-FFF2-40B4-BE49-F238E27FC236}">
                <a16:creationId xmlns:a16="http://schemas.microsoft.com/office/drawing/2014/main" id="{6843EB42-8128-C2CF-1BD3-69BCA9E3A66C}"/>
              </a:ext>
            </a:extLst>
          </p:cNvPr>
          <p:cNvGraphicFramePr>
            <a:graphicFrameLocks noGrp="1"/>
          </p:cNvGraphicFramePr>
          <p:nvPr/>
        </p:nvGraphicFramePr>
        <p:xfrm>
          <a:off x="194810" y="1574801"/>
          <a:ext cx="11754735" cy="4926666"/>
        </p:xfrm>
        <a:graphic>
          <a:graphicData uri="http://schemas.openxmlformats.org/drawingml/2006/table">
            <a:tbl>
              <a:tblPr firstRow="1" bandRow="1">
                <a:tableStyleId>{21E4AEA4-8DFA-4A89-87EB-49C32662AFE0}</a:tableStyleId>
              </a:tblPr>
              <a:tblGrid>
                <a:gridCol w="2850394">
                  <a:extLst>
                    <a:ext uri="{9D8B030D-6E8A-4147-A177-3AD203B41FA5}">
                      <a16:colId xmlns:a16="http://schemas.microsoft.com/office/drawing/2014/main" val="2490156224"/>
                    </a:ext>
                  </a:extLst>
                </a:gridCol>
                <a:gridCol w="2642532">
                  <a:extLst>
                    <a:ext uri="{9D8B030D-6E8A-4147-A177-3AD203B41FA5}">
                      <a16:colId xmlns:a16="http://schemas.microsoft.com/office/drawing/2014/main" val="2992035945"/>
                    </a:ext>
                  </a:extLst>
                </a:gridCol>
                <a:gridCol w="2122414">
                  <a:extLst>
                    <a:ext uri="{9D8B030D-6E8A-4147-A177-3AD203B41FA5}">
                      <a16:colId xmlns:a16="http://schemas.microsoft.com/office/drawing/2014/main" val="3637241629"/>
                    </a:ext>
                  </a:extLst>
                </a:gridCol>
                <a:gridCol w="2197916">
                  <a:extLst>
                    <a:ext uri="{9D8B030D-6E8A-4147-A177-3AD203B41FA5}">
                      <a16:colId xmlns:a16="http://schemas.microsoft.com/office/drawing/2014/main" val="3487064520"/>
                    </a:ext>
                  </a:extLst>
                </a:gridCol>
                <a:gridCol w="1941479">
                  <a:extLst>
                    <a:ext uri="{9D8B030D-6E8A-4147-A177-3AD203B41FA5}">
                      <a16:colId xmlns:a16="http://schemas.microsoft.com/office/drawing/2014/main" val="534642990"/>
                    </a:ext>
                  </a:extLst>
                </a:gridCol>
              </a:tblGrid>
              <a:tr h="643755">
                <a:tc>
                  <a:txBody>
                    <a:bodyPr/>
                    <a:lstStyle/>
                    <a:p>
                      <a:pPr algn="ctr"/>
                      <a:r>
                        <a:rPr lang="en-US"/>
                        <a:t>Goals</a:t>
                      </a:r>
                    </a:p>
                  </a:txBody>
                  <a:tcPr>
                    <a:lnB w="12700" cap="flat" cmpd="sng" algn="ctr">
                      <a:solidFill>
                        <a:schemeClr val="tx1"/>
                      </a:solidFill>
                      <a:prstDash val="solid"/>
                      <a:round/>
                      <a:headEnd type="none" w="med" len="med"/>
                      <a:tailEnd type="none" w="med" len="med"/>
                    </a:lnB>
                  </a:tcPr>
                </a:tc>
                <a:tc>
                  <a:txBody>
                    <a:bodyPr/>
                    <a:lstStyle/>
                    <a:p>
                      <a:pPr algn="ctr"/>
                      <a:r>
                        <a:rPr lang="en-US"/>
                        <a:t>Activities</a:t>
                      </a:r>
                    </a:p>
                  </a:txBody>
                  <a:tcPr>
                    <a:lnB w="12700" cap="flat" cmpd="sng" algn="ctr">
                      <a:solidFill>
                        <a:schemeClr val="tx1"/>
                      </a:solidFill>
                      <a:prstDash val="solid"/>
                      <a:round/>
                      <a:headEnd type="none" w="med" len="med"/>
                      <a:tailEnd type="none" w="med" len="med"/>
                    </a:lnB>
                  </a:tcPr>
                </a:tc>
                <a:tc>
                  <a:txBody>
                    <a:bodyPr/>
                    <a:lstStyle/>
                    <a:p>
                      <a:pPr algn="ctr"/>
                      <a:r>
                        <a:rPr lang="en-US"/>
                        <a:t>Transition Plan</a:t>
                      </a:r>
                    </a:p>
                  </a:txBody>
                  <a:tcPr>
                    <a:lnB w="12700" cap="flat" cmpd="sng" algn="ctr">
                      <a:solidFill>
                        <a:schemeClr val="tx1"/>
                      </a:solidFill>
                      <a:prstDash val="solid"/>
                      <a:round/>
                      <a:headEnd type="none" w="med" len="med"/>
                      <a:tailEnd type="none" w="med" len="med"/>
                    </a:lnB>
                  </a:tcPr>
                </a:tc>
                <a:tc>
                  <a:txBody>
                    <a:bodyPr/>
                    <a:lstStyle/>
                    <a:p>
                      <a:pPr algn="ctr"/>
                      <a:r>
                        <a:rPr lang="en-US"/>
                        <a:t>Transition Notice</a:t>
                      </a:r>
                    </a:p>
                  </a:txBody>
                  <a:tcPr>
                    <a:lnB w="12700" cap="flat" cmpd="sng" algn="ctr">
                      <a:solidFill>
                        <a:schemeClr val="tx1"/>
                      </a:solidFill>
                      <a:prstDash val="solid"/>
                      <a:round/>
                      <a:headEnd type="none" w="med" len="med"/>
                      <a:tailEnd type="none" w="med" len="med"/>
                    </a:lnB>
                  </a:tcPr>
                </a:tc>
                <a:tc>
                  <a:txBody>
                    <a:bodyPr/>
                    <a:lstStyle/>
                    <a:p>
                      <a:pPr algn="ctr"/>
                      <a:r>
                        <a:rPr lang="en-US"/>
                        <a:t>Transition Conference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965025"/>
                  </a:ext>
                </a:extLst>
              </a:tr>
              <a:tr h="1072369">
                <a:tc>
                  <a:txBody>
                    <a:bodyPr/>
                    <a:lstStyle/>
                    <a:p>
                      <a:r>
                        <a:rPr lang="en-US" sz="1800" b="1" kern="1200">
                          <a:solidFill>
                            <a:schemeClr val="dk1"/>
                          </a:solidFill>
                          <a:effectLst/>
                          <a:latin typeface="+mn-lt"/>
                          <a:ea typeface="+mn-ea"/>
                          <a:cs typeface="+mn-cs"/>
                        </a:rPr>
                        <a:t>To gain an understanding of the transition process. (8A,B,C)</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Create a 1-page handout outlining the transition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ym typeface="Wingdings" panose="05000000000000000000" pitchFamily="2" charset="2"/>
                      </a:endParaRPr>
                    </a:p>
                    <a:p>
                      <a:pPr algn="ctr"/>
                      <a:r>
                        <a:rPr lang="en-US">
                          <a:sym typeface="Wingdings" panose="05000000000000000000" pitchFamily="2" charset="2"/>
                        </a:rPr>
                        <a: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ym typeface="Wingdings" panose="05000000000000000000" pitchFamily="2" charset="2"/>
                      </a:endParaRPr>
                    </a:p>
                    <a:p>
                      <a:pPr algn="ctr"/>
                      <a:r>
                        <a:rPr lang="en-US">
                          <a:sym typeface="Wingdings" panose="05000000000000000000" pitchFamily="2" charset="2"/>
                        </a:rPr>
                        <a: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ym typeface="Wingdings" panose="05000000000000000000" pitchFamily="2" charset="2"/>
                      </a:endParaRPr>
                    </a:p>
                    <a:p>
                      <a:pPr algn="ctr"/>
                      <a:r>
                        <a:rPr lang="en-US">
                          <a:sym typeface="Wingdings" panose="05000000000000000000" pitchFamily="2" charset="2"/>
                        </a:rPr>
                        <a: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808486"/>
                  </a:ext>
                </a:extLst>
              </a:tr>
              <a:tr h="950304">
                <a:tc>
                  <a:txBody>
                    <a:bodyPr/>
                    <a:lstStyle/>
                    <a:p>
                      <a:r>
                        <a:rPr lang="en-US" sz="1800" b="1" kern="1200">
                          <a:solidFill>
                            <a:schemeClr val="dk1"/>
                          </a:solidFill>
                          <a:effectLst/>
                          <a:latin typeface="+mn-lt"/>
                          <a:ea typeface="+mn-ea"/>
                          <a:cs typeface="+mn-cs"/>
                        </a:rPr>
                        <a:t>To collaborate with Part B (DOE). (8B,8C)</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Hold a collaborative meting between SSC/619 and CC’s to increase collaboration of children transitioning to Part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ym typeface="Wingdings" panose="05000000000000000000" pitchFamily="2" charset="2"/>
                      </a:endParaRPr>
                    </a:p>
                    <a:p>
                      <a:pPr algn="ctr"/>
                      <a:r>
                        <a:rPr lang="en-US">
                          <a:sym typeface="Wingdings" panose="05000000000000000000" pitchFamily="2" charset="2"/>
                        </a:rPr>
                        <a: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398312"/>
                  </a:ext>
                </a:extLst>
              </a:tr>
              <a:tr h="918222">
                <a:tc>
                  <a:txBody>
                    <a:bodyPr/>
                    <a:lstStyle/>
                    <a:p>
                      <a:r>
                        <a:rPr lang="en-US" sz="1800" b="1" kern="1200">
                          <a:solidFill>
                            <a:schemeClr val="dk1"/>
                          </a:solidFill>
                          <a:effectLst/>
                          <a:latin typeface="+mn-lt"/>
                          <a:ea typeface="+mn-ea"/>
                          <a:cs typeface="+mn-cs"/>
                        </a:rPr>
                        <a:t>To increase transition conferences held. (8C)</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Create a handout for families to show importance of transition conferences.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527960"/>
                  </a:ext>
                </a:extLst>
              </a:tr>
              <a:tr h="1342016">
                <a:tc>
                  <a:txBody>
                    <a:bodyPr/>
                    <a:lstStyle/>
                    <a:p>
                      <a:r>
                        <a:rPr lang="en-US" sz="1800" b="1" kern="1200">
                          <a:solidFill>
                            <a:schemeClr val="dk1"/>
                          </a:solidFill>
                          <a:effectLst/>
                          <a:latin typeface="+mn-lt"/>
                          <a:ea typeface="+mn-ea"/>
                          <a:cs typeface="+mn-cs"/>
                        </a:rPr>
                        <a:t>Quality transition discussions with the families. (8A,B,C)</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Social Work unit to discuss topic of quality transition discussions at statewide CC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811738"/>
                  </a:ext>
                </a:extLst>
              </a:tr>
            </a:tbl>
          </a:graphicData>
        </a:graphic>
      </p:graphicFrame>
    </p:spTree>
    <p:extLst>
      <p:ext uri="{BB962C8B-B14F-4D97-AF65-F5344CB8AC3E}">
        <p14:creationId xmlns:p14="http://schemas.microsoft.com/office/powerpoint/2010/main" val="382769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2673" y="99220"/>
            <a:ext cx="10442864" cy="1325563"/>
          </a:xfrm>
        </p:spPr>
        <p:txBody>
          <a:bodyPr>
            <a:normAutofit/>
          </a:bodyPr>
          <a:lstStyle/>
          <a:p>
            <a:pPr algn="ctr" eaLnBrk="1" hangingPunct="1"/>
            <a:r>
              <a:rPr lang="en-US" altLang="en-US" sz="4800" b="1">
                <a:latin typeface="Maiandra GD" panose="020E0502030308020204" pitchFamily="34" charset="0"/>
              </a:rPr>
              <a:t>EI Community Partnership</a:t>
            </a:r>
          </a:p>
        </p:txBody>
      </p:sp>
      <p:sp>
        <p:nvSpPr>
          <p:cNvPr id="38915" name="Rectangle 3"/>
          <p:cNvSpPr>
            <a:spLocks noGrp="1" noChangeArrowheads="1"/>
          </p:cNvSpPr>
          <p:nvPr>
            <p:ph type="body" idx="1"/>
          </p:nvPr>
        </p:nvSpPr>
        <p:spPr>
          <a:xfrm>
            <a:off x="685800" y="1828799"/>
            <a:ext cx="10972800" cy="4572001"/>
          </a:xfrm>
        </p:spPr>
        <p:txBody>
          <a:bodyPr>
            <a:normAutofit fontScale="85000" lnSpcReduction="20000"/>
          </a:bodyPr>
          <a:lstStyle/>
          <a:p>
            <a:pPr marL="228600" lvl="1" indent="0">
              <a:buNone/>
            </a:pPr>
            <a:r>
              <a:rPr lang="en-US" altLang="en-US" sz="3200"/>
              <a:t>Participate in workgroups to:</a:t>
            </a:r>
          </a:p>
          <a:p>
            <a:pPr marL="228600" lvl="1" indent="0">
              <a:buNone/>
            </a:pPr>
            <a:endParaRPr lang="en-US" altLang="en-US" sz="3200"/>
          </a:p>
          <a:p>
            <a:pPr marL="914400" lvl="2" indent="-228600"/>
            <a:r>
              <a:rPr lang="en-US" altLang="en-US" sz="3000"/>
              <a:t>Analyze data</a:t>
            </a:r>
          </a:p>
          <a:p>
            <a:pPr marL="914400" lvl="2" indent="-228600">
              <a:buNone/>
            </a:pPr>
            <a:endParaRPr lang="en-US" altLang="en-US" sz="3000"/>
          </a:p>
          <a:p>
            <a:pPr marL="914400" lvl="2" indent="-228600"/>
            <a:r>
              <a:rPr lang="en-US" altLang="en-US" sz="3000"/>
              <a:t>Develop Improvement Strategies</a:t>
            </a:r>
          </a:p>
          <a:p>
            <a:pPr marL="914400" lvl="2" indent="-228600">
              <a:buNone/>
            </a:pPr>
            <a:endParaRPr lang="en-US" altLang="en-US" sz="3000"/>
          </a:p>
          <a:p>
            <a:pPr marL="914400" lvl="2" indent="-228600"/>
            <a:r>
              <a:rPr lang="en-US" altLang="en-US" sz="3000"/>
              <a:t>Evaluate Progress</a:t>
            </a:r>
          </a:p>
          <a:p>
            <a:pPr marL="914400" lvl="2" indent="-228600">
              <a:buNone/>
            </a:pPr>
            <a:endParaRPr lang="en-US" altLang="en-US" sz="3000"/>
          </a:p>
          <a:p>
            <a:pPr marL="914400" lvl="2" indent="-228600"/>
            <a:r>
              <a:rPr lang="en-US" altLang="en-US" sz="3000"/>
              <a:t>Develop and Implement activities designed to improve outcomes for children</a:t>
            </a:r>
          </a:p>
          <a:p>
            <a:pPr lvl="2" indent="0">
              <a:buNone/>
            </a:pPr>
            <a:endParaRPr lang="en-US" altLang="en-US" sz="3000">
              <a:latin typeface="Maiandra GD" panose="020E0502030308020204" pitchFamily="34" charset="0"/>
            </a:endParaRPr>
          </a:p>
          <a:p>
            <a:pPr indent="0">
              <a:buNone/>
            </a:pPr>
            <a:r>
              <a:rPr lang="en-US" altLang="en-US" sz="2600">
                <a:latin typeface="Maiandra GD" panose="020E0502030308020204" pitchFamily="34" charset="0"/>
              </a:rPr>
              <a:t>Email: </a:t>
            </a:r>
            <a:r>
              <a:rPr lang="en-US" altLang="en-US" sz="2600">
                <a:latin typeface="Maiandra GD" panose="020E0502030308020204" pitchFamily="34" charset="0"/>
                <a:hlinkClick r:id="rId3"/>
              </a:rPr>
              <a:t>sheri.umakoshi@doh.hawaii.gov</a:t>
            </a:r>
            <a:r>
              <a:rPr lang="en-US" altLang="en-US" sz="2600">
                <a:latin typeface="Maiandra GD" panose="020E0502030308020204" pitchFamily="34" charset="0"/>
              </a:rPr>
              <a:t> </a:t>
            </a:r>
          </a:p>
        </p:txBody>
      </p:sp>
      <p:pic>
        <p:nvPicPr>
          <p:cNvPr id="3" name="Picture 2" descr="Hands holding each other">
            <a:extLst>
              <a:ext uri="{FF2B5EF4-FFF2-40B4-BE49-F238E27FC236}">
                <a16:creationId xmlns:a16="http://schemas.microsoft.com/office/drawing/2014/main" id="{66EB59CE-8B72-431E-9BA6-A17A09C0A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6550" y="190500"/>
            <a:ext cx="1577686" cy="1051791"/>
          </a:xfrm>
          <a:prstGeom prst="rect">
            <a:avLst/>
          </a:prstGeom>
        </p:spPr>
      </p:pic>
      <p:pic>
        <p:nvPicPr>
          <p:cNvPr id="5" name="Graphic 4" descr="Group brainstorm with solid fill">
            <a:extLst>
              <a:ext uri="{FF2B5EF4-FFF2-40B4-BE49-F238E27FC236}">
                <a16:creationId xmlns:a16="http://schemas.microsoft.com/office/drawing/2014/main" id="{5AC529BC-A6A1-494D-9C3E-EC8FDACAB2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2158"/>
            <a:ext cx="1288473" cy="1288473"/>
          </a:xfrm>
          <a:prstGeom prst="rect">
            <a:avLst/>
          </a:prstGeom>
        </p:spPr>
      </p:pic>
      <p:pic>
        <p:nvPicPr>
          <p:cNvPr id="7" name="Graphic 6" descr="Meeting with solid fill">
            <a:extLst>
              <a:ext uri="{FF2B5EF4-FFF2-40B4-BE49-F238E27FC236}">
                <a16:creationId xmlns:a16="http://schemas.microsoft.com/office/drawing/2014/main" id="{DAC1756A-ED20-4E3E-A134-5C48F52AEE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6550" y="5410199"/>
            <a:ext cx="1257300" cy="1257300"/>
          </a:xfrm>
          <a:prstGeom prst="rect">
            <a:avLst/>
          </a:prstGeom>
        </p:spPr>
      </p:pic>
    </p:spTree>
    <p:extLst>
      <p:ext uri="{BB962C8B-B14F-4D97-AF65-F5344CB8AC3E}">
        <p14:creationId xmlns:p14="http://schemas.microsoft.com/office/powerpoint/2010/main" val="182856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9FDA73-D28A-4270-ACEE-48420D8D92BD}"/>
              </a:ext>
            </a:extLst>
          </p:cNvPr>
          <p:cNvSpPr txBox="1"/>
          <p:nvPr/>
        </p:nvSpPr>
        <p:spPr>
          <a:xfrm>
            <a:off x="0" y="6019800"/>
            <a:ext cx="12223484" cy="584775"/>
          </a:xfrm>
          <a:prstGeom prst="rect">
            <a:avLst/>
          </a:prstGeom>
          <a:noFill/>
        </p:spPr>
        <p:txBody>
          <a:bodyPr wrap="square" rtlCol="0">
            <a:spAutoFit/>
          </a:bodyPr>
          <a:lstStyle/>
          <a:p>
            <a:pPr algn="ctr"/>
            <a:r>
              <a:rPr lang="en-US" sz="3200"/>
              <a:t>Thank you for joining forces with us!</a:t>
            </a:r>
          </a:p>
        </p:txBody>
      </p:sp>
      <p:pic>
        <p:nvPicPr>
          <p:cNvPr id="2050" name="Picture 2" descr="43 Inspiring Motivational Quotes About Teamwork and Collaboration | Inc.com">
            <a:extLst>
              <a:ext uri="{FF2B5EF4-FFF2-40B4-BE49-F238E27FC236}">
                <a16:creationId xmlns:a16="http://schemas.microsoft.com/office/drawing/2014/main" id="{131A77AB-388E-4ED9-ADCA-86415F6BC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94597F-6603-4356-8F4A-BDAF05582F1A}"/>
              </a:ext>
            </a:extLst>
          </p:cNvPr>
          <p:cNvSpPr txBox="1"/>
          <p:nvPr/>
        </p:nvSpPr>
        <p:spPr>
          <a:xfrm>
            <a:off x="266700" y="169523"/>
            <a:ext cx="11658600" cy="1938992"/>
          </a:xfrm>
          <a:prstGeom prst="rect">
            <a:avLst/>
          </a:prstGeom>
          <a:noFill/>
        </p:spPr>
        <p:txBody>
          <a:bodyPr wrap="square">
            <a:spAutoFit/>
          </a:bodyPr>
          <a:lstStyle/>
          <a:p>
            <a:r>
              <a:rPr lang="en-US" sz="4000" b="0" i="0">
                <a:solidFill>
                  <a:srgbClr val="333333"/>
                </a:solidFill>
                <a:effectLst/>
                <a:latin typeface="Gadugi" panose="020B0502040204020203" pitchFamily="34" charset="0"/>
                <a:ea typeface="Gadugi" panose="020B0502040204020203" pitchFamily="34" charset="0"/>
              </a:rPr>
              <a:t>“There is immense power when a group of people with similar interests gets together to work toward the same goals.”</a:t>
            </a:r>
            <a:endParaRPr lang="en-US" sz="4000">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63F2DAFB-2EBF-4D60-A51D-2526B2C4DCA1}"/>
              </a:ext>
            </a:extLst>
          </p:cNvPr>
          <p:cNvSpPr txBox="1"/>
          <p:nvPr/>
        </p:nvSpPr>
        <p:spPr>
          <a:xfrm>
            <a:off x="9448800" y="1865896"/>
            <a:ext cx="2286000" cy="369332"/>
          </a:xfrm>
          <a:prstGeom prst="rect">
            <a:avLst/>
          </a:prstGeom>
          <a:noFill/>
        </p:spPr>
        <p:txBody>
          <a:bodyPr wrap="square" rtlCol="0">
            <a:spAutoFit/>
          </a:bodyPr>
          <a:lstStyle/>
          <a:p>
            <a:r>
              <a:rPr lang="en-US" i="1">
                <a:latin typeface="Gadugi" panose="020B0502040204020203" pitchFamily="34" charset="0"/>
                <a:ea typeface="Gadugi" panose="020B0502040204020203" pitchFamily="34" charset="0"/>
              </a:rPr>
              <a:t>~Idowu Koyenikan</a:t>
            </a:r>
          </a:p>
        </p:txBody>
      </p:sp>
      <p:sp>
        <p:nvSpPr>
          <p:cNvPr id="7" name="TextBox 6">
            <a:extLst>
              <a:ext uri="{FF2B5EF4-FFF2-40B4-BE49-F238E27FC236}">
                <a16:creationId xmlns:a16="http://schemas.microsoft.com/office/drawing/2014/main" id="{E23D35CD-39B8-4461-9981-2DACFDDE7ED7}"/>
              </a:ext>
            </a:extLst>
          </p:cNvPr>
          <p:cNvSpPr txBox="1"/>
          <p:nvPr/>
        </p:nvSpPr>
        <p:spPr>
          <a:xfrm>
            <a:off x="381000" y="5983877"/>
            <a:ext cx="11125200" cy="769441"/>
          </a:xfrm>
          <a:prstGeom prst="rect">
            <a:avLst/>
          </a:prstGeom>
          <a:noFill/>
        </p:spPr>
        <p:txBody>
          <a:bodyPr wrap="square" rtlCol="0">
            <a:spAutoFit/>
          </a:bodyPr>
          <a:lstStyle/>
          <a:p>
            <a:pPr algn="ctr"/>
            <a:r>
              <a:rPr lang="en-US" sz="4400">
                <a:solidFill>
                  <a:schemeClr val="bg1"/>
                </a:solidFill>
                <a:latin typeface="Gadugi" panose="020B0502040204020203" pitchFamily="34" charset="0"/>
                <a:ea typeface="Gadugi" panose="020B0502040204020203" pitchFamily="34" charset="0"/>
              </a:rPr>
              <a:t>Thank you for partnering with  us!</a:t>
            </a:r>
          </a:p>
        </p:txBody>
      </p:sp>
    </p:spTree>
    <p:extLst>
      <p:ext uri="{BB962C8B-B14F-4D97-AF65-F5344CB8AC3E}">
        <p14:creationId xmlns:p14="http://schemas.microsoft.com/office/powerpoint/2010/main" val="31447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32055" y="1479556"/>
            <a:ext cx="4367015" cy="2870771"/>
          </a:xfrm>
        </p:spPr>
        <p:txBody>
          <a:bodyPr>
            <a:normAutofit/>
          </a:bodyPr>
          <a:lstStyle/>
          <a:p>
            <a:pPr algn="ctr"/>
            <a:r>
              <a:rPr lang="en-US" altLang="en-US" b="1">
                <a:latin typeface="Maiandra GD" panose="020E0502030308020204" pitchFamily="34" charset="0"/>
              </a:rPr>
              <a:t>Timely Services</a:t>
            </a:r>
          </a:p>
        </p:txBody>
      </p:sp>
    </p:spTree>
    <p:extLst>
      <p:ext uri="{BB962C8B-B14F-4D97-AF65-F5344CB8AC3E}">
        <p14:creationId xmlns:p14="http://schemas.microsoft.com/office/powerpoint/2010/main" val="7098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7A447105629C4D93BE1ED165161FE9" ma:contentTypeVersion="4" ma:contentTypeDescription="Create a new document." ma:contentTypeScope="" ma:versionID="982167001bef60f9d7dab642bc907f19">
  <xsd:schema xmlns:xsd="http://www.w3.org/2001/XMLSchema" xmlns:xs="http://www.w3.org/2001/XMLSchema" xmlns:p="http://schemas.microsoft.com/office/2006/metadata/properties" xmlns:ns2="17131606-4bbd-479d-9fa5-d9bc79e3b41b" targetNamespace="http://schemas.microsoft.com/office/2006/metadata/properties" ma:root="true" ma:fieldsID="c3fad25c175878e771acc1a189be1663" ns2:_="">
    <xsd:import namespace="17131606-4bbd-479d-9fa5-d9bc79e3b4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31606-4bbd-479d-9fa5-d9bc79e3b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E418A-9A28-4A52-B5AD-E43991F0207A}">
  <ds:schemaRefs>
    <ds:schemaRef ds:uri="http://schemas.microsoft.com/sharepoint/v3/contenttype/forms"/>
  </ds:schemaRefs>
</ds:datastoreItem>
</file>

<file path=customXml/itemProps2.xml><?xml version="1.0" encoding="utf-8"?>
<ds:datastoreItem xmlns:ds="http://schemas.openxmlformats.org/officeDocument/2006/customXml" ds:itemID="{0D46749D-8498-4930-AFAC-F66FBD1D08D1}">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7131606-4bbd-479d-9fa5-d9bc79e3b41b"/>
    <ds:schemaRef ds:uri="http://www.w3.org/XML/1998/namespace"/>
  </ds:schemaRefs>
</ds:datastoreItem>
</file>

<file path=customXml/itemProps3.xml><?xml version="1.0" encoding="utf-8"?>
<ds:datastoreItem xmlns:ds="http://schemas.openxmlformats.org/officeDocument/2006/customXml" ds:itemID="{1A8C23C7-F4D7-40C3-B3AD-83C7A3946195}">
  <ds:schemaRefs>
    <ds:schemaRef ds:uri="17131606-4bbd-479d-9fa5-d9bc79e3b4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847dec6-63b2-43f9-a6d0-58a40aaa1a10}" enabled="0" method="" siteId="{3847dec6-63b2-43f9-a6d0-58a40aaa1a10}" removed="1"/>
</clbl:labelList>
</file>

<file path=docProps/app.xml><?xml version="1.0" encoding="utf-8"?>
<Properties xmlns="http://schemas.openxmlformats.org/officeDocument/2006/extended-properties" xmlns:vt="http://schemas.openxmlformats.org/officeDocument/2006/docPropsVTypes">
  <Template>Medical design presentation (widescreen)</Template>
  <TotalTime>2</TotalTime>
  <Words>8393</Words>
  <Application>Microsoft Office PowerPoint</Application>
  <PresentationFormat>Widescreen</PresentationFormat>
  <Paragraphs>1197</Paragraphs>
  <Slides>89</Slides>
  <Notes>89</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Medical Design 16x9</vt:lpstr>
      <vt:lpstr>The Pulse on Hawaii’s Part C  Early Intervention System</vt:lpstr>
      <vt:lpstr>Purpose of Today’s Meeting</vt:lpstr>
      <vt:lpstr>Early Intervention Partners</vt:lpstr>
      <vt:lpstr>Agenda</vt:lpstr>
      <vt:lpstr>Mission: Providing Early Intervention Services  in Natural Environments</vt:lpstr>
      <vt:lpstr>Key Principles: Providing Early  Intervention Services in Natural Environments</vt:lpstr>
      <vt:lpstr>Indicators, Targets, and Data</vt:lpstr>
      <vt:lpstr>Target Setting</vt:lpstr>
      <vt:lpstr>Timely Services</vt:lpstr>
      <vt:lpstr>Timely Services Definition</vt:lpstr>
      <vt:lpstr>1.  Percent of infants and toddlers with IFSPs who receive timely EI services</vt:lpstr>
      <vt:lpstr>Timely Services -Late Reasons</vt:lpstr>
      <vt:lpstr>Child Outcomes</vt:lpstr>
      <vt:lpstr>EARLY INTERVENTION OUTCOMES</vt:lpstr>
      <vt:lpstr>EARLY INTERVENTION CHILD OUTCOMES</vt:lpstr>
      <vt:lpstr>3A.  Percent of infants and toddlers who, when compared to same-age peers, demonstrate improved positive social-emotional skills (including social relationships)</vt:lpstr>
      <vt:lpstr>3A.  Percent of infants and toddlers who, when compared to same-age peers, demonstrate improved positive social-emotional skills (including social relationships)</vt:lpstr>
      <vt:lpstr>3B.  Percent of infants and toddlers who, when compared to same-age peers, demonstrate improved acquisition and use of knowledge and skills (including early language/ communication)</vt:lpstr>
      <vt:lpstr>3B.  Percent of infants and toddlers who, when compared to same-age peers, demonstrate improved acquisition and use of knowledge and skills (including early language/ communication)</vt:lpstr>
      <vt:lpstr>3C.  Percent of infants and toddlers who, when compared to same-age peers, demonstrate improved use of appropriate behaviors to meet needs</vt:lpstr>
      <vt:lpstr>3C.  Percent of infants and toddlers who, when compared to same-age peers, demonstrate improved use of appropriate behaviors to meet needs</vt:lpstr>
      <vt:lpstr>EARLY INTERVENTION OUTCOMES</vt:lpstr>
      <vt:lpstr>4A. Percent of families who report that EI services helped the family know their rights </vt:lpstr>
      <vt:lpstr>4B. Percent of families who report that EI services helped the family communicate their children’s needs: </vt:lpstr>
      <vt:lpstr>4C. Percent of families who report that EI services helped the family helped their children develop and learn: </vt:lpstr>
      <vt:lpstr>Additional Family Survey Data </vt:lpstr>
      <vt:lpstr>Child Find</vt:lpstr>
      <vt:lpstr>Child Find Definition</vt:lpstr>
      <vt:lpstr>5. Percent of infants and toddlers birth to 1</vt:lpstr>
      <vt:lpstr>6.  Percent of infants and toddlers birth to 3 </vt:lpstr>
      <vt:lpstr>Timely Initial MDEs and IFSPs</vt:lpstr>
      <vt:lpstr>Timely Initial MDE &amp; IFSP Definition</vt:lpstr>
      <vt:lpstr>7. Percent with evaluation, assessment and Initial IFSP within Part C’s 45-day timeline</vt:lpstr>
      <vt:lpstr>Timely Initial MDE &amp; IFSP- Late Reasons</vt:lpstr>
      <vt:lpstr>Transition 8A:  Transition Plan</vt:lpstr>
      <vt:lpstr>Transition Plan Requirement</vt:lpstr>
      <vt:lpstr>8A. Percent exiting Part C with timely transition plans</vt:lpstr>
      <vt:lpstr>Late Reasons</vt:lpstr>
      <vt:lpstr>Transition 8B:  Transition Notice</vt:lpstr>
      <vt:lpstr>Transition Notice Requirement</vt:lpstr>
      <vt:lpstr>8B. Percent exiting Part C with timely transition notice: </vt:lpstr>
      <vt:lpstr>Late Reasons</vt:lpstr>
      <vt:lpstr>Transition 8C:  Transition Conference</vt:lpstr>
      <vt:lpstr>Transition Conference Requirement</vt:lpstr>
      <vt:lpstr>8C. Percent exiting Part C with timely transition conference:</vt:lpstr>
      <vt:lpstr>Late Reasons</vt:lpstr>
      <vt:lpstr>Strategies to Improve the System of Services and Increase Compliance</vt:lpstr>
      <vt:lpstr>Workgroup Members</vt:lpstr>
      <vt:lpstr>Challenges/Root Cause</vt:lpstr>
      <vt:lpstr>Action Plan</vt:lpstr>
      <vt:lpstr>Action Plan Pulse – Next Steps</vt:lpstr>
      <vt:lpstr>Child Outcomes: Strategies to Improve the System of Services and Increase Compliance</vt:lpstr>
      <vt:lpstr>Baseline Data:</vt:lpstr>
      <vt:lpstr>Target Data:</vt:lpstr>
      <vt:lpstr>Workgroup Members</vt:lpstr>
      <vt:lpstr>Action Plan Related to Positive Social Emotional Development</vt:lpstr>
      <vt:lpstr>Family Outcomes: Strategies to Improve the System of Services and Increase Compliance</vt:lpstr>
      <vt:lpstr>Baseline Data:</vt:lpstr>
      <vt:lpstr>Target Data:</vt:lpstr>
      <vt:lpstr>Workgroup Members</vt:lpstr>
      <vt:lpstr>REPRESENTATIVENESS</vt:lpstr>
      <vt:lpstr>REPRESENTATIVENESS</vt:lpstr>
      <vt:lpstr>REPRESENTATIVENESS</vt:lpstr>
      <vt:lpstr>Action Plan Related to  Representativeness</vt:lpstr>
      <vt:lpstr>Action Plan Related to  Survey Return Rates</vt:lpstr>
      <vt:lpstr>Program feedback</vt:lpstr>
      <vt:lpstr>Program feedback</vt:lpstr>
      <vt:lpstr>Program feedback</vt:lpstr>
      <vt:lpstr>Next Steps</vt:lpstr>
      <vt:lpstr>Child Find  and Child Count</vt:lpstr>
      <vt:lpstr>Child Find System Components</vt:lpstr>
      <vt:lpstr>Workgroup Members</vt:lpstr>
      <vt:lpstr>Statewide Child Find Activities</vt:lpstr>
      <vt:lpstr>PowerPoint Presentation</vt:lpstr>
      <vt:lpstr>PowerPoint Presentation</vt:lpstr>
      <vt:lpstr>PowerPoint Presentation</vt:lpstr>
      <vt:lpstr>Child Find Challenges</vt:lpstr>
      <vt:lpstr>Looking Ahead</vt:lpstr>
      <vt:lpstr>Workgroup Members</vt:lpstr>
      <vt:lpstr>Previous Stakeholder Input – Indicator 8A</vt:lpstr>
      <vt:lpstr>Transition Plan - Challenges/Root Cause</vt:lpstr>
      <vt:lpstr>Previous Stakeholder Input – Indicator 8B</vt:lpstr>
      <vt:lpstr>Transition Notice - Challenges/Root Cause</vt:lpstr>
      <vt:lpstr>Previous Stakeholder Input – Indicator 8C</vt:lpstr>
      <vt:lpstr>Transition Conference - Challenges/Root Cause</vt:lpstr>
      <vt:lpstr>Transition: Accomplishments</vt:lpstr>
      <vt:lpstr>Action Plan Pulse – Next Steps</vt:lpstr>
      <vt:lpstr>EI Community Partnership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Pulse of Hawaii’s Part C Early Intervention System</dc:title>
  <dc:creator>Kong, Stacy</dc:creator>
  <cp:lastModifiedBy>Kubo, Kathy</cp:lastModifiedBy>
  <cp:revision>4</cp:revision>
  <cp:lastPrinted>2024-11-12T17:04:43Z</cp:lastPrinted>
  <dcterms:created xsi:type="dcterms:W3CDTF">2016-11-28T21:27:56Z</dcterms:created>
  <dcterms:modified xsi:type="dcterms:W3CDTF">2024-12-05T20:46:42Z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0x010100497A447105629C4D93BE1ED165161FE9</vt:lpwstr>
  </property>
</Properties>
</file>