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15" r:id="rId2"/>
    <p:sldMasterId id="2147483703" r:id="rId3"/>
    <p:sldMasterId id="2147483728" r:id="rId4"/>
  </p:sldMasterIdLst>
  <p:notesMasterIdLst>
    <p:notesMasterId r:id="rId38"/>
  </p:notesMasterIdLst>
  <p:handoutMasterIdLst>
    <p:handoutMasterId r:id="rId39"/>
  </p:handoutMasterIdLst>
  <p:sldIdLst>
    <p:sldId id="343" r:id="rId5"/>
    <p:sldId id="329" r:id="rId6"/>
    <p:sldId id="299" r:id="rId7"/>
    <p:sldId id="321" r:id="rId8"/>
    <p:sldId id="315" r:id="rId9"/>
    <p:sldId id="282" r:id="rId10"/>
    <p:sldId id="325" r:id="rId11"/>
    <p:sldId id="294" r:id="rId12"/>
    <p:sldId id="283" r:id="rId13"/>
    <p:sldId id="284" r:id="rId14"/>
    <p:sldId id="328" r:id="rId15"/>
    <p:sldId id="326" r:id="rId16"/>
    <p:sldId id="269" r:id="rId17"/>
    <p:sldId id="331" r:id="rId18"/>
    <p:sldId id="287" r:id="rId19"/>
    <p:sldId id="335" r:id="rId20"/>
    <p:sldId id="330" r:id="rId21"/>
    <p:sldId id="279" r:id="rId22"/>
    <p:sldId id="316" r:id="rId23"/>
    <p:sldId id="339" r:id="rId24"/>
    <p:sldId id="337" r:id="rId25"/>
    <p:sldId id="338" r:id="rId26"/>
    <p:sldId id="336" r:id="rId27"/>
    <p:sldId id="322" r:id="rId28"/>
    <p:sldId id="258" r:id="rId29"/>
    <p:sldId id="259" r:id="rId30"/>
    <p:sldId id="286" r:id="rId31"/>
    <p:sldId id="288" r:id="rId32"/>
    <p:sldId id="291" r:id="rId33"/>
    <p:sldId id="320" r:id="rId34"/>
    <p:sldId id="332" r:id="rId35"/>
    <p:sldId id="324" r:id="rId36"/>
    <p:sldId id="34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DAA"/>
    <a:srgbClr val="0E71AE"/>
    <a:srgbClr val="1D6DB1"/>
    <a:srgbClr val="AEAFAF"/>
    <a:srgbClr val="D0D0D0"/>
    <a:srgbClr val="00CC66"/>
    <a:srgbClr val="6666FF"/>
    <a:srgbClr val="61BDDA"/>
    <a:srgbClr val="61B3BB"/>
    <a:srgbClr val="62C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76" autoAdjust="0"/>
    <p:restoredTop sz="94660"/>
  </p:normalViewPr>
  <p:slideViewPr>
    <p:cSldViewPr snapToGrid="0">
      <p:cViewPr varScale="1">
        <p:scale>
          <a:sx n="85" d="100"/>
          <a:sy n="85" d="100"/>
        </p:scale>
        <p:origin x="53" y="192"/>
      </p:cViewPr>
      <p:guideLst/>
    </p:cSldViewPr>
  </p:slideViewPr>
  <p:notesTextViewPr>
    <p:cViewPr>
      <p:scale>
        <a:sx n="3" d="2"/>
        <a:sy n="3" d="2"/>
      </p:scale>
      <p:origin x="0" y="0"/>
    </p:cViewPr>
  </p:notesTextViewPr>
  <p:sorterViewPr>
    <p:cViewPr>
      <p:scale>
        <a:sx n="66" d="100"/>
        <a:sy n="66" d="100"/>
      </p:scale>
      <p:origin x="0" y="-1210"/>
    </p:cViewPr>
  </p:sorterViewPr>
  <p:notesViewPr>
    <p:cSldViewPr snapToGrid="0">
      <p:cViewPr varScale="1">
        <p:scale>
          <a:sx n="61" d="100"/>
          <a:sy n="61" d="100"/>
        </p:scale>
        <p:origin x="187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image" Target="../media/image58.jpg"/><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716660970965884E-2"/>
          <c:y val="3.2744502158084693E-2"/>
          <c:w val="0.92411150554807753"/>
          <c:h val="0.92871809199085453"/>
        </c:manualLayout>
      </c:layout>
      <c:barChart>
        <c:barDir val="col"/>
        <c:grouping val="clustered"/>
        <c:varyColors val="0"/>
        <c:ser>
          <c:idx val="0"/>
          <c:order val="0"/>
          <c:tx>
            <c:strRef>
              <c:f>Sheet1!$B$1</c:f>
              <c:strCache>
                <c:ptCount val="1"/>
                <c:pt idx="0">
                  <c:v>14-Jan</c:v>
                </c:pt>
              </c:strCache>
            </c:strRef>
          </c:tx>
          <c:spPr>
            <a:solidFill>
              <a:schemeClr val="accent1"/>
            </a:solidFill>
            <a:ln>
              <a:noFill/>
            </a:ln>
            <a:effectLst/>
            <a:scene3d>
              <a:camera prst="orthographicFront"/>
              <a:lightRig rig="threePt" dir="t"/>
            </a:scene3d>
            <a:sp3d>
              <a:bevelT/>
              <a:bevelB/>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0.00%</c:formatCode>
                <c:ptCount val="3"/>
                <c:pt idx="0">
                  <c:v>8.8999999999999996E-2</c:v>
                </c:pt>
                <c:pt idx="1">
                  <c:v>6.8000000000000005E-2</c:v>
                </c:pt>
                <c:pt idx="2">
                  <c:v>4.2999999999999997E-2</c:v>
                </c:pt>
              </c:numCache>
            </c:numRef>
          </c:val>
        </c:ser>
        <c:ser>
          <c:idx val="1"/>
          <c:order val="1"/>
          <c:tx>
            <c:strRef>
              <c:f>Sheet1!$C$1</c:f>
              <c:strCache>
                <c:ptCount val="1"/>
                <c:pt idx="0">
                  <c:v>15-Jan</c:v>
                </c:pt>
              </c:strCache>
            </c:strRef>
          </c:tx>
          <c:spPr>
            <a:solidFill>
              <a:schemeClr val="accent2"/>
            </a:solidFill>
            <a:ln>
              <a:noFill/>
            </a:ln>
            <a:effectLst/>
            <a:scene3d>
              <a:camera prst="orthographicFront"/>
              <a:lightRig rig="threePt" dir="t"/>
            </a:scene3d>
            <a:sp3d>
              <a:bevelT/>
              <a:bevelB/>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Sheet1!$C$2:$C$4</c:f>
              <c:numCache>
                <c:formatCode>0%</c:formatCode>
                <c:ptCount val="3"/>
                <c:pt idx="0">
                  <c:v>-0.02</c:v>
                </c:pt>
                <c:pt idx="1">
                  <c:v>0.03</c:v>
                </c:pt>
                <c:pt idx="2" formatCode="0.00%">
                  <c:v>-2E-3</c:v>
                </c:pt>
              </c:numCache>
            </c:numRef>
          </c:val>
        </c:ser>
        <c:dLbls>
          <c:dLblPos val="outEnd"/>
          <c:showLegendKey val="0"/>
          <c:showVal val="1"/>
          <c:showCatName val="0"/>
          <c:showSerName val="0"/>
          <c:showPercent val="0"/>
          <c:showBubbleSize val="0"/>
        </c:dLbls>
        <c:gapWidth val="219"/>
        <c:overlap val="-27"/>
        <c:axId val="-616441024"/>
        <c:axId val="-729394480"/>
      </c:barChart>
      <c:catAx>
        <c:axId val="-61644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9394480"/>
        <c:crosses val="autoZero"/>
        <c:auto val="1"/>
        <c:lblAlgn val="ctr"/>
        <c:lblOffset val="100"/>
        <c:noMultiLvlLbl val="0"/>
      </c:catAx>
      <c:valAx>
        <c:axId val="-7293944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6441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2800">
                <a:solidFill>
                  <a:schemeClr val="tx1"/>
                </a:solidFill>
              </a:defRPr>
            </a:pPr>
            <a:r>
              <a:rPr lang="en-US" sz="2400" dirty="0">
                <a:solidFill>
                  <a:schemeClr val="tx1"/>
                </a:solidFill>
              </a:rPr>
              <a:t>Disaster-related mortality worldwide</a:t>
            </a:r>
            <a:r>
              <a:rPr lang="en-US" sz="2400" dirty="0" smtClean="0">
                <a:solidFill>
                  <a:schemeClr val="tx1"/>
                </a:solidFill>
              </a:rPr>
              <a:t>, 1964-2013</a:t>
            </a:r>
            <a:endParaRPr lang="en-US" sz="2400" dirty="0">
              <a:solidFill>
                <a:schemeClr val="tx1"/>
              </a:solidFill>
            </a:endParaRPr>
          </a:p>
        </c:rich>
      </c:tx>
      <c:layout>
        <c:manualLayout>
          <c:xMode val="edge"/>
          <c:yMode val="edge"/>
          <c:x val="0.10331235364317348"/>
          <c:y val="8.7333728984513886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1069634913668013E-2"/>
          <c:y val="0.25307204334330818"/>
          <c:w val="0.82994125734283219"/>
          <c:h val="0.74535485044567451"/>
        </c:manualLayout>
      </c:layout>
      <c:pie3DChart>
        <c:varyColors val="1"/>
        <c:ser>
          <c:idx val="0"/>
          <c:order val="0"/>
          <c:explosion val="22"/>
          <c:dPt>
            <c:idx val="0"/>
            <c:bubble3D val="0"/>
            <c:explosion val="11"/>
            <c:spPr>
              <a:blipFill dpi="0" rotWithShape="1">
                <a:blip xmlns:r="http://schemas.openxmlformats.org/officeDocument/2006/relationships" r:embed="rId1"/>
                <a:srcRect/>
                <a:stretch>
                  <a:fillRect/>
                </a:stretch>
              </a:blipFill>
            </c:spPr>
          </c:dPt>
          <c:dPt>
            <c:idx val="1"/>
            <c:bubble3D val="0"/>
            <c:spPr>
              <a:blipFill>
                <a:blip xmlns:r="http://schemas.openxmlformats.org/officeDocument/2006/relationships" r:embed="rId2"/>
                <a:stretch>
                  <a:fillRect/>
                </a:stretch>
              </a:blipFill>
            </c:spPr>
          </c:dPt>
          <c:dPt>
            <c:idx val="2"/>
            <c:bubble3D val="0"/>
            <c:spPr>
              <a:solidFill>
                <a:srgbClr val="FF0000"/>
              </a:solidFill>
            </c:spPr>
          </c:dPt>
          <c:dPt>
            <c:idx val="3"/>
            <c:bubble3D val="0"/>
            <c:explosion val="17"/>
            <c:spPr>
              <a:blipFill>
                <a:blip xmlns:r="http://schemas.openxmlformats.org/officeDocument/2006/relationships" r:embed="rId3"/>
                <a:stretch>
                  <a:fillRect/>
                </a:stretch>
              </a:blipFill>
            </c:spPr>
          </c:dPt>
          <c:dLbls>
            <c:dLbl>
              <c:idx val="0"/>
              <c:layout>
                <c:manualLayout>
                  <c:x val="-3.4659376156000632E-3"/>
                  <c:y val="-0.15411936963293602"/>
                </c:manualLayout>
              </c:layout>
              <c:tx>
                <c:rich>
                  <a:bodyPr/>
                  <a:lstStyle/>
                  <a:p>
                    <a:pPr>
                      <a:defRPr sz="1800" b="1">
                        <a:solidFill>
                          <a:schemeClr val="tx1"/>
                        </a:solidFill>
                      </a:defRPr>
                    </a:pPr>
                    <a:fld id="{67F44614-5466-4D97-93B6-82B7E08B82F2}" type="CATEGORYNAME">
                      <a:rPr lang="en-US" sz="1800" dirty="0">
                        <a:solidFill>
                          <a:schemeClr val="tx1"/>
                        </a:solidFill>
                      </a:rPr>
                      <a:pPr>
                        <a:defRPr sz="1800" b="1">
                          <a:solidFill>
                            <a:schemeClr val="tx1"/>
                          </a:solidFill>
                        </a:defRPr>
                      </a:pPr>
                      <a:t>[CATEGORY NAME]</a:t>
                    </a:fld>
                    <a:r>
                      <a:rPr lang="en-US" sz="1800" baseline="0" dirty="0">
                        <a:solidFill>
                          <a:schemeClr val="tx1"/>
                        </a:solidFill>
                      </a:rPr>
                      <a:t>
</a:t>
                    </a:r>
                    <a:fld id="{B93346BF-3548-43B3-97E8-EDD2D97817E1}" type="PERCENTAGE">
                      <a:rPr lang="en-US" sz="1800" baseline="0" dirty="0">
                        <a:solidFill>
                          <a:schemeClr val="tx1"/>
                        </a:solidFill>
                      </a:rPr>
                      <a:pPr>
                        <a:defRPr sz="1800" b="1">
                          <a:solidFill>
                            <a:schemeClr val="tx1"/>
                          </a:solidFill>
                        </a:defRPr>
                      </a:pPr>
                      <a:t>[PERCENTAGE]</a:t>
                    </a:fld>
                    <a:endParaRPr lang="en-US" sz="1800" baseline="0" dirty="0">
                      <a:solidFill>
                        <a:schemeClr val="tx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25296776408738086"/>
                      <c:h val="0.18481420607668098"/>
                    </c:manualLayout>
                  </c15:layout>
                  <c15:dlblFieldTable/>
                  <c15:showDataLabelsRange val="0"/>
                </c:ext>
              </c:extLst>
            </c:dLbl>
            <c:dLbl>
              <c:idx val="1"/>
              <c:layout>
                <c:manualLayout>
                  <c:x val="1.3066844619667927E-7"/>
                  <c:y val="0.10497355475868064"/>
                </c:manualLayout>
              </c:layout>
              <c:spPr>
                <a:noFill/>
                <a:ln>
                  <a:noFill/>
                </a:ln>
                <a:effectLst/>
              </c:spPr>
              <c:txPr>
                <a:bodyPr/>
                <a:lstStyle/>
                <a:p>
                  <a:pPr>
                    <a:defRPr sz="1800" b="1"/>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6916781317339166"/>
                      <c:h val="0.11737622665797347"/>
                    </c:manualLayout>
                  </c15:layout>
                </c:ext>
              </c:extLst>
            </c:dLbl>
            <c:dLbl>
              <c:idx val="2"/>
              <c:layout>
                <c:manualLayout>
                  <c:x val="-8.9079359897331414E-2"/>
                  <c:y val="-2.0620977020124999E-3"/>
                </c:manualLayout>
              </c:layout>
              <c:tx>
                <c:rich>
                  <a:bodyPr/>
                  <a:lstStyle/>
                  <a:p>
                    <a:pPr>
                      <a:defRPr sz="2000" b="1"/>
                    </a:pPr>
                    <a:fld id="{56526C11-A171-4F4C-A20A-E54AF4EFD645}" type="CATEGORYNAME">
                      <a:rPr lang="en-US" sz="2000">
                        <a:solidFill>
                          <a:srgbClr val="FF0000"/>
                        </a:solidFill>
                        <a:effectLst>
                          <a:outerShdw blurRad="38100" dist="38100" dir="2700000" algn="tl">
                            <a:srgbClr val="000000">
                              <a:alpha val="43137"/>
                            </a:srgbClr>
                          </a:outerShdw>
                        </a:effectLst>
                      </a:rPr>
                      <a:pPr>
                        <a:defRPr sz="2000" b="1"/>
                      </a:pPr>
                      <a:t>[CATEGORY NAME]</a:t>
                    </a:fld>
                    <a:r>
                      <a:rPr lang="en-US" sz="2000" baseline="0" dirty="0">
                        <a:solidFill>
                          <a:srgbClr val="FF0000"/>
                        </a:solidFill>
                        <a:effectLst>
                          <a:outerShdw blurRad="38100" dist="38100" dir="2700000" algn="tl">
                            <a:srgbClr val="000000">
                              <a:alpha val="43137"/>
                            </a:srgbClr>
                          </a:outerShdw>
                        </a:effectLst>
                      </a:rPr>
                      <a:t>
</a:t>
                    </a:r>
                    <a:fld id="{756E3283-7409-4501-92D3-83F00DDA9C9F}" type="PERCENTAGE">
                      <a:rPr lang="en-US" sz="2000" baseline="0">
                        <a:solidFill>
                          <a:srgbClr val="FF0000"/>
                        </a:solidFill>
                        <a:effectLst>
                          <a:outerShdw blurRad="38100" dist="38100" dir="2700000" algn="tl">
                            <a:srgbClr val="000000">
                              <a:alpha val="43137"/>
                            </a:srgbClr>
                          </a:outerShdw>
                        </a:effectLst>
                      </a:rPr>
                      <a:pPr>
                        <a:defRPr sz="2000" b="1"/>
                      </a:pPr>
                      <a:t>[PERCENTAGE]</a:t>
                    </a:fld>
                    <a:endParaRPr lang="en-US" sz="2000" baseline="0" dirty="0">
                      <a:solidFill>
                        <a:srgbClr val="FF0000"/>
                      </a:solidFill>
                      <a:effectLst>
                        <a:outerShdw blurRad="38100" dist="38100" dir="2700000" algn="tl">
                          <a:srgbClr val="000000">
                            <a:alpha val="43137"/>
                          </a:srgbClr>
                        </a:outerShdw>
                      </a:effectLst>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21007197198334016"/>
                      <c:h val="0.12921059052550024"/>
                    </c:manualLayout>
                  </c15:layout>
                  <c15:dlblFieldTable/>
                  <c15:showDataLabelsRange val="0"/>
                </c:ext>
              </c:extLst>
            </c:dLbl>
            <c:dLbl>
              <c:idx val="3"/>
              <c:layout>
                <c:manualLayout>
                  <c:x val="0.16920769596223295"/>
                  <c:y val="-9.0423201232077526E-3"/>
                </c:manualLayout>
              </c:layout>
              <c:spPr>
                <a:noFill/>
                <a:ln>
                  <a:noFill/>
                </a:ln>
                <a:effectLst/>
              </c:spPr>
              <c:txPr>
                <a:bodyPr/>
                <a:lstStyle/>
                <a:p>
                  <a:pPr>
                    <a:defRPr sz="1800" b="1"/>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491506396431455"/>
                      <c:h val="0.14970680031686459"/>
                    </c:manualLayout>
                  </c15:layout>
                </c:ext>
              </c:extLst>
            </c:dLbl>
            <c:spPr>
              <a:noFill/>
              <a:ln>
                <a:noFill/>
              </a:ln>
              <a:effectLst/>
            </c:spPr>
            <c:txPr>
              <a:bodyPr/>
              <a:lstStyle/>
              <a:p>
                <a:pPr>
                  <a:defRPr sz="14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Sheet2!$A$37:$A$40</c:f>
              <c:strCache>
                <c:ptCount val="4"/>
                <c:pt idx="0">
                  <c:v>Hydro-meteorological</c:v>
                </c:pt>
                <c:pt idx="1">
                  <c:v>Geological</c:v>
                </c:pt>
                <c:pt idx="2">
                  <c:v>Biological</c:v>
                </c:pt>
                <c:pt idx="3">
                  <c:v>Technological</c:v>
                </c:pt>
              </c:strCache>
            </c:strRef>
          </c:cat>
          <c:val>
            <c:numRef>
              <c:f>Sheet2!$B$37:$B$40</c:f>
              <c:numCache>
                <c:formatCode>General</c:formatCode>
                <c:ptCount val="4"/>
                <c:pt idx="0">
                  <c:v>2190411</c:v>
                </c:pt>
                <c:pt idx="1">
                  <c:v>2669485</c:v>
                </c:pt>
                <c:pt idx="2">
                  <c:v>203146</c:v>
                </c:pt>
                <c:pt idx="3">
                  <c:v>275928</c:v>
                </c:pt>
              </c:numCache>
            </c:numRef>
          </c:val>
        </c:ser>
        <c:dLbls>
          <c:showLegendKey val="0"/>
          <c:showVal val="0"/>
          <c:showCatName val="1"/>
          <c:showSerName val="0"/>
          <c:showPercent val="1"/>
          <c:showBubbleSize val="0"/>
          <c:showLeaderLines val="1"/>
        </c:dLbls>
      </c:pie3DChart>
    </c:plotArea>
    <c:plotVisOnly val="1"/>
    <c:dispBlanksAs val="gap"/>
    <c:showDLblsOverMax val="0"/>
  </c:chart>
  <c:spPr>
    <a:noFill/>
    <a:ln>
      <a:noFill/>
    </a:ln>
    <a:effectLst/>
  </c:sp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5.jpeg"/></Relationships>
</file>

<file path=ppt/diagrams/_rels/data2.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1BC16-FB4F-401C-B331-874239689C13}"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C94DFC0-8CD1-4BE8-94E7-BEC30F4A6287}">
      <dgm:prSet phldrT="[Text]"/>
      <dgm:spPr/>
      <dgm:t>
        <a:bodyPr/>
        <a:lstStyle/>
        <a:p>
          <a:r>
            <a:rPr lang="en-US" dirty="0" smtClean="0">
              <a:solidFill>
                <a:schemeClr val="tx1"/>
              </a:solidFill>
            </a:rPr>
            <a:t>2</a:t>
          </a:r>
          <a:endParaRPr lang="en-US" dirty="0">
            <a:solidFill>
              <a:schemeClr val="tx1"/>
            </a:solidFill>
          </a:endParaRPr>
        </a:p>
      </dgm:t>
    </dgm:pt>
    <dgm:pt modelId="{DBABAA44-09BC-4CD3-80F8-71CAD66FB051}" type="parTrans" cxnId="{0DF22D09-6E4D-4283-96D2-AFEFAAC49DA0}">
      <dgm:prSet/>
      <dgm:spPr/>
      <dgm:t>
        <a:bodyPr/>
        <a:lstStyle/>
        <a:p>
          <a:endParaRPr lang="en-US"/>
        </a:p>
      </dgm:t>
    </dgm:pt>
    <dgm:pt modelId="{936ACE1F-BE1E-4489-9697-33BB3CBCDB56}" type="sibTrans" cxnId="{0DF22D09-6E4D-4283-96D2-AFEFAAC49DA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1000" r="-41000"/>
          </a:stretch>
        </a:blipFill>
      </dgm:spPr>
      <dgm:t>
        <a:bodyPr/>
        <a:lstStyle/>
        <a:p>
          <a:endParaRPr lang="en-US"/>
        </a:p>
      </dgm:t>
    </dgm:pt>
    <dgm:pt modelId="{D26F76A9-9F48-499D-BC62-6982D7F1D11A}" type="pres">
      <dgm:prSet presAssocID="{9271BC16-FB4F-401C-B331-874239689C13}" presName="Name0" presStyleCnt="0">
        <dgm:presLayoutVars>
          <dgm:chMax val="7"/>
          <dgm:chPref val="7"/>
          <dgm:dir/>
        </dgm:presLayoutVars>
      </dgm:prSet>
      <dgm:spPr/>
    </dgm:pt>
    <dgm:pt modelId="{3D18C50D-EA7E-4321-8384-673BA582B073}" type="pres">
      <dgm:prSet presAssocID="{9271BC16-FB4F-401C-B331-874239689C13}" presName="Name1" presStyleCnt="0"/>
      <dgm:spPr/>
    </dgm:pt>
    <dgm:pt modelId="{BB193D6B-C86C-4A3C-AA7F-CE9ED0E6F8AD}" type="pres">
      <dgm:prSet presAssocID="{936ACE1F-BE1E-4489-9697-33BB3CBCDB56}" presName="picture_1" presStyleCnt="0"/>
      <dgm:spPr/>
    </dgm:pt>
    <dgm:pt modelId="{54AB761D-5083-453E-A65D-B71F7F00D30B}" type="pres">
      <dgm:prSet presAssocID="{936ACE1F-BE1E-4489-9697-33BB3CBCDB56}" presName="pictureRepeatNode" presStyleLbl="alignImgPlace1" presStyleIdx="0" presStyleCnt="1"/>
      <dgm:spPr/>
      <dgm:t>
        <a:bodyPr/>
        <a:lstStyle/>
        <a:p>
          <a:endParaRPr lang="en-US"/>
        </a:p>
      </dgm:t>
    </dgm:pt>
    <dgm:pt modelId="{8138ABE0-6660-4A2E-8FC2-20AE75FFC923}" type="pres">
      <dgm:prSet presAssocID="{2C94DFC0-8CD1-4BE8-94E7-BEC30F4A6287}" presName="text_1" presStyleLbl="node1" presStyleIdx="0" presStyleCnt="0">
        <dgm:presLayoutVars>
          <dgm:bulletEnabled val="1"/>
        </dgm:presLayoutVars>
      </dgm:prSet>
      <dgm:spPr/>
      <dgm:t>
        <a:bodyPr/>
        <a:lstStyle/>
        <a:p>
          <a:endParaRPr lang="en-US"/>
        </a:p>
      </dgm:t>
    </dgm:pt>
  </dgm:ptLst>
  <dgm:cxnLst>
    <dgm:cxn modelId="{0DF22D09-6E4D-4283-96D2-AFEFAAC49DA0}" srcId="{9271BC16-FB4F-401C-B331-874239689C13}" destId="{2C94DFC0-8CD1-4BE8-94E7-BEC30F4A6287}" srcOrd="0" destOrd="0" parTransId="{DBABAA44-09BC-4CD3-80F8-71CAD66FB051}" sibTransId="{936ACE1F-BE1E-4489-9697-33BB3CBCDB56}"/>
    <dgm:cxn modelId="{26DC487E-EF6E-46E2-A8E2-315B76C72A37}" type="presOf" srcId="{9271BC16-FB4F-401C-B331-874239689C13}" destId="{D26F76A9-9F48-499D-BC62-6982D7F1D11A}" srcOrd="0" destOrd="0" presId="urn:microsoft.com/office/officeart/2008/layout/CircularPictureCallout"/>
    <dgm:cxn modelId="{4329932D-44AA-4C61-8BAA-C723E5DA61DC}" type="presOf" srcId="{936ACE1F-BE1E-4489-9697-33BB3CBCDB56}" destId="{54AB761D-5083-453E-A65D-B71F7F00D30B}" srcOrd="0" destOrd="0" presId="urn:microsoft.com/office/officeart/2008/layout/CircularPictureCallout"/>
    <dgm:cxn modelId="{4EB37122-E0A5-4638-819D-332B0140EB73}" type="presOf" srcId="{2C94DFC0-8CD1-4BE8-94E7-BEC30F4A6287}" destId="{8138ABE0-6660-4A2E-8FC2-20AE75FFC923}" srcOrd="0" destOrd="0" presId="urn:microsoft.com/office/officeart/2008/layout/CircularPictureCallout"/>
    <dgm:cxn modelId="{877C5A1A-E03A-4EF9-A685-42516FBDECA7}" type="presParOf" srcId="{D26F76A9-9F48-499D-BC62-6982D7F1D11A}" destId="{3D18C50D-EA7E-4321-8384-673BA582B073}" srcOrd="0" destOrd="0" presId="urn:microsoft.com/office/officeart/2008/layout/CircularPictureCallout"/>
    <dgm:cxn modelId="{0B7DBD36-5E16-475A-B642-196CE6A07AC0}" type="presParOf" srcId="{3D18C50D-EA7E-4321-8384-673BA582B073}" destId="{BB193D6B-C86C-4A3C-AA7F-CE9ED0E6F8AD}" srcOrd="0" destOrd="0" presId="urn:microsoft.com/office/officeart/2008/layout/CircularPictureCallout"/>
    <dgm:cxn modelId="{AA936302-2F53-4F70-8199-F0E56AE036B9}" type="presParOf" srcId="{BB193D6B-C86C-4A3C-AA7F-CE9ED0E6F8AD}" destId="{54AB761D-5083-453E-A65D-B71F7F00D30B}" srcOrd="0" destOrd="0" presId="urn:microsoft.com/office/officeart/2008/layout/CircularPictureCallout"/>
    <dgm:cxn modelId="{267214BC-50B0-41DA-9D16-5DDDE3E7D965}" type="presParOf" srcId="{3D18C50D-EA7E-4321-8384-673BA582B073}" destId="{8138ABE0-6660-4A2E-8FC2-20AE75FFC923}"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ADE5D6-2967-4276-A9F3-57E80C3D729C}"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9B855DB8-B002-4AAC-B430-78F059F38A21}">
      <dgm:prSet phldrT="[Text]"/>
      <dgm:spPr/>
      <dgm:t>
        <a:bodyPr/>
        <a:lstStyle/>
        <a:p>
          <a:r>
            <a:rPr lang="en-US" dirty="0" smtClean="0"/>
            <a:t>1</a:t>
          </a:r>
          <a:endParaRPr lang="en-US" dirty="0"/>
        </a:p>
      </dgm:t>
    </dgm:pt>
    <dgm:pt modelId="{EC428738-D77A-40E9-ADEA-3CD2144FCE24}" type="parTrans" cxnId="{38C590BB-C7A5-4614-9940-18F41FFCC93D}">
      <dgm:prSet/>
      <dgm:spPr/>
      <dgm:t>
        <a:bodyPr/>
        <a:lstStyle/>
        <a:p>
          <a:endParaRPr lang="en-US"/>
        </a:p>
      </dgm:t>
    </dgm:pt>
    <dgm:pt modelId="{5EA31D38-8286-4E0B-B0B0-A1A97C743C9C}" type="sibTrans" cxnId="{38C590BB-C7A5-4614-9940-18F41FFCC93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265DFF3C-C93D-4AB0-A664-9F00B116251F}" type="pres">
      <dgm:prSet presAssocID="{86ADE5D6-2967-4276-A9F3-57E80C3D729C}" presName="Name0" presStyleCnt="0">
        <dgm:presLayoutVars>
          <dgm:chMax val="7"/>
          <dgm:chPref val="7"/>
          <dgm:dir/>
        </dgm:presLayoutVars>
      </dgm:prSet>
      <dgm:spPr/>
    </dgm:pt>
    <dgm:pt modelId="{802594BC-6DAF-44FF-A522-58E62D6D04F7}" type="pres">
      <dgm:prSet presAssocID="{86ADE5D6-2967-4276-A9F3-57E80C3D729C}" presName="Name1" presStyleCnt="0"/>
      <dgm:spPr/>
    </dgm:pt>
    <dgm:pt modelId="{F2B5F1B9-320B-4636-A4DE-DCE22351EFAB}" type="pres">
      <dgm:prSet presAssocID="{5EA31D38-8286-4E0B-B0B0-A1A97C743C9C}" presName="picture_1" presStyleCnt="0"/>
      <dgm:spPr/>
    </dgm:pt>
    <dgm:pt modelId="{3E287ABA-321E-417F-8FBF-38DAA5C9A7EE}" type="pres">
      <dgm:prSet presAssocID="{5EA31D38-8286-4E0B-B0B0-A1A97C743C9C}" presName="pictureRepeatNode" presStyleLbl="alignImgPlace1" presStyleIdx="0" presStyleCnt="1"/>
      <dgm:spPr/>
      <dgm:t>
        <a:bodyPr/>
        <a:lstStyle/>
        <a:p>
          <a:endParaRPr lang="en-US"/>
        </a:p>
      </dgm:t>
    </dgm:pt>
    <dgm:pt modelId="{75A9D448-8760-427C-BFFD-CE3C05BEED47}" type="pres">
      <dgm:prSet presAssocID="{9B855DB8-B002-4AAC-B430-78F059F38A21}" presName="text_1" presStyleLbl="node1" presStyleIdx="0" presStyleCnt="0">
        <dgm:presLayoutVars>
          <dgm:bulletEnabled val="1"/>
        </dgm:presLayoutVars>
      </dgm:prSet>
      <dgm:spPr/>
      <dgm:t>
        <a:bodyPr/>
        <a:lstStyle/>
        <a:p>
          <a:endParaRPr lang="en-US"/>
        </a:p>
      </dgm:t>
    </dgm:pt>
  </dgm:ptLst>
  <dgm:cxnLst>
    <dgm:cxn modelId="{38C590BB-C7A5-4614-9940-18F41FFCC93D}" srcId="{86ADE5D6-2967-4276-A9F3-57E80C3D729C}" destId="{9B855DB8-B002-4AAC-B430-78F059F38A21}" srcOrd="0" destOrd="0" parTransId="{EC428738-D77A-40E9-ADEA-3CD2144FCE24}" sibTransId="{5EA31D38-8286-4E0B-B0B0-A1A97C743C9C}"/>
    <dgm:cxn modelId="{D1252546-709A-47FB-A6F9-42B0DFBFAAAE}" type="presOf" srcId="{5EA31D38-8286-4E0B-B0B0-A1A97C743C9C}" destId="{3E287ABA-321E-417F-8FBF-38DAA5C9A7EE}" srcOrd="0" destOrd="0" presId="urn:microsoft.com/office/officeart/2008/layout/CircularPictureCallout"/>
    <dgm:cxn modelId="{610E0500-8FA9-414C-A610-884282A79AAD}" type="presOf" srcId="{9B855DB8-B002-4AAC-B430-78F059F38A21}" destId="{75A9D448-8760-427C-BFFD-CE3C05BEED47}" srcOrd="0" destOrd="0" presId="urn:microsoft.com/office/officeart/2008/layout/CircularPictureCallout"/>
    <dgm:cxn modelId="{0462D2F6-3C46-415C-8A09-4F9FC12EC560}" type="presOf" srcId="{86ADE5D6-2967-4276-A9F3-57E80C3D729C}" destId="{265DFF3C-C93D-4AB0-A664-9F00B116251F}" srcOrd="0" destOrd="0" presId="urn:microsoft.com/office/officeart/2008/layout/CircularPictureCallout"/>
    <dgm:cxn modelId="{68C660C2-DA6E-4D36-864B-1C295F543CAB}" type="presParOf" srcId="{265DFF3C-C93D-4AB0-A664-9F00B116251F}" destId="{802594BC-6DAF-44FF-A522-58E62D6D04F7}" srcOrd="0" destOrd="0" presId="urn:microsoft.com/office/officeart/2008/layout/CircularPictureCallout"/>
    <dgm:cxn modelId="{96EFBF63-F745-44D3-ADDA-F92C600F3393}" type="presParOf" srcId="{802594BC-6DAF-44FF-A522-58E62D6D04F7}" destId="{F2B5F1B9-320B-4636-A4DE-DCE22351EFAB}" srcOrd="0" destOrd="0" presId="urn:microsoft.com/office/officeart/2008/layout/CircularPictureCallout"/>
    <dgm:cxn modelId="{6B5E6071-86E7-4235-A8D9-EE616B7609D4}" type="presParOf" srcId="{F2B5F1B9-320B-4636-A4DE-DCE22351EFAB}" destId="{3E287ABA-321E-417F-8FBF-38DAA5C9A7EE}" srcOrd="0" destOrd="0" presId="urn:microsoft.com/office/officeart/2008/layout/CircularPictureCallout"/>
    <dgm:cxn modelId="{F7081F46-E0E1-4242-AEE0-934668BFD94E}" type="presParOf" srcId="{802594BC-6DAF-44FF-A522-58E62D6D04F7}" destId="{75A9D448-8760-427C-BFFD-CE3C05BEED47}" srcOrd="1"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D9F3CC-0EA1-46CA-8221-25CE964ED17E}" type="doc">
      <dgm:prSet loTypeId="urn:microsoft.com/office/officeart/2005/8/layout/hProcess3" loCatId="process" qsTypeId="urn:microsoft.com/office/officeart/2005/8/quickstyle/3d1" qsCatId="3D" csTypeId="urn:microsoft.com/office/officeart/2005/8/colors/accent1_2" csCatId="accent1" phldr="1"/>
      <dgm:spPr/>
      <dgm:t>
        <a:bodyPr/>
        <a:lstStyle/>
        <a:p>
          <a:endParaRPr lang="en-US"/>
        </a:p>
      </dgm:t>
    </dgm:pt>
    <dgm:pt modelId="{73C8183E-28DE-41B4-9EB6-370AD11229CE}">
      <dgm:prSet phldrT="[Text]" custT="1"/>
      <dgm:spPr/>
      <dgm:t>
        <a:bodyPr/>
        <a:lstStyle/>
        <a:p>
          <a:pPr algn="ctr"/>
          <a:r>
            <a:rPr lang="en-US" sz="2400" b="1" dirty="0" smtClean="0"/>
            <a:t>Phases 1-3</a:t>
          </a:r>
          <a:endParaRPr lang="en-US" sz="2400" b="1" dirty="0"/>
        </a:p>
      </dgm:t>
    </dgm:pt>
    <dgm:pt modelId="{3FBBE7C0-EC44-4602-AC0D-9242C3AF5EB5}" type="parTrans" cxnId="{7763CE19-D87A-4CA6-801C-7D4F085854E1}">
      <dgm:prSet/>
      <dgm:spPr/>
      <dgm:t>
        <a:bodyPr/>
        <a:lstStyle/>
        <a:p>
          <a:endParaRPr lang="en-US"/>
        </a:p>
      </dgm:t>
    </dgm:pt>
    <dgm:pt modelId="{977FD596-7360-46AE-8042-967101CF310B}" type="sibTrans" cxnId="{7763CE19-D87A-4CA6-801C-7D4F085854E1}">
      <dgm:prSet/>
      <dgm:spPr/>
      <dgm:t>
        <a:bodyPr/>
        <a:lstStyle/>
        <a:p>
          <a:endParaRPr lang="en-US"/>
        </a:p>
      </dgm:t>
    </dgm:pt>
    <dgm:pt modelId="{9FC10C34-C11E-4793-B0A2-C5C453E04F82}">
      <dgm:prSet phldrT="[Text]"/>
      <dgm:spPr/>
      <dgm:t>
        <a:bodyPr/>
        <a:lstStyle/>
        <a:p>
          <a:r>
            <a:rPr lang="en-US" dirty="0" smtClean="0"/>
            <a:t>Mostly animals</a:t>
          </a:r>
          <a:endParaRPr lang="en-US" dirty="0"/>
        </a:p>
      </dgm:t>
    </dgm:pt>
    <dgm:pt modelId="{67039E0E-037E-4FBF-A06D-050CE2043375}" type="parTrans" cxnId="{2D71155F-366F-4CA7-A0EA-B5AF3C588F02}">
      <dgm:prSet/>
      <dgm:spPr/>
      <dgm:t>
        <a:bodyPr/>
        <a:lstStyle/>
        <a:p>
          <a:endParaRPr lang="en-US"/>
        </a:p>
      </dgm:t>
    </dgm:pt>
    <dgm:pt modelId="{B4B0653E-1B53-4158-972F-3661FBCE7F8F}" type="sibTrans" cxnId="{2D71155F-366F-4CA7-A0EA-B5AF3C588F02}">
      <dgm:prSet/>
      <dgm:spPr/>
      <dgm:t>
        <a:bodyPr/>
        <a:lstStyle/>
        <a:p>
          <a:endParaRPr lang="en-US"/>
        </a:p>
      </dgm:t>
    </dgm:pt>
    <dgm:pt modelId="{081F1D6D-CCD9-405D-9B45-3E3074557E80}">
      <dgm:prSet phldrT="[Text]" custT="1"/>
      <dgm:spPr/>
      <dgm:t>
        <a:bodyPr/>
        <a:lstStyle/>
        <a:p>
          <a:pPr algn="ctr"/>
          <a:r>
            <a:rPr lang="en-US" sz="2400" b="1" dirty="0" smtClean="0"/>
            <a:t>Post peak</a:t>
          </a:r>
          <a:endParaRPr lang="en-US" sz="2400" b="1" dirty="0"/>
        </a:p>
      </dgm:t>
    </dgm:pt>
    <dgm:pt modelId="{3E3C80A0-4E7B-4E6F-8582-E7749BF2164F}" type="parTrans" cxnId="{4977DEC2-9EFA-46E0-9892-9A69ED35EDE0}">
      <dgm:prSet/>
      <dgm:spPr/>
      <dgm:t>
        <a:bodyPr/>
        <a:lstStyle/>
        <a:p>
          <a:endParaRPr lang="en-US"/>
        </a:p>
      </dgm:t>
    </dgm:pt>
    <dgm:pt modelId="{B394B6EC-ACB8-46E8-86C9-85174C0790A4}" type="sibTrans" cxnId="{4977DEC2-9EFA-46E0-9892-9A69ED35EDE0}">
      <dgm:prSet/>
      <dgm:spPr/>
      <dgm:t>
        <a:bodyPr/>
        <a:lstStyle/>
        <a:p>
          <a:endParaRPr lang="en-US"/>
        </a:p>
      </dgm:t>
    </dgm:pt>
    <dgm:pt modelId="{9DDC4D4F-EC31-4333-A2E5-FD5D735F093D}">
      <dgm:prSet phldrT="[Text]"/>
      <dgm:spPr/>
      <dgm:t>
        <a:bodyPr/>
        <a:lstStyle/>
        <a:p>
          <a:r>
            <a:rPr lang="en-US" dirty="0" smtClean="0"/>
            <a:t>Possibly recurrent events</a:t>
          </a:r>
          <a:endParaRPr lang="en-US" dirty="0"/>
        </a:p>
      </dgm:t>
    </dgm:pt>
    <dgm:pt modelId="{84556C2D-53EA-4B49-B3CC-C4F878F8B72E}" type="parTrans" cxnId="{0B8E0C33-D62B-4329-A950-33F054625E0B}">
      <dgm:prSet/>
      <dgm:spPr/>
      <dgm:t>
        <a:bodyPr/>
        <a:lstStyle/>
        <a:p>
          <a:endParaRPr lang="en-US"/>
        </a:p>
      </dgm:t>
    </dgm:pt>
    <dgm:pt modelId="{EC11FDEE-B5FB-4333-BB2A-6940A8902487}" type="sibTrans" cxnId="{0B8E0C33-D62B-4329-A950-33F054625E0B}">
      <dgm:prSet/>
      <dgm:spPr/>
      <dgm:t>
        <a:bodyPr/>
        <a:lstStyle/>
        <a:p>
          <a:endParaRPr lang="en-US"/>
        </a:p>
      </dgm:t>
    </dgm:pt>
    <dgm:pt modelId="{5271DA68-1A84-4604-8D5F-F2A1C4FDD9F3}">
      <dgm:prSet phldrT="[Text]" custT="1"/>
      <dgm:spPr/>
      <dgm:t>
        <a:bodyPr/>
        <a:lstStyle/>
        <a:p>
          <a:pPr algn="ctr"/>
          <a:r>
            <a:rPr lang="en-US" sz="2400" b="1" dirty="0" smtClean="0"/>
            <a:t>Post pandemic</a:t>
          </a:r>
          <a:endParaRPr lang="en-US" sz="2400" b="1" dirty="0"/>
        </a:p>
      </dgm:t>
    </dgm:pt>
    <dgm:pt modelId="{425572EB-E702-49DD-8859-B998F32E9021}" type="parTrans" cxnId="{2E949C53-6234-4594-8E19-AE558B4D5857}">
      <dgm:prSet/>
      <dgm:spPr/>
      <dgm:t>
        <a:bodyPr/>
        <a:lstStyle/>
        <a:p>
          <a:endParaRPr lang="en-US"/>
        </a:p>
      </dgm:t>
    </dgm:pt>
    <dgm:pt modelId="{8F918FA5-F174-4B0D-AD8D-E2D9C32E78B0}" type="sibTrans" cxnId="{2E949C53-6234-4594-8E19-AE558B4D5857}">
      <dgm:prSet/>
      <dgm:spPr/>
      <dgm:t>
        <a:bodyPr/>
        <a:lstStyle/>
        <a:p>
          <a:endParaRPr lang="en-US"/>
        </a:p>
      </dgm:t>
    </dgm:pt>
    <dgm:pt modelId="{C861BD63-E927-4CA6-8D5A-258FA1550454}">
      <dgm:prSet phldrT="[Text]"/>
      <dgm:spPr/>
      <dgm:t>
        <a:bodyPr/>
        <a:lstStyle/>
        <a:p>
          <a:r>
            <a:rPr lang="en-US" dirty="0" smtClean="0"/>
            <a:t>Disease at seasonal levels</a:t>
          </a:r>
          <a:endParaRPr lang="en-US" dirty="0"/>
        </a:p>
      </dgm:t>
    </dgm:pt>
    <dgm:pt modelId="{BD851586-4CBD-43C2-A267-0B27C5503E20}" type="parTrans" cxnId="{129B9EB0-5774-4C9B-B6C2-C187CE69CCFA}">
      <dgm:prSet/>
      <dgm:spPr/>
      <dgm:t>
        <a:bodyPr/>
        <a:lstStyle/>
        <a:p>
          <a:endParaRPr lang="en-US"/>
        </a:p>
      </dgm:t>
    </dgm:pt>
    <dgm:pt modelId="{CCA1E92F-4ABA-4020-B6AD-298957E84E3D}" type="sibTrans" cxnId="{129B9EB0-5774-4C9B-B6C2-C187CE69CCFA}">
      <dgm:prSet/>
      <dgm:spPr/>
      <dgm:t>
        <a:bodyPr/>
        <a:lstStyle/>
        <a:p>
          <a:endParaRPr lang="en-US"/>
        </a:p>
      </dgm:t>
    </dgm:pt>
    <dgm:pt modelId="{D22F2F92-5BF5-4D0C-911D-2342AAED545F}">
      <dgm:prSet custT="1"/>
      <dgm:spPr/>
      <dgm:t>
        <a:bodyPr/>
        <a:lstStyle/>
        <a:p>
          <a:pPr algn="ctr"/>
          <a:r>
            <a:rPr lang="en-US" sz="2400" b="1" dirty="0" smtClean="0"/>
            <a:t>Phase 4</a:t>
          </a:r>
          <a:endParaRPr lang="en-US" sz="2400" b="1" dirty="0"/>
        </a:p>
      </dgm:t>
    </dgm:pt>
    <dgm:pt modelId="{3C9A94CE-C12D-436E-8ABD-99B145CDF25A}" type="parTrans" cxnId="{DD9A09B2-7F19-4132-9AFD-5F431FF55811}">
      <dgm:prSet/>
      <dgm:spPr/>
      <dgm:t>
        <a:bodyPr/>
        <a:lstStyle/>
        <a:p>
          <a:endParaRPr lang="en-US"/>
        </a:p>
      </dgm:t>
    </dgm:pt>
    <dgm:pt modelId="{76A2A533-316E-4409-AFB3-091CAD04A138}" type="sibTrans" cxnId="{DD9A09B2-7F19-4132-9AFD-5F431FF55811}">
      <dgm:prSet/>
      <dgm:spPr/>
      <dgm:t>
        <a:bodyPr/>
        <a:lstStyle/>
        <a:p>
          <a:endParaRPr lang="en-US"/>
        </a:p>
      </dgm:t>
    </dgm:pt>
    <dgm:pt modelId="{F5809BB9-28AA-43A0-BE01-7B0A47555540}">
      <dgm:prSet custT="1"/>
      <dgm:spPr/>
      <dgm:t>
        <a:bodyPr/>
        <a:lstStyle/>
        <a:p>
          <a:pPr algn="ctr"/>
          <a:r>
            <a:rPr lang="en-US" sz="2400" b="1" dirty="0" smtClean="0"/>
            <a:t>Phases 5-6</a:t>
          </a:r>
          <a:endParaRPr lang="en-US" sz="2400" b="1" dirty="0"/>
        </a:p>
      </dgm:t>
    </dgm:pt>
    <dgm:pt modelId="{36A43430-ED21-4475-BDE1-DDD00782BE61}" type="parTrans" cxnId="{C7BC6369-6470-4F28-B6C9-47B23F62B2D4}">
      <dgm:prSet/>
      <dgm:spPr/>
      <dgm:t>
        <a:bodyPr/>
        <a:lstStyle/>
        <a:p>
          <a:endParaRPr lang="en-US"/>
        </a:p>
      </dgm:t>
    </dgm:pt>
    <dgm:pt modelId="{F8B3A4AE-4911-41B8-9FFA-D8DE593AD5F2}" type="sibTrans" cxnId="{C7BC6369-6470-4F28-B6C9-47B23F62B2D4}">
      <dgm:prSet/>
      <dgm:spPr/>
      <dgm:t>
        <a:bodyPr/>
        <a:lstStyle/>
        <a:p>
          <a:endParaRPr lang="en-US"/>
        </a:p>
      </dgm:t>
    </dgm:pt>
    <dgm:pt modelId="{EED4257F-197F-4D17-9CB3-60E5A4DAD8D3}">
      <dgm:prSet phldrT="[Text]"/>
      <dgm:spPr/>
      <dgm:t>
        <a:bodyPr/>
        <a:lstStyle/>
        <a:p>
          <a:r>
            <a:rPr lang="en-US" dirty="0" smtClean="0"/>
            <a:t>Few humans</a:t>
          </a:r>
          <a:endParaRPr lang="en-US" dirty="0"/>
        </a:p>
      </dgm:t>
    </dgm:pt>
    <dgm:pt modelId="{D723652F-1021-4929-BB63-FD016B6022CA}" type="sibTrans" cxnId="{BB479270-2356-416D-8052-6773A4C16CC9}">
      <dgm:prSet/>
      <dgm:spPr/>
      <dgm:t>
        <a:bodyPr/>
        <a:lstStyle/>
        <a:p>
          <a:endParaRPr lang="en-US"/>
        </a:p>
      </dgm:t>
    </dgm:pt>
    <dgm:pt modelId="{54238B71-72AC-4E20-BF1A-0E81E3E2B24F}" type="parTrans" cxnId="{BB479270-2356-416D-8052-6773A4C16CC9}">
      <dgm:prSet/>
      <dgm:spPr/>
      <dgm:t>
        <a:bodyPr/>
        <a:lstStyle/>
        <a:p>
          <a:endParaRPr lang="en-US"/>
        </a:p>
      </dgm:t>
    </dgm:pt>
    <dgm:pt modelId="{21A213CF-D315-4989-9BE4-B4D09B2EBCDF}">
      <dgm:prSet/>
      <dgm:spPr/>
      <dgm:t>
        <a:bodyPr/>
        <a:lstStyle/>
        <a:p>
          <a:r>
            <a:rPr lang="en-US" dirty="0" smtClean="0"/>
            <a:t>Sustained human-human transmission</a:t>
          </a:r>
          <a:endParaRPr lang="en-US" dirty="0"/>
        </a:p>
      </dgm:t>
    </dgm:pt>
    <dgm:pt modelId="{F668A58B-8D8E-4F76-96EF-2308E2192B54}" type="parTrans" cxnId="{F2F27DF6-82C6-4263-8120-412261B1E0AA}">
      <dgm:prSet/>
      <dgm:spPr/>
      <dgm:t>
        <a:bodyPr/>
        <a:lstStyle/>
        <a:p>
          <a:endParaRPr lang="en-US"/>
        </a:p>
      </dgm:t>
    </dgm:pt>
    <dgm:pt modelId="{4CC94C41-EB8D-4EA3-8E98-C073269420AA}" type="sibTrans" cxnId="{F2F27DF6-82C6-4263-8120-412261B1E0AA}">
      <dgm:prSet/>
      <dgm:spPr/>
      <dgm:t>
        <a:bodyPr/>
        <a:lstStyle/>
        <a:p>
          <a:endParaRPr lang="en-US"/>
        </a:p>
      </dgm:t>
    </dgm:pt>
    <dgm:pt modelId="{21EC1F16-1C11-43B3-B3F4-F21D1E0C03E7}">
      <dgm:prSet/>
      <dgm:spPr/>
      <dgm:t>
        <a:bodyPr/>
        <a:lstStyle/>
        <a:p>
          <a:r>
            <a:rPr lang="en-US" dirty="0" smtClean="0"/>
            <a:t>Pandemic</a:t>
          </a:r>
          <a:endParaRPr lang="en-US" dirty="0"/>
        </a:p>
      </dgm:t>
    </dgm:pt>
    <dgm:pt modelId="{67E8F3C9-F0FF-4798-99AC-C587C5D2820F}" type="parTrans" cxnId="{1E419D7E-5668-45B0-B2CC-033B75A2ABD6}">
      <dgm:prSet/>
      <dgm:spPr/>
      <dgm:t>
        <a:bodyPr/>
        <a:lstStyle/>
        <a:p>
          <a:endParaRPr lang="en-US"/>
        </a:p>
      </dgm:t>
    </dgm:pt>
    <dgm:pt modelId="{B0946323-EB91-4753-941F-42058161C584}" type="sibTrans" cxnId="{1E419D7E-5668-45B0-B2CC-033B75A2ABD6}">
      <dgm:prSet/>
      <dgm:spPr/>
      <dgm:t>
        <a:bodyPr/>
        <a:lstStyle/>
        <a:p>
          <a:endParaRPr lang="en-US"/>
        </a:p>
      </dgm:t>
    </dgm:pt>
    <dgm:pt modelId="{D2AE0681-415C-43B8-8795-3A8121DB206F}">
      <dgm:prSet/>
      <dgm:spPr/>
      <dgm:t>
        <a:bodyPr/>
        <a:lstStyle/>
        <a:p>
          <a:r>
            <a:rPr lang="en-US" dirty="0" smtClean="0"/>
            <a:t>Widespread human infection</a:t>
          </a:r>
          <a:endParaRPr lang="en-US" dirty="0"/>
        </a:p>
      </dgm:t>
    </dgm:pt>
    <dgm:pt modelId="{B3E86FA9-1AD4-46C0-B1B7-C3376197163E}" type="parTrans" cxnId="{8E27C851-AEA5-4CF0-9E0F-82EDF207664D}">
      <dgm:prSet/>
      <dgm:spPr/>
      <dgm:t>
        <a:bodyPr/>
        <a:lstStyle/>
        <a:p>
          <a:endParaRPr lang="en-US"/>
        </a:p>
      </dgm:t>
    </dgm:pt>
    <dgm:pt modelId="{27063D48-018D-4E55-B7FC-37A6F187528B}" type="sibTrans" cxnId="{8E27C851-AEA5-4CF0-9E0F-82EDF207664D}">
      <dgm:prSet/>
      <dgm:spPr/>
      <dgm:t>
        <a:bodyPr/>
        <a:lstStyle/>
        <a:p>
          <a:endParaRPr lang="en-US"/>
        </a:p>
      </dgm:t>
    </dgm:pt>
    <dgm:pt modelId="{9F52CABB-ABC5-4830-963F-61594E3EE355}" type="pres">
      <dgm:prSet presAssocID="{26D9F3CC-0EA1-46CA-8221-25CE964ED17E}" presName="Name0" presStyleCnt="0">
        <dgm:presLayoutVars>
          <dgm:dir/>
          <dgm:animLvl val="lvl"/>
          <dgm:resizeHandles val="exact"/>
        </dgm:presLayoutVars>
      </dgm:prSet>
      <dgm:spPr/>
      <dgm:t>
        <a:bodyPr/>
        <a:lstStyle/>
        <a:p>
          <a:endParaRPr lang="en-US"/>
        </a:p>
      </dgm:t>
    </dgm:pt>
    <dgm:pt modelId="{DD0A7FE5-B16A-448F-B115-71997161D466}" type="pres">
      <dgm:prSet presAssocID="{26D9F3CC-0EA1-46CA-8221-25CE964ED17E}" presName="dummy" presStyleCnt="0"/>
      <dgm:spPr/>
    </dgm:pt>
    <dgm:pt modelId="{4E9D45C8-884F-4644-9DB3-B52C21C1730E}" type="pres">
      <dgm:prSet presAssocID="{26D9F3CC-0EA1-46CA-8221-25CE964ED17E}" presName="linH" presStyleCnt="0"/>
      <dgm:spPr/>
    </dgm:pt>
    <dgm:pt modelId="{789491A5-0A49-4C8D-9A0C-83F191869B97}" type="pres">
      <dgm:prSet presAssocID="{26D9F3CC-0EA1-46CA-8221-25CE964ED17E}" presName="padding1" presStyleCnt="0"/>
      <dgm:spPr/>
    </dgm:pt>
    <dgm:pt modelId="{39DE3BD6-0B13-4279-9090-EAA035B13B1E}" type="pres">
      <dgm:prSet presAssocID="{73C8183E-28DE-41B4-9EB6-370AD11229CE}" presName="linV" presStyleCnt="0"/>
      <dgm:spPr/>
    </dgm:pt>
    <dgm:pt modelId="{46370121-C068-4706-89BE-B261D19D3363}" type="pres">
      <dgm:prSet presAssocID="{73C8183E-28DE-41B4-9EB6-370AD11229CE}" presName="spVertical1" presStyleCnt="0"/>
      <dgm:spPr/>
    </dgm:pt>
    <dgm:pt modelId="{17CF6E23-507F-421E-A5AC-DCFA52D0F89C}" type="pres">
      <dgm:prSet presAssocID="{73C8183E-28DE-41B4-9EB6-370AD11229CE}" presName="parTx" presStyleLbl="revTx" presStyleIdx="0" presStyleCnt="10" custScaleX="125410" custLinFactNeighborX="-887">
        <dgm:presLayoutVars>
          <dgm:chMax val="0"/>
          <dgm:chPref val="0"/>
          <dgm:bulletEnabled val="1"/>
        </dgm:presLayoutVars>
      </dgm:prSet>
      <dgm:spPr/>
      <dgm:t>
        <a:bodyPr/>
        <a:lstStyle/>
        <a:p>
          <a:endParaRPr lang="en-US"/>
        </a:p>
      </dgm:t>
    </dgm:pt>
    <dgm:pt modelId="{DC90E06E-B424-4C04-BD6D-086E61044C66}" type="pres">
      <dgm:prSet presAssocID="{73C8183E-28DE-41B4-9EB6-370AD11229CE}" presName="spVertical2" presStyleCnt="0"/>
      <dgm:spPr/>
    </dgm:pt>
    <dgm:pt modelId="{86D7A11F-EE59-487D-9E72-0E85280D9CC0}" type="pres">
      <dgm:prSet presAssocID="{73C8183E-28DE-41B4-9EB6-370AD11229CE}" presName="spVertical3" presStyleCnt="0"/>
      <dgm:spPr/>
    </dgm:pt>
    <dgm:pt modelId="{1FC971F9-D006-48BE-B257-2954E8E392DC}" type="pres">
      <dgm:prSet presAssocID="{73C8183E-28DE-41B4-9EB6-370AD11229CE}" presName="desTx" presStyleLbl="revTx" presStyleIdx="1" presStyleCnt="10">
        <dgm:presLayoutVars>
          <dgm:bulletEnabled val="1"/>
        </dgm:presLayoutVars>
      </dgm:prSet>
      <dgm:spPr/>
      <dgm:t>
        <a:bodyPr/>
        <a:lstStyle/>
        <a:p>
          <a:endParaRPr lang="en-US"/>
        </a:p>
      </dgm:t>
    </dgm:pt>
    <dgm:pt modelId="{D31DCDF7-8B43-4E96-8999-5D37369AE502}" type="pres">
      <dgm:prSet presAssocID="{977FD596-7360-46AE-8042-967101CF310B}" presName="space" presStyleCnt="0"/>
      <dgm:spPr/>
    </dgm:pt>
    <dgm:pt modelId="{455C180F-0235-468D-9B01-1BCD7DFD3EAD}" type="pres">
      <dgm:prSet presAssocID="{D22F2F92-5BF5-4D0C-911D-2342AAED545F}" presName="linV" presStyleCnt="0"/>
      <dgm:spPr/>
    </dgm:pt>
    <dgm:pt modelId="{6849FB02-2522-443B-9746-2D41EDD0574E}" type="pres">
      <dgm:prSet presAssocID="{D22F2F92-5BF5-4D0C-911D-2342AAED545F}" presName="spVertical1" presStyleCnt="0"/>
      <dgm:spPr/>
    </dgm:pt>
    <dgm:pt modelId="{B1BE438B-9B4E-4F01-AF86-8977C918B8E5}" type="pres">
      <dgm:prSet presAssocID="{D22F2F92-5BF5-4D0C-911D-2342AAED545F}" presName="parTx" presStyleLbl="revTx" presStyleIdx="2" presStyleCnt="10">
        <dgm:presLayoutVars>
          <dgm:chMax val="0"/>
          <dgm:chPref val="0"/>
          <dgm:bulletEnabled val="1"/>
        </dgm:presLayoutVars>
      </dgm:prSet>
      <dgm:spPr/>
      <dgm:t>
        <a:bodyPr/>
        <a:lstStyle/>
        <a:p>
          <a:endParaRPr lang="en-US"/>
        </a:p>
      </dgm:t>
    </dgm:pt>
    <dgm:pt modelId="{A4C8B403-B8F8-4D59-A2E4-6594424DD8DC}" type="pres">
      <dgm:prSet presAssocID="{D22F2F92-5BF5-4D0C-911D-2342AAED545F}" presName="spVertical2" presStyleCnt="0"/>
      <dgm:spPr/>
    </dgm:pt>
    <dgm:pt modelId="{C77F75C0-96A7-4358-AEB8-E8167FC51394}" type="pres">
      <dgm:prSet presAssocID="{D22F2F92-5BF5-4D0C-911D-2342AAED545F}" presName="spVertical3" presStyleCnt="0"/>
      <dgm:spPr/>
    </dgm:pt>
    <dgm:pt modelId="{EC1727AD-8390-4946-B734-9ED98883D7BE}" type="pres">
      <dgm:prSet presAssocID="{D22F2F92-5BF5-4D0C-911D-2342AAED545F}" presName="desTx" presStyleLbl="revTx" presStyleIdx="3" presStyleCnt="10">
        <dgm:presLayoutVars>
          <dgm:bulletEnabled val="1"/>
        </dgm:presLayoutVars>
      </dgm:prSet>
      <dgm:spPr/>
      <dgm:t>
        <a:bodyPr/>
        <a:lstStyle/>
        <a:p>
          <a:endParaRPr lang="en-US"/>
        </a:p>
      </dgm:t>
    </dgm:pt>
    <dgm:pt modelId="{A9002733-6F21-4979-878C-403D7182712C}" type="pres">
      <dgm:prSet presAssocID="{76A2A533-316E-4409-AFB3-091CAD04A138}" presName="space" presStyleCnt="0"/>
      <dgm:spPr/>
    </dgm:pt>
    <dgm:pt modelId="{29B98AB7-F9C1-4A8A-A908-0B85763DE2A2}" type="pres">
      <dgm:prSet presAssocID="{F5809BB9-28AA-43A0-BE01-7B0A47555540}" presName="linV" presStyleCnt="0"/>
      <dgm:spPr/>
    </dgm:pt>
    <dgm:pt modelId="{556B384F-C9A0-41C8-8344-73800ECDF791}" type="pres">
      <dgm:prSet presAssocID="{F5809BB9-28AA-43A0-BE01-7B0A47555540}" presName="spVertical1" presStyleCnt="0"/>
      <dgm:spPr/>
    </dgm:pt>
    <dgm:pt modelId="{BE02E46F-B38D-45CC-B6DD-47D8FF4818D4}" type="pres">
      <dgm:prSet presAssocID="{F5809BB9-28AA-43A0-BE01-7B0A47555540}" presName="parTx" presStyleLbl="revTx" presStyleIdx="4" presStyleCnt="10" custScaleX="125948">
        <dgm:presLayoutVars>
          <dgm:chMax val="0"/>
          <dgm:chPref val="0"/>
          <dgm:bulletEnabled val="1"/>
        </dgm:presLayoutVars>
      </dgm:prSet>
      <dgm:spPr/>
      <dgm:t>
        <a:bodyPr/>
        <a:lstStyle/>
        <a:p>
          <a:endParaRPr lang="en-US"/>
        </a:p>
      </dgm:t>
    </dgm:pt>
    <dgm:pt modelId="{7B4ED877-CD6A-4621-A115-B9E933C20755}" type="pres">
      <dgm:prSet presAssocID="{F5809BB9-28AA-43A0-BE01-7B0A47555540}" presName="spVertical2" presStyleCnt="0"/>
      <dgm:spPr/>
    </dgm:pt>
    <dgm:pt modelId="{3204E429-9826-43D0-A036-35C61B7C0724}" type="pres">
      <dgm:prSet presAssocID="{F5809BB9-28AA-43A0-BE01-7B0A47555540}" presName="spVertical3" presStyleCnt="0"/>
      <dgm:spPr/>
    </dgm:pt>
    <dgm:pt modelId="{242458BF-B4AC-45FD-8EAF-57F09A2B12B8}" type="pres">
      <dgm:prSet presAssocID="{F5809BB9-28AA-43A0-BE01-7B0A47555540}" presName="desTx" presStyleLbl="revTx" presStyleIdx="5" presStyleCnt="10">
        <dgm:presLayoutVars>
          <dgm:bulletEnabled val="1"/>
        </dgm:presLayoutVars>
      </dgm:prSet>
      <dgm:spPr/>
      <dgm:t>
        <a:bodyPr/>
        <a:lstStyle/>
        <a:p>
          <a:endParaRPr lang="en-US"/>
        </a:p>
      </dgm:t>
    </dgm:pt>
    <dgm:pt modelId="{75868909-36AF-4E76-A414-96CBCE313712}" type="pres">
      <dgm:prSet presAssocID="{F8B3A4AE-4911-41B8-9FFA-D8DE593AD5F2}" presName="space" presStyleCnt="0"/>
      <dgm:spPr/>
    </dgm:pt>
    <dgm:pt modelId="{48DACB79-FF85-40E0-8914-552C00FB1AB7}" type="pres">
      <dgm:prSet presAssocID="{081F1D6D-CCD9-405D-9B45-3E3074557E80}" presName="linV" presStyleCnt="0"/>
      <dgm:spPr/>
    </dgm:pt>
    <dgm:pt modelId="{B9814A88-FA2F-4F02-B8C0-827F9203E307}" type="pres">
      <dgm:prSet presAssocID="{081F1D6D-CCD9-405D-9B45-3E3074557E80}" presName="spVertical1" presStyleCnt="0"/>
      <dgm:spPr/>
    </dgm:pt>
    <dgm:pt modelId="{4D0508C5-194D-481F-A2EC-E425C9E61C83}" type="pres">
      <dgm:prSet presAssocID="{081F1D6D-CCD9-405D-9B45-3E3074557E80}" presName="parTx" presStyleLbl="revTx" presStyleIdx="6" presStyleCnt="10">
        <dgm:presLayoutVars>
          <dgm:chMax val="0"/>
          <dgm:chPref val="0"/>
          <dgm:bulletEnabled val="1"/>
        </dgm:presLayoutVars>
      </dgm:prSet>
      <dgm:spPr/>
      <dgm:t>
        <a:bodyPr/>
        <a:lstStyle/>
        <a:p>
          <a:endParaRPr lang="en-US"/>
        </a:p>
      </dgm:t>
    </dgm:pt>
    <dgm:pt modelId="{32D9A27C-2410-4F10-BED3-C32AE0D62594}" type="pres">
      <dgm:prSet presAssocID="{081F1D6D-CCD9-405D-9B45-3E3074557E80}" presName="spVertical2" presStyleCnt="0"/>
      <dgm:spPr/>
    </dgm:pt>
    <dgm:pt modelId="{8117E6BD-4C0F-4A55-B446-3A9F6CD4A631}" type="pres">
      <dgm:prSet presAssocID="{081F1D6D-CCD9-405D-9B45-3E3074557E80}" presName="spVertical3" presStyleCnt="0"/>
      <dgm:spPr/>
    </dgm:pt>
    <dgm:pt modelId="{210DBB94-CF1B-4668-A63B-8955BE80352B}" type="pres">
      <dgm:prSet presAssocID="{081F1D6D-CCD9-405D-9B45-3E3074557E80}" presName="desTx" presStyleLbl="revTx" presStyleIdx="7" presStyleCnt="10">
        <dgm:presLayoutVars>
          <dgm:bulletEnabled val="1"/>
        </dgm:presLayoutVars>
      </dgm:prSet>
      <dgm:spPr/>
      <dgm:t>
        <a:bodyPr/>
        <a:lstStyle/>
        <a:p>
          <a:endParaRPr lang="en-US"/>
        </a:p>
      </dgm:t>
    </dgm:pt>
    <dgm:pt modelId="{2D7BBEF1-2E5A-4AE8-BEC7-95EC4EA1CF26}" type="pres">
      <dgm:prSet presAssocID="{B394B6EC-ACB8-46E8-86C9-85174C0790A4}" presName="space" presStyleCnt="0"/>
      <dgm:spPr/>
    </dgm:pt>
    <dgm:pt modelId="{C8F7F709-9F62-4AAC-87FA-E4E85DE1A98E}" type="pres">
      <dgm:prSet presAssocID="{5271DA68-1A84-4604-8D5F-F2A1C4FDD9F3}" presName="linV" presStyleCnt="0"/>
      <dgm:spPr/>
    </dgm:pt>
    <dgm:pt modelId="{E8238E95-910B-4DF0-AB9E-2072F918073F}" type="pres">
      <dgm:prSet presAssocID="{5271DA68-1A84-4604-8D5F-F2A1C4FDD9F3}" presName="spVertical1" presStyleCnt="0"/>
      <dgm:spPr/>
    </dgm:pt>
    <dgm:pt modelId="{E48F4F9F-CED7-435C-A7A8-D11D857BFB98}" type="pres">
      <dgm:prSet presAssocID="{5271DA68-1A84-4604-8D5F-F2A1C4FDD9F3}" presName="parTx" presStyleLbl="revTx" presStyleIdx="8" presStyleCnt="10" custScaleX="155691">
        <dgm:presLayoutVars>
          <dgm:chMax val="0"/>
          <dgm:chPref val="0"/>
          <dgm:bulletEnabled val="1"/>
        </dgm:presLayoutVars>
      </dgm:prSet>
      <dgm:spPr/>
      <dgm:t>
        <a:bodyPr/>
        <a:lstStyle/>
        <a:p>
          <a:endParaRPr lang="en-US"/>
        </a:p>
      </dgm:t>
    </dgm:pt>
    <dgm:pt modelId="{51A50DCF-9B5D-4578-AF4C-512E7665E8D6}" type="pres">
      <dgm:prSet presAssocID="{5271DA68-1A84-4604-8D5F-F2A1C4FDD9F3}" presName="spVertical2" presStyleCnt="0"/>
      <dgm:spPr/>
    </dgm:pt>
    <dgm:pt modelId="{83827787-8DB4-47B9-9C4E-E0CAD83579C6}" type="pres">
      <dgm:prSet presAssocID="{5271DA68-1A84-4604-8D5F-F2A1C4FDD9F3}" presName="spVertical3" presStyleCnt="0"/>
      <dgm:spPr/>
    </dgm:pt>
    <dgm:pt modelId="{75DD172F-C13C-44E5-8AE4-4313CA0AE9A3}" type="pres">
      <dgm:prSet presAssocID="{5271DA68-1A84-4604-8D5F-F2A1C4FDD9F3}" presName="desTx" presStyleLbl="revTx" presStyleIdx="9" presStyleCnt="10" custLinFactNeighborX="-25137" custLinFactNeighborY="7363">
        <dgm:presLayoutVars>
          <dgm:bulletEnabled val="1"/>
        </dgm:presLayoutVars>
      </dgm:prSet>
      <dgm:spPr/>
      <dgm:t>
        <a:bodyPr/>
        <a:lstStyle/>
        <a:p>
          <a:endParaRPr lang="en-US"/>
        </a:p>
      </dgm:t>
    </dgm:pt>
    <dgm:pt modelId="{BDCD597A-1069-4450-8B30-7AA2EAC43422}" type="pres">
      <dgm:prSet presAssocID="{26D9F3CC-0EA1-46CA-8221-25CE964ED17E}" presName="padding2" presStyleCnt="0"/>
      <dgm:spPr/>
    </dgm:pt>
    <dgm:pt modelId="{C3AB5152-8715-48FE-B4CB-F5C9AE42A97F}" type="pres">
      <dgm:prSet presAssocID="{26D9F3CC-0EA1-46CA-8221-25CE964ED17E}" presName="negArrow" presStyleCnt="0"/>
      <dgm:spPr/>
    </dgm:pt>
    <dgm:pt modelId="{A312CF25-EDC6-4FAD-A8B2-80A2F035AB8B}" type="pres">
      <dgm:prSet presAssocID="{26D9F3CC-0EA1-46CA-8221-25CE964ED17E}" presName="backgroundArrow" presStyleLbl="node1" presStyleIdx="0" presStyleCnt="1" custLinFactNeighborX="3324" custLinFactNeighborY="4052"/>
      <dgm:spPr>
        <a:ln>
          <a:solidFill>
            <a:schemeClr val="accent1"/>
          </a:solidFill>
        </a:ln>
      </dgm:spPr>
    </dgm:pt>
  </dgm:ptLst>
  <dgm:cxnLst>
    <dgm:cxn modelId="{DD9A09B2-7F19-4132-9AFD-5F431FF55811}" srcId="{26D9F3CC-0EA1-46CA-8221-25CE964ED17E}" destId="{D22F2F92-5BF5-4D0C-911D-2342AAED545F}" srcOrd="1" destOrd="0" parTransId="{3C9A94CE-C12D-436E-8ABD-99B145CDF25A}" sibTransId="{76A2A533-316E-4409-AFB3-091CAD04A138}"/>
    <dgm:cxn modelId="{48AAA8EC-0C8D-4F45-80AA-AEE6D63FBC16}" type="presOf" srcId="{21A213CF-D315-4989-9BE4-B4D09B2EBCDF}" destId="{EC1727AD-8390-4946-B734-9ED98883D7BE}" srcOrd="0" destOrd="0" presId="urn:microsoft.com/office/officeart/2005/8/layout/hProcess3"/>
    <dgm:cxn modelId="{F2F27DF6-82C6-4263-8120-412261B1E0AA}" srcId="{D22F2F92-5BF5-4D0C-911D-2342AAED545F}" destId="{21A213CF-D315-4989-9BE4-B4D09B2EBCDF}" srcOrd="0" destOrd="0" parTransId="{F668A58B-8D8E-4F76-96EF-2308E2192B54}" sibTransId="{4CC94C41-EB8D-4EA3-8E98-C073269420AA}"/>
    <dgm:cxn modelId="{1E419D7E-5668-45B0-B2CC-033B75A2ABD6}" srcId="{F5809BB9-28AA-43A0-BE01-7B0A47555540}" destId="{21EC1F16-1C11-43B3-B3F4-F21D1E0C03E7}" srcOrd="0" destOrd="0" parTransId="{67E8F3C9-F0FF-4798-99AC-C587C5D2820F}" sibTransId="{B0946323-EB91-4753-941F-42058161C584}"/>
    <dgm:cxn modelId="{68271729-0DA8-4212-B8FC-56A50DC8FD07}" type="presOf" srcId="{73C8183E-28DE-41B4-9EB6-370AD11229CE}" destId="{17CF6E23-507F-421E-A5AC-DCFA52D0F89C}" srcOrd="0" destOrd="0" presId="urn:microsoft.com/office/officeart/2005/8/layout/hProcess3"/>
    <dgm:cxn modelId="{1D6F0C21-D548-4E7B-B9DC-504AAB487481}" type="presOf" srcId="{D2AE0681-415C-43B8-8795-3A8121DB206F}" destId="{242458BF-B4AC-45FD-8EAF-57F09A2B12B8}" srcOrd="0" destOrd="1" presId="urn:microsoft.com/office/officeart/2005/8/layout/hProcess3"/>
    <dgm:cxn modelId="{7260FFF9-5BD7-4A38-B101-8021AAE99B90}" type="presOf" srcId="{EED4257F-197F-4D17-9CB3-60E5A4DAD8D3}" destId="{1FC971F9-D006-48BE-B257-2954E8E392DC}" srcOrd="0" destOrd="1" presId="urn:microsoft.com/office/officeart/2005/8/layout/hProcess3"/>
    <dgm:cxn modelId="{2BB63DAD-A94B-4635-964B-6DAF6EF11D8B}" type="presOf" srcId="{F5809BB9-28AA-43A0-BE01-7B0A47555540}" destId="{BE02E46F-B38D-45CC-B6DD-47D8FF4818D4}" srcOrd="0" destOrd="0" presId="urn:microsoft.com/office/officeart/2005/8/layout/hProcess3"/>
    <dgm:cxn modelId="{129B9EB0-5774-4C9B-B6C2-C187CE69CCFA}" srcId="{5271DA68-1A84-4604-8D5F-F2A1C4FDD9F3}" destId="{C861BD63-E927-4CA6-8D5A-258FA1550454}" srcOrd="0" destOrd="0" parTransId="{BD851586-4CBD-43C2-A267-0B27C5503E20}" sibTransId="{CCA1E92F-4ABA-4020-B6AD-298957E84E3D}"/>
    <dgm:cxn modelId="{7221C455-253F-416B-A5A2-D0FA56E2C8D6}" type="presOf" srcId="{081F1D6D-CCD9-405D-9B45-3E3074557E80}" destId="{4D0508C5-194D-481F-A2EC-E425C9E61C83}" srcOrd="0" destOrd="0" presId="urn:microsoft.com/office/officeart/2005/8/layout/hProcess3"/>
    <dgm:cxn modelId="{3D94343D-0062-4C39-AA8C-5BEF2049B029}" type="presOf" srcId="{21EC1F16-1C11-43B3-B3F4-F21D1E0C03E7}" destId="{242458BF-B4AC-45FD-8EAF-57F09A2B12B8}" srcOrd="0" destOrd="0" presId="urn:microsoft.com/office/officeart/2005/8/layout/hProcess3"/>
    <dgm:cxn modelId="{DE849823-38A1-464D-8EC4-18F4481F9A1B}" type="presOf" srcId="{26D9F3CC-0EA1-46CA-8221-25CE964ED17E}" destId="{9F52CABB-ABC5-4830-963F-61594E3EE355}" srcOrd="0" destOrd="0" presId="urn:microsoft.com/office/officeart/2005/8/layout/hProcess3"/>
    <dgm:cxn modelId="{2E949C53-6234-4594-8E19-AE558B4D5857}" srcId="{26D9F3CC-0EA1-46CA-8221-25CE964ED17E}" destId="{5271DA68-1A84-4604-8D5F-F2A1C4FDD9F3}" srcOrd="4" destOrd="0" parTransId="{425572EB-E702-49DD-8859-B998F32E9021}" sibTransId="{8F918FA5-F174-4B0D-AD8D-E2D9C32E78B0}"/>
    <dgm:cxn modelId="{7763CE19-D87A-4CA6-801C-7D4F085854E1}" srcId="{26D9F3CC-0EA1-46CA-8221-25CE964ED17E}" destId="{73C8183E-28DE-41B4-9EB6-370AD11229CE}" srcOrd="0" destOrd="0" parTransId="{3FBBE7C0-EC44-4602-AC0D-9242C3AF5EB5}" sibTransId="{977FD596-7360-46AE-8042-967101CF310B}"/>
    <dgm:cxn modelId="{69800C08-0799-4844-9BD6-49DFA73A2DDF}" type="presOf" srcId="{9FC10C34-C11E-4793-B0A2-C5C453E04F82}" destId="{1FC971F9-D006-48BE-B257-2954E8E392DC}" srcOrd="0" destOrd="0" presId="urn:microsoft.com/office/officeart/2005/8/layout/hProcess3"/>
    <dgm:cxn modelId="{2D71155F-366F-4CA7-A0EA-B5AF3C588F02}" srcId="{73C8183E-28DE-41B4-9EB6-370AD11229CE}" destId="{9FC10C34-C11E-4793-B0A2-C5C453E04F82}" srcOrd="0" destOrd="0" parTransId="{67039E0E-037E-4FBF-A06D-050CE2043375}" sibTransId="{B4B0653E-1B53-4158-972F-3661FBCE7F8F}"/>
    <dgm:cxn modelId="{9E9A7179-D730-4D1A-ADBE-4C7C4BFB7A65}" type="presOf" srcId="{9DDC4D4F-EC31-4333-A2E5-FD5D735F093D}" destId="{210DBB94-CF1B-4668-A63B-8955BE80352B}" srcOrd="0" destOrd="0" presId="urn:microsoft.com/office/officeart/2005/8/layout/hProcess3"/>
    <dgm:cxn modelId="{BB479270-2356-416D-8052-6773A4C16CC9}" srcId="{73C8183E-28DE-41B4-9EB6-370AD11229CE}" destId="{EED4257F-197F-4D17-9CB3-60E5A4DAD8D3}" srcOrd="1" destOrd="0" parTransId="{54238B71-72AC-4E20-BF1A-0E81E3E2B24F}" sibTransId="{D723652F-1021-4929-BB63-FD016B6022CA}"/>
    <dgm:cxn modelId="{CC9F38FB-0EA9-46EE-80DE-B48EC19D9F66}" type="presOf" srcId="{5271DA68-1A84-4604-8D5F-F2A1C4FDD9F3}" destId="{E48F4F9F-CED7-435C-A7A8-D11D857BFB98}" srcOrd="0" destOrd="0" presId="urn:microsoft.com/office/officeart/2005/8/layout/hProcess3"/>
    <dgm:cxn modelId="{4BB66532-805D-4BA0-B324-4D8F6A1B6C90}" type="presOf" srcId="{D22F2F92-5BF5-4D0C-911D-2342AAED545F}" destId="{B1BE438B-9B4E-4F01-AF86-8977C918B8E5}" srcOrd="0" destOrd="0" presId="urn:microsoft.com/office/officeart/2005/8/layout/hProcess3"/>
    <dgm:cxn modelId="{4977DEC2-9EFA-46E0-9892-9A69ED35EDE0}" srcId="{26D9F3CC-0EA1-46CA-8221-25CE964ED17E}" destId="{081F1D6D-CCD9-405D-9B45-3E3074557E80}" srcOrd="3" destOrd="0" parTransId="{3E3C80A0-4E7B-4E6F-8582-E7749BF2164F}" sibTransId="{B394B6EC-ACB8-46E8-86C9-85174C0790A4}"/>
    <dgm:cxn modelId="{8E27C851-AEA5-4CF0-9E0F-82EDF207664D}" srcId="{F5809BB9-28AA-43A0-BE01-7B0A47555540}" destId="{D2AE0681-415C-43B8-8795-3A8121DB206F}" srcOrd="1" destOrd="0" parTransId="{B3E86FA9-1AD4-46C0-B1B7-C3376197163E}" sibTransId="{27063D48-018D-4E55-B7FC-37A6F187528B}"/>
    <dgm:cxn modelId="{C7BC6369-6470-4F28-B6C9-47B23F62B2D4}" srcId="{26D9F3CC-0EA1-46CA-8221-25CE964ED17E}" destId="{F5809BB9-28AA-43A0-BE01-7B0A47555540}" srcOrd="2" destOrd="0" parTransId="{36A43430-ED21-4475-BDE1-DDD00782BE61}" sibTransId="{F8B3A4AE-4911-41B8-9FFA-D8DE593AD5F2}"/>
    <dgm:cxn modelId="{33791AAE-634C-429B-9C81-84DCB73611DF}" type="presOf" srcId="{C861BD63-E927-4CA6-8D5A-258FA1550454}" destId="{75DD172F-C13C-44E5-8AE4-4313CA0AE9A3}" srcOrd="0" destOrd="0" presId="urn:microsoft.com/office/officeart/2005/8/layout/hProcess3"/>
    <dgm:cxn modelId="{0B8E0C33-D62B-4329-A950-33F054625E0B}" srcId="{081F1D6D-CCD9-405D-9B45-3E3074557E80}" destId="{9DDC4D4F-EC31-4333-A2E5-FD5D735F093D}" srcOrd="0" destOrd="0" parTransId="{84556C2D-53EA-4B49-B3CC-C4F878F8B72E}" sibTransId="{EC11FDEE-B5FB-4333-BB2A-6940A8902487}"/>
    <dgm:cxn modelId="{604F8A52-C776-4621-A470-2991DA942178}" type="presParOf" srcId="{9F52CABB-ABC5-4830-963F-61594E3EE355}" destId="{DD0A7FE5-B16A-448F-B115-71997161D466}" srcOrd="0" destOrd="0" presId="urn:microsoft.com/office/officeart/2005/8/layout/hProcess3"/>
    <dgm:cxn modelId="{27F9433C-4551-44DA-9A1F-7F494D976203}" type="presParOf" srcId="{9F52CABB-ABC5-4830-963F-61594E3EE355}" destId="{4E9D45C8-884F-4644-9DB3-B52C21C1730E}" srcOrd="1" destOrd="0" presId="urn:microsoft.com/office/officeart/2005/8/layout/hProcess3"/>
    <dgm:cxn modelId="{E45B941F-701D-4FEA-8F8C-A110D2B8EB41}" type="presParOf" srcId="{4E9D45C8-884F-4644-9DB3-B52C21C1730E}" destId="{789491A5-0A49-4C8D-9A0C-83F191869B97}" srcOrd="0" destOrd="0" presId="urn:microsoft.com/office/officeart/2005/8/layout/hProcess3"/>
    <dgm:cxn modelId="{BE0519AA-6D5B-407A-A20B-985EB239CDDA}" type="presParOf" srcId="{4E9D45C8-884F-4644-9DB3-B52C21C1730E}" destId="{39DE3BD6-0B13-4279-9090-EAA035B13B1E}" srcOrd="1" destOrd="0" presId="urn:microsoft.com/office/officeart/2005/8/layout/hProcess3"/>
    <dgm:cxn modelId="{EDC78654-AE8F-4DC6-914B-550473E9DE3E}" type="presParOf" srcId="{39DE3BD6-0B13-4279-9090-EAA035B13B1E}" destId="{46370121-C068-4706-89BE-B261D19D3363}" srcOrd="0" destOrd="0" presId="urn:microsoft.com/office/officeart/2005/8/layout/hProcess3"/>
    <dgm:cxn modelId="{D7F1625C-D4BB-4B25-AF76-92CAC8CEC125}" type="presParOf" srcId="{39DE3BD6-0B13-4279-9090-EAA035B13B1E}" destId="{17CF6E23-507F-421E-A5AC-DCFA52D0F89C}" srcOrd="1" destOrd="0" presId="urn:microsoft.com/office/officeart/2005/8/layout/hProcess3"/>
    <dgm:cxn modelId="{6C60A468-33BC-4393-BD3C-86DBD0782136}" type="presParOf" srcId="{39DE3BD6-0B13-4279-9090-EAA035B13B1E}" destId="{DC90E06E-B424-4C04-BD6D-086E61044C66}" srcOrd="2" destOrd="0" presId="urn:microsoft.com/office/officeart/2005/8/layout/hProcess3"/>
    <dgm:cxn modelId="{0E2A612F-8BD6-4013-943F-FCA92615CC95}" type="presParOf" srcId="{39DE3BD6-0B13-4279-9090-EAA035B13B1E}" destId="{86D7A11F-EE59-487D-9E72-0E85280D9CC0}" srcOrd="3" destOrd="0" presId="urn:microsoft.com/office/officeart/2005/8/layout/hProcess3"/>
    <dgm:cxn modelId="{AE3F8C76-E3DB-4C62-9F55-F16459A25CE1}" type="presParOf" srcId="{39DE3BD6-0B13-4279-9090-EAA035B13B1E}" destId="{1FC971F9-D006-48BE-B257-2954E8E392DC}" srcOrd="4" destOrd="0" presId="urn:microsoft.com/office/officeart/2005/8/layout/hProcess3"/>
    <dgm:cxn modelId="{A44BB641-78BA-4D18-9ED1-A0F0E4E1BBE9}" type="presParOf" srcId="{4E9D45C8-884F-4644-9DB3-B52C21C1730E}" destId="{D31DCDF7-8B43-4E96-8999-5D37369AE502}" srcOrd="2" destOrd="0" presId="urn:microsoft.com/office/officeart/2005/8/layout/hProcess3"/>
    <dgm:cxn modelId="{55B67A84-7AD7-4039-81D2-EF73AC2129CC}" type="presParOf" srcId="{4E9D45C8-884F-4644-9DB3-B52C21C1730E}" destId="{455C180F-0235-468D-9B01-1BCD7DFD3EAD}" srcOrd="3" destOrd="0" presId="urn:microsoft.com/office/officeart/2005/8/layout/hProcess3"/>
    <dgm:cxn modelId="{349A2FA7-507D-4FA7-AF09-ADE8287A908B}" type="presParOf" srcId="{455C180F-0235-468D-9B01-1BCD7DFD3EAD}" destId="{6849FB02-2522-443B-9746-2D41EDD0574E}" srcOrd="0" destOrd="0" presId="urn:microsoft.com/office/officeart/2005/8/layout/hProcess3"/>
    <dgm:cxn modelId="{B76CC31B-672A-4CB2-8609-52C1B6D77FB5}" type="presParOf" srcId="{455C180F-0235-468D-9B01-1BCD7DFD3EAD}" destId="{B1BE438B-9B4E-4F01-AF86-8977C918B8E5}" srcOrd="1" destOrd="0" presId="urn:microsoft.com/office/officeart/2005/8/layout/hProcess3"/>
    <dgm:cxn modelId="{C7F22F0C-383D-482C-A50B-D84A9C7A99C4}" type="presParOf" srcId="{455C180F-0235-468D-9B01-1BCD7DFD3EAD}" destId="{A4C8B403-B8F8-4D59-A2E4-6594424DD8DC}" srcOrd="2" destOrd="0" presId="urn:microsoft.com/office/officeart/2005/8/layout/hProcess3"/>
    <dgm:cxn modelId="{ADEE824D-7142-48B5-AB3A-91400DB442AF}" type="presParOf" srcId="{455C180F-0235-468D-9B01-1BCD7DFD3EAD}" destId="{C77F75C0-96A7-4358-AEB8-E8167FC51394}" srcOrd="3" destOrd="0" presId="urn:microsoft.com/office/officeart/2005/8/layout/hProcess3"/>
    <dgm:cxn modelId="{1FEDE043-AC45-496F-A380-4CFE8233DFBC}" type="presParOf" srcId="{455C180F-0235-468D-9B01-1BCD7DFD3EAD}" destId="{EC1727AD-8390-4946-B734-9ED98883D7BE}" srcOrd="4" destOrd="0" presId="urn:microsoft.com/office/officeart/2005/8/layout/hProcess3"/>
    <dgm:cxn modelId="{59A07034-A17E-4FD2-9A0B-BE5A94D29470}" type="presParOf" srcId="{4E9D45C8-884F-4644-9DB3-B52C21C1730E}" destId="{A9002733-6F21-4979-878C-403D7182712C}" srcOrd="4" destOrd="0" presId="urn:microsoft.com/office/officeart/2005/8/layout/hProcess3"/>
    <dgm:cxn modelId="{3577AF26-ECBE-42E7-A071-FB13F8E36A1D}" type="presParOf" srcId="{4E9D45C8-884F-4644-9DB3-B52C21C1730E}" destId="{29B98AB7-F9C1-4A8A-A908-0B85763DE2A2}" srcOrd="5" destOrd="0" presId="urn:microsoft.com/office/officeart/2005/8/layout/hProcess3"/>
    <dgm:cxn modelId="{3C503DAA-CB03-4950-A73D-B0795BF8EEC7}" type="presParOf" srcId="{29B98AB7-F9C1-4A8A-A908-0B85763DE2A2}" destId="{556B384F-C9A0-41C8-8344-73800ECDF791}" srcOrd="0" destOrd="0" presId="urn:microsoft.com/office/officeart/2005/8/layout/hProcess3"/>
    <dgm:cxn modelId="{09428516-9318-40D2-9C41-2CEC542F7EDE}" type="presParOf" srcId="{29B98AB7-F9C1-4A8A-A908-0B85763DE2A2}" destId="{BE02E46F-B38D-45CC-B6DD-47D8FF4818D4}" srcOrd="1" destOrd="0" presId="urn:microsoft.com/office/officeart/2005/8/layout/hProcess3"/>
    <dgm:cxn modelId="{6FACEF53-C63C-4630-8E22-2A514BDD591D}" type="presParOf" srcId="{29B98AB7-F9C1-4A8A-A908-0B85763DE2A2}" destId="{7B4ED877-CD6A-4621-A115-B9E933C20755}" srcOrd="2" destOrd="0" presId="urn:microsoft.com/office/officeart/2005/8/layout/hProcess3"/>
    <dgm:cxn modelId="{E4C0C271-119B-46F8-B3C3-5F687BC4054A}" type="presParOf" srcId="{29B98AB7-F9C1-4A8A-A908-0B85763DE2A2}" destId="{3204E429-9826-43D0-A036-35C61B7C0724}" srcOrd="3" destOrd="0" presId="urn:microsoft.com/office/officeart/2005/8/layout/hProcess3"/>
    <dgm:cxn modelId="{CC108C02-B63F-4AE3-B186-6F42C76D61F6}" type="presParOf" srcId="{29B98AB7-F9C1-4A8A-A908-0B85763DE2A2}" destId="{242458BF-B4AC-45FD-8EAF-57F09A2B12B8}" srcOrd="4" destOrd="0" presId="urn:microsoft.com/office/officeart/2005/8/layout/hProcess3"/>
    <dgm:cxn modelId="{2BD62576-DEAD-45E8-AF65-423F8276866E}" type="presParOf" srcId="{4E9D45C8-884F-4644-9DB3-B52C21C1730E}" destId="{75868909-36AF-4E76-A414-96CBCE313712}" srcOrd="6" destOrd="0" presId="urn:microsoft.com/office/officeart/2005/8/layout/hProcess3"/>
    <dgm:cxn modelId="{5F65F3C6-162D-4960-923D-37C2E7B27EDC}" type="presParOf" srcId="{4E9D45C8-884F-4644-9DB3-B52C21C1730E}" destId="{48DACB79-FF85-40E0-8914-552C00FB1AB7}" srcOrd="7" destOrd="0" presId="urn:microsoft.com/office/officeart/2005/8/layout/hProcess3"/>
    <dgm:cxn modelId="{C8D673B6-4C83-49EA-84FE-11B6BDE91536}" type="presParOf" srcId="{48DACB79-FF85-40E0-8914-552C00FB1AB7}" destId="{B9814A88-FA2F-4F02-B8C0-827F9203E307}" srcOrd="0" destOrd="0" presId="urn:microsoft.com/office/officeart/2005/8/layout/hProcess3"/>
    <dgm:cxn modelId="{57C53EC8-8EE0-46AD-A24B-5ADCD1FFB9F9}" type="presParOf" srcId="{48DACB79-FF85-40E0-8914-552C00FB1AB7}" destId="{4D0508C5-194D-481F-A2EC-E425C9E61C83}" srcOrd="1" destOrd="0" presId="urn:microsoft.com/office/officeart/2005/8/layout/hProcess3"/>
    <dgm:cxn modelId="{1C2931F2-92D3-44D7-8836-7571010D2C59}" type="presParOf" srcId="{48DACB79-FF85-40E0-8914-552C00FB1AB7}" destId="{32D9A27C-2410-4F10-BED3-C32AE0D62594}" srcOrd="2" destOrd="0" presId="urn:microsoft.com/office/officeart/2005/8/layout/hProcess3"/>
    <dgm:cxn modelId="{5F45AC4A-3471-4638-ADAE-FF776AE63478}" type="presParOf" srcId="{48DACB79-FF85-40E0-8914-552C00FB1AB7}" destId="{8117E6BD-4C0F-4A55-B446-3A9F6CD4A631}" srcOrd="3" destOrd="0" presId="urn:microsoft.com/office/officeart/2005/8/layout/hProcess3"/>
    <dgm:cxn modelId="{39871F41-9BBD-49D4-94DA-09ABABF323BE}" type="presParOf" srcId="{48DACB79-FF85-40E0-8914-552C00FB1AB7}" destId="{210DBB94-CF1B-4668-A63B-8955BE80352B}" srcOrd="4" destOrd="0" presId="urn:microsoft.com/office/officeart/2005/8/layout/hProcess3"/>
    <dgm:cxn modelId="{B715B0BB-8C23-4F4D-899B-FD9E4E7FDBD1}" type="presParOf" srcId="{4E9D45C8-884F-4644-9DB3-B52C21C1730E}" destId="{2D7BBEF1-2E5A-4AE8-BEC7-95EC4EA1CF26}" srcOrd="8" destOrd="0" presId="urn:microsoft.com/office/officeart/2005/8/layout/hProcess3"/>
    <dgm:cxn modelId="{CC07B1B8-1704-4430-8A4F-0A6E302AC7F3}" type="presParOf" srcId="{4E9D45C8-884F-4644-9DB3-B52C21C1730E}" destId="{C8F7F709-9F62-4AAC-87FA-E4E85DE1A98E}" srcOrd="9" destOrd="0" presId="urn:microsoft.com/office/officeart/2005/8/layout/hProcess3"/>
    <dgm:cxn modelId="{0FB29523-AC75-4DEB-814D-D8B8737D59B1}" type="presParOf" srcId="{C8F7F709-9F62-4AAC-87FA-E4E85DE1A98E}" destId="{E8238E95-910B-4DF0-AB9E-2072F918073F}" srcOrd="0" destOrd="0" presId="urn:microsoft.com/office/officeart/2005/8/layout/hProcess3"/>
    <dgm:cxn modelId="{BBEDAFA2-BAEF-469B-AD82-51B2861676E6}" type="presParOf" srcId="{C8F7F709-9F62-4AAC-87FA-E4E85DE1A98E}" destId="{E48F4F9F-CED7-435C-A7A8-D11D857BFB98}" srcOrd="1" destOrd="0" presId="urn:microsoft.com/office/officeart/2005/8/layout/hProcess3"/>
    <dgm:cxn modelId="{2B990337-CDDE-4819-ABE1-51A6ADCCD029}" type="presParOf" srcId="{C8F7F709-9F62-4AAC-87FA-E4E85DE1A98E}" destId="{51A50DCF-9B5D-4578-AF4C-512E7665E8D6}" srcOrd="2" destOrd="0" presId="urn:microsoft.com/office/officeart/2005/8/layout/hProcess3"/>
    <dgm:cxn modelId="{90524406-1480-4BBD-A6DE-AF64150C9935}" type="presParOf" srcId="{C8F7F709-9F62-4AAC-87FA-E4E85DE1A98E}" destId="{83827787-8DB4-47B9-9C4E-E0CAD83579C6}" srcOrd="3" destOrd="0" presId="urn:microsoft.com/office/officeart/2005/8/layout/hProcess3"/>
    <dgm:cxn modelId="{1C748DA0-A8C9-4BBF-8AC2-00F97751BB93}" type="presParOf" srcId="{C8F7F709-9F62-4AAC-87FA-E4E85DE1A98E}" destId="{75DD172F-C13C-44E5-8AE4-4313CA0AE9A3}" srcOrd="4" destOrd="0" presId="urn:microsoft.com/office/officeart/2005/8/layout/hProcess3"/>
    <dgm:cxn modelId="{13DDC245-4631-472C-8E87-C151BBBBA6EC}" type="presParOf" srcId="{4E9D45C8-884F-4644-9DB3-B52C21C1730E}" destId="{BDCD597A-1069-4450-8B30-7AA2EAC43422}" srcOrd="10" destOrd="0" presId="urn:microsoft.com/office/officeart/2005/8/layout/hProcess3"/>
    <dgm:cxn modelId="{E777C686-B913-48EA-9D34-059D3B2773F5}" type="presParOf" srcId="{4E9D45C8-884F-4644-9DB3-B52C21C1730E}" destId="{C3AB5152-8715-48FE-B4CB-F5C9AE42A97F}" srcOrd="11" destOrd="0" presId="urn:microsoft.com/office/officeart/2005/8/layout/hProcess3"/>
    <dgm:cxn modelId="{294952E4-088F-40BB-A48D-537BF218EFF1}" type="presParOf" srcId="{4E9D45C8-884F-4644-9DB3-B52C21C1730E}" destId="{A312CF25-EDC6-4FAD-A8B2-80A2F035AB8B}" srcOrd="12"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B761D-5083-453E-A65D-B71F7F00D30B}">
      <dsp:nvSpPr>
        <dsp:cNvPr id="0" name=""/>
        <dsp:cNvSpPr/>
      </dsp:nvSpPr>
      <dsp:spPr>
        <a:xfrm>
          <a:off x="1379429" y="673440"/>
          <a:ext cx="2758858" cy="275885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1000" r="-4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38ABE0-6660-4A2E-8FC2-20AE75FFC923}">
      <dsp:nvSpPr>
        <dsp:cNvPr id="0" name=""/>
        <dsp:cNvSpPr/>
      </dsp:nvSpPr>
      <dsp:spPr>
        <a:xfrm>
          <a:off x="1876023" y="2138394"/>
          <a:ext cx="1765669" cy="910423"/>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r>
            <a:rPr lang="en-US" sz="6500" kern="1200" dirty="0" smtClean="0">
              <a:solidFill>
                <a:schemeClr val="tx1"/>
              </a:solidFill>
            </a:rPr>
            <a:t>2</a:t>
          </a:r>
          <a:endParaRPr lang="en-US" sz="6500" kern="1200" dirty="0">
            <a:solidFill>
              <a:schemeClr val="tx1"/>
            </a:solidFill>
          </a:endParaRPr>
        </a:p>
      </dsp:txBody>
      <dsp:txXfrm>
        <a:off x="1876023" y="2138394"/>
        <a:ext cx="1765669" cy="910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87ABA-321E-417F-8FBF-38DAA5C9A7EE}">
      <dsp:nvSpPr>
        <dsp:cNvPr id="0" name=""/>
        <dsp:cNvSpPr/>
      </dsp:nvSpPr>
      <dsp:spPr>
        <a:xfrm>
          <a:off x="1373948" y="669526"/>
          <a:ext cx="2747897" cy="274789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9D448-8760-427C-BFFD-CE3C05BEED47}">
      <dsp:nvSpPr>
        <dsp:cNvPr id="0" name=""/>
        <dsp:cNvSpPr/>
      </dsp:nvSpPr>
      <dsp:spPr>
        <a:xfrm>
          <a:off x="1868570" y="2128659"/>
          <a:ext cx="1758654" cy="90680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44800">
            <a:lnSpc>
              <a:spcPct val="90000"/>
            </a:lnSpc>
            <a:spcBef>
              <a:spcPct val="0"/>
            </a:spcBef>
            <a:spcAft>
              <a:spcPct val="35000"/>
            </a:spcAft>
          </a:pPr>
          <a:r>
            <a:rPr lang="en-US" sz="6400" kern="1200" dirty="0" smtClean="0"/>
            <a:t>1</a:t>
          </a:r>
          <a:endParaRPr lang="en-US" sz="6400" kern="1200" dirty="0"/>
        </a:p>
      </dsp:txBody>
      <dsp:txXfrm>
        <a:off x="1868570" y="2128659"/>
        <a:ext cx="1758654" cy="906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2CF25-EDC6-4FAD-A8B2-80A2F035AB8B}">
      <dsp:nvSpPr>
        <dsp:cNvPr id="0" name=""/>
        <dsp:cNvSpPr/>
      </dsp:nvSpPr>
      <dsp:spPr>
        <a:xfrm>
          <a:off x="0" y="953367"/>
          <a:ext cx="9155573" cy="2344839"/>
        </a:xfrm>
        <a:prstGeom prst="rightArrow">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solidFill>
            <a:schemeClr val="accent1"/>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5DD172F-C13C-44E5-8AE4-4313CA0AE9A3}">
      <dsp:nvSpPr>
        <dsp:cNvPr id="0" name=""/>
        <dsp:cNvSpPr/>
      </dsp:nvSpPr>
      <dsp:spPr>
        <a:xfrm>
          <a:off x="6569571" y="2768756"/>
          <a:ext cx="1091918" cy="894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Disease at seasonal levels</a:t>
          </a:r>
          <a:endParaRPr lang="en-US" sz="1500" kern="1200" dirty="0"/>
        </a:p>
      </dsp:txBody>
      <dsp:txXfrm>
        <a:off x="6569571" y="2768756"/>
        <a:ext cx="1091918" cy="894243"/>
      </dsp:txXfrm>
    </dsp:sp>
    <dsp:sp modelId="{E48F4F9F-CED7-435C-A7A8-D11D857BFB98}">
      <dsp:nvSpPr>
        <dsp:cNvPr id="0" name=""/>
        <dsp:cNvSpPr/>
      </dsp:nvSpPr>
      <dsp:spPr>
        <a:xfrm>
          <a:off x="6539997" y="1444564"/>
          <a:ext cx="1700018" cy="1172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b="1" kern="1200" dirty="0" smtClean="0"/>
            <a:t>Post pandemic</a:t>
          </a:r>
          <a:endParaRPr lang="en-US" sz="2400" b="1" kern="1200" dirty="0"/>
        </a:p>
      </dsp:txBody>
      <dsp:txXfrm>
        <a:off x="6539997" y="1444564"/>
        <a:ext cx="1700018" cy="1172419"/>
      </dsp:txXfrm>
    </dsp:sp>
    <dsp:sp modelId="{210DBB94-CF1B-4668-A63B-8955BE80352B}">
      <dsp:nvSpPr>
        <dsp:cNvPr id="0" name=""/>
        <dsp:cNvSpPr/>
      </dsp:nvSpPr>
      <dsp:spPr>
        <a:xfrm>
          <a:off x="5229695" y="2734226"/>
          <a:ext cx="1091918" cy="894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Possibly recurrent events</a:t>
          </a:r>
          <a:endParaRPr lang="en-US" sz="1500" kern="1200" dirty="0"/>
        </a:p>
      </dsp:txBody>
      <dsp:txXfrm>
        <a:off x="5229695" y="2734226"/>
        <a:ext cx="1091918" cy="894243"/>
      </dsp:txXfrm>
    </dsp:sp>
    <dsp:sp modelId="{4D0508C5-194D-481F-A2EC-E425C9E61C83}">
      <dsp:nvSpPr>
        <dsp:cNvPr id="0" name=""/>
        <dsp:cNvSpPr/>
      </dsp:nvSpPr>
      <dsp:spPr>
        <a:xfrm>
          <a:off x="5229695" y="1444564"/>
          <a:ext cx="1091918" cy="1172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b="1" kern="1200" dirty="0" smtClean="0"/>
            <a:t>Post peak</a:t>
          </a:r>
          <a:endParaRPr lang="en-US" sz="2400" b="1" kern="1200" dirty="0"/>
        </a:p>
      </dsp:txBody>
      <dsp:txXfrm>
        <a:off x="5229695" y="1444564"/>
        <a:ext cx="1091918" cy="1172419"/>
      </dsp:txXfrm>
    </dsp:sp>
    <dsp:sp modelId="{242458BF-B4AC-45FD-8EAF-57F09A2B12B8}">
      <dsp:nvSpPr>
        <dsp:cNvPr id="0" name=""/>
        <dsp:cNvSpPr/>
      </dsp:nvSpPr>
      <dsp:spPr>
        <a:xfrm>
          <a:off x="3777727" y="2734226"/>
          <a:ext cx="1091918" cy="894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Pandemic</a:t>
          </a:r>
          <a:endParaRPr lang="en-US" sz="1500" kern="1200" dirty="0"/>
        </a:p>
        <a:p>
          <a:pPr marL="114300" lvl="1" indent="-114300" algn="l" defTabSz="666750">
            <a:lnSpc>
              <a:spcPct val="90000"/>
            </a:lnSpc>
            <a:spcBef>
              <a:spcPct val="0"/>
            </a:spcBef>
            <a:spcAft>
              <a:spcPct val="15000"/>
            </a:spcAft>
            <a:buChar char="••"/>
          </a:pPr>
          <a:r>
            <a:rPr lang="en-US" sz="1500" kern="1200" dirty="0" smtClean="0"/>
            <a:t>Widespread human infection</a:t>
          </a:r>
          <a:endParaRPr lang="en-US" sz="1500" kern="1200" dirty="0"/>
        </a:p>
      </dsp:txBody>
      <dsp:txXfrm>
        <a:off x="3777727" y="2734226"/>
        <a:ext cx="1091918" cy="894243"/>
      </dsp:txXfrm>
    </dsp:sp>
    <dsp:sp modelId="{BE02E46F-B38D-45CC-B6DD-47D8FF4818D4}">
      <dsp:nvSpPr>
        <dsp:cNvPr id="0" name=""/>
        <dsp:cNvSpPr/>
      </dsp:nvSpPr>
      <dsp:spPr>
        <a:xfrm>
          <a:off x="3636062" y="1444564"/>
          <a:ext cx="1375249" cy="1172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b="1" kern="1200" dirty="0" smtClean="0"/>
            <a:t>Phases 5-6</a:t>
          </a:r>
          <a:endParaRPr lang="en-US" sz="2400" b="1" kern="1200" dirty="0"/>
        </a:p>
      </dsp:txBody>
      <dsp:txXfrm>
        <a:off x="3636062" y="1444564"/>
        <a:ext cx="1375249" cy="1172419"/>
      </dsp:txXfrm>
    </dsp:sp>
    <dsp:sp modelId="{EC1727AD-8390-4946-B734-9ED98883D7BE}">
      <dsp:nvSpPr>
        <dsp:cNvPr id="0" name=""/>
        <dsp:cNvSpPr/>
      </dsp:nvSpPr>
      <dsp:spPr>
        <a:xfrm>
          <a:off x="2325760" y="2734226"/>
          <a:ext cx="1091918" cy="894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Sustained human-human transmission</a:t>
          </a:r>
          <a:endParaRPr lang="en-US" sz="1500" kern="1200" dirty="0"/>
        </a:p>
      </dsp:txBody>
      <dsp:txXfrm>
        <a:off x="2325760" y="2734226"/>
        <a:ext cx="1091918" cy="894243"/>
      </dsp:txXfrm>
    </dsp:sp>
    <dsp:sp modelId="{B1BE438B-9B4E-4F01-AF86-8977C918B8E5}">
      <dsp:nvSpPr>
        <dsp:cNvPr id="0" name=""/>
        <dsp:cNvSpPr/>
      </dsp:nvSpPr>
      <dsp:spPr>
        <a:xfrm>
          <a:off x="2325760" y="1444564"/>
          <a:ext cx="1091918" cy="1172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b="1" kern="1200" dirty="0" smtClean="0"/>
            <a:t>Phase 4</a:t>
          </a:r>
          <a:endParaRPr lang="en-US" sz="2400" b="1" kern="1200" dirty="0"/>
        </a:p>
      </dsp:txBody>
      <dsp:txXfrm>
        <a:off x="2325760" y="1444564"/>
        <a:ext cx="1091918" cy="1172419"/>
      </dsp:txXfrm>
    </dsp:sp>
    <dsp:sp modelId="{1FC971F9-D006-48BE-B257-2954E8E392DC}">
      <dsp:nvSpPr>
        <dsp:cNvPr id="0" name=""/>
        <dsp:cNvSpPr/>
      </dsp:nvSpPr>
      <dsp:spPr>
        <a:xfrm>
          <a:off x="876730" y="2734226"/>
          <a:ext cx="1091918" cy="894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Mostly animals</a:t>
          </a:r>
          <a:endParaRPr lang="en-US" sz="1500" kern="1200" dirty="0"/>
        </a:p>
        <a:p>
          <a:pPr marL="114300" lvl="1" indent="-114300" algn="l" defTabSz="666750">
            <a:lnSpc>
              <a:spcPct val="90000"/>
            </a:lnSpc>
            <a:spcBef>
              <a:spcPct val="0"/>
            </a:spcBef>
            <a:spcAft>
              <a:spcPct val="15000"/>
            </a:spcAft>
            <a:buChar char="••"/>
          </a:pPr>
          <a:r>
            <a:rPr lang="en-US" sz="1500" kern="1200" dirty="0" smtClean="0"/>
            <a:t>Few humans</a:t>
          </a:r>
          <a:endParaRPr lang="en-US" sz="1500" kern="1200" dirty="0"/>
        </a:p>
      </dsp:txBody>
      <dsp:txXfrm>
        <a:off x="876730" y="2734226"/>
        <a:ext cx="1091918" cy="894243"/>
      </dsp:txXfrm>
    </dsp:sp>
    <dsp:sp modelId="{17CF6E23-507F-421E-A5AC-DCFA52D0F89C}">
      <dsp:nvSpPr>
        <dsp:cNvPr id="0" name=""/>
        <dsp:cNvSpPr/>
      </dsp:nvSpPr>
      <dsp:spPr>
        <a:xfrm>
          <a:off x="728316" y="1444564"/>
          <a:ext cx="1369374" cy="1172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b="1" kern="1200" dirty="0" smtClean="0"/>
            <a:t>Phases 1-3</a:t>
          </a:r>
          <a:endParaRPr lang="en-US" sz="2400" b="1" kern="1200" dirty="0"/>
        </a:p>
      </dsp:txBody>
      <dsp:txXfrm>
        <a:off x="728316" y="1444564"/>
        <a:ext cx="1369374" cy="117241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2344BD-5977-4C54-9716-729C286B60BA}" type="datetimeFigureOut">
              <a:rPr lang="en-US" smtClean="0"/>
              <a:t>5/29/2017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E246BA-D080-4B88-B58A-AD1EF7A4930E}" type="slidenum">
              <a:rPr lang="en-US" smtClean="0"/>
              <a:t>‹#›</a:t>
            </a:fld>
            <a:endParaRPr lang="en-US"/>
          </a:p>
        </p:txBody>
      </p:sp>
    </p:spTree>
    <p:extLst>
      <p:ext uri="{BB962C8B-B14F-4D97-AF65-F5344CB8AC3E}">
        <p14:creationId xmlns:p14="http://schemas.microsoft.com/office/powerpoint/2010/main" val="2140828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E00A1-7748-4A65-AE00-E747501B1E9F}" type="datetimeFigureOut">
              <a:rPr lang="en-US" smtClean="0"/>
              <a:t>5/29/2017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B8183-063F-405E-AD1A-C4E637A36E7D}" type="slidenum">
              <a:rPr lang="en-US" smtClean="0"/>
              <a:t>‹#›</a:t>
            </a:fld>
            <a:endParaRPr lang="en-US"/>
          </a:p>
        </p:txBody>
      </p:sp>
    </p:spTree>
    <p:extLst>
      <p:ext uri="{BB962C8B-B14F-4D97-AF65-F5344CB8AC3E}">
        <p14:creationId xmlns:p14="http://schemas.microsoft.com/office/powerpoint/2010/main" val="1572111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9B8183-063F-405E-AD1A-C4E637A36E7D}" type="slidenum">
              <a:rPr lang="en-US" smtClean="0"/>
              <a:t>25</a:t>
            </a:fld>
            <a:endParaRPr lang="en-US"/>
          </a:p>
        </p:txBody>
      </p:sp>
    </p:spTree>
    <p:extLst>
      <p:ext uri="{BB962C8B-B14F-4D97-AF65-F5344CB8AC3E}">
        <p14:creationId xmlns:p14="http://schemas.microsoft.com/office/powerpoint/2010/main" val="364210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9B8183-063F-405E-AD1A-C4E637A36E7D}" type="slidenum">
              <a:rPr lang="en-US" smtClean="0"/>
              <a:t>26</a:t>
            </a:fld>
            <a:endParaRPr lang="en-US"/>
          </a:p>
        </p:txBody>
      </p:sp>
    </p:spTree>
    <p:extLst>
      <p:ext uri="{BB962C8B-B14F-4D97-AF65-F5344CB8AC3E}">
        <p14:creationId xmlns:p14="http://schemas.microsoft.com/office/powerpoint/2010/main" val="3071295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5283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5" y="770467"/>
            <a:ext cx="10782300" cy="3352800"/>
          </a:xfrm>
        </p:spPr>
        <p:txBody>
          <a:bodyPr anchor="b">
            <a:noAutofit/>
          </a:bodyPr>
          <a:lstStyle>
            <a:lvl1pPr algn="l">
              <a:lnSpc>
                <a:spcPct val="80000"/>
              </a:lnSpc>
              <a:defRPr sz="6600" spc="-90" baseline="0">
                <a:solidFill>
                  <a:srgbClr val="FFFFFF"/>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67513" y="4206876"/>
            <a:ext cx="9228201" cy="1645920"/>
          </a:xfrm>
        </p:spPr>
        <p:txBody>
          <a:bodyPr>
            <a:normAutofit/>
          </a:bodyPr>
          <a:lstStyle>
            <a:lvl1pPr marL="0" indent="0" algn="l">
              <a:buNone/>
              <a:defRPr sz="2400">
                <a:solidFill>
                  <a:schemeClr val="bg1"/>
                </a:solidFill>
                <a:effectLst>
                  <a:outerShdw blurRad="38100" dist="38100" dir="2700000" algn="tl">
                    <a:srgbClr val="000000">
                      <a:alpha val="43137"/>
                    </a:srgbClr>
                  </a:outerShdw>
                </a:effectLst>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smtClean="0"/>
              <a:t>Click to edit Master subtitle style</a:t>
            </a:r>
            <a:endParaRPr lang="en-US" dirty="0"/>
          </a:p>
        </p:txBody>
      </p:sp>
      <p:sp>
        <p:nvSpPr>
          <p:cNvPr id="8" name="Footer Placeholder 7"/>
          <p:cNvSpPr>
            <a:spLocks noGrp="1"/>
          </p:cNvSpPr>
          <p:nvPr>
            <p:ph type="ftr" sz="quarter" idx="11"/>
          </p:nvPr>
        </p:nvSpPr>
        <p:spPr>
          <a:xfrm>
            <a:off x="529472" y="6386433"/>
            <a:ext cx="11268221" cy="349028"/>
          </a:xfrm>
          <a:prstGeom prst="rect">
            <a:avLst/>
          </a:prstGeom>
        </p:spPr>
        <p:txBody>
          <a:bodyPr/>
          <a:lstStyle>
            <a:lvl1pPr>
              <a:defRPr sz="1350">
                <a:solidFill>
                  <a:srgbClr val="FFFFFF">
                    <a:alpha val="80000"/>
                  </a:srgbClr>
                </a:solidFill>
              </a:defRPr>
            </a:lvl1pPr>
          </a:lstStyle>
          <a:p>
            <a:r>
              <a:rPr lang="en-US" b="1" dirty="0" smtClean="0">
                <a:effectLst>
                  <a:outerShdw blurRad="38100" dist="38100" dir="2700000" algn="tl">
                    <a:srgbClr val="000000">
                      <a:alpha val="43137"/>
                    </a:srgbClr>
                  </a:outerShdw>
                </a:effectLst>
              </a:rPr>
              <a:t>www.Disasterdoc.org</a:t>
            </a:r>
            <a:r>
              <a:rPr lang="en-US" dirty="0" smtClean="0">
                <a:effectLst>
                  <a:outerShdw blurRad="38100" dist="38100" dir="2700000" algn="tl">
                    <a:srgbClr val="000000">
                      <a:alpha val="43137"/>
                    </a:srgbClr>
                  </a:outerShdw>
                </a:effectLst>
              </a:rPr>
              <a:t>  </a:t>
            </a:r>
            <a:r>
              <a:rPr lang="en-US" dirty="0" smtClean="0"/>
              <a:t> 	</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6314" y="2"/>
            <a:ext cx="979191" cy="123795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8476" y="6395650"/>
            <a:ext cx="409520" cy="409520"/>
          </a:xfrm>
          <a:prstGeom prst="rect">
            <a:avLst/>
          </a:prstGeom>
        </p:spPr>
      </p:pic>
      <p:pic>
        <p:nvPicPr>
          <p:cNvPr id="6" name="Picture 5"/>
          <p:cNvPicPr>
            <a:picLocks noChangeAspect="1"/>
          </p:cNvPicPr>
          <p:nvPr userDrawn="1"/>
        </p:nvPicPr>
        <p:blipFill>
          <a:blip r:embed="rId4"/>
          <a:stretch>
            <a:fillRect/>
          </a:stretch>
        </p:blipFill>
        <p:spPr>
          <a:xfrm>
            <a:off x="10871769" y="6395652"/>
            <a:ext cx="462015" cy="462015"/>
          </a:xfrm>
          <a:prstGeom prst="rect">
            <a:avLst/>
          </a:prstGeom>
        </p:spPr>
      </p:pic>
      <p:pic>
        <p:nvPicPr>
          <p:cNvPr id="12" name="Picture 11"/>
          <p:cNvPicPr>
            <a:picLocks noChangeAspect="1"/>
          </p:cNvPicPr>
          <p:nvPr userDrawn="1"/>
        </p:nvPicPr>
        <p:blipFill>
          <a:blip r:embed="rId5"/>
          <a:stretch>
            <a:fillRect/>
          </a:stretch>
        </p:blipFill>
        <p:spPr>
          <a:xfrm>
            <a:off x="11371884" y="6395650"/>
            <a:ext cx="425808" cy="425808"/>
          </a:xfrm>
          <a:prstGeom prst="rect">
            <a:avLst/>
          </a:prstGeom>
        </p:spPr>
      </p:pic>
      <p:pic>
        <p:nvPicPr>
          <p:cNvPr id="14" name="Picture 13"/>
          <p:cNvPicPr>
            <a:picLocks noChangeAspect="1"/>
          </p:cNvPicPr>
          <p:nvPr userDrawn="1"/>
        </p:nvPicPr>
        <p:blipFill>
          <a:blip r:embed="rId6"/>
          <a:stretch>
            <a:fillRect/>
          </a:stretch>
        </p:blipFill>
        <p:spPr>
          <a:xfrm flipH="1">
            <a:off x="9895714" y="6386435"/>
            <a:ext cx="418737" cy="418737"/>
          </a:xfrm>
          <a:prstGeom prst="rect">
            <a:avLst/>
          </a:prstGeom>
        </p:spPr>
      </p:pic>
      <p:pic>
        <p:nvPicPr>
          <p:cNvPr id="16" name="Picture 15"/>
          <p:cNvPicPr>
            <a:picLocks noChangeAspect="1"/>
          </p:cNvPicPr>
          <p:nvPr userDrawn="1"/>
        </p:nvPicPr>
        <p:blipFill>
          <a:blip r:embed="rId7"/>
          <a:stretch>
            <a:fillRect/>
          </a:stretch>
        </p:blipFill>
        <p:spPr>
          <a:xfrm>
            <a:off x="9391399" y="6399282"/>
            <a:ext cx="422176" cy="422176"/>
          </a:xfrm>
          <a:prstGeom prst="rect">
            <a:avLst/>
          </a:prstGeom>
        </p:spPr>
      </p:pic>
    </p:spTree>
    <p:extLst>
      <p:ext uri="{BB962C8B-B14F-4D97-AF65-F5344CB8AC3E}">
        <p14:creationId xmlns:p14="http://schemas.microsoft.com/office/powerpoint/2010/main" val="212644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168248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6" y="714377"/>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653054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7568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5283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5" y="770467"/>
            <a:ext cx="10782300" cy="3352800"/>
          </a:xfrm>
        </p:spPr>
        <p:txBody>
          <a:bodyPr anchor="b">
            <a:noAutofit/>
          </a:bodyPr>
          <a:lstStyle>
            <a:lvl1pPr algn="l">
              <a:lnSpc>
                <a:spcPct val="80000"/>
              </a:lnSpc>
              <a:defRPr sz="6600" spc="-90" baseline="0">
                <a:solidFill>
                  <a:srgbClr val="FFFFFF"/>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67513" y="4206876"/>
            <a:ext cx="9228201" cy="1645920"/>
          </a:xfrm>
        </p:spPr>
        <p:txBody>
          <a:bodyPr>
            <a:normAutofit/>
          </a:bodyPr>
          <a:lstStyle>
            <a:lvl1pPr marL="0" indent="0" algn="l">
              <a:buNone/>
              <a:defRPr sz="2400">
                <a:solidFill>
                  <a:schemeClr val="bg1"/>
                </a:solidFill>
                <a:effectLst>
                  <a:outerShdw blurRad="38100" dist="38100" dir="2700000" algn="tl">
                    <a:srgbClr val="000000">
                      <a:alpha val="43137"/>
                    </a:srgbClr>
                  </a:outerShdw>
                </a:effectLst>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smtClean="0"/>
              <a:t>Click to edit Master subtitle style</a:t>
            </a:r>
            <a:endParaRPr lang="en-US" dirty="0"/>
          </a:p>
        </p:txBody>
      </p:sp>
      <p:sp>
        <p:nvSpPr>
          <p:cNvPr id="8" name="Footer Placeholder 7"/>
          <p:cNvSpPr>
            <a:spLocks noGrp="1"/>
          </p:cNvSpPr>
          <p:nvPr>
            <p:ph type="ftr" sz="quarter" idx="11"/>
          </p:nvPr>
        </p:nvSpPr>
        <p:spPr>
          <a:xfrm>
            <a:off x="529472" y="6386433"/>
            <a:ext cx="11268221" cy="349028"/>
          </a:xfrm>
          <a:prstGeom prst="rect">
            <a:avLst/>
          </a:prstGeom>
        </p:spPr>
        <p:txBody>
          <a:bodyPr/>
          <a:lstStyle>
            <a:lvl1pPr>
              <a:defRPr sz="1350">
                <a:solidFill>
                  <a:srgbClr val="FFFFFF">
                    <a:alpha val="80000"/>
                  </a:srgbClr>
                </a:solidFill>
              </a:defRPr>
            </a:lvl1pPr>
          </a:lstStyle>
          <a:p>
            <a:r>
              <a:rPr lang="en-US" b="1" dirty="0" smtClean="0">
                <a:effectLst>
                  <a:outerShdw blurRad="38100" dist="38100" dir="2700000" algn="tl">
                    <a:srgbClr val="000000">
                      <a:alpha val="43137"/>
                    </a:srgbClr>
                  </a:outerShdw>
                </a:effectLst>
              </a:rPr>
              <a:t>www.Disasterdoc.org</a:t>
            </a:r>
            <a:r>
              <a:rPr lang="en-US" dirty="0" smtClean="0">
                <a:effectLst>
                  <a:outerShdw blurRad="38100" dist="38100" dir="2700000" algn="tl">
                    <a:srgbClr val="000000">
                      <a:alpha val="43137"/>
                    </a:srgbClr>
                  </a:outerShdw>
                </a:effectLst>
              </a:rPr>
              <a:t>  </a:t>
            </a:r>
            <a:r>
              <a:rPr lang="en-US" dirty="0" smtClean="0"/>
              <a:t> 	</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6314" y="2"/>
            <a:ext cx="979191" cy="123795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8476" y="6395650"/>
            <a:ext cx="409520" cy="409520"/>
          </a:xfrm>
          <a:prstGeom prst="rect">
            <a:avLst/>
          </a:prstGeom>
        </p:spPr>
      </p:pic>
      <p:pic>
        <p:nvPicPr>
          <p:cNvPr id="6" name="Picture 5"/>
          <p:cNvPicPr>
            <a:picLocks noChangeAspect="1"/>
          </p:cNvPicPr>
          <p:nvPr userDrawn="1"/>
        </p:nvPicPr>
        <p:blipFill>
          <a:blip r:embed="rId4"/>
          <a:stretch>
            <a:fillRect/>
          </a:stretch>
        </p:blipFill>
        <p:spPr>
          <a:xfrm>
            <a:off x="10871769" y="6395652"/>
            <a:ext cx="462015" cy="462015"/>
          </a:xfrm>
          <a:prstGeom prst="rect">
            <a:avLst/>
          </a:prstGeom>
        </p:spPr>
      </p:pic>
      <p:pic>
        <p:nvPicPr>
          <p:cNvPr id="12" name="Picture 11"/>
          <p:cNvPicPr>
            <a:picLocks noChangeAspect="1"/>
          </p:cNvPicPr>
          <p:nvPr userDrawn="1"/>
        </p:nvPicPr>
        <p:blipFill>
          <a:blip r:embed="rId5"/>
          <a:stretch>
            <a:fillRect/>
          </a:stretch>
        </p:blipFill>
        <p:spPr>
          <a:xfrm>
            <a:off x="11371884" y="6395650"/>
            <a:ext cx="425808" cy="425808"/>
          </a:xfrm>
          <a:prstGeom prst="rect">
            <a:avLst/>
          </a:prstGeom>
        </p:spPr>
      </p:pic>
      <p:pic>
        <p:nvPicPr>
          <p:cNvPr id="14" name="Picture 13"/>
          <p:cNvPicPr>
            <a:picLocks noChangeAspect="1"/>
          </p:cNvPicPr>
          <p:nvPr userDrawn="1"/>
        </p:nvPicPr>
        <p:blipFill>
          <a:blip r:embed="rId6"/>
          <a:stretch>
            <a:fillRect/>
          </a:stretch>
        </p:blipFill>
        <p:spPr>
          <a:xfrm flipH="1">
            <a:off x="9895714" y="6386435"/>
            <a:ext cx="418737" cy="418737"/>
          </a:xfrm>
          <a:prstGeom prst="rect">
            <a:avLst/>
          </a:prstGeom>
        </p:spPr>
      </p:pic>
      <p:pic>
        <p:nvPicPr>
          <p:cNvPr id="16" name="Picture 15"/>
          <p:cNvPicPr>
            <a:picLocks noChangeAspect="1"/>
          </p:cNvPicPr>
          <p:nvPr userDrawn="1"/>
        </p:nvPicPr>
        <p:blipFill>
          <a:blip r:embed="rId7"/>
          <a:stretch>
            <a:fillRect/>
          </a:stretch>
        </p:blipFill>
        <p:spPr>
          <a:xfrm>
            <a:off x="9391399" y="6399282"/>
            <a:ext cx="422176" cy="422176"/>
          </a:xfrm>
          <a:prstGeom prst="rect">
            <a:avLst/>
          </a:prstGeom>
        </p:spPr>
      </p:pic>
    </p:spTree>
    <p:extLst>
      <p:ext uri="{BB962C8B-B14F-4D97-AF65-F5344CB8AC3E}">
        <p14:creationId xmlns:p14="http://schemas.microsoft.com/office/powerpoint/2010/main" val="2041046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pic>
        <p:nvPicPr>
          <p:cNvPr id="7" name="Picture 6"/>
          <p:cNvPicPr>
            <a:picLocks noChangeAspect="1"/>
          </p:cNvPicPr>
          <p:nvPr userDrawn="1"/>
        </p:nvPicPr>
        <p:blipFill>
          <a:blip r:embed="rId2"/>
          <a:stretch>
            <a:fillRect/>
          </a:stretch>
        </p:blipFill>
        <p:spPr>
          <a:xfrm>
            <a:off x="10972802" y="-129261"/>
            <a:ext cx="1109719" cy="141048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6233" y="6187643"/>
            <a:ext cx="491819" cy="491819"/>
          </a:xfrm>
          <a:prstGeom prst="rect">
            <a:avLst/>
          </a:prstGeom>
        </p:spPr>
      </p:pic>
    </p:spTree>
    <p:extLst>
      <p:ext uri="{BB962C8B-B14F-4D97-AF65-F5344CB8AC3E}">
        <p14:creationId xmlns:p14="http://schemas.microsoft.com/office/powerpoint/2010/main" val="1675731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1" baseline="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082432" y="-116823"/>
            <a:ext cx="1109568" cy="1408298"/>
          </a:xfrm>
          <a:prstGeom prst="rect">
            <a:avLst/>
          </a:prstGeom>
        </p:spPr>
      </p:pic>
    </p:spTree>
    <p:extLst>
      <p:ext uri="{BB962C8B-B14F-4D97-AF65-F5344CB8AC3E}">
        <p14:creationId xmlns:p14="http://schemas.microsoft.com/office/powerpoint/2010/main" val="3861693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8" name="Picture 7"/>
          <p:cNvPicPr>
            <a:picLocks noChangeAspect="1"/>
          </p:cNvPicPr>
          <p:nvPr userDrawn="1"/>
        </p:nvPicPr>
        <p:blipFill>
          <a:blip r:embed="rId2"/>
          <a:stretch>
            <a:fillRect/>
          </a:stretch>
        </p:blipFill>
        <p:spPr>
          <a:xfrm>
            <a:off x="11082432" y="-79666"/>
            <a:ext cx="1109568" cy="1408298"/>
          </a:xfrm>
          <a:prstGeom prst="rect">
            <a:avLst/>
          </a:prstGeom>
        </p:spPr>
      </p:pic>
    </p:spTree>
    <p:extLst>
      <p:ext uri="{BB962C8B-B14F-4D97-AF65-F5344CB8AC3E}">
        <p14:creationId xmlns:p14="http://schemas.microsoft.com/office/powerpoint/2010/main" val="4256897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8" name="Footer Placeholder 7"/>
          <p:cNvSpPr>
            <a:spLocks noGrp="1"/>
          </p:cNvSpPr>
          <p:nvPr>
            <p:ph type="ftr" sz="quarter" idx="11"/>
          </p:nvPr>
        </p:nvSpPr>
        <p:spPr>
          <a:xfrm>
            <a:off x="685800" y="6554697"/>
            <a:ext cx="5029200" cy="228600"/>
          </a:xfrm>
          <a:prstGeom prst="rect">
            <a:avLst/>
          </a:prstGeom>
        </p:spPr>
        <p:txBody>
          <a:bodyPr/>
          <a:lstStyle/>
          <a:p>
            <a:endParaRPr lang="en-US"/>
          </a:p>
        </p:txBody>
      </p:sp>
      <p:sp>
        <p:nvSpPr>
          <p:cNvPr id="9" name="Slide Number Placeholder 8"/>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2" name="Picture 1"/>
          <p:cNvPicPr>
            <a:picLocks noChangeAspect="1"/>
          </p:cNvPicPr>
          <p:nvPr userDrawn="1"/>
        </p:nvPicPr>
        <p:blipFill>
          <a:blip r:embed="rId2"/>
          <a:stretch>
            <a:fillRect/>
          </a:stretch>
        </p:blipFill>
        <p:spPr>
          <a:xfrm>
            <a:off x="11069068" y="-79666"/>
            <a:ext cx="1109568" cy="1408298"/>
          </a:xfrm>
          <a:prstGeom prst="rect">
            <a:avLst/>
          </a:prstGeom>
        </p:spPr>
      </p:pic>
    </p:spTree>
    <p:extLst>
      <p:ext uri="{BB962C8B-B14F-4D97-AF65-F5344CB8AC3E}">
        <p14:creationId xmlns:p14="http://schemas.microsoft.com/office/powerpoint/2010/main" val="2420794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4" name="Footer Placeholder 3"/>
          <p:cNvSpPr>
            <a:spLocks noGrp="1"/>
          </p:cNvSpPr>
          <p:nvPr>
            <p:ph type="ftr" sz="quarter" idx="11"/>
          </p:nvPr>
        </p:nvSpPr>
        <p:spPr>
          <a:xfrm>
            <a:off x="685800" y="6554697"/>
            <a:ext cx="5029200" cy="228600"/>
          </a:xfrm>
          <a:prstGeom prst="rect">
            <a:avLst/>
          </a:prstGeom>
        </p:spPr>
        <p:txBody>
          <a:bodyPr/>
          <a:lstStyle/>
          <a:p>
            <a:endParaRPr lang="en-US"/>
          </a:p>
        </p:txBody>
      </p:sp>
      <p:sp>
        <p:nvSpPr>
          <p:cNvPr id="5" name="Slide Number Placeholder 4"/>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2" name="Picture 1"/>
          <p:cNvPicPr>
            <a:picLocks noChangeAspect="1"/>
          </p:cNvPicPr>
          <p:nvPr userDrawn="1"/>
        </p:nvPicPr>
        <p:blipFill>
          <a:blip r:embed="rId2"/>
          <a:stretch>
            <a:fillRect/>
          </a:stretch>
        </p:blipFill>
        <p:spPr>
          <a:xfrm>
            <a:off x="10875215" y="0"/>
            <a:ext cx="1109568" cy="1408298"/>
          </a:xfrm>
          <a:prstGeom prst="rect">
            <a:avLst/>
          </a:prstGeom>
        </p:spPr>
      </p:pic>
    </p:spTree>
    <p:extLst>
      <p:ext uri="{BB962C8B-B14F-4D97-AF65-F5344CB8AC3E}">
        <p14:creationId xmlns:p14="http://schemas.microsoft.com/office/powerpoint/2010/main" val="4045208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3" name="Footer Placeholder 2"/>
          <p:cNvSpPr>
            <a:spLocks noGrp="1"/>
          </p:cNvSpPr>
          <p:nvPr>
            <p:ph type="ftr" sz="quarter" idx="11"/>
          </p:nvPr>
        </p:nvSpPr>
        <p:spPr>
          <a:xfrm>
            <a:off x="685800" y="6554697"/>
            <a:ext cx="5029200" cy="228600"/>
          </a:xfrm>
          <a:prstGeom prst="rect">
            <a:avLst/>
          </a:prstGeom>
        </p:spPr>
        <p:txBody>
          <a:bodyPr/>
          <a:lstStyle/>
          <a:p>
            <a:endParaRPr lang="en-US"/>
          </a:p>
        </p:txBody>
      </p:sp>
      <p:sp>
        <p:nvSpPr>
          <p:cNvPr id="4" name="Slide Number Placeholder 3"/>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64679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9689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3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7" y="5876414"/>
            <a:ext cx="2926080" cy="1397039"/>
          </a:xfrm>
          <a:prstGeom prst="rect">
            <a:avLst/>
          </a:prstGeom>
        </p:spPr>
        <p:txBody>
          <a:bodyPr/>
          <a:lstStyle>
            <a:lvl1pPr>
              <a:defRPr>
                <a:solidFill>
                  <a:srgbClr val="FFFFFF">
                    <a:alpha val="20000"/>
                  </a:srgbClr>
                </a:solidFill>
              </a:defRPr>
            </a:lvl1pPr>
          </a:lstStyle>
          <a:p>
            <a:fld id="{59D7CEA4-4352-45A9-BF36-7188EF511E66}" type="slidenum">
              <a:rPr lang="en-US" smtClean="0"/>
              <a:t>‹#›</a:t>
            </a:fld>
            <a:endParaRPr lang="en-US"/>
          </a:p>
        </p:txBody>
      </p:sp>
      <p:pic>
        <p:nvPicPr>
          <p:cNvPr id="8" name="Picture 7"/>
          <p:cNvPicPr>
            <a:picLocks noChangeAspect="1"/>
          </p:cNvPicPr>
          <p:nvPr userDrawn="1"/>
        </p:nvPicPr>
        <p:blipFill>
          <a:blip r:embed="rId2"/>
          <a:stretch>
            <a:fillRect/>
          </a:stretch>
        </p:blipFill>
        <p:spPr>
          <a:xfrm>
            <a:off x="10957279" y="0"/>
            <a:ext cx="1109568" cy="1408298"/>
          </a:xfrm>
          <a:prstGeom prst="rect">
            <a:avLst/>
          </a:prstGeom>
        </p:spPr>
      </p:pic>
    </p:spTree>
    <p:extLst>
      <p:ext uri="{BB962C8B-B14F-4D97-AF65-F5344CB8AC3E}">
        <p14:creationId xmlns:p14="http://schemas.microsoft.com/office/powerpoint/2010/main" val="1976147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defRPr sz="24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2" name="Date Placeholder 11"/>
          <p:cNvSpPr>
            <a:spLocks noGrp="1"/>
          </p:cNvSpPr>
          <p:nvPr>
            <p:ph type="dt" sz="half" idx="10"/>
          </p:nvPr>
        </p:nvSpPr>
        <p:spPr>
          <a:xfrm>
            <a:off x="685800" y="6412447"/>
            <a:ext cx="4114800" cy="228600"/>
          </a:xfrm>
          <a:prstGeom prst="rect">
            <a:avLst/>
          </a:prstGeom>
        </p:spPr>
        <p:txBody>
          <a:bodyPr/>
          <a:lstStyle>
            <a:lvl1pPr>
              <a:defRPr>
                <a:solidFill>
                  <a:srgbClr val="FFFFFF">
                    <a:alpha val="80000"/>
                  </a:srgbClr>
                </a:solidFill>
              </a:defRPr>
            </a:lvl1pPr>
          </a:lstStyle>
          <a:p>
            <a:fld id="{8B5F8090-4C7D-4AE5-8116-96DC7F21E2A0}" type="datetimeFigureOut">
              <a:rPr lang="en-US" smtClean="0"/>
              <a:t>5/29/2017</a:t>
            </a:fld>
            <a:endParaRPr lang="en-US"/>
          </a:p>
        </p:txBody>
      </p:sp>
      <p:sp>
        <p:nvSpPr>
          <p:cNvPr id="13" name="Footer Placeholder 12"/>
          <p:cNvSpPr>
            <a:spLocks noGrp="1"/>
          </p:cNvSpPr>
          <p:nvPr>
            <p:ph type="ftr" sz="quarter" idx="11"/>
          </p:nvPr>
        </p:nvSpPr>
        <p:spPr>
          <a:xfrm>
            <a:off x="685800" y="6554697"/>
            <a:ext cx="5029200" cy="228600"/>
          </a:xfrm>
          <a:prstGeom prst="rect">
            <a:avLst/>
          </a:prstGeom>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a:xfrm>
            <a:off x="8763927" y="5876414"/>
            <a:ext cx="2926080" cy="1397039"/>
          </a:xfrm>
          <a:prstGeom prst="rect">
            <a:avLst/>
          </a:prstGeom>
        </p:spPr>
        <p:txBody>
          <a:bodyPr/>
          <a:lstStyle>
            <a:lvl1pPr>
              <a:defRPr>
                <a:solidFill>
                  <a:srgbClr val="FFFFFF">
                    <a:alpha val="25000"/>
                  </a:srgbClr>
                </a:solidFill>
              </a:defRPr>
            </a:lvl1pPr>
          </a:lstStyle>
          <a:p>
            <a:fld id="{59D7CEA4-4352-45A9-BF36-7188EF511E66}"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082432" y="-87715"/>
            <a:ext cx="1109568" cy="1408298"/>
          </a:xfrm>
          <a:prstGeom prst="rect">
            <a:avLst/>
          </a:prstGeom>
        </p:spPr>
      </p:pic>
    </p:spTree>
    <p:extLst>
      <p:ext uri="{BB962C8B-B14F-4D97-AF65-F5344CB8AC3E}">
        <p14:creationId xmlns:p14="http://schemas.microsoft.com/office/powerpoint/2010/main" val="2772517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2275111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6" y="714377"/>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1878417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5283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5" y="770467"/>
            <a:ext cx="10782300" cy="3352800"/>
          </a:xfrm>
        </p:spPr>
        <p:txBody>
          <a:bodyPr anchor="b">
            <a:noAutofit/>
          </a:bodyPr>
          <a:lstStyle>
            <a:lvl1pPr algn="l">
              <a:lnSpc>
                <a:spcPct val="80000"/>
              </a:lnSpc>
              <a:defRPr sz="6600" spc="-90" baseline="0">
                <a:solidFill>
                  <a:srgbClr val="FFFFFF"/>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67513" y="4206876"/>
            <a:ext cx="9228201" cy="1645920"/>
          </a:xfrm>
        </p:spPr>
        <p:txBody>
          <a:bodyPr>
            <a:normAutofit/>
          </a:bodyPr>
          <a:lstStyle>
            <a:lvl1pPr marL="0" indent="0" algn="l">
              <a:buNone/>
              <a:defRPr sz="2400">
                <a:solidFill>
                  <a:schemeClr val="bg1"/>
                </a:solidFill>
                <a:effectLst>
                  <a:outerShdw blurRad="38100" dist="38100" dir="2700000" algn="tl">
                    <a:srgbClr val="000000">
                      <a:alpha val="43137"/>
                    </a:srgbClr>
                  </a:outerShdw>
                </a:effectLst>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smtClean="0"/>
              <a:t>Click to edit Master subtitle style</a:t>
            </a:r>
            <a:endParaRPr lang="en-US" dirty="0"/>
          </a:p>
        </p:txBody>
      </p:sp>
      <p:sp>
        <p:nvSpPr>
          <p:cNvPr id="8" name="Footer Placeholder 7"/>
          <p:cNvSpPr>
            <a:spLocks noGrp="1"/>
          </p:cNvSpPr>
          <p:nvPr>
            <p:ph type="ftr" sz="quarter" idx="11"/>
          </p:nvPr>
        </p:nvSpPr>
        <p:spPr>
          <a:xfrm>
            <a:off x="529472" y="6386433"/>
            <a:ext cx="11268221" cy="349028"/>
          </a:xfrm>
          <a:prstGeom prst="rect">
            <a:avLst/>
          </a:prstGeom>
        </p:spPr>
        <p:txBody>
          <a:bodyPr/>
          <a:lstStyle>
            <a:lvl1pPr>
              <a:defRPr sz="1350">
                <a:solidFill>
                  <a:srgbClr val="FFFFFF">
                    <a:alpha val="80000"/>
                  </a:srgbClr>
                </a:solidFill>
              </a:defRPr>
            </a:lvl1pPr>
          </a:lstStyle>
          <a:p>
            <a:r>
              <a:rPr lang="en-US" b="1" dirty="0" smtClean="0">
                <a:effectLst>
                  <a:outerShdw blurRad="38100" dist="38100" dir="2700000" algn="tl">
                    <a:srgbClr val="000000">
                      <a:alpha val="43137"/>
                    </a:srgbClr>
                  </a:outerShdw>
                </a:effectLst>
              </a:rPr>
              <a:t>www.Disasterdoc.org</a:t>
            </a:r>
            <a:r>
              <a:rPr lang="en-US" dirty="0" smtClean="0">
                <a:effectLst>
                  <a:outerShdw blurRad="38100" dist="38100" dir="2700000" algn="tl">
                    <a:srgbClr val="000000">
                      <a:alpha val="43137"/>
                    </a:srgbClr>
                  </a:outerShdw>
                </a:effectLst>
              </a:rPr>
              <a:t>  </a:t>
            </a:r>
            <a:r>
              <a:rPr lang="en-US" dirty="0" smtClean="0"/>
              <a:t> 	</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6314" y="2"/>
            <a:ext cx="979191" cy="123795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8476" y="6395650"/>
            <a:ext cx="409520" cy="409520"/>
          </a:xfrm>
          <a:prstGeom prst="rect">
            <a:avLst/>
          </a:prstGeom>
        </p:spPr>
      </p:pic>
      <p:pic>
        <p:nvPicPr>
          <p:cNvPr id="6" name="Picture 5"/>
          <p:cNvPicPr>
            <a:picLocks noChangeAspect="1"/>
          </p:cNvPicPr>
          <p:nvPr userDrawn="1"/>
        </p:nvPicPr>
        <p:blipFill>
          <a:blip r:embed="rId4"/>
          <a:stretch>
            <a:fillRect/>
          </a:stretch>
        </p:blipFill>
        <p:spPr>
          <a:xfrm>
            <a:off x="10871769" y="6395652"/>
            <a:ext cx="462015" cy="462015"/>
          </a:xfrm>
          <a:prstGeom prst="rect">
            <a:avLst/>
          </a:prstGeom>
        </p:spPr>
      </p:pic>
      <p:pic>
        <p:nvPicPr>
          <p:cNvPr id="12" name="Picture 11"/>
          <p:cNvPicPr>
            <a:picLocks noChangeAspect="1"/>
          </p:cNvPicPr>
          <p:nvPr userDrawn="1"/>
        </p:nvPicPr>
        <p:blipFill>
          <a:blip r:embed="rId5"/>
          <a:stretch>
            <a:fillRect/>
          </a:stretch>
        </p:blipFill>
        <p:spPr>
          <a:xfrm>
            <a:off x="11371884" y="6395650"/>
            <a:ext cx="425808" cy="425808"/>
          </a:xfrm>
          <a:prstGeom prst="rect">
            <a:avLst/>
          </a:prstGeom>
        </p:spPr>
      </p:pic>
      <p:pic>
        <p:nvPicPr>
          <p:cNvPr id="14" name="Picture 13"/>
          <p:cNvPicPr>
            <a:picLocks noChangeAspect="1"/>
          </p:cNvPicPr>
          <p:nvPr userDrawn="1"/>
        </p:nvPicPr>
        <p:blipFill>
          <a:blip r:embed="rId6"/>
          <a:stretch>
            <a:fillRect/>
          </a:stretch>
        </p:blipFill>
        <p:spPr>
          <a:xfrm flipH="1">
            <a:off x="9895714" y="6386435"/>
            <a:ext cx="418737" cy="418737"/>
          </a:xfrm>
          <a:prstGeom prst="rect">
            <a:avLst/>
          </a:prstGeom>
        </p:spPr>
      </p:pic>
      <p:pic>
        <p:nvPicPr>
          <p:cNvPr id="16" name="Picture 15"/>
          <p:cNvPicPr>
            <a:picLocks noChangeAspect="1"/>
          </p:cNvPicPr>
          <p:nvPr userDrawn="1"/>
        </p:nvPicPr>
        <p:blipFill>
          <a:blip r:embed="rId7"/>
          <a:stretch>
            <a:fillRect/>
          </a:stretch>
        </p:blipFill>
        <p:spPr>
          <a:xfrm>
            <a:off x="9391399" y="6399282"/>
            <a:ext cx="422176" cy="422176"/>
          </a:xfrm>
          <a:prstGeom prst="rect">
            <a:avLst/>
          </a:prstGeom>
        </p:spPr>
      </p:pic>
    </p:spTree>
    <p:extLst>
      <p:ext uri="{BB962C8B-B14F-4D97-AF65-F5344CB8AC3E}">
        <p14:creationId xmlns:p14="http://schemas.microsoft.com/office/powerpoint/2010/main" val="1376424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pic>
        <p:nvPicPr>
          <p:cNvPr id="7" name="Picture 6"/>
          <p:cNvPicPr>
            <a:picLocks noChangeAspect="1"/>
          </p:cNvPicPr>
          <p:nvPr userDrawn="1"/>
        </p:nvPicPr>
        <p:blipFill>
          <a:blip r:embed="rId2"/>
          <a:stretch>
            <a:fillRect/>
          </a:stretch>
        </p:blipFill>
        <p:spPr>
          <a:xfrm>
            <a:off x="10972802" y="-129261"/>
            <a:ext cx="1109719" cy="141048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6233" y="6187643"/>
            <a:ext cx="491819" cy="491819"/>
          </a:xfrm>
          <a:prstGeom prst="rect">
            <a:avLst/>
          </a:prstGeom>
        </p:spPr>
      </p:pic>
    </p:spTree>
    <p:extLst>
      <p:ext uri="{BB962C8B-B14F-4D97-AF65-F5344CB8AC3E}">
        <p14:creationId xmlns:p14="http://schemas.microsoft.com/office/powerpoint/2010/main" val="3024287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1" baseline="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082432" y="-116823"/>
            <a:ext cx="1109568" cy="1408298"/>
          </a:xfrm>
          <a:prstGeom prst="rect">
            <a:avLst/>
          </a:prstGeom>
        </p:spPr>
      </p:pic>
    </p:spTree>
    <p:extLst>
      <p:ext uri="{BB962C8B-B14F-4D97-AF65-F5344CB8AC3E}">
        <p14:creationId xmlns:p14="http://schemas.microsoft.com/office/powerpoint/2010/main" val="1838345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8" name="Picture 7"/>
          <p:cNvPicPr>
            <a:picLocks noChangeAspect="1"/>
          </p:cNvPicPr>
          <p:nvPr userDrawn="1"/>
        </p:nvPicPr>
        <p:blipFill>
          <a:blip r:embed="rId2"/>
          <a:stretch>
            <a:fillRect/>
          </a:stretch>
        </p:blipFill>
        <p:spPr>
          <a:xfrm>
            <a:off x="11082432" y="-79666"/>
            <a:ext cx="1109568" cy="1408298"/>
          </a:xfrm>
          <a:prstGeom prst="rect">
            <a:avLst/>
          </a:prstGeom>
        </p:spPr>
      </p:pic>
    </p:spTree>
    <p:extLst>
      <p:ext uri="{BB962C8B-B14F-4D97-AF65-F5344CB8AC3E}">
        <p14:creationId xmlns:p14="http://schemas.microsoft.com/office/powerpoint/2010/main" val="215427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8" name="Footer Placeholder 7"/>
          <p:cNvSpPr>
            <a:spLocks noGrp="1"/>
          </p:cNvSpPr>
          <p:nvPr>
            <p:ph type="ftr" sz="quarter" idx="11"/>
          </p:nvPr>
        </p:nvSpPr>
        <p:spPr>
          <a:xfrm>
            <a:off x="685800" y="6554697"/>
            <a:ext cx="5029200" cy="228600"/>
          </a:xfrm>
          <a:prstGeom prst="rect">
            <a:avLst/>
          </a:prstGeom>
        </p:spPr>
        <p:txBody>
          <a:bodyPr/>
          <a:lstStyle/>
          <a:p>
            <a:endParaRPr lang="en-US"/>
          </a:p>
        </p:txBody>
      </p:sp>
      <p:sp>
        <p:nvSpPr>
          <p:cNvPr id="9" name="Slide Number Placeholder 8"/>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2" name="Picture 1"/>
          <p:cNvPicPr>
            <a:picLocks noChangeAspect="1"/>
          </p:cNvPicPr>
          <p:nvPr userDrawn="1"/>
        </p:nvPicPr>
        <p:blipFill>
          <a:blip r:embed="rId2"/>
          <a:stretch>
            <a:fillRect/>
          </a:stretch>
        </p:blipFill>
        <p:spPr>
          <a:xfrm>
            <a:off x="11069068" y="-79666"/>
            <a:ext cx="1109568" cy="1408298"/>
          </a:xfrm>
          <a:prstGeom prst="rect">
            <a:avLst/>
          </a:prstGeom>
        </p:spPr>
      </p:pic>
    </p:spTree>
    <p:extLst>
      <p:ext uri="{BB962C8B-B14F-4D97-AF65-F5344CB8AC3E}">
        <p14:creationId xmlns:p14="http://schemas.microsoft.com/office/powerpoint/2010/main" val="3531855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4" name="Footer Placeholder 3"/>
          <p:cNvSpPr>
            <a:spLocks noGrp="1"/>
          </p:cNvSpPr>
          <p:nvPr>
            <p:ph type="ftr" sz="quarter" idx="11"/>
          </p:nvPr>
        </p:nvSpPr>
        <p:spPr>
          <a:xfrm>
            <a:off x="685800" y="6554697"/>
            <a:ext cx="5029200" cy="228600"/>
          </a:xfrm>
          <a:prstGeom prst="rect">
            <a:avLst/>
          </a:prstGeom>
        </p:spPr>
        <p:txBody>
          <a:bodyPr/>
          <a:lstStyle/>
          <a:p>
            <a:endParaRPr lang="en-US"/>
          </a:p>
        </p:txBody>
      </p:sp>
      <p:sp>
        <p:nvSpPr>
          <p:cNvPr id="5" name="Slide Number Placeholder 4"/>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2" name="Picture 1"/>
          <p:cNvPicPr>
            <a:picLocks noChangeAspect="1"/>
          </p:cNvPicPr>
          <p:nvPr userDrawn="1"/>
        </p:nvPicPr>
        <p:blipFill>
          <a:blip r:embed="rId2"/>
          <a:stretch>
            <a:fillRect/>
          </a:stretch>
        </p:blipFill>
        <p:spPr>
          <a:xfrm>
            <a:off x="10875215" y="0"/>
            <a:ext cx="1109568" cy="1408298"/>
          </a:xfrm>
          <a:prstGeom prst="rect">
            <a:avLst/>
          </a:prstGeom>
        </p:spPr>
      </p:pic>
    </p:spTree>
    <p:extLst>
      <p:ext uri="{BB962C8B-B14F-4D97-AF65-F5344CB8AC3E}">
        <p14:creationId xmlns:p14="http://schemas.microsoft.com/office/powerpoint/2010/main" val="17356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1" baseline="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pic>
        <p:nvPicPr>
          <p:cNvPr id="7" name="Picture 6"/>
          <p:cNvPicPr>
            <a:picLocks noChangeAspect="1"/>
          </p:cNvPicPr>
          <p:nvPr userDrawn="1"/>
        </p:nvPicPr>
        <p:blipFill>
          <a:blip r:embed="rId2"/>
          <a:stretch>
            <a:fillRect/>
          </a:stretch>
        </p:blipFill>
        <p:spPr>
          <a:xfrm>
            <a:off x="11082432" y="-116823"/>
            <a:ext cx="1109568" cy="1408298"/>
          </a:xfrm>
          <a:prstGeom prst="rect">
            <a:avLst/>
          </a:prstGeom>
        </p:spPr>
      </p:pic>
      <p:sp>
        <p:nvSpPr>
          <p:cNvPr id="8" name="TextBox 7"/>
          <p:cNvSpPr txBox="1"/>
          <p:nvPr userDrawn="1"/>
        </p:nvSpPr>
        <p:spPr>
          <a:xfrm>
            <a:off x="1220738" y="6245879"/>
            <a:ext cx="1332693" cy="300082"/>
          </a:xfrm>
          <a:prstGeom prst="rect">
            <a:avLst/>
          </a:prstGeom>
          <a:noFill/>
        </p:spPr>
        <p:txBody>
          <a:bodyPr wrap="square" rtlCol="0">
            <a:spAutoFit/>
          </a:bodyPr>
          <a:lstStyle/>
          <a:p>
            <a:pPr algn="ctr"/>
            <a:r>
              <a:rPr lang="en-US" sz="1350" b="1" dirty="0" smtClean="0">
                <a:solidFill>
                  <a:schemeClr val="accent1"/>
                </a:solidFill>
              </a:rPr>
              <a:t>@</a:t>
            </a:r>
            <a:r>
              <a:rPr lang="en-US" sz="1350" b="1" dirty="0" err="1" smtClean="0">
                <a:solidFill>
                  <a:schemeClr val="accent1"/>
                </a:solidFill>
              </a:rPr>
              <a:t>disasterdr</a:t>
            </a:r>
            <a:endParaRPr lang="en-US" sz="1350" b="1" dirty="0">
              <a:solidFill>
                <a:schemeClr val="accent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563" y="6223363"/>
            <a:ext cx="478292" cy="478292"/>
          </a:xfrm>
          <a:prstGeom prst="rect">
            <a:avLst/>
          </a:prstGeom>
        </p:spPr>
      </p:pic>
      <p:sp>
        <p:nvSpPr>
          <p:cNvPr id="11" name="Rectangle 10"/>
          <p:cNvSpPr/>
          <p:nvPr userDrawn="1"/>
        </p:nvSpPr>
        <p:spPr>
          <a:xfrm>
            <a:off x="3939913" y="625564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24039" y="6201168"/>
            <a:ext cx="478292" cy="478292"/>
          </a:xfrm>
          <a:prstGeom prst="rect">
            <a:avLst/>
          </a:prstGeom>
        </p:spPr>
      </p:pic>
      <p:sp>
        <p:nvSpPr>
          <p:cNvPr id="13" name="Rectangle 12"/>
          <p:cNvSpPr/>
          <p:nvPr userDrawn="1"/>
        </p:nvSpPr>
        <p:spPr>
          <a:xfrm>
            <a:off x="8061389" y="624587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26233" y="6187643"/>
            <a:ext cx="491819" cy="491819"/>
          </a:xfrm>
          <a:prstGeom prst="rect">
            <a:avLst/>
          </a:prstGeom>
        </p:spPr>
      </p:pic>
      <p:sp>
        <p:nvSpPr>
          <p:cNvPr id="15" name="Rectangle 14"/>
          <p:cNvSpPr/>
          <p:nvPr userDrawn="1"/>
        </p:nvSpPr>
        <p:spPr>
          <a:xfrm>
            <a:off x="10455268" y="6277842"/>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spTree>
    <p:extLst>
      <p:ext uri="{BB962C8B-B14F-4D97-AF65-F5344CB8AC3E}">
        <p14:creationId xmlns:p14="http://schemas.microsoft.com/office/powerpoint/2010/main" val="269143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3" name="Footer Placeholder 2"/>
          <p:cNvSpPr>
            <a:spLocks noGrp="1"/>
          </p:cNvSpPr>
          <p:nvPr>
            <p:ph type="ftr" sz="quarter" idx="11"/>
          </p:nvPr>
        </p:nvSpPr>
        <p:spPr>
          <a:xfrm>
            <a:off x="685800" y="6554697"/>
            <a:ext cx="5029200" cy="228600"/>
          </a:xfrm>
          <a:prstGeom prst="rect">
            <a:avLst/>
          </a:prstGeom>
        </p:spPr>
        <p:txBody>
          <a:bodyPr/>
          <a:lstStyle/>
          <a:p>
            <a:endParaRPr lang="en-US"/>
          </a:p>
        </p:txBody>
      </p:sp>
      <p:sp>
        <p:nvSpPr>
          <p:cNvPr id="4" name="Slide Number Placeholder 3"/>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082432" y="-102755"/>
            <a:ext cx="1109568" cy="1408298"/>
          </a:xfrm>
          <a:prstGeom prst="rect">
            <a:avLst/>
          </a:prstGeom>
        </p:spPr>
      </p:pic>
    </p:spTree>
    <p:extLst>
      <p:ext uri="{BB962C8B-B14F-4D97-AF65-F5344CB8AC3E}">
        <p14:creationId xmlns:p14="http://schemas.microsoft.com/office/powerpoint/2010/main" val="2027864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3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7" y="5876414"/>
            <a:ext cx="2926080" cy="1397039"/>
          </a:xfrm>
          <a:prstGeom prst="rect">
            <a:avLst/>
          </a:prstGeom>
        </p:spPr>
        <p:txBody>
          <a:bodyPr/>
          <a:lstStyle>
            <a:lvl1pPr>
              <a:defRPr>
                <a:solidFill>
                  <a:srgbClr val="FFFFFF">
                    <a:alpha val="20000"/>
                  </a:srgbClr>
                </a:solidFill>
              </a:defRPr>
            </a:lvl1pPr>
          </a:lstStyle>
          <a:p>
            <a:fld id="{59D7CEA4-4352-45A9-BF36-7188EF511E66}" type="slidenum">
              <a:rPr lang="en-US" smtClean="0"/>
              <a:t>‹#›</a:t>
            </a:fld>
            <a:endParaRPr lang="en-US"/>
          </a:p>
        </p:txBody>
      </p:sp>
      <p:pic>
        <p:nvPicPr>
          <p:cNvPr id="8" name="Picture 7"/>
          <p:cNvPicPr>
            <a:picLocks noChangeAspect="1"/>
          </p:cNvPicPr>
          <p:nvPr userDrawn="1"/>
        </p:nvPicPr>
        <p:blipFill>
          <a:blip r:embed="rId2"/>
          <a:stretch>
            <a:fillRect/>
          </a:stretch>
        </p:blipFill>
        <p:spPr>
          <a:xfrm>
            <a:off x="10957279" y="0"/>
            <a:ext cx="1109568" cy="1408298"/>
          </a:xfrm>
          <a:prstGeom prst="rect">
            <a:avLst/>
          </a:prstGeom>
        </p:spPr>
      </p:pic>
    </p:spTree>
    <p:extLst>
      <p:ext uri="{BB962C8B-B14F-4D97-AF65-F5344CB8AC3E}">
        <p14:creationId xmlns:p14="http://schemas.microsoft.com/office/powerpoint/2010/main" val="2090075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defRPr sz="24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2" name="Date Placeholder 11"/>
          <p:cNvSpPr>
            <a:spLocks noGrp="1"/>
          </p:cNvSpPr>
          <p:nvPr>
            <p:ph type="dt" sz="half" idx="10"/>
          </p:nvPr>
        </p:nvSpPr>
        <p:spPr>
          <a:xfrm>
            <a:off x="685800" y="6412447"/>
            <a:ext cx="4114800" cy="228600"/>
          </a:xfrm>
          <a:prstGeom prst="rect">
            <a:avLst/>
          </a:prstGeom>
        </p:spPr>
        <p:txBody>
          <a:bodyPr/>
          <a:lstStyle>
            <a:lvl1pPr>
              <a:defRPr>
                <a:solidFill>
                  <a:srgbClr val="FFFFFF">
                    <a:alpha val="80000"/>
                  </a:srgbClr>
                </a:solidFill>
              </a:defRPr>
            </a:lvl1pPr>
          </a:lstStyle>
          <a:p>
            <a:fld id="{8B5F8090-4C7D-4AE5-8116-96DC7F21E2A0}" type="datetimeFigureOut">
              <a:rPr lang="en-US" smtClean="0"/>
              <a:t>5/29/2017</a:t>
            </a:fld>
            <a:endParaRPr lang="en-US"/>
          </a:p>
        </p:txBody>
      </p:sp>
      <p:sp>
        <p:nvSpPr>
          <p:cNvPr id="13" name="Footer Placeholder 12"/>
          <p:cNvSpPr>
            <a:spLocks noGrp="1"/>
          </p:cNvSpPr>
          <p:nvPr>
            <p:ph type="ftr" sz="quarter" idx="11"/>
          </p:nvPr>
        </p:nvSpPr>
        <p:spPr>
          <a:xfrm>
            <a:off x="685800" y="6554697"/>
            <a:ext cx="5029200" cy="228600"/>
          </a:xfrm>
          <a:prstGeom prst="rect">
            <a:avLst/>
          </a:prstGeom>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a:xfrm>
            <a:off x="8763927" y="5876414"/>
            <a:ext cx="2926080" cy="1397039"/>
          </a:xfrm>
          <a:prstGeom prst="rect">
            <a:avLst/>
          </a:prstGeom>
        </p:spPr>
        <p:txBody>
          <a:bodyPr/>
          <a:lstStyle>
            <a:lvl1pPr>
              <a:defRPr>
                <a:solidFill>
                  <a:srgbClr val="FFFFFF">
                    <a:alpha val="25000"/>
                  </a:srgbClr>
                </a:solidFill>
              </a:defRPr>
            </a:lvl1pPr>
          </a:lstStyle>
          <a:p>
            <a:fld id="{59D7CEA4-4352-45A9-BF36-7188EF511E66}"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082432" y="-87715"/>
            <a:ext cx="1109568" cy="1408298"/>
          </a:xfrm>
          <a:prstGeom prst="rect">
            <a:avLst/>
          </a:prstGeom>
        </p:spPr>
      </p:pic>
    </p:spTree>
    <p:extLst>
      <p:ext uri="{BB962C8B-B14F-4D97-AF65-F5344CB8AC3E}">
        <p14:creationId xmlns:p14="http://schemas.microsoft.com/office/powerpoint/2010/main" val="3473868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225961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6" y="714377"/>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3640162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283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6" y="770467"/>
            <a:ext cx="10782300" cy="3352800"/>
          </a:xfrm>
        </p:spPr>
        <p:txBody>
          <a:bodyPr anchor="b">
            <a:noAutofit/>
          </a:bodyPr>
          <a:lstStyle>
            <a:lvl1pPr algn="l">
              <a:lnSpc>
                <a:spcPct val="80000"/>
              </a:lnSpc>
              <a:defRPr sz="6600" spc="-90" baseline="0">
                <a:solidFill>
                  <a:srgbClr val="FFFFFF"/>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67514" y="4206876"/>
            <a:ext cx="9228201" cy="1645920"/>
          </a:xfrm>
        </p:spPr>
        <p:txBody>
          <a:bodyPr>
            <a:normAutofit/>
          </a:bodyPr>
          <a:lstStyle>
            <a:lvl1pPr marL="0" indent="0" algn="l">
              <a:buNone/>
              <a:defRPr sz="2400">
                <a:solidFill>
                  <a:schemeClr val="bg1"/>
                </a:solidFill>
                <a:effectLst>
                  <a:outerShdw blurRad="38100" dist="38100" dir="2700000" algn="tl">
                    <a:srgbClr val="000000">
                      <a:alpha val="43137"/>
                    </a:srgbClr>
                  </a:outerShdw>
                </a:effectLst>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smtClean="0"/>
              <a:t>Click to edit Master subtitle style</a:t>
            </a:r>
            <a:endParaRPr lang="en-US" dirty="0"/>
          </a:p>
        </p:txBody>
      </p:sp>
      <p:sp>
        <p:nvSpPr>
          <p:cNvPr id="8" name="Footer Placeholder 7"/>
          <p:cNvSpPr>
            <a:spLocks noGrp="1"/>
          </p:cNvSpPr>
          <p:nvPr>
            <p:ph type="ftr" sz="quarter" idx="11"/>
          </p:nvPr>
        </p:nvSpPr>
        <p:spPr>
          <a:xfrm>
            <a:off x="529472" y="6386433"/>
            <a:ext cx="11268221" cy="349028"/>
          </a:xfrm>
          <a:prstGeom prst="rect">
            <a:avLst/>
          </a:prstGeom>
        </p:spPr>
        <p:txBody>
          <a:bodyPr/>
          <a:lstStyle>
            <a:lvl1pPr>
              <a:defRPr sz="1350">
                <a:solidFill>
                  <a:srgbClr val="FFFFFF">
                    <a:alpha val="80000"/>
                  </a:srgbClr>
                </a:solidFill>
              </a:defRPr>
            </a:lvl1pPr>
          </a:lstStyle>
          <a:p>
            <a:r>
              <a:rPr lang="en-US" dirty="0" smtClean="0"/>
              <a:t>	</a:t>
            </a:r>
            <a:endParaRPr lang="en-US" dirty="0"/>
          </a:p>
        </p:txBody>
      </p:sp>
    </p:spTree>
    <p:extLst>
      <p:ext uri="{BB962C8B-B14F-4D97-AF65-F5344CB8AC3E}">
        <p14:creationId xmlns:p14="http://schemas.microsoft.com/office/powerpoint/2010/main" val="1823722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9001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stretch>
            <a:fillRect/>
          </a:stretch>
        </p:blipFill>
        <p:spPr>
          <a:xfrm>
            <a:off x="10972803" y="-129261"/>
            <a:ext cx="1109719" cy="1410484"/>
          </a:xfrm>
          <a:prstGeom prst="rect">
            <a:avLst/>
          </a:prstGeom>
        </p:spPr>
      </p:pic>
    </p:spTree>
    <p:extLst>
      <p:ext uri="{BB962C8B-B14F-4D97-AF65-F5344CB8AC3E}">
        <p14:creationId xmlns:p14="http://schemas.microsoft.com/office/powerpoint/2010/main" val="3842717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1" baseline="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pic>
        <p:nvPicPr>
          <p:cNvPr id="7" name="Picture 6"/>
          <p:cNvPicPr>
            <a:picLocks noChangeAspect="1"/>
          </p:cNvPicPr>
          <p:nvPr userDrawn="1"/>
        </p:nvPicPr>
        <p:blipFill>
          <a:blip r:embed="rId2"/>
          <a:stretch>
            <a:fillRect/>
          </a:stretch>
        </p:blipFill>
        <p:spPr>
          <a:xfrm>
            <a:off x="11082432" y="-116823"/>
            <a:ext cx="1109568" cy="1408298"/>
          </a:xfrm>
          <a:prstGeom prst="rect">
            <a:avLst/>
          </a:prstGeom>
        </p:spPr>
      </p:pic>
      <p:sp>
        <p:nvSpPr>
          <p:cNvPr id="8" name="TextBox 7"/>
          <p:cNvSpPr txBox="1"/>
          <p:nvPr userDrawn="1"/>
        </p:nvSpPr>
        <p:spPr>
          <a:xfrm>
            <a:off x="1220739" y="6245880"/>
            <a:ext cx="1332693" cy="300082"/>
          </a:xfrm>
          <a:prstGeom prst="rect">
            <a:avLst/>
          </a:prstGeom>
          <a:noFill/>
        </p:spPr>
        <p:txBody>
          <a:bodyPr wrap="square" rtlCol="0">
            <a:spAutoFit/>
          </a:bodyPr>
          <a:lstStyle/>
          <a:p>
            <a:pPr algn="ctr"/>
            <a:r>
              <a:rPr lang="en-US" sz="1350" b="1" dirty="0" smtClean="0">
                <a:solidFill>
                  <a:srgbClr val="50B4C8"/>
                </a:solidFill>
              </a:rPr>
              <a:t>@</a:t>
            </a:r>
            <a:r>
              <a:rPr lang="en-US" sz="1350" b="1" dirty="0" err="1" smtClean="0">
                <a:solidFill>
                  <a:srgbClr val="50B4C8"/>
                </a:solidFill>
              </a:rPr>
              <a:t>disasterdr</a:t>
            </a:r>
            <a:endParaRPr lang="en-US" sz="1350" b="1" dirty="0">
              <a:solidFill>
                <a:srgbClr val="50B4C8"/>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563" y="6223363"/>
            <a:ext cx="478292" cy="478292"/>
          </a:xfrm>
          <a:prstGeom prst="rect">
            <a:avLst/>
          </a:prstGeom>
        </p:spPr>
      </p:pic>
      <p:sp>
        <p:nvSpPr>
          <p:cNvPr id="11" name="Rectangle 10"/>
          <p:cNvSpPr/>
          <p:nvPr userDrawn="1"/>
        </p:nvSpPr>
        <p:spPr>
          <a:xfrm>
            <a:off x="3939913" y="6255648"/>
            <a:ext cx="993605" cy="300082"/>
          </a:xfrm>
          <a:prstGeom prst="rect">
            <a:avLst/>
          </a:prstGeom>
        </p:spPr>
        <p:txBody>
          <a:bodyPr wrap="none">
            <a:spAutoFit/>
          </a:bodyPr>
          <a:lstStyle/>
          <a:p>
            <a:pPr algn="ctr"/>
            <a:r>
              <a:rPr lang="en-US" sz="1350" b="1" dirty="0" smtClean="0">
                <a:solidFill>
                  <a:srgbClr val="50B4C8"/>
                </a:solidFill>
              </a:rPr>
              <a:t>DisasterDoc</a:t>
            </a:r>
            <a:endParaRPr lang="en-US" sz="1350" b="1" dirty="0">
              <a:solidFill>
                <a:srgbClr val="50B4C8"/>
              </a:solidFill>
            </a:endParaRP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24039" y="6201168"/>
            <a:ext cx="478292" cy="478292"/>
          </a:xfrm>
          <a:prstGeom prst="rect">
            <a:avLst/>
          </a:prstGeom>
        </p:spPr>
      </p:pic>
      <p:sp>
        <p:nvSpPr>
          <p:cNvPr id="13" name="Rectangle 12"/>
          <p:cNvSpPr/>
          <p:nvPr userDrawn="1"/>
        </p:nvSpPr>
        <p:spPr>
          <a:xfrm>
            <a:off x="8061389" y="6245878"/>
            <a:ext cx="993605" cy="300082"/>
          </a:xfrm>
          <a:prstGeom prst="rect">
            <a:avLst/>
          </a:prstGeom>
        </p:spPr>
        <p:txBody>
          <a:bodyPr wrap="none">
            <a:spAutoFit/>
          </a:bodyPr>
          <a:lstStyle/>
          <a:p>
            <a:pPr algn="ctr"/>
            <a:r>
              <a:rPr lang="en-US" sz="1350" b="1" dirty="0" smtClean="0">
                <a:solidFill>
                  <a:srgbClr val="50B4C8"/>
                </a:solidFill>
              </a:rPr>
              <a:t>DisasterDoc</a:t>
            </a:r>
            <a:endParaRPr lang="en-US" sz="1350" b="1" dirty="0">
              <a:solidFill>
                <a:srgbClr val="50B4C8"/>
              </a:solidFill>
            </a:endParaRP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26233" y="6187645"/>
            <a:ext cx="491819" cy="491819"/>
          </a:xfrm>
          <a:prstGeom prst="rect">
            <a:avLst/>
          </a:prstGeom>
        </p:spPr>
      </p:pic>
      <p:sp>
        <p:nvSpPr>
          <p:cNvPr id="15" name="Rectangle 14"/>
          <p:cNvSpPr/>
          <p:nvPr userDrawn="1"/>
        </p:nvSpPr>
        <p:spPr>
          <a:xfrm>
            <a:off x="10455268" y="6277842"/>
            <a:ext cx="993605" cy="300082"/>
          </a:xfrm>
          <a:prstGeom prst="rect">
            <a:avLst/>
          </a:prstGeom>
        </p:spPr>
        <p:txBody>
          <a:bodyPr wrap="none">
            <a:spAutoFit/>
          </a:bodyPr>
          <a:lstStyle/>
          <a:p>
            <a:pPr algn="ctr"/>
            <a:r>
              <a:rPr lang="en-US" sz="1350" b="1" dirty="0" smtClean="0">
                <a:solidFill>
                  <a:srgbClr val="50B4C8"/>
                </a:solidFill>
              </a:rPr>
              <a:t>DisasterDoc</a:t>
            </a:r>
            <a:endParaRPr lang="en-US" sz="1350" b="1" dirty="0">
              <a:solidFill>
                <a:srgbClr val="50B4C8"/>
              </a:solidFill>
            </a:endParaRPr>
          </a:p>
        </p:txBody>
      </p:sp>
    </p:spTree>
    <p:extLst>
      <p:ext uri="{BB962C8B-B14F-4D97-AF65-F5344CB8AC3E}">
        <p14:creationId xmlns:p14="http://schemas.microsoft.com/office/powerpoint/2010/main" val="3379709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solidFill>
                  <a:prstClr val="black"/>
                </a:solidFill>
              </a:rPr>
              <a:pPr/>
              <a:t>5/29/2017</a:t>
            </a:fld>
            <a:endParaRPr lang="en-US">
              <a:solidFill>
                <a:prstClr val="black"/>
              </a:solidFill>
            </a:endParaRPr>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63927" y="5876416"/>
            <a:ext cx="2926080" cy="1397039"/>
          </a:xfrm>
          <a:prstGeom prst="rect">
            <a:avLst/>
          </a:prstGeom>
        </p:spPr>
        <p:txBody>
          <a:bodyPr/>
          <a:lstStyle/>
          <a:p>
            <a:fld id="{59D7CEA4-4352-45A9-BF36-7188EF511E66}" type="slidenum">
              <a:rPr lang="en-US" smtClean="0">
                <a:solidFill>
                  <a:prstClr val="black"/>
                </a:solidFill>
              </a:rPr>
              <a:pPr/>
              <a:t>‹#›</a:t>
            </a:fld>
            <a:endParaRPr lang="en-US">
              <a:solidFill>
                <a:prstClr val="black"/>
              </a:solidFill>
            </a:endParaRPr>
          </a:p>
        </p:txBody>
      </p:sp>
      <p:pic>
        <p:nvPicPr>
          <p:cNvPr id="8" name="Picture 7"/>
          <p:cNvPicPr>
            <a:picLocks noChangeAspect="1"/>
          </p:cNvPicPr>
          <p:nvPr userDrawn="1"/>
        </p:nvPicPr>
        <p:blipFill>
          <a:blip r:embed="rId2"/>
          <a:stretch>
            <a:fillRect/>
          </a:stretch>
        </p:blipFill>
        <p:spPr>
          <a:xfrm>
            <a:off x="11082432" y="-79666"/>
            <a:ext cx="1109568" cy="1408298"/>
          </a:xfrm>
          <a:prstGeom prst="rect">
            <a:avLst/>
          </a:prstGeom>
        </p:spPr>
      </p:pic>
    </p:spTree>
    <p:extLst>
      <p:ext uri="{BB962C8B-B14F-4D97-AF65-F5344CB8AC3E}">
        <p14:creationId xmlns:p14="http://schemas.microsoft.com/office/powerpoint/2010/main" val="92108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spTree>
    <p:extLst>
      <p:ext uri="{BB962C8B-B14F-4D97-AF65-F5344CB8AC3E}">
        <p14:creationId xmlns:p14="http://schemas.microsoft.com/office/powerpoint/2010/main" val="76161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 name="Picture 1"/>
          <p:cNvPicPr>
            <a:picLocks noChangeAspect="1"/>
          </p:cNvPicPr>
          <p:nvPr userDrawn="1"/>
        </p:nvPicPr>
        <p:blipFill>
          <a:blip r:embed="rId2"/>
          <a:stretch>
            <a:fillRect/>
          </a:stretch>
        </p:blipFill>
        <p:spPr>
          <a:xfrm>
            <a:off x="11069068" y="-79666"/>
            <a:ext cx="1109568" cy="1408298"/>
          </a:xfrm>
          <a:prstGeom prst="rect">
            <a:avLst/>
          </a:prstGeom>
        </p:spPr>
      </p:pic>
      <p:sp>
        <p:nvSpPr>
          <p:cNvPr id="11" name="Rectangle 10"/>
          <p:cNvSpPr/>
          <p:nvPr userDrawn="1"/>
        </p:nvSpPr>
        <p:spPr>
          <a:xfrm>
            <a:off x="10455268" y="6277842"/>
            <a:ext cx="993605" cy="300082"/>
          </a:xfrm>
          <a:prstGeom prst="rect">
            <a:avLst/>
          </a:prstGeom>
        </p:spPr>
        <p:txBody>
          <a:bodyPr wrap="none">
            <a:spAutoFit/>
          </a:bodyPr>
          <a:lstStyle/>
          <a:p>
            <a:pPr algn="ctr"/>
            <a:r>
              <a:rPr lang="en-US" sz="1350" b="1" dirty="0" smtClean="0">
                <a:solidFill>
                  <a:srgbClr val="50B4C8"/>
                </a:solidFill>
              </a:rPr>
              <a:t>DisasterDoc</a:t>
            </a:r>
            <a:endParaRPr lang="en-US" sz="1350" b="1" dirty="0">
              <a:solidFill>
                <a:srgbClr val="50B4C8"/>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392" y="6187645"/>
            <a:ext cx="505347" cy="505347"/>
          </a:xfrm>
          <a:prstGeom prst="rect">
            <a:avLst/>
          </a:prstGeom>
        </p:spPr>
      </p:pic>
    </p:spTree>
    <p:extLst>
      <p:ext uri="{BB962C8B-B14F-4D97-AF65-F5344CB8AC3E}">
        <p14:creationId xmlns:p14="http://schemas.microsoft.com/office/powerpoint/2010/main" val="2511029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solidFill>
                  <a:prstClr val="black"/>
                </a:solidFill>
              </a:rPr>
              <a:pPr/>
              <a:t>5/29/2017</a:t>
            </a:fld>
            <a:endParaRPr lang="en-US">
              <a:solidFill>
                <a:prstClr val="black"/>
              </a:solidFill>
            </a:endParaRPr>
          </a:p>
        </p:txBody>
      </p:sp>
      <p:sp>
        <p:nvSpPr>
          <p:cNvPr id="4" name="Footer Placeholder 3"/>
          <p:cNvSpPr>
            <a:spLocks noGrp="1"/>
          </p:cNvSpPr>
          <p:nvPr>
            <p:ph type="ftr" sz="quarter" idx="11"/>
          </p:nvPr>
        </p:nvSpPr>
        <p:spPr>
          <a:xfrm>
            <a:off x="685800" y="6554697"/>
            <a:ext cx="5029200" cy="228600"/>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63927" y="5876416"/>
            <a:ext cx="2926080" cy="1397039"/>
          </a:xfrm>
          <a:prstGeom prst="rect">
            <a:avLst/>
          </a:prstGeom>
        </p:spPr>
        <p:txBody>
          <a:bodyPr/>
          <a:lstStyle/>
          <a:p>
            <a:fld id="{59D7CEA4-4352-45A9-BF36-7188EF511E66}" type="slidenum">
              <a:rPr lang="en-US" smtClean="0">
                <a:solidFill>
                  <a:prstClr val="black"/>
                </a:solidFill>
              </a:rPr>
              <a:pPr/>
              <a:t>‹#›</a:t>
            </a:fld>
            <a:endParaRPr lang="en-US">
              <a:solidFill>
                <a:prstClr val="black"/>
              </a:solidFill>
            </a:endParaRPr>
          </a:p>
        </p:txBody>
      </p:sp>
      <p:pic>
        <p:nvPicPr>
          <p:cNvPr id="2" name="Picture 1"/>
          <p:cNvPicPr>
            <a:picLocks noChangeAspect="1"/>
          </p:cNvPicPr>
          <p:nvPr userDrawn="1"/>
        </p:nvPicPr>
        <p:blipFill>
          <a:blip r:embed="rId2"/>
          <a:stretch>
            <a:fillRect/>
          </a:stretch>
        </p:blipFill>
        <p:spPr>
          <a:xfrm>
            <a:off x="10875215" y="0"/>
            <a:ext cx="1109568" cy="1408298"/>
          </a:xfrm>
          <a:prstGeom prst="rect">
            <a:avLst/>
          </a:prstGeom>
        </p:spPr>
      </p:pic>
    </p:spTree>
    <p:extLst>
      <p:ext uri="{BB962C8B-B14F-4D97-AF65-F5344CB8AC3E}">
        <p14:creationId xmlns:p14="http://schemas.microsoft.com/office/powerpoint/2010/main" val="3032541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solidFill>
                  <a:prstClr val="black"/>
                </a:solidFill>
              </a:rPr>
              <a:pPr/>
              <a:t>5/29/2017</a:t>
            </a:fld>
            <a:endParaRPr lang="en-US">
              <a:solidFill>
                <a:prstClr val="black"/>
              </a:solidFill>
            </a:endParaRPr>
          </a:p>
        </p:txBody>
      </p:sp>
      <p:sp>
        <p:nvSpPr>
          <p:cNvPr id="3" name="Footer Placeholder 2"/>
          <p:cNvSpPr>
            <a:spLocks noGrp="1"/>
          </p:cNvSpPr>
          <p:nvPr>
            <p:ph type="ftr" sz="quarter" idx="11"/>
          </p:nvPr>
        </p:nvSpPr>
        <p:spPr>
          <a:xfrm>
            <a:off x="685800" y="6554697"/>
            <a:ext cx="5029200" cy="228600"/>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63927" y="5876416"/>
            <a:ext cx="2926080" cy="1397039"/>
          </a:xfrm>
          <a:prstGeom prst="rect">
            <a:avLst/>
          </a:prstGeom>
        </p:spPr>
        <p:txBody>
          <a:bodyPr/>
          <a:lstStyle/>
          <a:p>
            <a:fld id="{59D7CEA4-4352-45A9-BF36-7188EF511E66}" type="slidenum">
              <a:rPr lang="en-US" smtClean="0">
                <a:solidFill>
                  <a:prstClr val="black"/>
                </a:solidFill>
              </a:rPr>
              <a:pPr/>
              <a:t>‹#›</a:t>
            </a:fld>
            <a:endParaRPr lang="en-US">
              <a:solidFill>
                <a:prstClr val="black"/>
              </a:solidFill>
            </a:endParaRPr>
          </a:p>
        </p:txBody>
      </p:sp>
      <p:pic>
        <p:nvPicPr>
          <p:cNvPr id="5" name="Picture 4"/>
          <p:cNvPicPr>
            <a:picLocks noChangeAspect="1"/>
          </p:cNvPicPr>
          <p:nvPr userDrawn="1"/>
        </p:nvPicPr>
        <p:blipFill>
          <a:blip r:embed="rId2"/>
          <a:stretch>
            <a:fillRect/>
          </a:stretch>
        </p:blipFill>
        <p:spPr>
          <a:xfrm>
            <a:off x="11082432" y="-102755"/>
            <a:ext cx="1109568" cy="1408298"/>
          </a:xfrm>
          <a:prstGeom prst="rect">
            <a:avLst/>
          </a:prstGeom>
        </p:spPr>
      </p:pic>
    </p:spTree>
    <p:extLst>
      <p:ext uri="{BB962C8B-B14F-4D97-AF65-F5344CB8AC3E}">
        <p14:creationId xmlns:p14="http://schemas.microsoft.com/office/powerpoint/2010/main" val="4128424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3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solidFill>
                  <a:prstClr val="black"/>
                </a:solidFill>
              </a:rPr>
              <a:pPr/>
              <a:t>5/29/2017</a:t>
            </a:fld>
            <a:endParaRPr lang="en-US">
              <a:solidFill>
                <a:prstClr val="black"/>
              </a:solidFill>
            </a:endParaRPr>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63927" y="5876416"/>
            <a:ext cx="2926080" cy="1397039"/>
          </a:xfrm>
          <a:prstGeom prst="rect">
            <a:avLst/>
          </a:prstGeom>
        </p:spPr>
        <p:txBody>
          <a:bodyPr/>
          <a:lstStyle>
            <a:lvl1pPr>
              <a:defRPr>
                <a:solidFill>
                  <a:srgbClr val="FFFFFF">
                    <a:alpha val="20000"/>
                  </a:srgbClr>
                </a:solidFill>
              </a:defRPr>
            </a:lvl1pPr>
          </a:lstStyle>
          <a:p>
            <a:fld id="{59D7CEA4-4352-45A9-BF36-7188EF511E66}"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10957279" y="0"/>
            <a:ext cx="1109568" cy="1408298"/>
          </a:xfrm>
          <a:prstGeom prst="rect">
            <a:avLst/>
          </a:prstGeom>
        </p:spPr>
      </p:pic>
    </p:spTree>
    <p:extLst>
      <p:ext uri="{BB962C8B-B14F-4D97-AF65-F5344CB8AC3E}">
        <p14:creationId xmlns:p14="http://schemas.microsoft.com/office/powerpoint/2010/main" val="4185040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71"/>
            <a:ext cx="10780776" cy="613283"/>
          </a:xfrm>
        </p:spPr>
        <p:txBody>
          <a:bodyPr anchor="b">
            <a:normAutofit/>
          </a:bodyPr>
          <a:lstStyle>
            <a:lvl1pPr>
              <a:defRPr sz="24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2" name="Date Placeholder 11"/>
          <p:cNvSpPr>
            <a:spLocks noGrp="1"/>
          </p:cNvSpPr>
          <p:nvPr>
            <p:ph type="dt" sz="half" idx="10"/>
          </p:nvPr>
        </p:nvSpPr>
        <p:spPr>
          <a:xfrm>
            <a:off x="685800" y="6412447"/>
            <a:ext cx="4114800" cy="228600"/>
          </a:xfrm>
          <a:prstGeom prst="rect">
            <a:avLst/>
          </a:prstGeom>
        </p:spPr>
        <p:txBody>
          <a:bodyPr/>
          <a:lstStyle>
            <a:lvl1pPr>
              <a:defRPr>
                <a:solidFill>
                  <a:srgbClr val="FFFFFF">
                    <a:alpha val="80000"/>
                  </a:srgbClr>
                </a:solidFill>
              </a:defRPr>
            </a:lvl1pPr>
          </a:lstStyle>
          <a:p>
            <a:fld id="{8B5F8090-4C7D-4AE5-8116-96DC7F21E2A0}" type="datetimeFigureOut">
              <a:rPr lang="en-US" smtClean="0"/>
              <a:pPr/>
              <a:t>5/29/2017</a:t>
            </a:fld>
            <a:endParaRPr lang="en-US"/>
          </a:p>
        </p:txBody>
      </p:sp>
      <p:sp>
        <p:nvSpPr>
          <p:cNvPr id="13" name="Footer Placeholder 12"/>
          <p:cNvSpPr>
            <a:spLocks noGrp="1"/>
          </p:cNvSpPr>
          <p:nvPr>
            <p:ph type="ftr" sz="quarter" idx="11"/>
          </p:nvPr>
        </p:nvSpPr>
        <p:spPr>
          <a:xfrm>
            <a:off x="685800" y="6554697"/>
            <a:ext cx="5029200" cy="228600"/>
          </a:xfrm>
          <a:prstGeom prst="rect">
            <a:avLst/>
          </a:prstGeom>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a:xfrm>
            <a:off x="8763927" y="5876416"/>
            <a:ext cx="2926080" cy="1397039"/>
          </a:xfrm>
          <a:prstGeom prst="rect">
            <a:avLst/>
          </a:prstGeom>
        </p:spPr>
        <p:txBody>
          <a:bodyPr/>
          <a:lstStyle>
            <a:lvl1pPr>
              <a:defRPr>
                <a:solidFill>
                  <a:srgbClr val="FFFFFF">
                    <a:alpha val="25000"/>
                  </a:srgbClr>
                </a:solidFill>
              </a:defRPr>
            </a:lvl1pPr>
          </a:lstStyle>
          <a:p>
            <a:fld id="{59D7CEA4-4352-45A9-BF36-7188EF511E66}"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11082432" y="-87715"/>
            <a:ext cx="1109568" cy="1408298"/>
          </a:xfrm>
          <a:prstGeom prst="rect">
            <a:avLst/>
          </a:prstGeom>
        </p:spPr>
      </p:pic>
    </p:spTree>
    <p:extLst>
      <p:ext uri="{BB962C8B-B14F-4D97-AF65-F5344CB8AC3E}">
        <p14:creationId xmlns:p14="http://schemas.microsoft.com/office/powerpoint/2010/main" val="4101269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solidFill>
                  <a:prstClr val="black"/>
                </a:solidFill>
              </a:rPr>
              <a:pPr/>
              <a:t>5/29/2017</a:t>
            </a:fld>
            <a:endParaRPr lang="en-US">
              <a:solidFill>
                <a:prstClr val="black"/>
              </a:solidFill>
            </a:endParaRPr>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63927" y="5876416"/>
            <a:ext cx="2926080" cy="1397039"/>
          </a:xfrm>
          <a:prstGeom prst="rect">
            <a:avLst/>
          </a:prstGeom>
        </p:spPr>
        <p:txBody>
          <a:bodyPr/>
          <a:lstStyle/>
          <a:p>
            <a:fld id="{59D7CEA4-4352-45A9-BF36-7188EF511E6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2066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6" y="714379"/>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solidFill>
                  <a:prstClr val="black"/>
                </a:solidFill>
              </a:rPr>
              <a:pPr/>
              <a:t>5/29/2017</a:t>
            </a:fld>
            <a:endParaRPr lang="en-US">
              <a:solidFill>
                <a:prstClr val="black"/>
              </a:solidFill>
            </a:endParaRPr>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63927" y="5876416"/>
            <a:ext cx="2926080" cy="1397039"/>
          </a:xfrm>
          <a:prstGeom prst="rect">
            <a:avLst/>
          </a:prstGeom>
        </p:spPr>
        <p:txBody>
          <a:bodyPr/>
          <a:lstStyle/>
          <a:p>
            <a:fld id="{59D7CEA4-4352-45A9-BF36-7188EF511E6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7038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20"/>
            <a:ext cx="109728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xfrm>
            <a:off x="609600" y="6243638"/>
            <a:ext cx="2844800" cy="457200"/>
          </a:xfrm>
          <a:prstGeom prst="rect">
            <a:avLst/>
          </a:prstGeom>
          <a:ln/>
        </p:spPr>
        <p:txBody>
          <a:bodyPr/>
          <a:lstStyle>
            <a:lvl1pPr>
              <a:defRPr/>
            </a:lvl1pPr>
          </a:lstStyle>
          <a:p>
            <a:pPr>
              <a:defRPr/>
            </a:pPr>
            <a:endParaRPr lang="en-US">
              <a:solidFill>
                <a:prstClr val="black"/>
              </a:solidFill>
            </a:endParaRPr>
          </a:p>
        </p:txBody>
      </p:sp>
      <p:sp>
        <p:nvSpPr>
          <p:cNvPr id="6"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solidFill>
                <a:prstClr val="black"/>
              </a:solidFill>
            </a:endParaRPr>
          </a:p>
        </p:txBody>
      </p:sp>
      <p:sp>
        <p:nvSpPr>
          <p:cNvPr id="7" name="Rectangle 42"/>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a:defRPr/>
            </a:pPr>
            <a:fld id="{411409A3-9AAA-4A89-8D7C-F884585F717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19832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asic Content (Side-by-Side)">
    <p:spTree>
      <p:nvGrpSpPr>
        <p:cNvPr id="1" name=""/>
        <p:cNvGrpSpPr/>
        <p:nvPr/>
      </p:nvGrpSpPr>
      <p:grpSpPr>
        <a:xfrm>
          <a:off x="0" y="0"/>
          <a:ext cx="0" cy="0"/>
          <a:chOff x="0" y="0"/>
          <a:chExt cx="0" cy="0"/>
        </a:xfrm>
      </p:grpSpPr>
      <p:sp>
        <p:nvSpPr>
          <p:cNvPr id="6"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7" name="Content Placeholder 2"/>
          <p:cNvSpPr>
            <a:spLocks noGrp="1"/>
          </p:cNvSpPr>
          <p:nvPr>
            <p:ph idx="1"/>
          </p:nvPr>
        </p:nvSpPr>
        <p:spPr>
          <a:xfrm>
            <a:off x="609600" y="1600201"/>
            <a:ext cx="4876800" cy="4191000"/>
          </a:xfrm>
          <a:prstGeom prst="rect">
            <a:avLst/>
          </a:prstGeom>
        </p:spPr>
        <p:txBody>
          <a:bodyPr/>
          <a:lstStyle>
            <a:lvl1pPr>
              <a:buClr>
                <a:schemeClr val="bg1"/>
              </a:buClr>
              <a:buSzPct val="70000"/>
              <a:buFont typeface="Wingdings" pitchFamily="2" charset="2"/>
              <a:buChar char="q"/>
              <a:defRPr sz="2400" b="1" baseline="0">
                <a:solidFill>
                  <a:schemeClr val="tx2"/>
                </a:solidFill>
              </a:defRPr>
            </a:lvl1pPr>
            <a:lvl2pPr>
              <a:buClr>
                <a:schemeClr val="bg1"/>
              </a:buClr>
              <a:buSzPct val="100000"/>
              <a:buFont typeface="Wingdings" pitchFamily="2" charset="2"/>
              <a:buChar char="§"/>
              <a:defRPr sz="2000">
                <a:solidFill>
                  <a:schemeClr val="tx2"/>
                </a:solidFill>
              </a:defRPr>
            </a:lvl2pPr>
            <a:lvl3pPr>
              <a:buClr>
                <a:schemeClr val="bg1"/>
              </a:buClr>
              <a:buSzPct val="100000"/>
              <a:buFont typeface="Arial" pitchFamily="34" charset="0"/>
              <a:buChar char="•"/>
              <a:defRPr sz="1800">
                <a:solidFill>
                  <a:schemeClr val="tx2"/>
                </a:solidFill>
              </a:defRPr>
            </a:lvl3pPr>
            <a:lvl4pPr>
              <a:buClr>
                <a:schemeClr val="bg1"/>
              </a:buClr>
              <a:buSzPct val="70000"/>
              <a:buFont typeface="Courier New" pitchFamily="49" charset="0"/>
              <a:buChar char="o"/>
              <a:defRPr sz="1800" baseline="0">
                <a:solidFill>
                  <a:schemeClr val="tx2"/>
                </a:solidFill>
              </a:defRPr>
            </a:lvl4pPr>
            <a:lvl5pPr>
              <a:buClr>
                <a:schemeClr val="bg1"/>
              </a:buClr>
              <a:buSzPct val="70000"/>
              <a:buFont typeface="Arial" pitchFamily="34" charset="0"/>
              <a:buChar char="•"/>
              <a:defRPr sz="18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0"/>
          </p:nvPr>
        </p:nvSpPr>
        <p:spPr>
          <a:xfrm>
            <a:off x="6705600" y="1600200"/>
            <a:ext cx="4876800" cy="4191000"/>
          </a:xfrm>
          <a:prstGeom prst="rect">
            <a:avLst/>
          </a:prstGeom>
        </p:spPr>
        <p:txBody>
          <a:bodyPr/>
          <a:lstStyle>
            <a:lvl1pPr>
              <a:buClr>
                <a:schemeClr val="bg1"/>
              </a:buClr>
              <a:buSzPct val="70000"/>
              <a:buFont typeface="Wingdings" pitchFamily="2" charset="2"/>
              <a:buChar char="q"/>
              <a:defRPr sz="2400" b="1" baseline="0">
                <a:solidFill>
                  <a:schemeClr val="tx2"/>
                </a:solidFill>
              </a:defRPr>
            </a:lvl1pPr>
            <a:lvl2pPr>
              <a:buClr>
                <a:schemeClr val="bg1"/>
              </a:buClr>
              <a:buSzPct val="100000"/>
              <a:buFont typeface="Wingdings" pitchFamily="2" charset="2"/>
              <a:buChar char="§"/>
              <a:defRPr sz="2000">
                <a:solidFill>
                  <a:schemeClr val="tx2"/>
                </a:solidFill>
              </a:defRPr>
            </a:lvl2pPr>
            <a:lvl3pPr>
              <a:buClr>
                <a:schemeClr val="bg1"/>
              </a:buClr>
              <a:buSzPct val="100000"/>
              <a:buFont typeface="Arial" pitchFamily="34" charset="0"/>
              <a:buChar char="•"/>
              <a:defRPr sz="1800">
                <a:solidFill>
                  <a:schemeClr val="tx2"/>
                </a:solidFill>
              </a:defRPr>
            </a:lvl3pPr>
            <a:lvl4pPr>
              <a:buClr>
                <a:schemeClr val="bg1"/>
              </a:buClr>
              <a:buSzPct val="70000"/>
              <a:buFont typeface="Courier New" pitchFamily="49" charset="0"/>
              <a:buChar char="o"/>
              <a:defRPr sz="1800" baseline="0">
                <a:solidFill>
                  <a:schemeClr val="tx2"/>
                </a:solidFill>
              </a:defRPr>
            </a:lvl4pPr>
            <a:lvl5pPr>
              <a:buClr>
                <a:schemeClr val="bg1"/>
              </a:buClr>
              <a:buSzPct val="70000"/>
              <a:buFont typeface="Arial" pitchFamily="34" charset="0"/>
              <a:buChar char="•"/>
              <a:defRPr sz="18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8"/>
          <p:cNvSpPr>
            <a:spLocks noGrp="1"/>
          </p:cNvSpPr>
          <p:nvPr>
            <p:ph type="body" sz="quarter" idx="11"/>
          </p:nvPr>
        </p:nvSpPr>
        <p:spPr>
          <a:xfrm>
            <a:off x="609600" y="5791200"/>
            <a:ext cx="48768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8" name="Text Placeholder 8"/>
          <p:cNvSpPr>
            <a:spLocks noGrp="1"/>
          </p:cNvSpPr>
          <p:nvPr>
            <p:ph type="body" sz="quarter" idx="12"/>
          </p:nvPr>
        </p:nvSpPr>
        <p:spPr>
          <a:xfrm>
            <a:off x="6705600" y="5791200"/>
            <a:ext cx="48768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03117329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tx2"/>
                </a:solidFill>
              </a:defRPr>
            </a:lvl1pPr>
            <a:lvl2pPr>
              <a:buClr>
                <a:schemeClr val="bg1"/>
              </a:buClr>
              <a:buSzPct val="100000"/>
              <a:buFont typeface="Wingdings" pitchFamily="2" charset="2"/>
              <a:buChar char="§"/>
              <a:defRPr sz="2000">
                <a:solidFill>
                  <a:schemeClr val="tx2"/>
                </a:solidFill>
              </a:defRPr>
            </a:lvl2pPr>
            <a:lvl3pPr>
              <a:buClr>
                <a:schemeClr val="bg1"/>
              </a:buClr>
              <a:buSzPct val="100000"/>
              <a:buFont typeface="Arial" pitchFamily="34" charset="0"/>
              <a:buChar char="•"/>
              <a:defRPr sz="1800">
                <a:solidFill>
                  <a:schemeClr val="tx2"/>
                </a:solidFill>
              </a:defRPr>
            </a:lvl3pPr>
            <a:lvl4pPr>
              <a:buClr>
                <a:schemeClr val="bg1"/>
              </a:buClr>
              <a:buSzPct val="70000"/>
              <a:buFont typeface="Courier New" pitchFamily="49" charset="0"/>
              <a:buChar char="o"/>
              <a:defRPr sz="1800" baseline="0">
                <a:solidFill>
                  <a:schemeClr val="tx2"/>
                </a:solidFill>
              </a:defRPr>
            </a:lvl4pPr>
            <a:lvl5pPr>
              <a:buClr>
                <a:schemeClr val="bg1"/>
              </a:buClr>
              <a:buSzPct val="70000"/>
              <a:buFont typeface="Arial" pitchFamily="34" charset="0"/>
              <a:buChar char="•"/>
              <a:defRPr sz="1800">
                <a:solidFill>
                  <a:schemeClr val="tx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4787027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10"/>
          <p:cNvSpPr/>
          <p:nvPr userDrawn="1"/>
        </p:nvSpPr>
        <p:spPr>
          <a:xfrm>
            <a:off x="10455268" y="6277842"/>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391" y="6187643"/>
            <a:ext cx="505347" cy="505347"/>
          </a:xfrm>
          <a:prstGeom prst="rect">
            <a:avLst/>
          </a:prstGeom>
        </p:spPr>
      </p:pic>
    </p:spTree>
    <p:extLst>
      <p:ext uri="{BB962C8B-B14F-4D97-AF65-F5344CB8AC3E}">
        <p14:creationId xmlns:p14="http://schemas.microsoft.com/office/powerpoint/2010/main" val="60605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4" name="Footer Placeholder 3"/>
          <p:cNvSpPr>
            <a:spLocks noGrp="1"/>
          </p:cNvSpPr>
          <p:nvPr>
            <p:ph type="ftr" sz="quarter" idx="11"/>
          </p:nvPr>
        </p:nvSpPr>
        <p:spPr>
          <a:xfrm>
            <a:off x="685800" y="6554697"/>
            <a:ext cx="5029200" cy="228600"/>
          </a:xfrm>
          <a:prstGeom prst="rect">
            <a:avLst/>
          </a:prstGeom>
        </p:spPr>
        <p:txBody>
          <a:bodyPr/>
          <a:lstStyle/>
          <a:p>
            <a:endParaRPr lang="en-US"/>
          </a:p>
        </p:txBody>
      </p:sp>
      <p:sp>
        <p:nvSpPr>
          <p:cNvPr id="5" name="Slide Number Placeholder 4"/>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2" name="Picture 1"/>
          <p:cNvPicPr>
            <a:picLocks noChangeAspect="1"/>
          </p:cNvPicPr>
          <p:nvPr userDrawn="1"/>
        </p:nvPicPr>
        <p:blipFill>
          <a:blip r:embed="rId2"/>
          <a:stretch>
            <a:fillRect/>
          </a:stretch>
        </p:blipFill>
        <p:spPr>
          <a:xfrm>
            <a:off x="10875215" y="0"/>
            <a:ext cx="1109568" cy="1408298"/>
          </a:xfrm>
          <a:prstGeom prst="rect">
            <a:avLst/>
          </a:prstGeom>
        </p:spPr>
      </p:pic>
    </p:spTree>
    <p:extLst>
      <p:ext uri="{BB962C8B-B14F-4D97-AF65-F5344CB8AC3E}">
        <p14:creationId xmlns:p14="http://schemas.microsoft.com/office/powerpoint/2010/main" val="299240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3" name="Footer Placeholder 2"/>
          <p:cNvSpPr>
            <a:spLocks noGrp="1"/>
          </p:cNvSpPr>
          <p:nvPr>
            <p:ph type="ftr" sz="quarter" idx="11"/>
          </p:nvPr>
        </p:nvSpPr>
        <p:spPr>
          <a:xfrm>
            <a:off x="685800" y="6554697"/>
            <a:ext cx="5029200" cy="228600"/>
          </a:xfrm>
          <a:prstGeom prst="rect">
            <a:avLst/>
          </a:prstGeom>
        </p:spPr>
        <p:txBody>
          <a:bodyPr/>
          <a:lstStyle/>
          <a:p>
            <a:endParaRPr lang="en-US"/>
          </a:p>
        </p:txBody>
      </p:sp>
      <p:sp>
        <p:nvSpPr>
          <p:cNvPr id="4" name="Slide Number Placeholder 3"/>
          <p:cNvSpPr>
            <a:spLocks noGrp="1"/>
          </p:cNvSpPr>
          <p:nvPr>
            <p:ph type="sldNum" sz="quarter" idx="12"/>
          </p:nvPr>
        </p:nvSpPr>
        <p:spPr>
          <a:xfrm>
            <a:off x="8763927" y="5876414"/>
            <a:ext cx="2926080" cy="1397039"/>
          </a:xfrm>
          <a:prstGeom prst="rect">
            <a:avLst/>
          </a:prstGeom>
        </p:spPr>
        <p:txBody>
          <a:bodyPr/>
          <a:lstStyle/>
          <a:p>
            <a:fld id="{59D7CEA4-4352-45A9-BF36-7188EF511E66}"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082432" y="-102755"/>
            <a:ext cx="1109568" cy="1408298"/>
          </a:xfrm>
          <a:prstGeom prst="rect">
            <a:avLst/>
          </a:prstGeom>
        </p:spPr>
      </p:pic>
    </p:spTree>
    <p:extLst>
      <p:ext uri="{BB962C8B-B14F-4D97-AF65-F5344CB8AC3E}">
        <p14:creationId xmlns:p14="http://schemas.microsoft.com/office/powerpoint/2010/main" val="174722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3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8B5F8090-4C7D-4AE5-8116-96DC7F21E2A0}" type="datetimeFigureOut">
              <a:rPr lang="en-US" smtClean="0"/>
              <a:t>5/29/2017</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7" y="5876414"/>
            <a:ext cx="2926080" cy="1397039"/>
          </a:xfrm>
          <a:prstGeom prst="rect">
            <a:avLst/>
          </a:prstGeom>
        </p:spPr>
        <p:txBody>
          <a:bodyPr/>
          <a:lstStyle>
            <a:lvl1pPr>
              <a:defRPr>
                <a:solidFill>
                  <a:srgbClr val="FFFFFF">
                    <a:alpha val="20000"/>
                  </a:srgbClr>
                </a:solidFill>
              </a:defRPr>
            </a:lvl1pPr>
          </a:lstStyle>
          <a:p>
            <a:fld id="{59D7CEA4-4352-45A9-BF36-7188EF511E66}" type="slidenum">
              <a:rPr lang="en-US" smtClean="0"/>
              <a:t>‹#›</a:t>
            </a:fld>
            <a:endParaRPr lang="en-US"/>
          </a:p>
        </p:txBody>
      </p:sp>
      <p:pic>
        <p:nvPicPr>
          <p:cNvPr id="8" name="Picture 7"/>
          <p:cNvPicPr>
            <a:picLocks noChangeAspect="1"/>
          </p:cNvPicPr>
          <p:nvPr userDrawn="1"/>
        </p:nvPicPr>
        <p:blipFill>
          <a:blip r:embed="rId2"/>
          <a:stretch>
            <a:fillRect/>
          </a:stretch>
        </p:blipFill>
        <p:spPr>
          <a:xfrm>
            <a:off x="10957279" y="0"/>
            <a:ext cx="1109568" cy="1408298"/>
          </a:xfrm>
          <a:prstGeom prst="rect">
            <a:avLst/>
          </a:prstGeom>
        </p:spPr>
      </p:pic>
    </p:spTree>
    <p:extLst>
      <p:ext uri="{BB962C8B-B14F-4D97-AF65-F5344CB8AC3E}">
        <p14:creationId xmlns:p14="http://schemas.microsoft.com/office/powerpoint/2010/main" val="32449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defRPr sz="24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2" name="Date Placeholder 11"/>
          <p:cNvSpPr>
            <a:spLocks noGrp="1"/>
          </p:cNvSpPr>
          <p:nvPr>
            <p:ph type="dt" sz="half" idx="10"/>
          </p:nvPr>
        </p:nvSpPr>
        <p:spPr>
          <a:xfrm>
            <a:off x="685800" y="6412447"/>
            <a:ext cx="4114800" cy="228600"/>
          </a:xfrm>
          <a:prstGeom prst="rect">
            <a:avLst/>
          </a:prstGeom>
        </p:spPr>
        <p:txBody>
          <a:bodyPr/>
          <a:lstStyle>
            <a:lvl1pPr>
              <a:defRPr>
                <a:solidFill>
                  <a:srgbClr val="FFFFFF">
                    <a:alpha val="80000"/>
                  </a:srgbClr>
                </a:solidFill>
              </a:defRPr>
            </a:lvl1pPr>
          </a:lstStyle>
          <a:p>
            <a:fld id="{8B5F8090-4C7D-4AE5-8116-96DC7F21E2A0}" type="datetimeFigureOut">
              <a:rPr lang="en-US" smtClean="0"/>
              <a:t>5/29/2017</a:t>
            </a:fld>
            <a:endParaRPr lang="en-US"/>
          </a:p>
        </p:txBody>
      </p:sp>
      <p:sp>
        <p:nvSpPr>
          <p:cNvPr id="13" name="Footer Placeholder 12"/>
          <p:cNvSpPr>
            <a:spLocks noGrp="1"/>
          </p:cNvSpPr>
          <p:nvPr>
            <p:ph type="ftr" sz="quarter" idx="11"/>
          </p:nvPr>
        </p:nvSpPr>
        <p:spPr>
          <a:xfrm>
            <a:off x="685800" y="6554697"/>
            <a:ext cx="5029200" cy="228600"/>
          </a:xfrm>
          <a:prstGeom prst="rect">
            <a:avLst/>
          </a:prstGeom>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a:xfrm>
            <a:off x="8763927" y="5876414"/>
            <a:ext cx="2926080" cy="1397039"/>
          </a:xfrm>
          <a:prstGeom prst="rect">
            <a:avLst/>
          </a:prstGeom>
        </p:spPr>
        <p:txBody>
          <a:bodyPr/>
          <a:lstStyle>
            <a:lvl1pPr>
              <a:defRPr>
                <a:solidFill>
                  <a:srgbClr val="FFFFFF">
                    <a:alpha val="25000"/>
                  </a:srgbClr>
                </a:solidFill>
              </a:defRPr>
            </a:lvl1pPr>
          </a:lstStyle>
          <a:p>
            <a:fld id="{59D7CEA4-4352-45A9-BF36-7188EF511E66}"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082432" y="-87715"/>
            <a:ext cx="1109568" cy="1408298"/>
          </a:xfrm>
          <a:prstGeom prst="rect">
            <a:avLst/>
          </a:prstGeom>
        </p:spPr>
      </p:pic>
    </p:spTree>
    <p:extLst>
      <p:ext uri="{BB962C8B-B14F-4D97-AF65-F5344CB8AC3E}">
        <p14:creationId xmlns:p14="http://schemas.microsoft.com/office/powerpoint/2010/main" val="22226394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theme" Target="../theme/theme4.xml"/><Relationship Id="rId20"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3.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6"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58967" y="6277842"/>
            <a:ext cx="369332" cy="369332"/>
          </a:xfrm>
          <a:prstGeom prst="rect">
            <a:avLst/>
          </a:prstGeom>
        </p:spPr>
      </p:pic>
      <p:sp>
        <p:nvSpPr>
          <p:cNvPr id="8" name="TextBox 7"/>
          <p:cNvSpPr txBox="1"/>
          <p:nvPr userDrawn="1"/>
        </p:nvSpPr>
        <p:spPr>
          <a:xfrm>
            <a:off x="1220738" y="6245879"/>
            <a:ext cx="1332693" cy="300082"/>
          </a:xfrm>
          <a:prstGeom prst="rect">
            <a:avLst/>
          </a:prstGeom>
          <a:noFill/>
        </p:spPr>
        <p:txBody>
          <a:bodyPr wrap="square" rtlCol="0">
            <a:spAutoFit/>
          </a:bodyPr>
          <a:lstStyle/>
          <a:p>
            <a:pPr algn="ctr"/>
            <a:r>
              <a:rPr lang="en-US" sz="1350" b="1" dirty="0" smtClean="0">
                <a:solidFill>
                  <a:schemeClr val="accent1"/>
                </a:solidFill>
              </a:rPr>
              <a:t>@</a:t>
            </a:r>
            <a:r>
              <a:rPr lang="en-US" sz="1350" b="1" dirty="0" err="1" smtClean="0">
                <a:solidFill>
                  <a:schemeClr val="accent1"/>
                </a:solidFill>
              </a:rPr>
              <a:t>disasterdr</a:t>
            </a:r>
            <a:endParaRPr lang="en-US" sz="1350" b="1" dirty="0">
              <a:solidFill>
                <a:schemeClr val="accent1"/>
              </a:solidFill>
            </a:endParaRPr>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57042" y="6277843"/>
            <a:ext cx="423813" cy="423813"/>
          </a:xfrm>
          <a:prstGeom prst="rect">
            <a:avLst/>
          </a:prstGeom>
        </p:spPr>
      </p:pic>
      <p:sp>
        <p:nvSpPr>
          <p:cNvPr id="10" name="Rectangle 9"/>
          <p:cNvSpPr/>
          <p:nvPr userDrawn="1"/>
        </p:nvSpPr>
        <p:spPr>
          <a:xfrm>
            <a:off x="3939913" y="625564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500712" y="6277842"/>
            <a:ext cx="401619" cy="401619"/>
          </a:xfrm>
          <a:prstGeom prst="rect">
            <a:avLst/>
          </a:prstGeom>
        </p:spPr>
      </p:pic>
      <p:sp>
        <p:nvSpPr>
          <p:cNvPr id="12" name="Rectangle 11"/>
          <p:cNvSpPr/>
          <p:nvPr userDrawn="1"/>
        </p:nvSpPr>
        <p:spPr>
          <a:xfrm>
            <a:off x="8061389" y="624587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pic>
        <p:nvPicPr>
          <p:cNvPr id="13" name="Picture 1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16431" y="6277840"/>
            <a:ext cx="401620" cy="401620"/>
          </a:xfrm>
          <a:prstGeom prst="rect">
            <a:avLst/>
          </a:prstGeom>
        </p:spPr>
      </p:pic>
      <p:sp>
        <p:nvSpPr>
          <p:cNvPr id="14" name="Rectangle 13"/>
          <p:cNvSpPr/>
          <p:nvPr userDrawn="1"/>
        </p:nvSpPr>
        <p:spPr>
          <a:xfrm>
            <a:off x="10455268" y="6277842"/>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spTree>
    <p:extLst>
      <p:ext uri="{BB962C8B-B14F-4D97-AF65-F5344CB8AC3E}">
        <p14:creationId xmlns:p14="http://schemas.microsoft.com/office/powerpoint/2010/main" val="38072069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27" r:id="rId12"/>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6"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5391" y="6187643"/>
            <a:ext cx="505347" cy="505347"/>
          </a:xfrm>
          <a:prstGeom prst="rect">
            <a:avLst/>
          </a:prstGeom>
        </p:spPr>
      </p:pic>
      <p:sp>
        <p:nvSpPr>
          <p:cNvPr id="8" name="TextBox 7"/>
          <p:cNvSpPr txBox="1"/>
          <p:nvPr userDrawn="1"/>
        </p:nvSpPr>
        <p:spPr>
          <a:xfrm>
            <a:off x="1220738" y="6245879"/>
            <a:ext cx="1332693" cy="300082"/>
          </a:xfrm>
          <a:prstGeom prst="rect">
            <a:avLst/>
          </a:prstGeom>
          <a:noFill/>
        </p:spPr>
        <p:txBody>
          <a:bodyPr wrap="square" rtlCol="0">
            <a:spAutoFit/>
          </a:bodyPr>
          <a:lstStyle/>
          <a:p>
            <a:pPr algn="ctr"/>
            <a:r>
              <a:rPr lang="en-US" sz="1350" b="1" dirty="0" smtClean="0">
                <a:solidFill>
                  <a:schemeClr val="accent1"/>
                </a:solidFill>
              </a:rPr>
              <a:t>@</a:t>
            </a:r>
            <a:r>
              <a:rPr lang="en-US" sz="1350" b="1" dirty="0" err="1" smtClean="0">
                <a:solidFill>
                  <a:schemeClr val="accent1"/>
                </a:solidFill>
              </a:rPr>
              <a:t>disasterdr</a:t>
            </a:r>
            <a:endParaRPr lang="en-US" sz="1350" b="1" dirty="0">
              <a:solidFill>
                <a:schemeClr val="accent1"/>
              </a:solidFill>
            </a:endParaRPr>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02563" y="6223363"/>
            <a:ext cx="478292" cy="478292"/>
          </a:xfrm>
          <a:prstGeom prst="rect">
            <a:avLst/>
          </a:prstGeom>
        </p:spPr>
      </p:pic>
      <p:sp>
        <p:nvSpPr>
          <p:cNvPr id="10" name="Rectangle 9"/>
          <p:cNvSpPr/>
          <p:nvPr userDrawn="1"/>
        </p:nvSpPr>
        <p:spPr>
          <a:xfrm>
            <a:off x="3939913" y="625564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24039" y="6201168"/>
            <a:ext cx="478292" cy="478292"/>
          </a:xfrm>
          <a:prstGeom prst="rect">
            <a:avLst/>
          </a:prstGeom>
        </p:spPr>
      </p:pic>
      <p:sp>
        <p:nvSpPr>
          <p:cNvPr id="12" name="Rectangle 11"/>
          <p:cNvSpPr/>
          <p:nvPr userDrawn="1"/>
        </p:nvSpPr>
        <p:spPr>
          <a:xfrm>
            <a:off x="8061389" y="624587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sp>
        <p:nvSpPr>
          <p:cNvPr id="13" name="Rectangle 12"/>
          <p:cNvSpPr/>
          <p:nvPr userDrawn="1"/>
        </p:nvSpPr>
        <p:spPr>
          <a:xfrm>
            <a:off x="10455268" y="6277842"/>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spTree>
    <p:extLst>
      <p:ext uri="{BB962C8B-B14F-4D97-AF65-F5344CB8AC3E}">
        <p14:creationId xmlns:p14="http://schemas.microsoft.com/office/powerpoint/2010/main" val="1229477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6"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3549" y="6002976"/>
            <a:ext cx="505347" cy="505347"/>
          </a:xfrm>
          <a:prstGeom prst="rect">
            <a:avLst/>
          </a:prstGeom>
        </p:spPr>
      </p:pic>
      <p:sp>
        <p:nvSpPr>
          <p:cNvPr id="8" name="TextBox 7"/>
          <p:cNvSpPr txBox="1"/>
          <p:nvPr userDrawn="1"/>
        </p:nvSpPr>
        <p:spPr>
          <a:xfrm>
            <a:off x="1220738" y="6245879"/>
            <a:ext cx="1332693" cy="300082"/>
          </a:xfrm>
          <a:prstGeom prst="rect">
            <a:avLst/>
          </a:prstGeom>
          <a:noFill/>
        </p:spPr>
        <p:txBody>
          <a:bodyPr wrap="square" rtlCol="0">
            <a:spAutoFit/>
          </a:bodyPr>
          <a:lstStyle/>
          <a:p>
            <a:pPr algn="ctr"/>
            <a:r>
              <a:rPr lang="en-US" sz="1350" b="1" dirty="0" smtClean="0">
                <a:solidFill>
                  <a:schemeClr val="accent1"/>
                </a:solidFill>
              </a:rPr>
              <a:t>@</a:t>
            </a:r>
            <a:r>
              <a:rPr lang="en-US" sz="1350" b="1" dirty="0" err="1" smtClean="0">
                <a:solidFill>
                  <a:schemeClr val="accent1"/>
                </a:solidFill>
              </a:rPr>
              <a:t>disasterdr</a:t>
            </a:r>
            <a:endParaRPr lang="en-US" sz="1350" b="1" dirty="0">
              <a:solidFill>
                <a:schemeClr val="accent1"/>
              </a:solidFill>
            </a:endParaRPr>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02563" y="6223363"/>
            <a:ext cx="478292" cy="478292"/>
          </a:xfrm>
          <a:prstGeom prst="rect">
            <a:avLst/>
          </a:prstGeom>
        </p:spPr>
      </p:pic>
      <p:sp>
        <p:nvSpPr>
          <p:cNvPr id="10" name="Rectangle 9"/>
          <p:cNvSpPr/>
          <p:nvPr userDrawn="1"/>
        </p:nvSpPr>
        <p:spPr>
          <a:xfrm>
            <a:off x="3939913" y="625564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24039" y="6201168"/>
            <a:ext cx="478292" cy="478292"/>
          </a:xfrm>
          <a:prstGeom prst="rect">
            <a:avLst/>
          </a:prstGeom>
        </p:spPr>
      </p:pic>
      <p:sp>
        <p:nvSpPr>
          <p:cNvPr id="12" name="Rectangle 11"/>
          <p:cNvSpPr/>
          <p:nvPr userDrawn="1"/>
        </p:nvSpPr>
        <p:spPr>
          <a:xfrm>
            <a:off x="8061389" y="6245878"/>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sp>
        <p:nvSpPr>
          <p:cNvPr id="13" name="Rectangle 12"/>
          <p:cNvSpPr/>
          <p:nvPr userDrawn="1"/>
        </p:nvSpPr>
        <p:spPr>
          <a:xfrm>
            <a:off x="10455268" y="6277842"/>
            <a:ext cx="993605" cy="300082"/>
          </a:xfrm>
          <a:prstGeom prst="rect">
            <a:avLst/>
          </a:prstGeom>
        </p:spPr>
        <p:txBody>
          <a:bodyPr wrap="none">
            <a:spAutoFit/>
          </a:bodyPr>
          <a:lstStyle/>
          <a:p>
            <a:pPr algn="ctr"/>
            <a:r>
              <a:rPr lang="en-US" sz="1350" b="1" dirty="0" smtClean="0">
                <a:solidFill>
                  <a:schemeClr val="accent1"/>
                </a:solidFill>
              </a:rPr>
              <a:t>DisasterDoc</a:t>
            </a:r>
            <a:endParaRPr lang="en-US" sz="1350" b="1" dirty="0">
              <a:solidFill>
                <a:schemeClr val="accent1"/>
              </a:solidFill>
            </a:endParaRPr>
          </a:p>
        </p:txBody>
      </p:sp>
    </p:spTree>
    <p:extLst>
      <p:ext uri="{BB962C8B-B14F-4D97-AF65-F5344CB8AC3E}">
        <p14:creationId xmlns:p14="http://schemas.microsoft.com/office/powerpoint/2010/main" val="307564000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7"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58967" y="6277842"/>
            <a:ext cx="369332" cy="369332"/>
          </a:xfrm>
          <a:prstGeom prst="rect">
            <a:avLst/>
          </a:prstGeom>
        </p:spPr>
      </p:pic>
      <p:sp>
        <p:nvSpPr>
          <p:cNvPr id="8" name="TextBox 7"/>
          <p:cNvSpPr txBox="1"/>
          <p:nvPr userDrawn="1"/>
        </p:nvSpPr>
        <p:spPr>
          <a:xfrm>
            <a:off x="1220739" y="6245880"/>
            <a:ext cx="1332693" cy="300082"/>
          </a:xfrm>
          <a:prstGeom prst="rect">
            <a:avLst/>
          </a:prstGeom>
          <a:noFill/>
        </p:spPr>
        <p:txBody>
          <a:bodyPr wrap="square" rtlCol="0">
            <a:spAutoFit/>
          </a:bodyPr>
          <a:lstStyle/>
          <a:p>
            <a:pPr algn="ctr"/>
            <a:r>
              <a:rPr lang="en-US" sz="1350" b="1" dirty="0" smtClean="0">
                <a:solidFill>
                  <a:srgbClr val="50B4C8"/>
                </a:solidFill>
              </a:rPr>
              <a:t>@</a:t>
            </a:r>
            <a:r>
              <a:rPr lang="en-US" sz="1350" b="1" dirty="0" err="1" smtClean="0">
                <a:solidFill>
                  <a:srgbClr val="50B4C8"/>
                </a:solidFill>
              </a:rPr>
              <a:t>disasterdr</a:t>
            </a:r>
            <a:endParaRPr lang="en-US" sz="1350" b="1" dirty="0">
              <a:solidFill>
                <a:srgbClr val="50B4C8"/>
              </a:solidFill>
            </a:endParaRPr>
          </a:p>
        </p:txBody>
      </p:sp>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357043" y="6277845"/>
            <a:ext cx="423813" cy="423813"/>
          </a:xfrm>
          <a:prstGeom prst="rect">
            <a:avLst/>
          </a:prstGeom>
        </p:spPr>
      </p:pic>
      <p:sp>
        <p:nvSpPr>
          <p:cNvPr id="10" name="Rectangle 9"/>
          <p:cNvSpPr/>
          <p:nvPr userDrawn="1"/>
        </p:nvSpPr>
        <p:spPr>
          <a:xfrm>
            <a:off x="3939913" y="6255648"/>
            <a:ext cx="993605" cy="300082"/>
          </a:xfrm>
          <a:prstGeom prst="rect">
            <a:avLst/>
          </a:prstGeom>
        </p:spPr>
        <p:txBody>
          <a:bodyPr wrap="none">
            <a:spAutoFit/>
          </a:bodyPr>
          <a:lstStyle/>
          <a:p>
            <a:pPr algn="ctr"/>
            <a:r>
              <a:rPr lang="en-US" sz="1350" b="1" dirty="0" smtClean="0">
                <a:solidFill>
                  <a:srgbClr val="50B4C8"/>
                </a:solidFill>
              </a:rPr>
              <a:t>DisasterDoc</a:t>
            </a:r>
            <a:endParaRPr lang="en-US" sz="1350" b="1" dirty="0">
              <a:solidFill>
                <a:srgbClr val="50B4C8"/>
              </a:solidFill>
            </a:endParaRPr>
          </a:p>
        </p:txBody>
      </p:sp>
      <p:pic>
        <p:nvPicPr>
          <p:cNvPr id="11" name="Picture 1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500713" y="6277844"/>
            <a:ext cx="401619" cy="401619"/>
          </a:xfrm>
          <a:prstGeom prst="rect">
            <a:avLst/>
          </a:prstGeom>
        </p:spPr>
      </p:pic>
      <p:sp>
        <p:nvSpPr>
          <p:cNvPr id="12" name="Rectangle 11"/>
          <p:cNvSpPr/>
          <p:nvPr userDrawn="1"/>
        </p:nvSpPr>
        <p:spPr>
          <a:xfrm>
            <a:off x="8061389" y="6245878"/>
            <a:ext cx="993605" cy="300082"/>
          </a:xfrm>
          <a:prstGeom prst="rect">
            <a:avLst/>
          </a:prstGeom>
        </p:spPr>
        <p:txBody>
          <a:bodyPr wrap="none">
            <a:spAutoFit/>
          </a:bodyPr>
          <a:lstStyle/>
          <a:p>
            <a:pPr algn="ctr"/>
            <a:r>
              <a:rPr lang="en-US" sz="1350" b="1" dirty="0" smtClean="0">
                <a:solidFill>
                  <a:srgbClr val="50B4C8"/>
                </a:solidFill>
              </a:rPr>
              <a:t>DisasterDoc</a:t>
            </a:r>
            <a:endParaRPr lang="en-US" sz="1350" b="1" dirty="0">
              <a:solidFill>
                <a:srgbClr val="50B4C8"/>
              </a:solidFill>
            </a:endParaRPr>
          </a:p>
        </p:txBody>
      </p:sp>
      <p:pic>
        <p:nvPicPr>
          <p:cNvPr id="13" name="Picture 12"/>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16431" y="6277840"/>
            <a:ext cx="401620" cy="401620"/>
          </a:xfrm>
          <a:prstGeom prst="rect">
            <a:avLst/>
          </a:prstGeom>
        </p:spPr>
      </p:pic>
      <p:sp>
        <p:nvSpPr>
          <p:cNvPr id="14" name="Rectangle 13"/>
          <p:cNvSpPr/>
          <p:nvPr userDrawn="1"/>
        </p:nvSpPr>
        <p:spPr>
          <a:xfrm>
            <a:off x="10455268" y="6277842"/>
            <a:ext cx="993605" cy="300082"/>
          </a:xfrm>
          <a:prstGeom prst="rect">
            <a:avLst/>
          </a:prstGeom>
        </p:spPr>
        <p:txBody>
          <a:bodyPr wrap="none">
            <a:spAutoFit/>
          </a:bodyPr>
          <a:lstStyle/>
          <a:p>
            <a:pPr algn="ctr"/>
            <a:r>
              <a:rPr lang="en-US" sz="1350" b="1" dirty="0" smtClean="0">
                <a:solidFill>
                  <a:srgbClr val="50B4C8"/>
                </a:solidFill>
              </a:rPr>
              <a:t>DisasterDoc</a:t>
            </a:r>
            <a:endParaRPr lang="en-US" sz="1350" b="1" dirty="0">
              <a:solidFill>
                <a:srgbClr val="50B4C8"/>
              </a:solidFill>
            </a:endParaRPr>
          </a:p>
        </p:txBody>
      </p:sp>
    </p:spTree>
    <p:extLst>
      <p:ext uri="{BB962C8B-B14F-4D97-AF65-F5344CB8AC3E}">
        <p14:creationId xmlns:p14="http://schemas.microsoft.com/office/powerpoint/2010/main" val="15911777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899" y="-723900"/>
            <a:ext cx="2781301" cy="2781301"/>
          </a:xfrm>
          <a:prstGeom prst="rect">
            <a:avLst/>
          </a:prstGeom>
        </p:spPr>
      </p:pic>
      <p:sp>
        <p:nvSpPr>
          <p:cNvPr id="4" name="TextBox 3"/>
          <p:cNvSpPr txBox="1"/>
          <p:nvPr/>
        </p:nvSpPr>
        <p:spPr>
          <a:xfrm>
            <a:off x="2952750" y="2362200"/>
            <a:ext cx="6248400" cy="2308324"/>
          </a:xfrm>
          <a:prstGeom prst="rect">
            <a:avLst/>
          </a:prstGeom>
          <a:noFill/>
        </p:spPr>
        <p:txBody>
          <a:bodyPr wrap="square" rtlCol="0">
            <a:spAutoFit/>
          </a:bodyPr>
          <a:lstStyle/>
          <a:p>
            <a:pPr algn="ctr"/>
            <a:r>
              <a:rPr lang="en-US" sz="7200" dirty="0" smtClean="0">
                <a:solidFill>
                  <a:prstClr val="black"/>
                </a:solidFill>
              </a:rPr>
              <a:t>@</a:t>
            </a:r>
            <a:r>
              <a:rPr lang="en-US" sz="7200" dirty="0" err="1" smtClean="0">
                <a:solidFill>
                  <a:prstClr val="black"/>
                </a:solidFill>
              </a:rPr>
              <a:t>disasterdr</a:t>
            </a:r>
            <a:endParaRPr lang="en-US" sz="7200" dirty="0" smtClean="0">
              <a:solidFill>
                <a:prstClr val="black"/>
              </a:solidFill>
            </a:endParaRPr>
          </a:p>
          <a:p>
            <a:pPr algn="ctr"/>
            <a:r>
              <a:rPr lang="en-US" sz="7200" dirty="0" smtClean="0">
                <a:solidFill>
                  <a:prstClr val="black"/>
                </a:solidFill>
              </a:rPr>
              <a:t>#</a:t>
            </a:r>
            <a:r>
              <a:rPr lang="en-US" sz="7200" dirty="0" err="1" smtClean="0">
                <a:solidFill>
                  <a:prstClr val="black"/>
                </a:solidFill>
              </a:rPr>
              <a:t>beyondebola</a:t>
            </a:r>
            <a:endParaRPr lang="en-US" sz="7200" dirty="0">
              <a:solidFill>
                <a:prstClr val="black"/>
              </a:solidFill>
            </a:endParaRPr>
          </a:p>
        </p:txBody>
      </p:sp>
    </p:spTree>
    <p:extLst>
      <p:ext uri="{BB962C8B-B14F-4D97-AF65-F5344CB8AC3E}">
        <p14:creationId xmlns:p14="http://schemas.microsoft.com/office/powerpoint/2010/main" val="3662313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3139" y="651962"/>
            <a:ext cx="8361484" cy="1243649"/>
          </a:xfrm>
        </p:spPr>
        <p:txBody>
          <a:bodyPr/>
          <a:lstStyle/>
          <a:p>
            <a:pPr algn="ctr"/>
            <a:r>
              <a:rPr lang="en-US" b="0" dirty="0" smtClean="0"/>
              <a:t>What are </a:t>
            </a:r>
            <a:r>
              <a:rPr lang="en-US" i="1" dirty="0" smtClean="0">
                <a:solidFill>
                  <a:srgbClr val="1D6DB1"/>
                </a:solidFill>
              </a:rPr>
              <a:t>re-emerging</a:t>
            </a:r>
            <a:r>
              <a:rPr lang="en-US" b="0" dirty="0" smtClean="0"/>
              <a:t> </a:t>
            </a:r>
            <a:br>
              <a:rPr lang="en-US" b="0" dirty="0" smtClean="0"/>
            </a:br>
            <a:r>
              <a:rPr lang="en-US" b="0" dirty="0" smtClean="0"/>
              <a:t>infectious diseases?</a:t>
            </a:r>
            <a:endParaRPr lang="en-US" b="0" dirty="0"/>
          </a:p>
        </p:txBody>
      </p:sp>
      <p:sp>
        <p:nvSpPr>
          <p:cNvPr id="3" name="Content Placeholder 2"/>
          <p:cNvSpPr>
            <a:spLocks noGrp="1"/>
          </p:cNvSpPr>
          <p:nvPr>
            <p:ph sz="half" idx="1"/>
          </p:nvPr>
        </p:nvSpPr>
        <p:spPr>
          <a:xfrm>
            <a:off x="630282" y="2563396"/>
            <a:ext cx="4478178" cy="1734286"/>
          </a:xfrm>
        </p:spPr>
        <p:txBody>
          <a:bodyPr>
            <a:noAutofit/>
          </a:bodyPr>
          <a:lstStyle/>
          <a:p>
            <a:r>
              <a:rPr lang="en-US" sz="3200" dirty="0">
                <a:solidFill>
                  <a:schemeClr val="tx1"/>
                </a:solidFill>
              </a:rPr>
              <a:t>Diseases that have </a:t>
            </a:r>
            <a:r>
              <a:rPr lang="en-US" sz="3200" b="1" i="1" dirty="0">
                <a:solidFill>
                  <a:srgbClr val="1D6DB1"/>
                </a:solidFill>
              </a:rPr>
              <a:t>been around </a:t>
            </a:r>
            <a:r>
              <a:rPr lang="en-US" sz="3200" dirty="0"/>
              <a:t>for decades or centuries, </a:t>
            </a:r>
            <a:r>
              <a:rPr lang="en-US" sz="3200" dirty="0">
                <a:solidFill>
                  <a:schemeClr val="tx1"/>
                </a:solidFill>
              </a:rPr>
              <a:t>but have </a:t>
            </a:r>
            <a:r>
              <a:rPr lang="en-US" sz="3200" b="1" i="1" dirty="0">
                <a:solidFill>
                  <a:srgbClr val="1D6DB1"/>
                </a:solidFill>
              </a:rPr>
              <a:t>come </a:t>
            </a:r>
            <a:r>
              <a:rPr lang="en-US" sz="3200" b="1" i="1" dirty="0" smtClean="0">
                <a:solidFill>
                  <a:srgbClr val="1D6DB1"/>
                </a:solidFill>
              </a:rPr>
              <a:t>back </a:t>
            </a:r>
            <a:r>
              <a:rPr lang="en-US" sz="3200" dirty="0" smtClean="0"/>
              <a:t>in a different form or a different location</a:t>
            </a:r>
            <a:endParaRPr lang="en-US" sz="3200" dirty="0"/>
          </a:p>
        </p:txBody>
      </p:sp>
      <p:sp>
        <p:nvSpPr>
          <p:cNvPr id="4" name="Content Placeholder 3"/>
          <p:cNvSpPr>
            <a:spLocks noGrp="1"/>
          </p:cNvSpPr>
          <p:nvPr>
            <p:ph sz="half" idx="2"/>
          </p:nvPr>
        </p:nvSpPr>
        <p:spPr>
          <a:xfrm>
            <a:off x="5569401" y="2563396"/>
            <a:ext cx="2385879" cy="1978124"/>
          </a:xfrm>
        </p:spPr>
        <p:txBody>
          <a:bodyPr>
            <a:noAutofit/>
          </a:bodyPr>
          <a:lstStyle/>
          <a:p>
            <a:r>
              <a:rPr lang="en-US" sz="3200" dirty="0" smtClean="0"/>
              <a:t>Examples:</a:t>
            </a:r>
            <a:endParaRPr lang="en-US" sz="3200" dirty="0"/>
          </a:p>
          <a:p>
            <a:pPr>
              <a:buFont typeface="Wingdings" panose="05000000000000000000" pitchFamily="2" charset="2"/>
              <a:buChar char="v"/>
            </a:pPr>
            <a:r>
              <a:rPr lang="en-US" sz="2800" dirty="0"/>
              <a:t> Measles</a:t>
            </a:r>
          </a:p>
          <a:p>
            <a:pPr>
              <a:buFont typeface="Wingdings" panose="05000000000000000000" pitchFamily="2" charset="2"/>
              <a:buChar char="v"/>
            </a:pPr>
            <a:r>
              <a:rPr lang="en-US" sz="2800" dirty="0" err="1"/>
              <a:t>Chikungunya</a:t>
            </a:r>
            <a:r>
              <a:rPr lang="en-US" sz="28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868" y="1945597"/>
            <a:ext cx="3101932" cy="3617465"/>
          </a:xfrm>
          <a:prstGeom prst="rect">
            <a:avLst/>
          </a:prstGeom>
        </p:spPr>
      </p:pic>
    </p:spTree>
    <p:extLst>
      <p:ext uri="{BB962C8B-B14F-4D97-AF65-F5344CB8AC3E}">
        <p14:creationId xmlns:p14="http://schemas.microsoft.com/office/powerpoint/2010/main" val="2983507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145" y="857251"/>
            <a:ext cx="7668492" cy="5751369"/>
          </a:xfrm>
          <a:prstGeom prst="rect">
            <a:avLst/>
          </a:prstGeom>
        </p:spPr>
      </p:pic>
    </p:spTree>
    <p:extLst>
      <p:ext uri="{BB962C8B-B14F-4D97-AF65-F5344CB8AC3E}">
        <p14:creationId xmlns:p14="http://schemas.microsoft.com/office/powerpoint/2010/main" val="892691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761" y="139993"/>
            <a:ext cx="9144000" cy="6515100"/>
          </a:xfrm>
          <a:prstGeom prst="rect">
            <a:avLst/>
          </a:prstGeom>
        </p:spPr>
      </p:pic>
    </p:spTree>
    <p:extLst>
      <p:ext uri="{BB962C8B-B14F-4D97-AF65-F5344CB8AC3E}">
        <p14:creationId xmlns:p14="http://schemas.microsoft.com/office/powerpoint/2010/main" val="4288644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090775" y="0"/>
            <a:ext cx="8079581" cy="1243649"/>
          </a:xfrm>
        </p:spPr>
        <p:txBody>
          <a:bodyPr/>
          <a:lstStyle/>
          <a:p>
            <a:r>
              <a:rPr lang="en-US" dirty="0" smtClean="0">
                <a:solidFill>
                  <a:srgbClr val="1D6DB1"/>
                </a:solidFill>
              </a:rPr>
              <a:t>Re-emerging Measles in the US</a:t>
            </a:r>
            <a:endParaRPr lang="en-US" dirty="0">
              <a:solidFill>
                <a:srgbClr val="1D6DB1"/>
              </a:solidFill>
            </a:endParaRPr>
          </a:p>
        </p:txBody>
      </p:sp>
      <p:pic>
        <p:nvPicPr>
          <p:cNvPr id="4098" name="Picture 2" descr="2015 measles cases in the U.S., January 1 to July 24, 2015. Map of the U.S. indicates in shades of light to dark blue the number of cases. Eighteen states (Alaska, Colorado, Delaware, Florida, Georgia, Massachusetts, Michigan, Minnesota, Missouri, Nebraska, New Jersey, Ohio, Oklahoma, Pennsylvania, South Dakota, Texas, Utah, and Virginia) and the District of Columbia have 1 to 4 cases. Three states (Arizona, New York, and Nevada) have 5 to 9 cases. Two states (Illinois and Washington) have 10 to 19 cases and one state (California) has 20 or more cases. These are provisional data reported to CDC’s National Center for Immunization and Respiratory Dise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44" y="1243649"/>
            <a:ext cx="5000625" cy="3400425"/>
          </a:xfrm>
          <a:prstGeom prst="rect">
            <a:avLst/>
          </a:prstGeom>
          <a:noFill/>
          <a:effectLst>
            <a:outerShdw blurRad="50800" dist="520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Content Placeholder 6"/>
          <p:cNvSpPr>
            <a:spLocks noGrp="1"/>
          </p:cNvSpPr>
          <p:nvPr>
            <p:ph sz="half" idx="2"/>
          </p:nvPr>
        </p:nvSpPr>
        <p:spPr>
          <a:xfrm>
            <a:off x="3189122" y="3502872"/>
            <a:ext cx="3155149" cy="2645290"/>
          </a:xfrm>
          <a:solidFill>
            <a:schemeClr val="bg1"/>
          </a:solidFill>
          <a:ln>
            <a:solidFill>
              <a:srgbClr val="6666FF"/>
            </a:solidFill>
          </a:ln>
          <a:effectLst>
            <a:outerShdw blurRad="50800" dist="571500" dir="2700000" algn="tl" rotWithShape="0">
              <a:prstClr val="black">
                <a:alpha val="40000"/>
              </a:prstClr>
            </a:outerShdw>
          </a:effectLst>
        </p:spPr>
        <p:txBody>
          <a:bodyPr/>
          <a:lstStyle/>
          <a:p>
            <a:pPr>
              <a:buFont typeface="Wingdings" panose="05000000000000000000" pitchFamily="2" charset="2"/>
              <a:buChar char="v"/>
            </a:pPr>
            <a:r>
              <a:rPr lang="en-US" sz="2400" dirty="0">
                <a:solidFill>
                  <a:srgbClr val="196DB1"/>
                </a:solidFill>
              </a:rPr>
              <a:t>183 cases in 24 states</a:t>
            </a:r>
          </a:p>
          <a:p>
            <a:pPr>
              <a:buFont typeface="Wingdings" panose="05000000000000000000" pitchFamily="2" charset="2"/>
              <a:buChar char="v"/>
            </a:pPr>
            <a:r>
              <a:rPr lang="en-US" sz="2400" dirty="0">
                <a:solidFill>
                  <a:srgbClr val="196DB1"/>
                </a:solidFill>
              </a:rPr>
              <a:t>Outbreak likely imported by overseas traveler that visited Disneyland (n=117)</a:t>
            </a:r>
          </a:p>
          <a:p>
            <a:pPr>
              <a:buFont typeface="Wingdings" panose="05000000000000000000" pitchFamily="2" charset="2"/>
              <a:buChar char="v"/>
            </a:pPr>
            <a:r>
              <a:rPr lang="en-US" sz="2400" dirty="0">
                <a:solidFill>
                  <a:srgbClr val="196DB1"/>
                </a:solidFill>
              </a:rPr>
              <a:t>Strain matches 2014 Philippines outbreak</a:t>
            </a:r>
            <a:endParaRPr lang="en-US" dirty="0">
              <a:solidFill>
                <a:srgbClr val="196DB1"/>
              </a:solidFill>
            </a:endParaRPr>
          </a:p>
        </p:txBody>
      </p:sp>
      <p:sp>
        <p:nvSpPr>
          <p:cNvPr id="4" name="Rectangle 3"/>
          <p:cNvSpPr/>
          <p:nvPr/>
        </p:nvSpPr>
        <p:spPr>
          <a:xfrm>
            <a:off x="8483001" y="1056048"/>
            <a:ext cx="2304288" cy="4893647"/>
          </a:xfrm>
          <a:prstGeom prst="rect">
            <a:avLst/>
          </a:prstGeom>
          <a:solidFill>
            <a:schemeClr val="bg1"/>
          </a:solidFill>
          <a:ln>
            <a:solidFill>
              <a:srgbClr val="6666FF"/>
            </a:solidFill>
          </a:ln>
          <a:effectLst>
            <a:outerShdw blurRad="50800" dist="482600" dir="2700000" algn="tl" rotWithShape="0">
              <a:prstClr val="black">
                <a:alpha val="40000"/>
              </a:prstClr>
            </a:outerShdw>
          </a:effectLst>
        </p:spPr>
        <p:txBody>
          <a:bodyPr wrap="square">
            <a:spAutoFit/>
          </a:bodyPr>
          <a:lstStyle/>
          <a:p>
            <a:pPr algn="ctr"/>
            <a:r>
              <a:rPr lang="en-US" sz="2400" b="1" dirty="0">
                <a:solidFill>
                  <a:srgbClr val="1D6DB1"/>
                </a:solidFill>
              </a:rPr>
              <a:t>Number of measles cases by year since 2010</a:t>
            </a:r>
          </a:p>
          <a:p>
            <a:endParaRPr lang="en-US" sz="2400" dirty="0"/>
          </a:p>
          <a:p>
            <a:r>
              <a:rPr lang="en-US" sz="2400" b="1" dirty="0">
                <a:solidFill>
                  <a:srgbClr val="1D6DB1"/>
                </a:solidFill>
              </a:rPr>
              <a:t>Year	Cases</a:t>
            </a:r>
          </a:p>
          <a:p>
            <a:r>
              <a:rPr lang="en-US" sz="2400" b="1" dirty="0">
                <a:solidFill>
                  <a:srgbClr val="1D6DB1"/>
                </a:solidFill>
              </a:rPr>
              <a:t>2010	63</a:t>
            </a:r>
          </a:p>
          <a:p>
            <a:r>
              <a:rPr lang="en-US" sz="2400" b="1" dirty="0">
                <a:solidFill>
                  <a:srgbClr val="1D6DB1"/>
                </a:solidFill>
              </a:rPr>
              <a:t>2011	220</a:t>
            </a:r>
          </a:p>
          <a:p>
            <a:r>
              <a:rPr lang="en-US" sz="2400" b="1" dirty="0">
                <a:solidFill>
                  <a:srgbClr val="1D6DB1"/>
                </a:solidFill>
              </a:rPr>
              <a:t>2012	55</a:t>
            </a:r>
          </a:p>
          <a:p>
            <a:r>
              <a:rPr lang="en-US" sz="2400" b="1" dirty="0">
                <a:solidFill>
                  <a:srgbClr val="1D6DB1"/>
                </a:solidFill>
              </a:rPr>
              <a:t>2013	187</a:t>
            </a:r>
          </a:p>
          <a:p>
            <a:r>
              <a:rPr lang="en-US" sz="2400" b="1" dirty="0">
                <a:solidFill>
                  <a:srgbClr val="FF0000"/>
                </a:solidFill>
              </a:rPr>
              <a:t>2014	667</a:t>
            </a:r>
          </a:p>
          <a:p>
            <a:r>
              <a:rPr lang="en-US" sz="2400" b="1" dirty="0">
                <a:solidFill>
                  <a:srgbClr val="1D6DB1"/>
                </a:solidFill>
              </a:rPr>
              <a:t>2015	188</a:t>
            </a:r>
          </a:p>
          <a:p>
            <a:r>
              <a:rPr lang="en-US" sz="2400" b="1" dirty="0" smtClean="0">
                <a:solidFill>
                  <a:srgbClr val="1D6DB1"/>
                </a:solidFill>
              </a:rPr>
              <a:t>2016</a:t>
            </a:r>
            <a:r>
              <a:rPr lang="en-US" sz="2400" b="1" dirty="0">
                <a:solidFill>
                  <a:srgbClr val="1D6DB1"/>
                </a:solidFill>
              </a:rPr>
              <a:t>	70</a:t>
            </a:r>
          </a:p>
          <a:p>
            <a:r>
              <a:rPr lang="en-US" sz="2400" b="1" dirty="0" smtClean="0">
                <a:solidFill>
                  <a:srgbClr val="1D6DB1"/>
                </a:solidFill>
              </a:rPr>
              <a:t>2017</a:t>
            </a:r>
            <a:r>
              <a:rPr lang="en-US" sz="2400" b="1" dirty="0">
                <a:solidFill>
                  <a:srgbClr val="1D6DB1"/>
                </a:solidFill>
              </a:rPr>
              <a:t>	28</a:t>
            </a:r>
          </a:p>
        </p:txBody>
      </p:sp>
    </p:spTree>
    <p:extLst>
      <p:ext uri="{BB962C8B-B14F-4D97-AF65-F5344CB8AC3E}">
        <p14:creationId xmlns:p14="http://schemas.microsoft.com/office/powerpoint/2010/main" val="3793357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8000"/>
            <a:lum/>
          </a:blip>
          <a:srcRect/>
          <a:stretch>
            <a:fillRect t="-21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1D6DB1"/>
                </a:solidFill>
                <a:effectLst>
                  <a:glow rad="431800">
                    <a:srgbClr val="FCFCFC"/>
                  </a:glow>
                </a:effectLst>
              </a:rPr>
              <a:t>Re-emerging measles in Europe</a:t>
            </a:r>
            <a:endParaRPr lang="en-US" sz="5400" dirty="0">
              <a:solidFill>
                <a:srgbClr val="1D6DB1"/>
              </a:solidFill>
              <a:effectLst>
                <a:glow rad="431800">
                  <a:srgbClr val="FCFCFC"/>
                </a:glow>
              </a:effectLst>
            </a:endParaRPr>
          </a:p>
        </p:txBody>
      </p:sp>
      <p:sp>
        <p:nvSpPr>
          <p:cNvPr id="3" name="Content Placeholder 2"/>
          <p:cNvSpPr>
            <a:spLocks noGrp="1"/>
          </p:cNvSpPr>
          <p:nvPr>
            <p:ph idx="1"/>
          </p:nvPr>
        </p:nvSpPr>
        <p:spPr>
          <a:xfrm>
            <a:off x="3358897" y="2157731"/>
            <a:ext cx="6419088" cy="3766185"/>
          </a:xfrm>
          <a:solidFill>
            <a:schemeClr val="bg1">
              <a:alpha val="44000"/>
            </a:schemeClr>
          </a:solidFill>
        </p:spPr>
        <p:txBody>
          <a:bodyPr>
            <a:normAutofit/>
          </a:bodyPr>
          <a:lstStyle/>
          <a:p>
            <a:pPr>
              <a:buFont typeface="Wingdings" panose="05000000000000000000" pitchFamily="2" charset="2"/>
              <a:buChar char="§"/>
            </a:pPr>
            <a:r>
              <a:rPr lang="en-US" sz="2800" dirty="0" smtClean="0"/>
              <a:t> </a:t>
            </a:r>
            <a:r>
              <a:rPr lang="en-US" sz="2800" dirty="0" smtClean="0">
                <a:effectLst>
                  <a:glow rad="228600">
                    <a:srgbClr val="FCFCFC"/>
                  </a:glow>
                </a:effectLst>
              </a:rPr>
              <a:t>500 cases during January 2017</a:t>
            </a:r>
          </a:p>
          <a:p>
            <a:pPr>
              <a:buFont typeface="Wingdings" panose="05000000000000000000" pitchFamily="2" charset="2"/>
              <a:buChar char="§"/>
            </a:pPr>
            <a:r>
              <a:rPr lang="en-US" sz="2800" dirty="0" smtClean="0">
                <a:effectLst>
                  <a:glow rad="228600">
                    <a:srgbClr val="FCFCFC"/>
                  </a:glow>
                </a:effectLst>
              </a:rPr>
              <a:t> Endemic in 1/3 of Europe </a:t>
            </a:r>
          </a:p>
          <a:p>
            <a:pPr>
              <a:buFont typeface="Wingdings" panose="05000000000000000000" pitchFamily="2" charset="2"/>
              <a:buChar char="§"/>
            </a:pPr>
            <a:r>
              <a:rPr lang="en-US" sz="2800" dirty="0" smtClean="0">
                <a:effectLst>
                  <a:glow rad="228600">
                    <a:srgbClr val="FCFCFC"/>
                  </a:glow>
                </a:effectLst>
              </a:rPr>
              <a:t>Immunization coverage &lt; 95%</a:t>
            </a:r>
          </a:p>
          <a:p>
            <a:pPr lvl="2">
              <a:buFont typeface="Wingdings" panose="05000000000000000000" pitchFamily="2" charset="2"/>
              <a:buChar char="§"/>
            </a:pPr>
            <a:r>
              <a:rPr lang="en-US" sz="2350" dirty="0" smtClean="0">
                <a:solidFill>
                  <a:srgbClr val="FF0000"/>
                </a:solidFill>
                <a:effectLst>
                  <a:glow rad="228600">
                    <a:srgbClr val="FCFCFC"/>
                  </a:glow>
                </a:effectLst>
              </a:rPr>
              <a:t>Increases risk of large outbreaks</a:t>
            </a:r>
          </a:p>
          <a:p>
            <a:pPr>
              <a:buFont typeface="Wingdings" panose="05000000000000000000" pitchFamily="2" charset="2"/>
              <a:buChar char="§"/>
            </a:pPr>
            <a:r>
              <a:rPr lang="en-US" sz="2800" dirty="0" smtClean="0">
                <a:effectLst>
                  <a:glow rad="228600">
                    <a:srgbClr val="FCFCFC"/>
                  </a:glow>
                </a:effectLst>
              </a:rPr>
              <a:t> Current outbreaks in Italy and Romania</a:t>
            </a:r>
            <a:endParaRPr lang="en-US" sz="2800" dirty="0">
              <a:effectLst>
                <a:glow rad="228600">
                  <a:srgbClr val="FCFCFC"/>
                </a:glow>
              </a:effectLst>
            </a:endParaRPr>
          </a:p>
        </p:txBody>
      </p:sp>
    </p:spTree>
    <p:extLst>
      <p:ext uri="{BB962C8B-B14F-4D97-AF65-F5344CB8AC3E}">
        <p14:creationId xmlns:p14="http://schemas.microsoft.com/office/powerpoint/2010/main" val="1181651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1D6DB1"/>
                </a:solidFill>
              </a:rPr>
              <a:t>Re-emerging </a:t>
            </a:r>
            <a:r>
              <a:rPr lang="en-US" sz="4800" dirty="0" err="1" smtClean="0">
                <a:solidFill>
                  <a:srgbClr val="1D6DB1"/>
                </a:solidFill>
              </a:rPr>
              <a:t>Chikungunya</a:t>
            </a:r>
            <a:endParaRPr lang="en-US" sz="4800" dirty="0">
              <a:solidFill>
                <a:srgbClr val="1D6DB1"/>
              </a:solidFill>
            </a:endParaRPr>
          </a:p>
        </p:txBody>
      </p:sp>
      <p:sp>
        <p:nvSpPr>
          <p:cNvPr id="3" name="Content Placeholder 2"/>
          <p:cNvSpPr>
            <a:spLocks noGrp="1"/>
          </p:cNvSpPr>
          <p:nvPr>
            <p:ph sz="half" idx="1"/>
          </p:nvPr>
        </p:nvSpPr>
        <p:spPr>
          <a:xfrm>
            <a:off x="2031492" y="2355851"/>
            <a:ext cx="3818324" cy="2825496"/>
          </a:xfrm>
        </p:spPr>
        <p:txBody>
          <a:bodyPr/>
          <a:lstStyle/>
          <a:p>
            <a:pPr>
              <a:buFont typeface="Wingdings" panose="05000000000000000000" pitchFamily="2" charset="2"/>
              <a:buChar char="v"/>
            </a:pPr>
            <a:r>
              <a:rPr lang="en-US" sz="2400" dirty="0"/>
              <a:t>Spread by mosquitoes</a:t>
            </a:r>
          </a:p>
          <a:p>
            <a:pPr>
              <a:buFont typeface="Wingdings" panose="05000000000000000000" pitchFamily="2" charset="2"/>
              <a:buChar char="v"/>
            </a:pPr>
            <a:r>
              <a:rPr lang="en-US" sz="2400" dirty="0"/>
              <a:t> </a:t>
            </a:r>
            <a:r>
              <a:rPr lang="en-US" sz="2400" dirty="0" smtClean="0"/>
              <a:t>1.2 </a:t>
            </a:r>
            <a:r>
              <a:rPr lang="en-US" sz="2400" dirty="0"/>
              <a:t>million cases </a:t>
            </a:r>
            <a:r>
              <a:rPr lang="en-US" sz="2400" dirty="0" smtClean="0"/>
              <a:t>2013-15:</a:t>
            </a:r>
            <a:endParaRPr lang="en-US" sz="2400" dirty="0"/>
          </a:p>
          <a:p>
            <a:pPr lvl="5">
              <a:buFont typeface="Wingdings" panose="05000000000000000000" pitchFamily="2" charset="2"/>
              <a:buChar char="v"/>
            </a:pPr>
            <a:r>
              <a:rPr lang="en-US" sz="1800" dirty="0"/>
              <a:t>Caribbean islands</a:t>
            </a:r>
          </a:p>
          <a:p>
            <a:pPr lvl="5">
              <a:buFont typeface="Wingdings" panose="05000000000000000000" pitchFamily="2" charset="2"/>
              <a:buChar char="v"/>
            </a:pPr>
            <a:r>
              <a:rPr lang="en-US" sz="1800" dirty="0"/>
              <a:t> Latin America</a:t>
            </a:r>
          </a:p>
          <a:p>
            <a:pPr lvl="5">
              <a:buFont typeface="Wingdings" panose="05000000000000000000" pitchFamily="2" charset="2"/>
              <a:buChar char="v"/>
            </a:pPr>
            <a:r>
              <a:rPr lang="en-US" sz="1800" dirty="0"/>
              <a:t> USA</a:t>
            </a:r>
          </a:p>
          <a:p>
            <a:pPr lvl="5">
              <a:buFont typeface="Wingdings" panose="05000000000000000000" pitchFamily="2" charset="2"/>
              <a:buChar char="v"/>
            </a:pPr>
            <a:r>
              <a:rPr lang="en-US" sz="1800" dirty="0"/>
              <a:t> Canada</a:t>
            </a:r>
          </a:p>
          <a:p>
            <a:pPr lvl="1">
              <a:buFont typeface="Wingdings" panose="05000000000000000000" pitchFamily="2" charset="2"/>
              <a:buChar char="v"/>
            </a:pPr>
            <a:r>
              <a:rPr lang="en-US" sz="2100" dirty="0"/>
              <a:t> </a:t>
            </a:r>
            <a:r>
              <a:rPr lang="en-US" sz="2100" dirty="0" smtClean="0"/>
              <a:t>Cases halved in 2016</a:t>
            </a:r>
            <a:endParaRPr lang="en-US" sz="2100" dirty="0"/>
          </a:p>
          <a:p>
            <a:endParaRPr lang="en-US" dirty="0"/>
          </a:p>
        </p:txBody>
      </p:sp>
      <p:pic>
        <p:nvPicPr>
          <p:cNvPr id="5" name="Picture 4"/>
          <p:cNvPicPr>
            <a:picLocks noChangeAspect="1"/>
          </p:cNvPicPr>
          <p:nvPr/>
        </p:nvPicPr>
        <p:blipFill>
          <a:blip r:embed="rId2"/>
          <a:stretch>
            <a:fillRect/>
          </a:stretch>
        </p:blipFill>
        <p:spPr>
          <a:xfrm>
            <a:off x="6145652" y="1956123"/>
            <a:ext cx="4660341" cy="3080194"/>
          </a:xfrm>
          <a:prstGeom prst="rect">
            <a:avLst/>
          </a:prstGeom>
          <a:ln>
            <a:solidFill>
              <a:schemeClr val="tx1"/>
            </a:solidFill>
          </a:ln>
          <a:effectLst>
            <a:outerShdw blurRad="50800" dist="139700" dir="2700000" algn="tl" rotWithShape="0">
              <a:prstClr val="black">
                <a:alpha val="40000"/>
              </a:prstClr>
            </a:outerShdw>
          </a:effectLst>
        </p:spPr>
      </p:pic>
    </p:spTree>
    <p:extLst>
      <p:ext uri="{BB962C8B-B14F-4D97-AF65-F5344CB8AC3E}">
        <p14:creationId xmlns:p14="http://schemas.microsoft.com/office/powerpoint/2010/main" val="616841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Image result for US map zika risk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821" y="4190947"/>
            <a:ext cx="3761734" cy="237114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US map zika risk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357" y="1605467"/>
            <a:ext cx="6280317" cy="49566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0955" y="17323"/>
            <a:ext cx="10772775" cy="1658198"/>
          </a:xfrm>
        </p:spPr>
        <p:txBody>
          <a:bodyPr/>
          <a:lstStyle/>
          <a:p>
            <a:pPr algn="ctr"/>
            <a:r>
              <a:rPr lang="en-US" dirty="0" smtClean="0">
                <a:solidFill>
                  <a:srgbClr val="1D6DB1"/>
                </a:solidFill>
              </a:rPr>
              <a:t>In CONUS, </a:t>
            </a:r>
            <a:r>
              <a:rPr lang="en-US" dirty="0" err="1" smtClean="0">
                <a:solidFill>
                  <a:srgbClr val="1D6DB1"/>
                </a:solidFill>
              </a:rPr>
              <a:t>Zika</a:t>
            </a:r>
            <a:r>
              <a:rPr lang="en-US" dirty="0" smtClean="0">
                <a:solidFill>
                  <a:srgbClr val="1D6DB1"/>
                </a:solidFill>
              </a:rPr>
              <a:t> risk depends on</a:t>
            </a:r>
            <a:br>
              <a:rPr lang="en-US" dirty="0" smtClean="0">
                <a:solidFill>
                  <a:srgbClr val="1D6DB1"/>
                </a:solidFill>
              </a:rPr>
            </a:br>
            <a:r>
              <a:rPr lang="en-US" dirty="0" smtClean="0">
                <a:solidFill>
                  <a:srgbClr val="1D6DB1"/>
                </a:solidFill>
              </a:rPr>
              <a:t>mosquito habitat and human travel patterns</a:t>
            </a:r>
            <a:endParaRPr lang="en-US" dirty="0">
              <a:solidFill>
                <a:srgbClr val="1D6DB1"/>
              </a:solidFill>
            </a:endParaRPr>
          </a:p>
        </p:txBody>
      </p:sp>
      <p:pic>
        <p:nvPicPr>
          <p:cNvPr id="5" name="Picture 2" descr="Map of the United States showing Travel-associated and Locally acquired cases of the Zika virus. The locations and number of cases can be found in the table be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9" y="1843507"/>
            <a:ext cx="4071816" cy="21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107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avian influenza h7n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560" y="-548640"/>
            <a:ext cx="9719057" cy="7538720"/>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304800" y="1193462"/>
            <a:ext cx="11480800" cy="2927434"/>
          </a:xfrm>
        </p:spPr>
        <p:txBody>
          <a:bodyPr>
            <a:normAutofit/>
          </a:bodyPr>
          <a:lstStyle/>
          <a:p>
            <a:r>
              <a:rPr lang="en-US" sz="3600" b="1" dirty="0" smtClean="0">
                <a:solidFill>
                  <a:schemeClr val="tx1"/>
                </a:solidFill>
                <a:effectLst>
                  <a:glow rad="685800">
                    <a:srgbClr val="BFD3FF"/>
                  </a:glow>
                </a:effectLst>
              </a:rPr>
              <a:t>924 human cases on H7N9 Influenza as of January 2017</a:t>
            </a:r>
          </a:p>
          <a:p>
            <a:pPr>
              <a:buFont typeface="Wingdings" panose="05000000000000000000" pitchFamily="2" charset="2"/>
              <a:buChar char="§"/>
            </a:pPr>
            <a:r>
              <a:rPr lang="en-US" sz="3200" b="1" dirty="0" smtClean="0">
                <a:solidFill>
                  <a:schemeClr val="tx1"/>
                </a:solidFill>
                <a:effectLst>
                  <a:glow rad="685800">
                    <a:srgbClr val="BFD3FF"/>
                  </a:glow>
                </a:effectLst>
              </a:rPr>
              <a:t> 	Seasonal peaks are growing</a:t>
            </a:r>
          </a:p>
          <a:p>
            <a:pPr>
              <a:buFont typeface="Wingdings" panose="05000000000000000000" pitchFamily="2" charset="2"/>
              <a:buChar char="§"/>
            </a:pPr>
            <a:r>
              <a:rPr lang="en-US" sz="3200" b="1" dirty="0">
                <a:solidFill>
                  <a:schemeClr val="tx1"/>
                </a:solidFill>
                <a:effectLst>
                  <a:glow rad="685800">
                    <a:srgbClr val="BFD3FF"/>
                  </a:glow>
                </a:effectLst>
              </a:rPr>
              <a:t> </a:t>
            </a:r>
            <a:r>
              <a:rPr lang="en-US" sz="3200" b="1" dirty="0" smtClean="0">
                <a:solidFill>
                  <a:schemeClr val="tx1"/>
                </a:solidFill>
                <a:effectLst>
                  <a:glow rad="685800">
                    <a:srgbClr val="BFD3FF"/>
                  </a:glow>
                </a:effectLst>
              </a:rPr>
              <a:t>	Limited human-human transmission</a:t>
            </a:r>
            <a:endParaRPr lang="en-US" sz="3200" b="1" dirty="0">
              <a:solidFill>
                <a:schemeClr val="tx1"/>
              </a:solidFill>
              <a:effectLst>
                <a:glow rad="685800">
                  <a:srgbClr val="BFD3FF"/>
                </a:glow>
              </a:effectLst>
            </a:endParaRPr>
          </a:p>
          <a:p>
            <a:endParaRPr lang="en-US" sz="3600" dirty="0">
              <a:effectLst>
                <a:glow rad="685800">
                  <a:srgbClr val="BFD3FF"/>
                </a:glow>
              </a:effectLst>
            </a:endParaRPr>
          </a:p>
        </p:txBody>
      </p:sp>
    </p:spTree>
    <p:extLst>
      <p:ext uri="{BB962C8B-B14F-4D97-AF65-F5344CB8AC3E}">
        <p14:creationId xmlns:p14="http://schemas.microsoft.com/office/powerpoint/2010/main" val="929282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37145" y="405114"/>
            <a:ext cx="4182300" cy="2884646"/>
          </a:xfrm>
        </p:spPr>
        <p:txBody>
          <a:bodyPr>
            <a:noAutofit/>
          </a:bodyPr>
          <a:lstStyle/>
          <a:p>
            <a:pPr algn="ctr"/>
            <a:r>
              <a:rPr lang="en-US" sz="3200" b="1" dirty="0">
                <a:solidFill>
                  <a:schemeClr val="tx1"/>
                </a:solidFill>
              </a:rPr>
              <a:t>Global pandemic could trigger a world recession</a:t>
            </a:r>
            <a:r>
              <a:rPr lang="en-US" sz="3200" b="1" baseline="30000" dirty="0">
                <a:solidFill>
                  <a:schemeClr val="tx1"/>
                </a:solidFill>
              </a:rPr>
              <a:t>§</a:t>
            </a:r>
          </a:p>
          <a:p>
            <a:pPr lvl="1">
              <a:buFont typeface="Wingdings" panose="05000000000000000000" pitchFamily="2" charset="2"/>
              <a:buChar char="§"/>
            </a:pPr>
            <a:r>
              <a:rPr lang="en-US" sz="2800" dirty="0"/>
              <a:t>Decrease global economic output by 4.8% </a:t>
            </a:r>
          </a:p>
          <a:p>
            <a:pPr lvl="1">
              <a:buFont typeface="Wingdings" panose="05000000000000000000" pitchFamily="2" charset="2"/>
              <a:buChar char="§"/>
            </a:pPr>
            <a:r>
              <a:rPr lang="en-US" sz="2800" dirty="0"/>
              <a:t>Cost &gt; $ 3 trillion</a:t>
            </a:r>
          </a:p>
        </p:txBody>
      </p:sp>
      <p:sp>
        <p:nvSpPr>
          <p:cNvPr id="4" name="Content Placeholder 3"/>
          <p:cNvSpPr>
            <a:spLocks noGrp="1"/>
          </p:cNvSpPr>
          <p:nvPr>
            <p:ph sz="half" idx="2"/>
          </p:nvPr>
        </p:nvSpPr>
        <p:spPr>
          <a:xfrm>
            <a:off x="6792735" y="3737934"/>
            <a:ext cx="3381412" cy="2672867"/>
          </a:xfrm>
        </p:spPr>
        <p:txBody>
          <a:bodyPr>
            <a:normAutofit fontScale="92500" lnSpcReduction="20000"/>
          </a:bodyPr>
          <a:lstStyle/>
          <a:p>
            <a:pPr algn="ctr">
              <a:lnSpc>
                <a:spcPct val="120000"/>
              </a:lnSpc>
              <a:spcBef>
                <a:spcPts val="0"/>
              </a:spcBef>
            </a:pPr>
            <a:r>
              <a:rPr lang="en-US" sz="3800" b="1" dirty="0" smtClean="0"/>
              <a:t>Annual seasonal </a:t>
            </a:r>
            <a:r>
              <a:rPr lang="en-US" sz="3800" b="1" dirty="0"/>
              <a:t>flu </a:t>
            </a:r>
            <a:r>
              <a:rPr lang="en-US" sz="3800" b="1" dirty="0" smtClean="0"/>
              <a:t>losses </a:t>
            </a:r>
          </a:p>
          <a:p>
            <a:pPr algn="ctr">
              <a:lnSpc>
                <a:spcPct val="120000"/>
              </a:lnSpc>
              <a:spcBef>
                <a:spcPts val="0"/>
              </a:spcBef>
            </a:pPr>
            <a:r>
              <a:rPr lang="en-US" sz="3800" b="1" dirty="0" smtClean="0"/>
              <a:t>in the US</a:t>
            </a:r>
          </a:p>
          <a:p>
            <a:pPr algn="ctr"/>
            <a:r>
              <a:rPr lang="en-US" sz="2600" dirty="0" smtClean="0"/>
              <a:t>111 </a:t>
            </a:r>
            <a:r>
              <a:rPr lang="en-US" sz="2600" dirty="0"/>
              <a:t>million lost </a:t>
            </a:r>
            <a:r>
              <a:rPr lang="en-US" sz="2600" dirty="0" smtClean="0"/>
              <a:t>workdays </a:t>
            </a:r>
          </a:p>
          <a:p>
            <a:pPr algn="ctr"/>
            <a:r>
              <a:rPr lang="en-US" sz="2600" dirty="0" smtClean="0"/>
              <a:t>$</a:t>
            </a:r>
            <a:r>
              <a:rPr lang="en-US" sz="2600" dirty="0"/>
              <a:t>7 billion </a:t>
            </a:r>
            <a:r>
              <a:rPr lang="en-US" sz="2600" dirty="0" smtClean="0"/>
              <a:t>lost productivity</a:t>
            </a:r>
          </a:p>
          <a:p>
            <a:pPr lvl="1"/>
            <a:endParaRPr lang="en-US" dirty="0"/>
          </a:p>
        </p:txBody>
      </p:sp>
      <p:sp>
        <p:nvSpPr>
          <p:cNvPr id="6" name="TextBox 5"/>
          <p:cNvSpPr txBox="1"/>
          <p:nvPr/>
        </p:nvSpPr>
        <p:spPr>
          <a:xfrm>
            <a:off x="4942451" y="4843536"/>
            <a:ext cx="2025891" cy="461665"/>
          </a:xfrm>
          <a:prstGeom prst="rect">
            <a:avLst/>
          </a:prstGeom>
          <a:noFill/>
        </p:spPr>
        <p:txBody>
          <a:bodyPr wrap="square" rtlCol="0">
            <a:spAutoFit/>
          </a:bodyPr>
          <a:lstStyle/>
          <a:p>
            <a:r>
              <a:rPr lang="en-US" sz="1200" dirty="0"/>
              <a:t>Lee B, et al. Vaccine. </a:t>
            </a:r>
          </a:p>
          <a:p>
            <a:r>
              <a:rPr lang="en-US" sz="1200" dirty="0"/>
              <a:t>2010 28(37): 5952–5959.  </a:t>
            </a:r>
          </a:p>
        </p:txBody>
      </p:sp>
      <p:sp>
        <p:nvSpPr>
          <p:cNvPr id="7" name="TextBox 6"/>
          <p:cNvSpPr txBox="1"/>
          <p:nvPr/>
        </p:nvSpPr>
        <p:spPr>
          <a:xfrm>
            <a:off x="1707370" y="3925067"/>
            <a:ext cx="1828800" cy="276999"/>
          </a:xfrm>
          <a:prstGeom prst="rect">
            <a:avLst/>
          </a:prstGeom>
          <a:noFill/>
        </p:spPr>
        <p:txBody>
          <a:bodyPr wrap="square" rtlCol="0">
            <a:spAutoFit/>
          </a:bodyPr>
          <a:lstStyle/>
          <a:p>
            <a:r>
              <a:rPr lang="en-US" sz="1200" dirty="0"/>
              <a:t>§ World Bank, 2008</a:t>
            </a:r>
          </a:p>
        </p:txBody>
      </p:sp>
      <p:sp>
        <p:nvSpPr>
          <p:cNvPr id="8" name="TextBox 7"/>
          <p:cNvSpPr txBox="1"/>
          <p:nvPr/>
        </p:nvSpPr>
        <p:spPr>
          <a:xfrm>
            <a:off x="4942450" y="5559986"/>
            <a:ext cx="1445456" cy="276999"/>
          </a:xfrm>
          <a:prstGeom prst="rect">
            <a:avLst/>
          </a:prstGeom>
          <a:noFill/>
        </p:spPr>
        <p:txBody>
          <a:bodyPr wrap="square" rtlCol="0">
            <a:spAutoFit/>
          </a:bodyPr>
          <a:lstStyle/>
          <a:p>
            <a:pPr algn="ctr"/>
            <a:r>
              <a:rPr lang="en-US" sz="1200" b="1" dirty="0">
                <a:solidFill>
                  <a:schemeClr val="accent1"/>
                </a:solidFill>
              </a:rPr>
              <a:t>@</a:t>
            </a:r>
            <a:r>
              <a:rPr lang="en-US" sz="1200" b="1" dirty="0" err="1">
                <a:solidFill>
                  <a:schemeClr val="accent1"/>
                </a:solidFill>
              </a:rPr>
              <a:t>disasterdr</a:t>
            </a:r>
            <a:endParaRPr lang="en-US" sz="1200" b="1" dirty="0">
              <a:solidFill>
                <a:schemeClr val="accent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451" y="5520933"/>
            <a:ext cx="332019" cy="332019"/>
          </a:xfrm>
          <a:prstGeom prst="rect">
            <a:avLst/>
          </a:prstGeom>
        </p:spPr>
      </p:pic>
    </p:spTree>
    <p:extLst>
      <p:ext uri="{BB962C8B-B14F-4D97-AF65-F5344CB8AC3E}">
        <p14:creationId xmlns:p14="http://schemas.microsoft.com/office/powerpoint/2010/main" val="3883171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74717" y="1411263"/>
            <a:ext cx="8079581" cy="638224"/>
          </a:xfrm>
        </p:spPr>
        <p:txBody>
          <a:bodyPr/>
          <a:lstStyle/>
          <a:p>
            <a:r>
              <a:rPr lang="en-US" dirty="0" smtClean="0"/>
              <a:t>WHO pandemic alert phases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65839213"/>
              </p:ext>
            </p:extLst>
          </p:nvPr>
        </p:nvGraphicFramePr>
        <p:xfrm>
          <a:off x="1516284" y="983849"/>
          <a:ext cx="9155573" cy="4486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819423" y="4824339"/>
            <a:ext cx="1709225" cy="369332"/>
          </a:xfrm>
          <a:prstGeom prst="rect">
            <a:avLst/>
          </a:prstGeom>
          <a:solidFill>
            <a:schemeClr val="accent1">
              <a:lumMod val="40000"/>
              <a:lumOff val="60000"/>
            </a:schemeClr>
          </a:solidFill>
          <a:ln>
            <a:solidFill>
              <a:schemeClr val="accent1"/>
            </a:solidFill>
          </a:ln>
          <a:effectLst>
            <a:outerShdw blurRad="50800" dist="114300" dir="2700000" algn="tl" rotWithShape="0">
              <a:prstClr val="black">
                <a:alpha val="40000"/>
              </a:prstClr>
            </a:outerShdw>
          </a:effectLst>
        </p:spPr>
        <p:txBody>
          <a:bodyPr wrap="square" rtlCol="0">
            <a:spAutoFit/>
          </a:bodyPr>
          <a:lstStyle/>
          <a:p>
            <a:pPr algn="ctr"/>
            <a:r>
              <a:rPr lang="en-US" b="1" dirty="0"/>
              <a:t>Preparedness</a:t>
            </a:r>
          </a:p>
        </p:txBody>
      </p:sp>
      <p:sp>
        <p:nvSpPr>
          <p:cNvPr id="11" name="TextBox 10"/>
          <p:cNvSpPr txBox="1"/>
          <p:nvPr/>
        </p:nvSpPr>
        <p:spPr>
          <a:xfrm>
            <a:off x="3710648" y="4824341"/>
            <a:ext cx="2702754" cy="646331"/>
          </a:xfrm>
          <a:prstGeom prst="rect">
            <a:avLst/>
          </a:prstGeom>
          <a:solidFill>
            <a:schemeClr val="accent1">
              <a:lumMod val="40000"/>
              <a:lumOff val="60000"/>
            </a:schemeClr>
          </a:solidFill>
          <a:ln>
            <a:solidFill>
              <a:schemeClr val="accent1"/>
            </a:solidFill>
          </a:ln>
          <a:effectLst>
            <a:outerShdw blurRad="50800" dist="101600" dir="2700000" algn="tl" rotWithShape="0">
              <a:prstClr val="black">
                <a:alpha val="40000"/>
              </a:prstClr>
            </a:outerShdw>
          </a:effectLst>
        </p:spPr>
        <p:txBody>
          <a:bodyPr wrap="square" rtlCol="0">
            <a:spAutoFit/>
          </a:bodyPr>
          <a:lstStyle/>
          <a:p>
            <a:pPr algn="ctr"/>
            <a:r>
              <a:rPr lang="en-US" b="1" dirty="0"/>
              <a:t>Mitigation</a:t>
            </a:r>
          </a:p>
          <a:p>
            <a:pPr algn="ctr"/>
            <a:r>
              <a:rPr lang="en-US" b="1" dirty="0"/>
              <a:t>Response</a:t>
            </a:r>
          </a:p>
        </p:txBody>
      </p:sp>
      <p:sp>
        <p:nvSpPr>
          <p:cNvPr id="12" name="TextBox 11"/>
          <p:cNvSpPr txBox="1"/>
          <p:nvPr/>
        </p:nvSpPr>
        <p:spPr>
          <a:xfrm>
            <a:off x="6595404" y="4824339"/>
            <a:ext cx="2702754" cy="369332"/>
          </a:xfrm>
          <a:prstGeom prst="rect">
            <a:avLst/>
          </a:prstGeom>
          <a:solidFill>
            <a:schemeClr val="accent1">
              <a:lumMod val="40000"/>
              <a:lumOff val="60000"/>
            </a:schemeClr>
          </a:solidFill>
          <a:ln>
            <a:solidFill>
              <a:schemeClr val="accent1"/>
            </a:solidFill>
          </a:ln>
          <a:effectLst>
            <a:outerShdw blurRad="50800" dist="88900" dir="2700000" algn="tl" rotWithShape="0">
              <a:prstClr val="black">
                <a:alpha val="40000"/>
              </a:prstClr>
            </a:outerShdw>
          </a:effectLst>
        </p:spPr>
        <p:txBody>
          <a:bodyPr wrap="square" rtlCol="0">
            <a:spAutoFit/>
          </a:bodyPr>
          <a:lstStyle/>
          <a:p>
            <a:pPr algn="ctr"/>
            <a:r>
              <a:rPr lang="en-US" b="1" dirty="0"/>
              <a:t>Recovery</a:t>
            </a:r>
          </a:p>
        </p:txBody>
      </p:sp>
      <p:sp>
        <p:nvSpPr>
          <p:cNvPr id="4" name="Down Arrow 3"/>
          <p:cNvSpPr/>
          <p:nvPr/>
        </p:nvSpPr>
        <p:spPr>
          <a:xfrm rot="10800000">
            <a:off x="2402845" y="5465424"/>
            <a:ext cx="421242" cy="849105"/>
          </a:xfrm>
          <a:prstGeom prst="downArrow">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74717" y="6340642"/>
            <a:ext cx="2534856" cy="369332"/>
          </a:xfrm>
          <a:prstGeom prst="rect">
            <a:avLst/>
          </a:prstGeom>
          <a:noFill/>
        </p:spPr>
        <p:txBody>
          <a:bodyPr wrap="square" rtlCol="0">
            <a:spAutoFit/>
          </a:bodyPr>
          <a:lstStyle/>
          <a:p>
            <a:r>
              <a:rPr lang="en-US" b="1" dirty="0" smtClean="0">
                <a:solidFill>
                  <a:srgbClr val="FF0000"/>
                </a:solidFill>
              </a:rPr>
              <a:t>You are here</a:t>
            </a:r>
            <a:endParaRPr lang="en-US" b="1" dirty="0">
              <a:solidFill>
                <a:srgbClr val="FF0000"/>
              </a:solidFill>
            </a:endParaRPr>
          </a:p>
        </p:txBody>
      </p:sp>
    </p:spTree>
    <p:extLst>
      <p:ext uri="{BB962C8B-B14F-4D97-AF65-F5344CB8AC3E}">
        <p14:creationId xmlns:p14="http://schemas.microsoft.com/office/powerpoint/2010/main" val="2533439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15179" y="391957"/>
            <a:ext cx="11283762" cy="1658198"/>
          </a:xfrm>
          <a:effectLst>
            <a:glow rad="228600">
              <a:schemeClr val="accent3">
                <a:satMod val="175000"/>
                <a:alpha val="40000"/>
              </a:schemeClr>
            </a:glow>
          </a:effectLst>
        </p:spPr>
        <p:txBody>
          <a:bodyPr>
            <a:normAutofit/>
          </a:bodyPr>
          <a:lstStyle/>
          <a:p>
            <a:r>
              <a:rPr lang="en-US" sz="5400" dirty="0" smtClean="0">
                <a:solidFill>
                  <a:schemeClr val="tx1"/>
                </a:solidFill>
                <a:effectLst>
                  <a:glow rad="698500">
                    <a:srgbClr val="D0D0D0"/>
                  </a:glow>
                </a:effectLst>
              </a:rPr>
              <a:t>Pandemic: </a:t>
            </a:r>
            <a:r>
              <a:rPr lang="en-US" sz="4800" dirty="0" smtClean="0">
                <a:solidFill>
                  <a:schemeClr val="tx1"/>
                </a:solidFill>
                <a:effectLst>
                  <a:glow rad="698500">
                    <a:srgbClr val="D0D0D0"/>
                  </a:glow>
                </a:effectLst>
              </a:rPr>
              <a:t/>
            </a:r>
            <a:br>
              <a:rPr lang="en-US" sz="4800" dirty="0" smtClean="0">
                <a:solidFill>
                  <a:schemeClr val="tx1"/>
                </a:solidFill>
                <a:effectLst>
                  <a:glow rad="698500">
                    <a:srgbClr val="D0D0D0"/>
                  </a:glow>
                </a:effectLst>
              </a:rPr>
            </a:br>
            <a:r>
              <a:rPr lang="en-US" sz="4800" dirty="0" smtClean="0">
                <a:solidFill>
                  <a:schemeClr val="tx1"/>
                </a:solidFill>
                <a:effectLst>
                  <a:glow rad="698500">
                    <a:srgbClr val="D0D0D0"/>
                  </a:glow>
                </a:effectLst>
              </a:rPr>
              <a:t>Business and Workplace Impacts</a:t>
            </a:r>
            <a:endParaRPr lang="en-US" sz="4800" dirty="0">
              <a:solidFill>
                <a:schemeClr val="tx1"/>
              </a:solidFill>
              <a:effectLst>
                <a:glow rad="698500">
                  <a:srgbClr val="D0D0D0"/>
                </a:glow>
              </a:effectLst>
            </a:endParaRPr>
          </a:p>
        </p:txBody>
      </p:sp>
      <p:sp>
        <p:nvSpPr>
          <p:cNvPr id="4" name="Content Placeholder 3"/>
          <p:cNvSpPr>
            <a:spLocks noGrp="1"/>
          </p:cNvSpPr>
          <p:nvPr>
            <p:ph idx="1"/>
          </p:nvPr>
        </p:nvSpPr>
        <p:spPr>
          <a:xfrm>
            <a:off x="537042" y="3240742"/>
            <a:ext cx="11524130" cy="3397735"/>
          </a:xfrm>
          <a:effectLst>
            <a:glow rad="127000">
              <a:schemeClr val="accent1">
                <a:alpha val="81000"/>
              </a:schemeClr>
            </a:glow>
          </a:effectLst>
        </p:spPr>
        <p:txBody>
          <a:bodyPr>
            <a:normAutofit lnSpcReduction="10000"/>
            <a:scene3d>
              <a:camera prst="orthographicFront"/>
              <a:lightRig rig="threePt" dir="t"/>
            </a:scene3d>
            <a:sp3d extrusionH="57150">
              <a:bevelT w="38100" h="38100"/>
              <a:bevelB w="38100" h="38100"/>
            </a:sp3d>
          </a:bodyPr>
          <a:lstStyle/>
          <a:p>
            <a:r>
              <a:rPr lang="en-US" sz="4800" b="1" dirty="0" smtClean="0">
                <a:solidFill>
                  <a:schemeClr val="tx1"/>
                </a:solidFill>
                <a:effectLst>
                  <a:glow rad="558800">
                    <a:srgbClr val="D0CFCF"/>
                  </a:glow>
                </a:effectLst>
              </a:rPr>
              <a:t>Mark Keim, MD, MBA</a:t>
            </a:r>
          </a:p>
          <a:p>
            <a:endParaRPr lang="en-US" sz="2800" dirty="0" smtClean="0">
              <a:effectLst>
                <a:glow rad="1193800">
                  <a:srgbClr val="D0CFCF">
                    <a:alpha val="86000"/>
                  </a:srgbClr>
                </a:glow>
              </a:effectLst>
            </a:endParaRPr>
          </a:p>
          <a:p>
            <a:endParaRPr lang="en-US" sz="2800" b="1" dirty="0" smtClean="0">
              <a:solidFill>
                <a:schemeClr val="tx1"/>
              </a:solidFill>
              <a:effectLst>
                <a:glow rad="977900">
                  <a:srgbClr val="D0CFCF"/>
                </a:glow>
              </a:effectLst>
            </a:endParaRPr>
          </a:p>
          <a:p>
            <a:r>
              <a:rPr lang="en-US" sz="2800" b="1" dirty="0" smtClean="0">
                <a:solidFill>
                  <a:schemeClr val="tx1"/>
                </a:solidFill>
                <a:effectLst>
                  <a:glow rad="977900">
                    <a:srgbClr val="D0CFCF">
                      <a:alpha val="70000"/>
                    </a:srgbClr>
                  </a:glow>
                </a:effectLst>
              </a:rPr>
              <a:t>CEO, DisasterDoc LLC</a:t>
            </a:r>
          </a:p>
          <a:p>
            <a:r>
              <a:rPr lang="en-US" sz="2800" b="1" dirty="0" smtClean="0">
                <a:solidFill>
                  <a:schemeClr val="tx1"/>
                </a:solidFill>
                <a:effectLst>
                  <a:glow rad="977900">
                    <a:srgbClr val="D0CFCF">
                      <a:alpha val="70000"/>
                    </a:srgbClr>
                  </a:glow>
                </a:effectLst>
              </a:rPr>
              <a:t>Senior Science Advisor, National Center for Disaster Medicine and Public Health</a:t>
            </a:r>
          </a:p>
          <a:p>
            <a:r>
              <a:rPr lang="en-US" sz="2800" b="1" dirty="0" smtClean="0">
                <a:solidFill>
                  <a:schemeClr val="tx1"/>
                </a:solidFill>
                <a:effectLst>
                  <a:glow rad="977900">
                    <a:srgbClr val="D0CFCF">
                      <a:alpha val="70000"/>
                    </a:srgbClr>
                  </a:glow>
                </a:effectLst>
              </a:rPr>
              <a:t>Disaster Medicine Faculty</a:t>
            </a:r>
            <a:r>
              <a:rPr lang="en-US" sz="2800" b="1" dirty="0" smtClean="0">
                <a:solidFill>
                  <a:schemeClr val="tx1"/>
                </a:solidFill>
                <a:effectLst>
                  <a:glow rad="977900">
                    <a:srgbClr val="D0CFCF">
                      <a:alpha val="70000"/>
                    </a:srgbClr>
                  </a:glow>
                </a:effectLst>
              </a:rPr>
              <a:t>, </a:t>
            </a:r>
            <a:r>
              <a:rPr lang="en-US" sz="2800" b="1" dirty="0" smtClean="0">
                <a:solidFill>
                  <a:schemeClr val="tx1"/>
                </a:solidFill>
                <a:effectLst>
                  <a:glow rad="977900">
                    <a:srgbClr val="D0CFCF">
                      <a:alpha val="70000"/>
                    </a:srgbClr>
                  </a:glow>
                </a:effectLst>
              </a:rPr>
              <a:t>Harvard </a:t>
            </a:r>
            <a:r>
              <a:rPr lang="en-US" sz="2800" b="1" dirty="0" smtClean="0">
                <a:solidFill>
                  <a:schemeClr val="tx1"/>
                </a:solidFill>
                <a:effectLst>
                  <a:glow rad="977900">
                    <a:srgbClr val="D0CFCF">
                      <a:alpha val="70000"/>
                    </a:srgbClr>
                  </a:glow>
                </a:effectLst>
              </a:rPr>
              <a:t>Medical School</a:t>
            </a:r>
          </a:p>
          <a:p>
            <a:r>
              <a:rPr lang="en-US" sz="2800" b="1" dirty="0" smtClean="0">
                <a:solidFill>
                  <a:schemeClr val="tx1"/>
                </a:solidFill>
                <a:effectLst>
                  <a:glow rad="977900">
                    <a:srgbClr val="D0CFCF">
                      <a:alpha val="70000"/>
                    </a:srgbClr>
                  </a:glow>
                </a:effectLst>
              </a:rPr>
              <a:t>Adjunct Professor, </a:t>
            </a:r>
            <a:r>
              <a:rPr lang="en-US" sz="2800" b="1" dirty="0" smtClean="0">
                <a:solidFill>
                  <a:schemeClr val="tx1"/>
                </a:solidFill>
                <a:effectLst>
                  <a:glow rad="977900">
                    <a:srgbClr val="D0CFCF">
                      <a:alpha val="70000"/>
                    </a:srgbClr>
                  </a:glow>
                </a:effectLst>
              </a:rPr>
              <a:t>Emory </a:t>
            </a:r>
            <a:r>
              <a:rPr lang="en-US" sz="2800" b="1" dirty="0" smtClean="0">
                <a:solidFill>
                  <a:schemeClr val="tx1"/>
                </a:solidFill>
                <a:effectLst>
                  <a:glow rad="977900">
                    <a:srgbClr val="D0CFCF">
                      <a:alpha val="70000"/>
                    </a:srgbClr>
                  </a:glow>
                </a:effectLst>
              </a:rPr>
              <a:t>University </a:t>
            </a:r>
            <a:endParaRPr lang="en-US" sz="2800" b="1" dirty="0">
              <a:solidFill>
                <a:schemeClr val="tx1"/>
              </a:solidFill>
              <a:effectLst>
                <a:glow rad="977900">
                  <a:srgbClr val="D0CFCF">
                    <a:alpha val="70000"/>
                  </a:srgbClr>
                </a:glow>
              </a:effectLst>
            </a:endParaRPr>
          </a:p>
        </p:txBody>
      </p:sp>
    </p:spTree>
    <p:extLst>
      <p:ext uri="{BB962C8B-B14F-4D97-AF65-F5344CB8AC3E}">
        <p14:creationId xmlns:p14="http://schemas.microsoft.com/office/powerpoint/2010/main" val="3239093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1104" y="320040"/>
            <a:ext cx="9653016" cy="1143000"/>
          </a:xfrm>
          <a:noFill/>
          <a:effectLst/>
        </p:spPr>
        <p:txBody>
          <a:bodyPr>
            <a:noAutofit/>
          </a:bodyPr>
          <a:lstStyle/>
          <a:p>
            <a:pPr algn="ctr"/>
            <a:r>
              <a:rPr lang="en-US" sz="5400" dirty="0">
                <a:solidFill>
                  <a:schemeClr val="accent1">
                    <a:lumMod val="50000"/>
                  </a:schemeClr>
                </a:solidFill>
                <a:effectLst>
                  <a:glow rad="355600">
                    <a:schemeClr val="bg1">
                      <a:alpha val="84000"/>
                    </a:schemeClr>
                  </a:glow>
                </a:effectLst>
              </a:rPr>
              <a:t>The cost-effectiveness of </a:t>
            </a:r>
            <a:br>
              <a:rPr lang="en-US" sz="5400" dirty="0">
                <a:solidFill>
                  <a:schemeClr val="accent1">
                    <a:lumMod val="50000"/>
                  </a:schemeClr>
                </a:solidFill>
                <a:effectLst>
                  <a:glow rad="355600">
                    <a:schemeClr val="bg1">
                      <a:alpha val="84000"/>
                    </a:schemeClr>
                  </a:glow>
                </a:effectLst>
              </a:rPr>
            </a:br>
            <a:r>
              <a:rPr lang="en-US" sz="5400" dirty="0">
                <a:solidFill>
                  <a:schemeClr val="accent1">
                    <a:lumMod val="50000"/>
                  </a:schemeClr>
                </a:solidFill>
                <a:effectLst>
                  <a:glow rad="355600">
                    <a:schemeClr val="bg1">
                      <a:alpha val="84000"/>
                    </a:schemeClr>
                  </a:glow>
                </a:effectLst>
              </a:rPr>
              <a:t>employer-sponsored vaccination</a:t>
            </a:r>
          </a:p>
        </p:txBody>
      </p:sp>
      <p:sp>
        <p:nvSpPr>
          <p:cNvPr id="3" name="Content Placeholder 2"/>
          <p:cNvSpPr>
            <a:spLocks noGrp="1"/>
          </p:cNvSpPr>
          <p:nvPr>
            <p:ph sz="half" idx="1"/>
          </p:nvPr>
        </p:nvSpPr>
        <p:spPr>
          <a:xfrm>
            <a:off x="172481" y="2156407"/>
            <a:ext cx="4542954" cy="3626047"/>
          </a:xfrm>
          <a:solidFill>
            <a:schemeClr val="bg1">
              <a:alpha val="88000"/>
            </a:schemeClr>
          </a:solidFill>
          <a:ln>
            <a:noFill/>
          </a:ln>
          <a:effectLst>
            <a:outerShdw blurRad="50800" dist="215900" dir="2700000" algn="tl" rotWithShape="0">
              <a:prstClr val="black">
                <a:alpha val="40000"/>
              </a:prstClr>
            </a:outerShdw>
          </a:effectLst>
        </p:spPr>
        <p:txBody>
          <a:bodyPr>
            <a:normAutofit/>
          </a:bodyPr>
          <a:lstStyle/>
          <a:p>
            <a:r>
              <a:rPr lang="en-US" sz="3200" dirty="0" smtClean="0">
                <a:effectLst/>
              </a:rPr>
              <a:t>Employer-sponsored vaccination </a:t>
            </a:r>
            <a:r>
              <a:rPr lang="en-US" sz="3200" dirty="0">
                <a:effectLst/>
              </a:rPr>
              <a:t>was cost-saving for the median </a:t>
            </a:r>
            <a:r>
              <a:rPr lang="en-US" sz="3200" dirty="0" smtClean="0">
                <a:effectLst/>
              </a:rPr>
              <a:t>wage</a:t>
            </a:r>
          </a:p>
          <a:p>
            <a:r>
              <a:rPr lang="en-US" sz="3200" dirty="0" smtClean="0">
                <a:effectLst/>
              </a:rPr>
              <a:t>It </a:t>
            </a:r>
            <a:r>
              <a:rPr lang="en-US" sz="3200" dirty="0">
                <a:effectLst/>
              </a:rPr>
              <a:t>was almost cost-neutral for low-paid occupations, and a clear benefit for high-paid ones.</a:t>
            </a:r>
            <a:endParaRPr lang="en-US" sz="3200" dirty="0"/>
          </a:p>
        </p:txBody>
      </p:sp>
      <p:sp>
        <p:nvSpPr>
          <p:cNvPr id="5" name="TextBox 4"/>
          <p:cNvSpPr txBox="1"/>
          <p:nvPr/>
        </p:nvSpPr>
        <p:spPr>
          <a:xfrm>
            <a:off x="6010656" y="5782454"/>
            <a:ext cx="6096000" cy="338554"/>
          </a:xfrm>
          <a:prstGeom prst="rect">
            <a:avLst/>
          </a:prstGeom>
          <a:noFill/>
        </p:spPr>
        <p:txBody>
          <a:bodyPr wrap="square" rtlCol="0">
            <a:spAutoFit/>
          </a:bodyPr>
          <a:lstStyle/>
          <a:p>
            <a:r>
              <a:rPr lang="en-US" sz="1600" dirty="0"/>
              <a:t>Lee B, et al. Vaccine. 2010 28(37): 5952–5959.  </a:t>
            </a:r>
          </a:p>
        </p:txBody>
      </p:sp>
    </p:spTree>
    <p:extLst>
      <p:ext uri="{BB962C8B-B14F-4D97-AF65-F5344CB8AC3E}">
        <p14:creationId xmlns:p14="http://schemas.microsoft.com/office/powerpoint/2010/main" val="3763463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253" y="315410"/>
            <a:ext cx="8686800" cy="1143000"/>
          </a:xfrm>
        </p:spPr>
        <p:txBody>
          <a:bodyPr>
            <a:noAutofit/>
          </a:bodyPr>
          <a:lstStyle/>
          <a:p>
            <a:pPr algn="ctr"/>
            <a:r>
              <a:rPr lang="en-US" sz="4000" dirty="0">
                <a:solidFill>
                  <a:srgbClr val="0E71AE"/>
                </a:solidFill>
              </a:rPr>
              <a:t>Emerging diseases threaten </a:t>
            </a:r>
            <a:br>
              <a:rPr lang="en-US" sz="4000" dirty="0">
                <a:solidFill>
                  <a:srgbClr val="0E71AE"/>
                </a:solidFill>
              </a:rPr>
            </a:br>
            <a:r>
              <a:rPr lang="en-US" sz="4000" dirty="0">
                <a:solidFill>
                  <a:srgbClr val="0E71AE"/>
                </a:solidFill>
              </a:rPr>
              <a:t>global supply chains</a:t>
            </a:r>
          </a:p>
        </p:txBody>
      </p:sp>
      <p:sp>
        <p:nvSpPr>
          <p:cNvPr id="3" name="Content Placeholder 2"/>
          <p:cNvSpPr>
            <a:spLocks noGrp="1"/>
          </p:cNvSpPr>
          <p:nvPr>
            <p:ph sz="half" idx="1"/>
          </p:nvPr>
        </p:nvSpPr>
        <p:spPr>
          <a:xfrm>
            <a:off x="2068975" y="1823642"/>
            <a:ext cx="4038600" cy="4434840"/>
          </a:xfrm>
        </p:spPr>
        <p:txBody>
          <a:bodyPr/>
          <a:lstStyle/>
          <a:p>
            <a:r>
              <a:rPr lang="en-US" sz="2800" dirty="0" smtClean="0"/>
              <a:t>Significant </a:t>
            </a:r>
            <a:r>
              <a:rPr lang="en-US" sz="2800" dirty="0"/>
              <a:t>supply chain disruptions </a:t>
            </a:r>
            <a:r>
              <a:rPr lang="en-US" sz="2800" b="1" i="1" dirty="0"/>
              <a:t>reduce the share price </a:t>
            </a:r>
            <a:r>
              <a:rPr lang="en-US" sz="2800" dirty="0"/>
              <a:t>of affected companies by as much as </a:t>
            </a:r>
            <a:r>
              <a:rPr lang="en-US" sz="2800" b="1" i="1" dirty="0" smtClean="0"/>
              <a:t>7% </a:t>
            </a:r>
            <a:r>
              <a:rPr lang="en-US" sz="2800" dirty="0" smtClean="0"/>
              <a:t>on average </a:t>
            </a:r>
            <a:r>
              <a:rPr lang="en-US" sz="2800" b="1" baseline="30000" dirty="0" smtClean="0">
                <a:solidFill>
                  <a:schemeClr val="accent1"/>
                </a:solidFill>
              </a:rPr>
              <a:t>§</a:t>
            </a:r>
          </a:p>
          <a:p>
            <a:r>
              <a:rPr lang="en-US" sz="2800" b="1" dirty="0" smtClean="0"/>
              <a:t>80% </a:t>
            </a:r>
            <a:r>
              <a:rPr lang="en-US" sz="2800" dirty="0" smtClean="0"/>
              <a:t>of </a:t>
            </a:r>
            <a:r>
              <a:rPr lang="en-US" sz="2800" dirty="0"/>
              <a:t>companies worldwide see better </a:t>
            </a:r>
            <a:r>
              <a:rPr lang="en-US" sz="2800" b="1" i="1" dirty="0"/>
              <a:t>protection of supply chains as a </a:t>
            </a:r>
            <a:r>
              <a:rPr lang="en-US" sz="2800" b="1" i="1" dirty="0" smtClean="0"/>
              <a:t>priority </a:t>
            </a:r>
            <a:r>
              <a:rPr lang="en-US" sz="2800" b="1" baseline="30000" dirty="0">
                <a:solidFill>
                  <a:schemeClr val="accent1"/>
                </a:solidFill>
              </a:rPr>
              <a:t>§</a:t>
            </a:r>
          </a:p>
          <a:p>
            <a:endParaRPr lang="en-US" b="1" baseline="30000" dirty="0">
              <a:solidFill>
                <a:schemeClr val="accent1"/>
              </a:solidFill>
            </a:endParaRPr>
          </a:p>
        </p:txBody>
      </p:sp>
      <p:sp>
        <p:nvSpPr>
          <p:cNvPr id="5" name="TextBox 4"/>
          <p:cNvSpPr txBox="1"/>
          <p:nvPr/>
        </p:nvSpPr>
        <p:spPr>
          <a:xfrm>
            <a:off x="2415733" y="5462766"/>
            <a:ext cx="4648200" cy="307777"/>
          </a:xfrm>
          <a:prstGeom prst="rect">
            <a:avLst/>
          </a:prstGeom>
          <a:noFill/>
        </p:spPr>
        <p:txBody>
          <a:bodyPr wrap="square" rtlCol="0">
            <a:spAutoFit/>
          </a:bodyPr>
          <a:lstStyle/>
          <a:p>
            <a:r>
              <a:rPr lang="en-US" sz="1400" b="1" baseline="30000" dirty="0">
                <a:solidFill>
                  <a:schemeClr val="accent1"/>
                </a:solidFill>
              </a:rPr>
              <a:t>§</a:t>
            </a:r>
            <a:r>
              <a:rPr lang="en-US" sz="1400" dirty="0"/>
              <a:t>Accenture, World Economic Forum: Davos 2013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1413" y="1095254"/>
            <a:ext cx="3247121" cy="4608125"/>
          </a:xfrm>
          <a:prstGeom prst="rect">
            <a:avLst/>
          </a:prstGeom>
          <a:noFill/>
          <a:ln w="25400">
            <a:solidFill>
              <a:schemeClr val="tx1"/>
            </a:solidFill>
            <a:miter lim="800000"/>
            <a:headEnd/>
            <a:tailEnd/>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7937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8702"/>
            <a:ext cx="8229600" cy="1143000"/>
          </a:xfrm>
        </p:spPr>
        <p:txBody>
          <a:bodyPr>
            <a:noAutofit/>
          </a:bodyPr>
          <a:lstStyle/>
          <a:p>
            <a:pPr algn="ctr"/>
            <a:r>
              <a:rPr lang="en-US" sz="4000" dirty="0">
                <a:solidFill>
                  <a:srgbClr val="0D6DAA"/>
                </a:solidFill>
              </a:rPr>
              <a:t>Hard lessons about </a:t>
            </a:r>
            <a:br>
              <a:rPr lang="en-US" sz="4000" dirty="0">
                <a:solidFill>
                  <a:srgbClr val="0D6DAA"/>
                </a:solidFill>
              </a:rPr>
            </a:br>
            <a:r>
              <a:rPr lang="en-US" sz="4000" dirty="0">
                <a:solidFill>
                  <a:srgbClr val="0D6DAA"/>
                </a:solidFill>
              </a:rPr>
              <a:t>supply chain sensitivity</a:t>
            </a:r>
          </a:p>
        </p:txBody>
      </p:sp>
      <p:sp>
        <p:nvSpPr>
          <p:cNvPr id="3" name="Content Placeholder 2"/>
          <p:cNvSpPr>
            <a:spLocks noGrp="1"/>
          </p:cNvSpPr>
          <p:nvPr>
            <p:ph sz="half" idx="1"/>
          </p:nvPr>
        </p:nvSpPr>
        <p:spPr>
          <a:xfrm>
            <a:off x="810768" y="1613194"/>
            <a:ext cx="4038600" cy="2118515"/>
          </a:xfrm>
        </p:spPr>
        <p:txBody>
          <a:bodyPr>
            <a:noAutofit/>
          </a:bodyPr>
          <a:lstStyle/>
          <a:p>
            <a:r>
              <a:rPr lang="en-US" sz="3200" b="1" dirty="0"/>
              <a:t>25</a:t>
            </a:r>
            <a:r>
              <a:rPr lang="en-US" sz="3200" dirty="0" smtClean="0"/>
              <a:t> </a:t>
            </a:r>
            <a:r>
              <a:rPr lang="en-US" sz="3200" dirty="0"/>
              <a:t>most costly insured catastrophes </a:t>
            </a:r>
            <a:r>
              <a:rPr lang="en-US" sz="3200" dirty="0" smtClean="0"/>
              <a:t>have occurred in </a:t>
            </a:r>
            <a:r>
              <a:rPr lang="en-US" sz="3200" dirty="0"/>
              <a:t>the past 40 years, two-thirds </a:t>
            </a:r>
            <a:r>
              <a:rPr lang="en-US" sz="3200" dirty="0" smtClean="0"/>
              <a:t>since 2001</a:t>
            </a:r>
            <a:r>
              <a:rPr lang="en-US" sz="3200" baseline="30000" dirty="0" smtClean="0">
                <a:solidFill>
                  <a:schemeClr val="accent1">
                    <a:lumMod val="75000"/>
                  </a:schemeClr>
                </a:solidFill>
              </a:rPr>
              <a:t>§</a:t>
            </a:r>
            <a:endParaRPr lang="en-US" sz="3200" baseline="30000" dirty="0">
              <a:solidFill>
                <a:schemeClr val="accent1">
                  <a:lumMod val="75000"/>
                </a:schemeClr>
              </a:solidFill>
            </a:endParaRPr>
          </a:p>
        </p:txBody>
      </p:sp>
      <p:sp>
        <p:nvSpPr>
          <p:cNvPr id="4" name="Content Placeholder 3"/>
          <p:cNvSpPr>
            <a:spLocks noGrp="1"/>
          </p:cNvSpPr>
          <p:nvPr>
            <p:ph sz="half" idx="2"/>
          </p:nvPr>
        </p:nvSpPr>
        <p:spPr>
          <a:xfrm>
            <a:off x="6477000" y="1848045"/>
            <a:ext cx="4663440" cy="3767328"/>
          </a:xfrm>
        </p:spPr>
        <p:txBody>
          <a:bodyPr>
            <a:normAutofit/>
          </a:bodyPr>
          <a:lstStyle/>
          <a:p>
            <a:r>
              <a:rPr lang="en-US" sz="2800" b="1" dirty="0" smtClean="0"/>
              <a:t>85% </a:t>
            </a:r>
            <a:r>
              <a:rPr lang="en-US" sz="2800" dirty="0" smtClean="0"/>
              <a:t>of </a:t>
            </a:r>
            <a:r>
              <a:rPr lang="en-US" sz="2800" dirty="0"/>
              <a:t>companies reported at least one supply chain disruption in 2011 with about 50 percent facing more than one </a:t>
            </a:r>
            <a:r>
              <a:rPr lang="en-US" sz="2800" dirty="0" smtClean="0"/>
              <a:t>disruption </a:t>
            </a:r>
            <a:r>
              <a:rPr lang="en-US" sz="2800" baseline="30000" dirty="0" smtClean="0">
                <a:solidFill>
                  <a:schemeClr val="accent1">
                    <a:lumMod val="75000"/>
                  </a:schemeClr>
                </a:solidFill>
              </a:rPr>
              <a:t>†</a:t>
            </a:r>
          </a:p>
          <a:p>
            <a:pPr lvl="1"/>
            <a:r>
              <a:rPr lang="en-US" sz="2800" dirty="0"/>
              <a:t>Yet only </a:t>
            </a:r>
            <a:r>
              <a:rPr lang="en-US" sz="2800" dirty="0" smtClean="0"/>
              <a:t>8% of </a:t>
            </a:r>
            <a:r>
              <a:rPr lang="en-US" sz="2800" dirty="0"/>
              <a:t>companies said they ask to see their suppliers’ business continuity </a:t>
            </a:r>
            <a:r>
              <a:rPr lang="en-US" sz="2800" dirty="0" smtClean="0"/>
              <a:t>plans</a:t>
            </a:r>
            <a:endParaRPr lang="en-US" sz="2800" baseline="30000" dirty="0">
              <a:solidFill>
                <a:schemeClr val="accent1">
                  <a:lumMod val="75000"/>
                </a:schemeClr>
              </a:solidFill>
            </a:endParaRPr>
          </a:p>
        </p:txBody>
      </p:sp>
      <p:sp>
        <p:nvSpPr>
          <p:cNvPr id="5" name="TextBox 4"/>
          <p:cNvSpPr txBox="1"/>
          <p:nvPr/>
        </p:nvSpPr>
        <p:spPr>
          <a:xfrm>
            <a:off x="2535040" y="3362377"/>
            <a:ext cx="3733800" cy="369332"/>
          </a:xfrm>
          <a:prstGeom prst="rect">
            <a:avLst/>
          </a:prstGeom>
          <a:noFill/>
        </p:spPr>
        <p:txBody>
          <a:bodyPr wrap="square" rtlCol="0">
            <a:spAutoFit/>
          </a:bodyPr>
          <a:lstStyle/>
          <a:p>
            <a:r>
              <a:rPr lang="en-US" dirty="0">
                <a:solidFill>
                  <a:schemeClr val="accent1">
                    <a:lumMod val="75000"/>
                  </a:schemeClr>
                </a:solidFill>
              </a:rPr>
              <a:t>§</a:t>
            </a:r>
            <a:r>
              <a:rPr lang="en-US" dirty="0"/>
              <a:t> 2012</a:t>
            </a:r>
            <a:r>
              <a:rPr lang="en-US" sz="1400" dirty="0"/>
              <a:t> World Economic Forum </a:t>
            </a:r>
          </a:p>
        </p:txBody>
      </p:sp>
      <p:sp>
        <p:nvSpPr>
          <p:cNvPr id="6" name="TextBox 5"/>
          <p:cNvSpPr txBox="1"/>
          <p:nvPr/>
        </p:nvSpPr>
        <p:spPr>
          <a:xfrm>
            <a:off x="8644128" y="5003701"/>
            <a:ext cx="3352800" cy="307777"/>
          </a:xfrm>
          <a:prstGeom prst="rect">
            <a:avLst/>
          </a:prstGeom>
          <a:noFill/>
        </p:spPr>
        <p:txBody>
          <a:bodyPr wrap="square" rtlCol="0">
            <a:spAutoFit/>
          </a:bodyPr>
          <a:lstStyle/>
          <a:p>
            <a:r>
              <a:rPr lang="en-US" sz="1400" dirty="0">
                <a:solidFill>
                  <a:schemeClr val="accent1">
                    <a:lumMod val="75000"/>
                  </a:schemeClr>
                </a:solidFill>
              </a:rPr>
              <a:t>†</a:t>
            </a:r>
            <a:r>
              <a:rPr lang="en-US" sz="1400" dirty="0"/>
              <a:t> Zurich Financial Services</a:t>
            </a:r>
          </a:p>
        </p:txBody>
      </p:sp>
      <p:pic>
        <p:nvPicPr>
          <p:cNvPr id="7170" name="Picture 2" descr="www.chainconveyordesig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849" y="4011043"/>
            <a:ext cx="4096640" cy="1985316"/>
          </a:xfrm>
          <a:prstGeom prst="rect">
            <a:avLst/>
          </a:prstGeom>
          <a:noFill/>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155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226" y="302763"/>
            <a:ext cx="10772775" cy="1658198"/>
          </a:xfrm>
        </p:spPr>
        <p:txBody>
          <a:bodyPr>
            <a:normAutofit/>
          </a:bodyPr>
          <a:lstStyle/>
          <a:p>
            <a:r>
              <a:rPr lang="en-US" sz="8000" dirty="0" smtClean="0">
                <a:solidFill>
                  <a:srgbClr val="FF0000"/>
                </a:solidFill>
                <a:effectLst>
                  <a:glow rad="469900">
                    <a:srgbClr val="62C8EC"/>
                  </a:glow>
                  <a:outerShdw blurRad="38100" dist="38100" dir="2700000" algn="tl">
                    <a:srgbClr val="000000">
                      <a:alpha val="43137"/>
                    </a:srgbClr>
                  </a:outerShdw>
                </a:effectLst>
              </a:rPr>
              <a:t>EBOLA</a:t>
            </a:r>
            <a:endParaRPr lang="en-US" sz="8000" dirty="0">
              <a:solidFill>
                <a:srgbClr val="FF0000"/>
              </a:solidFill>
              <a:effectLst>
                <a:glow rad="469900">
                  <a:srgbClr val="62C8EC"/>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61920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3"/>
          <p:cNvSpPr>
            <a:spLocks noGrp="1"/>
          </p:cNvSpPr>
          <p:nvPr>
            <p:ph type="title"/>
          </p:nvPr>
        </p:nvSpPr>
        <p:spPr>
          <a:xfrm>
            <a:off x="2133116" y="467435"/>
            <a:ext cx="7793183" cy="921355"/>
          </a:xfrm>
        </p:spPr>
        <p:txBody>
          <a:bodyPr>
            <a:normAutofit fontScale="90000"/>
          </a:bodyPr>
          <a:lstStyle/>
          <a:p>
            <a:pPr algn="ctr"/>
            <a:r>
              <a:rPr lang="en-US" b="1" dirty="0">
                <a:solidFill>
                  <a:srgbClr val="1D6DB1"/>
                </a:solidFill>
              </a:rPr>
              <a:t>Economic impact in Ebola-affected nations</a:t>
            </a:r>
            <a:r>
              <a:rPr lang="en-US" dirty="0" smtClean="0">
                <a:solidFill>
                  <a:srgbClr val="1D6DB1"/>
                </a:solidFill>
              </a:rPr>
              <a:t/>
            </a:r>
            <a:br>
              <a:rPr lang="en-US" dirty="0" smtClean="0">
                <a:solidFill>
                  <a:srgbClr val="1D6DB1"/>
                </a:solidFill>
              </a:rPr>
            </a:br>
            <a:r>
              <a:rPr lang="en-US" sz="2325" dirty="0">
                <a:solidFill>
                  <a:srgbClr val="1D6DB1"/>
                </a:solidFill>
              </a:rPr>
              <a:t>(% change in GDP 2014-15) </a:t>
            </a: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408167614"/>
              </p:ext>
            </p:extLst>
          </p:nvPr>
        </p:nvGraphicFramePr>
        <p:xfrm>
          <a:off x="902208" y="1719072"/>
          <a:ext cx="10582656" cy="502310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3874303" y="3236647"/>
            <a:ext cx="1537850" cy="415498"/>
          </a:xfrm>
          <a:prstGeom prst="rect">
            <a:avLst/>
          </a:prstGeom>
          <a:noFill/>
        </p:spPr>
        <p:txBody>
          <a:bodyPr wrap="square" rtlCol="0">
            <a:spAutoFit/>
          </a:bodyPr>
          <a:lstStyle/>
          <a:p>
            <a:r>
              <a:rPr lang="en-US" sz="2100" dirty="0"/>
              <a:t>Sierra Leone</a:t>
            </a:r>
          </a:p>
        </p:txBody>
      </p:sp>
      <p:sp>
        <p:nvSpPr>
          <p:cNvPr id="12" name="TextBox 11"/>
          <p:cNvSpPr txBox="1"/>
          <p:nvPr/>
        </p:nvSpPr>
        <p:spPr>
          <a:xfrm>
            <a:off x="9014233" y="3252234"/>
            <a:ext cx="1018309" cy="415498"/>
          </a:xfrm>
          <a:prstGeom prst="rect">
            <a:avLst/>
          </a:prstGeom>
          <a:noFill/>
        </p:spPr>
        <p:txBody>
          <a:bodyPr wrap="square" rtlCol="0">
            <a:spAutoFit/>
          </a:bodyPr>
          <a:lstStyle/>
          <a:p>
            <a:pPr algn="ctr"/>
            <a:r>
              <a:rPr lang="en-US" sz="2100" dirty="0"/>
              <a:t>Guinea</a:t>
            </a:r>
          </a:p>
        </p:txBody>
      </p:sp>
      <p:sp>
        <p:nvSpPr>
          <p:cNvPr id="13" name="TextBox 12"/>
          <p:cNvSpPr txBox="1"/>
          <p:nvPr/>
        </p:nvSpPr>
        <p:spPr>
          <a:xfrm>
            <a:off x="6820444" y="3252234"/>
            <a:ext cx="1018309" cy="415498"/>
          </a:xfrm>
          <a:prstGeom prst="rect">
            <a:avLst/>
          </a:prstGeom>
          <a:noFill/>
        </p:spPr>
        <p:txBody>
          <a:bodyPr wrap="square" rtlCol="0">
            <a:spAutoFit/>
          </a:bodyPr>
          <a:lstStyle/>
          <a:p>
            <a:pPr algn="ctr"/>
            <a:r>
              <a:rPr lang="en-US" sz="2100" dirty="0"/>
              <a:t>Liberia</a:t>
            </a:r>
          </a:p>
        </p:txBody>
      </p:sp>
    </p:spTree>
    <p:extLst>
      <p:ext uri="{BB962C8B-B14F-4D97-AF65-F5344CB8AC3E}">
        <p14:creationId xmlns:p14="http://schemas.microsoft.com/office/powerpoint/2010/main" val="3430387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4485" y="857251"/>
            <a:ext cx="8079581" cy="1243649"/>
          </a:xfrm>
        </p:spPr>
        <p:txBody>
          <a:bodyPr/>
          <a:lstStyle/>
          <a:p>
            <a:r>
              <a:rPr lang="en-US" dirty="0" smtClean="0">
                <a:solidFill>
                  <a:srgbClr val="1D6DB1"/>
                </a:solidFill>
              </a:rPr>
              <a:t>Factors affecting economic losses</a:t>
            </a:r>
            <a:endParaRPr lang="en-US" dirty="0">
              <a:solidFill>
                <a:srgbClr val="1D6DB1"/>
              </a:solidFill>
            </a:endParaRPr>
          </a:p>
        </p:txBody>
      </p:sp>
      <p:sp>
        <p:nvSpPr>
          <p:cNvPr id="4" name="Content Placeholder 3"/>
          <p:cNvSpPr>
            <a:spLocks noGrp="1"/>
          </p:cNvSpPr>
          <p:nvPr>
            <p:ph sz="half" idx="1"/>
          </p:nvPr>
        </p:nvSpPr>
        <p:spPr>
          <a:xfrm>
            <a:off x="2031492" y="2100899"/>
            <a:ext cx="3497580" cy="2825496"/>
          </a:xfrm>
        </p:spPr>
        <p:txBody>
          <a:bodyPr>
            <a:normAutofit/>
          </a:bodyPr>
          <a:lstStyle/>
          <a:p>
            <a:pPr marL="0" lvl="3" indent="0">
              <a:buNone/>
            </a:pPr>
            <a:r>
              <a:rPr lang="en-US" sz="2400" b="1" dirty="0">
                <a:solidFill>
                  <a:schemeClr val="tx1"/>
                </a:solidFill>
              </a:rPr>
              <a:t>Mobility restrictions, trade and transport</a:t>
            </a:r>
          </a:p>
          <a:p>
            <a:pPr marL="0" lvl="3" indent="0">
              <a:buNone/>
            </a:pPr>
            <a:r>
              <a:rPr lang="en-US" sz="1800" dirty="0">
                <a:solidFill>
                  <a:schemeClr val="tx1"/>
                </a:solidFill>
              </a:rPr>
              <a:t>*  Border closures  (20-75% of GDP)</a:t>
            </a:r>
          </a:p>
          <a:p>
            <a:pPr marL="0" lvl="3" indent="0">
              <a:buNone/>
            </a:pPr>
            <a:endParaRPr lang="en-US" sz="2400" b="1" dirty="0">
              <a:solidFill>
                <a:schemeClr val="tx1"/>
              </a:solidFill>
            </a:endParaRPr>
          </a:p>
          <a:p>
            <a:pPr marL="0" lvl="3" indent="0">
              <a:buNone/>
            </a:pPr>
            <a:r>
              <a:rPr lang="en-US" sz="2400" b="1" dirty="0">
                <a:solidFill>
                  <a:schemeClr val="tx1"/>
                </a:solidFill>
              </a:rPr>
              <a:t>Agriculture   </a:t>
            </a:r>
          </a:p>
          <a:p>
            <a:pPr marL="0" lvl="3" indent="0">
              <a:buNone/>
            </a:pPr>
            <a:r>
              <a:rPr lang="en-US" sz="1800" dirty="0">
                <a:solidFill>
                  <a:schemeClr val="tx1"/>
                </a:solidFill>
              </a:rPr>
              <a:t>*  Disruption of planting season</a:t>
            </a:r>
          </a:p>
          <a:p>
            <a:pPr marL="0" lvl="3" indent="0">
              <a:buNone/>
            </a:pPr>
            <a:r>
              <a:rPr lang="en-US" sz="1800" dirty="0">
                <a:solidFill>
                  <a:schemeClr val="tx1"/>
                </a:solidFill>
              </a:rPr>
              <a:t>*   150% increase in food prices</a:t>
            </a:r>
          </a:p>
          <a:p>
            <a:pPr marL="0" lvl="3" indent="0">
              <a:buNone/>
            </a:pPr>
            <a:r>
              <a:rPr lang="en-US" sz="1800" dirty="0">
                <a:solidFill>
                  <a:schemeClr val="tx1"/>
                </a:solidFill>
              </a:rPr>
              <a:t>*   Doubling of inflation rate</a:t>
            </a:r>
          </a:p>
          <a:p>
            <a:pPr marL="0" lvl="3" indent="0">
              <a:buNone/>
            </a:pPr>
            <a:endParaRPr lang="en-US" sz="2400" dirty="0">
              <a:solidFill>
                <a:srgbClr val="196DB1"/>
              </a:solidFill>
            </a:endParaRPr>
          </a:p>
          <a:p>
            <a:pPr marL="0" lvl="3" indent="0">
              <a:buNone/>
            </a:pPr>
            <a:endParaRPr lang="en-US" sz="2400" dirty="0">
              <a:solidFill>
                <a:srgbClr val="196DB1"/>
              </a:solidFill>
            </a:endParaRPr>
          </a:p>
        </p:txBody>
      </p:sp>
      <p:sp>
        <p:nvSpPr>
          <p:cNvPr id="6" name="Content Placeholder 5"/>
          <p:cNvSpPr>
            <a:spLocks noGrp="1"/>
          </p:cNvSpPr>
          <p:nvPr>
            <p:ph sz="half" idx="2"/>
          </p:nvPr>
        </p:nvSpPr>
        <p:spPr>
          <a:xfrm>
            <a:off x="6032499" y="2100898"/>
            <a:ext cx="3921567" cy="3644900"/>
          </a:xfrm>
        </p:spPr>
        <p:txBody>
          <a:bodyPr>
            <a:normAutofit/>
          </a:bodyPr>
          <a:lstStyle/>
          <a:p>
            <a:r>
              <a:rPr lang="en-US" sz="2400" b="1" dirty="0"/>
              <a:t>Mining</a:t>
            </a:r>
          </a:p>
          <a:p>
            <a:r>
              <a:rPr lang="en-US" dirty="0" smtClean="0"/>
              <a:t>* Scaling down </a:t>
            </a:r>
          </a:p>
          <a:p>
            <a:pPr lvl="1"/>
            <a:r>
              <a:rPr lang="en-US" dirty="0" smtClean="0"/>
              <a:t>Ore mining: China Union and </a:t>
            </a:r>
            <a:r>
              <a:rPr lang="en-US" dirty="0" err="1" smtClean="0"/>
              <a:t>Arcelor</a:t>
            </a:r>
            <a:r>
              <a:rPr lang="en-US" dirty="0" smtClean="0"/>
              <a:t> Mittal</a:t>
            </a:r>
          </a:p>
          <a:p>
            <a:pPr lvl="1"/>
            <a:r>
              <a:rPr lang="en-US" dirty="0" smtClean="0"/>
              <a:t>Petroleum: Canadian Overseas Petroleum</a:t>
            </a:r>
          </a:p>
          <a:p>
            <a:pPr lvl="1"/>
            <a:endParaRPr lang="en-US" dirty="0"/>
          </a:p>
          <a:p>
            <a:pPr marL="0" lvl="1" indent="0">
              <a:lnSpc>
                <a:spcPct val="150000"/>
              </a:lnSpc>
              <a:spcBef>
                <a:spcPts val="0"/>
              </a:spcBef>
            </a:pPr>
            <a:r>
              <a:rPr lang="en-US" sz="2400" b="1" dirty="0"/>
              <a:t>Financial sector</a:t>
            </a:r>
          </a:p>
          <a:p>
            <a:pPr marL="0" lvl="1" indent="0">
              <a:lnSpc>
                <a:spcPct val="100000"/>
              </a:lnSpc>
              <a:spcBef>
                <a:spcPts val="0"/>
              </a:spcBef>
            </a:pPr>
            <a:r>
              <a:rPr lang="en-US" sz="1800" dirty="0"/>
              <a:t>*  Liquidity issues as large depositors withdraw</a:t>
            </a:r>
          </a:p>
          <a:p>
            <a:pPr marL="0" lvl="1" indent="0">
              <a:lnSpc>
                <a:spcPct val="100000"/>
              </a:lnSpc>
              <a:spcBef>
                <a:spcPts val="0"/>
              </a:spcBef>
            </a:pPr>
            <a:endParaRPr lang="en-US" sz="2400" b="1" dirty="0"/>
          </a:p>
          <a:p>
            <a:pPr marL="0" lvl="1" indent="0">
              <a:lnSpc>
                <a:spcPct val="100000"/>
              </a:lnSpc>
              <a:spcBef>
                <a:spcPts val="0"/>
              </a:spcBef>
            </a:pPr>
            <a:r>
              <a:rPr lang="en-US" sz="2400" b="1" dirty="0"/>
              <a:t>Tourism</a:t>
            </a:r>
          </a:p>
          <a:p>
            <a:pPr marL="0" lvl="1" indent="0">
              <a:lnSpc>
                <a:spcPct val="100000"/>
              </a:lnSpc>
              <a:spcBef>
                <a:spcPts val="0"/>
              </a:spcBef>
              <a:buNone/>
            </a:pPr>
            <a:r>
              <a:rPr lang="en-US" sz="1800" dirty="0"/>
              <a:t>*   5 airlines ban flights</a:t>
            </a:r>
          </a:p>
          <a:p>
            <a:pPr marL="0" lvl="1" indent="0">
              <a:lnSpc>
                <a:spcPct val="100000"/>
              </a:lnSpc>
              <a:spcBef>
                <a:spcPts val="0"/>
              </a:spcBef>
            </a:pPr>
            <a:endParaRPr lang="en-US" dirty="0" smtClean="0"/>
          </a:p>
          <a:p>
            <a:pPr marL="0" lvl="1" indent="0">
              <a:lnSpc>
                <a:spcPct val="100000"/>
              </a:lnSpc>
              <a:spcBef>
                <a:spcPts val="0"/>
              </a:spcBef>
            </a:pPr>
            <a:endParaRPr lang="en-US" dirty="0"/>
          </a:p>
        </p:txBody>
      </p:sp>
    </p:spTree>
    <p:extLst>
      <p:ext uri="{BB962C8B-B14F-4D97-AF65-F5344CB8AC3E}">
        <p14:creationId xmlns:p14="http://schemas.microsoft.com/office/powerpoint/2010/main" val="490507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4000"/>
            <a:lum/>
          </a:blip>
          <a:srcRect/>
          <a:stretch>
            <a:fillRect l="-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24614" y="186984"/>
            <a:ext cx="8079581" cy="891443"/>
          </a:xfrm>
        </p:spPr>
        <p:txBody>
          <a:bodyPr/>
          <a:lstStyle/>
          <a:p>
            <a:r>
              <a:rPr lang="en-US" dirty="0" smtClean="0">
                <a:solidFill>
                  <a:srgbClr val="1D6DB1"/>
                </a:solidFill>
              </a:rPr>
              <a:t>What is </a:t>
            </a:r>
            <a:r>
              <a:rPr lang="en-US" i="1" dirty="0" smtClean="0">
                <a:solidFill>
                  <a:srgbClr val="1D6DB1"/>
                </a:solidFill>
              </a:rPr>
              <a:t>really</a:t>
            </a:r>
            <a:r>
              <a:rPr lang="en-US" dirty="0" smtClean="0">
                <a:solidFill>
                  <a:srgbClr val="1D6DB1"/>
                </a:solidFill>
              </a:rPr>
              <a:t> driving the loss?</a:t>
            </a:r>
            <a:endParaRPr lang="en-US" dirty="0">
              <a:solidFill>
                <a:srgbClr val="1D6DB1"/>
              </a:solidFill>
            </a:endParaRPr>
          </a:p>
        </p:txBody>
      </p:sp>
      <p:sp>
        <p:nvSpPr>
          <p:cNvPr id="6" name="Content Placeholder 5"/>
          <p:cNvSpPr>
            <a:spLocks noGrp="1"/>
          </p:cNvSpPr>
          <p:nvPr>
            <p:ph sz="half" idx="1"/>
          </p:nvPr>
        </p:nvSpPr>
        <p:spPr>
          <a:xfrm>
            <a:off x="168270" y="3296954"/>
            <a:ext cx="3645502" cy="3124424"/>
          </a:xfrm>
          <a:solidFill>
            <a:schemeClr val="bg1">
              <a:alpha val="37000"/>
            </a:schemeClr>
          </a:solidFill>
          <a:effectLst>
            <a:softEdge rad="101600"/>
          </a:effectLst>
        </p:spPr>
        <p:txBody>
          <a:bodyPr>
            <a:normAutofit fontScale="77500" lnSpcReduction="20000"/>
          </a:bodyPr>
          <a:lstStyle/>
          <a:p>
            <a:pPr marL="0" indent="0" algn="ctr">
              <a:buNone/>
            </a:pPr>
            <a:r>
              <a:rPr lang="en-US" sz="3450" dirty="0">
                <a:solidFill>
                  <a:srgbClr val="FF0000"/>
                </a:solidFill>
              </a:rPr>
              <a:t>“…</a:t>
            </a:r>
            <a:r>
              <a:rPr lang="en-US" sz="3450" b="1" i="1" dirty="0">
                <a:solidFill>
                  <a:srgbClr val="FF0000"/>
                </a:solidFill>
              </a:rPr>
              <a:t>not as a result of the direct costs </a:t>
            </a:r>
          </a:p>
          <a:p>
            <a:pPr marL="0" indent="0" algn="ctr">
              <a:buNone/>
            </a:pPr>
            <a:r>
              <a:rPr lang="en-US" sz="1950" dirty="0"/>
              <a:t>…(i.e. “mortality, morbidity, caregiving, and associated losses to working days”)…</a:t>
            </a:r>
          </a:p>
          <a:p>
            <a:pPr marL="0" indent="0">
              <a:buNone/>
            </a:pPr>
            <a:r>
              <a:rPr lang="en-US" sz="3450" dirty="0"/>
              <a:t> </a:t>
            </a:r>
          </a:p>
          <a:p>
            <a:pPr marL="0" lvl="3" indent="0" algn="ctr">
              <a:buNone/>
            </a:pPr>
            <a:r>
              <a:rPr lang="en-US" sz="3450" b="1" dirty="0">
                <a:solidFill>
                  <a:srgbClr val="FF0000"/>
                </a:solidFill>
              </a:rPr>
              <a:t>but rather </a:t>
            </a:r>
            <a:r>
              <a:rPr lang="en-US" sz="3450" dirty="0"/>
              <a:t>those resulting from aversion behavior driven by </a:t>
            </a:r>
            <a:r>
              <a:rPr lang="en-US" sz="3450" b="1" i="1" dirty="0">
                <a:solidFill>
                  <a:srgbClr val="FF0000"/>
                </a:solidFill>
              </a:rPr>
              <a:t>fear</a:t>
            </a:r>
            <a:r>
              <a:rPr lang="en-US" sz="3450" b="1" i="1" dirty="0"/>
              <a:t> </a:t>
            </a:r>
            <a:r>
              <a:rPr lang="en-US" sz="3450" b="1" i="1" dirty="0">
                <a:solidFill>
                  <a:srgbClr val="FF0000"/>
                </a:solidFill>
              </a:rPr>
              <a:t>of contagion</a:t>
            </a:r>
            <a:r>
              <a:rPr lang="en-US" sz="3450" b="1" i="1" dirty="0"/>
              <a:t>”</a:t>
            </a:r>
          </a:p>
          <a:p>
            <a:pPr marL="1178550" lvl="8" indent="0">
              <a:buNone/>
            </a:pPr>
            <a:r>
              <a:rPr lang="en-US" sz="2550" b="1" i="1" dirty="0"/>
              <a:t>	</a:t>
            </a:r>
            <a:r>
              <a:rPr lang="en-US" sz="2550" dirty="0" smtClean="0"/>
              <a:t>         </a:t>
            </a:r>
            <a:r>
              <a:rPr lang="en-US" sz="2550" dirty="0"/>
              <a:t>W</a:t>
            </a:r>
            <a:r>
              <a:rPr lang="en-US" dirty="0" smtClean="0"/>
              <a:t>orld </a:t>
            </a:r>
            <a:r>
              <a:rPr lang="en-US" sz="2550" dirty="0"/>
              <a:t>B</a:t>
            </a:r>
            <a:r>
              <a:rPr lang="en-US" dirty="0" smtClean="0"/>
              <a:t>ank, 2015</a:t>
            </a:r>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000">
            <a:off x="7668299" y="437589"/>
            <a:ext cx="3289567" cy="3289567"/>
          </a:xfrm>
          <a:prstGeom prst="rect">
            <a:avLst/>
          </a:prstGeom>
          <a:noFill/>
          <a:ln w="12700" cap="rnd" cmpd="sng">
            <a:solidFill>
              <a:schemeClr val="tx1"/>
            </a:solidFill>
            <a:miter lim="800000"/>
            <a:headEnd/>
            <a:tailEnd/>
          </a:ln>
          <a:effectLst>
            <a:outerShdw dist="469900" dir="2700000" algn="ctr" rotWithShape="0">
              <a:schemeClr val="bg1">
                <a:lumMod val="50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8578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25231" y="726440"/>
            <a:ext cx="6172200" cy="857250"/>
          </a:xfrm>
        </p:spPr>
        <p:txBody>
          <a:bodyPr/>
          <a:lstStyle/>
          <a:p>
            <a:r>
              <a:rPr lang="en-US" dirty="0" smtClean="0">
                <a:solidFill>
                  <a:srgbClr val="1D6DB1"/>
                </a:solidFill>
              </a:rPr>
              <a:t>New (emerging) corona viruses</a:t>
            </a:r>
            <a:endParaRPr lang="en-US" dirty="0">
              <a:solidFill>
                <a:srgbClr val="1D6DB1"/>
              </a:solidFill>
            </a:endParaRPr>
          </a:p>
        </p:txBody>
      </p:sp>
      <p:sp>
        <p:nvSpPr>
          <p:cNvPr id="3" name="Content Placeholder 2"/>
          <p:cNvSpPr>
            <a:spLocks noGrp="1"/>
          </p:cNvSpPr>
          <p:nvPr>
            <p:ph sz="half" idx="1"/>
          </p:nvPr>
        </p:nvSpPr>
        <p:spPr>
          <a:xfrm>
            <a:off x="1159785" y="2122551"/>
            <a:ext cx="3028950" cy="3326130"/>
          </a:xfrm>
        </p:spPr>
        <p:txBody>
          <a:bodyPr/>
          <a:lstStyle/>
          <a:p>
            <a:r>
              <a:rPr lang="en-US" sz="2400" b="1" dirty="0" smtClean="0">
                <a:latin typeface="+mj-lt"/>
              </a:rPr>
              <a:t>SARS </a:t>
            </a:r>
            <a:r>
              <a:rPr lang="en-US" sz="2400" b="1" dirty="0" err="1" smtClean="0">
                <a:latin typeface="+mj-lt"/>
              </a:rPr>
              <a:t>CoV</a:t>
            </a:r>
            <a:r>
              <a:rPr lang="en-US" sz="2400" b="1" dirty="0" smtClean="0">
                <a:latin typeface="+mj-lt"/>
              </a:rPr>
              <a:t> </a:t>
            </a:r>
            <a:r>
              <a:rPr lang="en-US" dirty="0" smtClean="0">
                <a:latin typeface="+mj-lt"/>
              </a:rPr>
              <a:t>– 2003</a:t>
            </a:r>
          </a:p>
          <a:p>
            <a:pPr lvl="1"/>
            <a:r>
              <a:rPr lang="en-US" dirty="0" smtClean="0">
                <a:latin typeface="+mj-lt"/>
              </a:rPr>
              <a:t>&gt;8,000 cases</a:t>
            </a:r>
          </a:p>
          <a:p>
            <a:pPr lvl="2"/>
            <a:r>
              <a:rPr lang="en-US" dirty="0" smtClean="0">
                <a:latin typeface="+mj-lt"/>
              </a:rPr>
              <a:t>775 deaths, 50% elderly</a:t>
            </a:r>
          </a:p>
          <a:p>
            <a:pPr lvl="1"/>
            <a:endParaRPr lang="en-US" dirty="0">
              <a:latin typeface="+mj-lt"/>
            </a:endParaRPr>
          </a:p>
        </p:txBody>
      </p:sp>
      <p:sp>
        <p:nvSpPr>
          <p:cNvPr id="4" name="Content Placeholder 3"/>
          <p:cNvSpPr>
            <a:spLocks noGrp="1"/>
          </p:cNvSpPr>
          <p:nvPr>
            <p:ph sz="half" idx="2"/>
          </p:nvPr>
        </p:nvSpPr>
        <p:spPr>
          <a:xfrm>
            <a:off x="8461923" y="2122551"/>
            <a:ext cx="4663440" cy="3767328"/>
          </a:xfrm>
        </p:spPr>
        <p:txBody>
          <a:bodyPr/>
          <a:lstStyle/>
          <a:p>
            <a:r>
              <a:rPr lang="en-US" sz="2400" b="1" dirty="0" smtClean="0">
                <a:latin typeface="+mj-lt"/>
              </a:rPr>
              <a:t>MERS-</a:t>
            </a:r>
            <a:r>
              <a:rPr lang="en-US" sz="2400" b="1" dirty="0" err="1" smtClean="0">
                <a:latin typeface="+mj-lt"/>
              </a:rPr>
              <a:t>CoV</a:t>
            </a:r>
            <a:r>
              <a:rPr lang="en-US" sz="2400" b="1" dirty="0" smtClean="0">
                <a:latin typeface="+mj-lt"/>
              </a:rPr>
              <a:t> </a:t>
            </a:r>
            <a:r>
              <a:rPr lang="en-US" dirty="0" smtClean="0">
                <a:latin typeface="+mj-lt"/>
              </a:rPr>
              <a:t>– 2012-2017</a:t>
            </a:r>
          </a:p>
          <a:p>
            <a:pPr lvl="1"/>
            <a:r>
              <a:rPr lang="en-US" dirty="0" smtClean="0">
                <a:latin typeface="+mj-lt"/>
              </a:rPr>
              <a:t>&gt;1936 cases</a:t>
            </a:r>
          </a:p>
          <a:p>
            <a:pPr lvl="2"/>
            <a:r>
              <a:rPr lang="en-US" dirty="0" smtClean="0">
                <a:latin typeface="+mj-lt"/>
              </a:rPr>
              <a:t>&gt;690 deaths    (36%)</a:t>
            </a:r>
            <a:endParaRPr lang="en-US" dirty="0">
              <a:latin typeface="+mj-lt"/>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5446" y="3120730"/>
            <a:ext cx="3943977" cy="330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585" y="3120731"/>
            <a:ext cx="4038073" cy="343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495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6DB1"/>
                </a:solidFill>
              </a:rPr>
              <a:t>2015 Korea MERS Outbreak</a:t>
            </a:r>
            <a:endParaRPr lang="en-US" dirty="0">
              <a:solidFill>
                <a:srgbClr val="1D6DB1"/>
              </a:solidFill>
            </a:endParaRPr>
          </a:p>
        </p:txBody>
      </p:sp>
      <p:sp>
        <p:nvSpPr>
          <p:cNvPr id="3" name="Content Placeholder 2"/>
          <p:cNvSpPr>
            <a:spLocks noGrp="1"/>
          </p:cNvSpPr>
          <p:nvPr>
            <p:ph sz="half" idx="1"/>
          </p:nvPr>
        </p:nvSpPr>
        <p:spPr>
          <a:xfrm>
            <a:off x="7979623" y="2475548"/>
            <a:ext cx="1195293" cy="558800"/>
          </a:xfrm>
        </p:spPr>
        <p:txBody>
          <a:bodyPr/>
          <a:lstStyle/>
          <a:p>
            <a:r>
              <a:rPr lang="en-US" dirty="0" smtClean="0"/>
              <a:t>36 deaths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9287" y="2308514"/>
            <a:ext cx="2743200" cy="2407444"/>
          </a:xfrm>
        </p:spPr>
      </p:pic>
      <p:sp>
        <p:nvSpPr>
          <p:cNvPr id="6" name="Content Placeholder 2"/>
          <p:cNvSpPr txBox="1">
            <a:spLocks/>
          </p:cNvSpPr>
          <p:nvPr/>
        </p:nvSpPr>
        <p:spPr>
          <a:xfrm>
            <a:off x="1728509" y="2896295"/>
            <a:ext cx="3394169" cy="1269227"/>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18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9pPr>
          </a:lstStyle>
          <a:p>
            <a:r>
              <a:rPr lang="en-US" sz="1800" dirty="0">
                <a:solidFill>
                  <a:schemeClr val="tx1"/>
                </a:solidFill>
              </a:rPr>
              <a:t> </a:t>
            </a:r>
            <a:r>
              <a:rPr lang="en-US" sz="1800" dirty="0" smtClean="0">
                <a:solidFill>
                  <a:schemeClr val="tx1"/>
                </a:solidFill>
              </a:rPr>
              <a:t>Requested WHO </a:t>
            </a:r>
            <a:r>
              <a:rPr lang="en-US" sz="1800" dirty="0">
                <a:solidFill>
                  <a:schemeClr val="tx1"/>
                </a:solidFill>
              </a:rPr>
              <a:t>assistance</a:t>
            </a:r>
          </a:p>
          <a:p>
            <a:r>
              <a:rPr lang="en-US" sz="1800" dirty="0">
                <a:solidFill>
                  <a:schemeClr val="tx1"/>
                </a:solidFill>
              </a:rPr>
              <a:t> &gt;2,500 persons quarantined</a:t>
            </a:r>
          </a:p>
          <a:p>
            <a:r>
              <a:rPr lang="en-US" sz="1800" dirty="0">
                <a:solidFill>
                  <a:schemeClr val="tx1"/>
                </a:solidFill>
              </a:rPr>
              <a:t> &gt;1,800 schools closed nationwide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398" y="4884311"/>
            <a:ext cx="4944979" cy="908261"/>
          </a:xfrm>
          <a:prstGeom prst="rect">
            <a:avLst/>
          </a:prstGeom>
        </p:spPr>
      </p:pic>
    </p:spTree>
    <p:extLst>
      <p:ext uri="{BB962C8B-B14F-4D97-AF65-F5344CB8AC3E}">
        <p14:creationId xmlns:p14="http://schemas.microsoft.com/office/powerpoint/2010/main" val="1848826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48824" y="925573"/>
            <a:ext cx="8079581" cy="1243649"/>
          </a:xfrm>
        </p:spPr>
        <p:txBody>
          <a:bodyPr/>
          <a:lstStyle/>
          <a:p>
            <a:r>
              <a:rPr lang="en-US" dirty="0" smtClean="0">
                <a:solidFill>
                  <a:srgbClr val="1D6DB1"/>
                </a:solidFill>
              </a:rPr>
              <a:t>Korea MERS</a:t>
            </a:r>
            <a:endParaRPr lang="en-US" dirty="0">
              <a:solidFill>
                <a:srgbClr val="1D6DB1"/>
              </a:solidFill>
            </a:endParaRPr>
          </a:p>
        </p:txBody>
      </p:sp>
      <p:sp>
        <p:nvSpPr>
          <p:cNvPr id="3" name="Content Placeholder 2"/>
          <p:cNvSpPr>
            <a:spLocks noGrp="1"/>
          </p:cNvSpPr>
          <p:nvPr>
            <p:ph sz="half" idx="1"/>
          </p:nvPr>
        </p:nvSpPr>
        <p:spPr>
          <a:xfrm>
            <a:off x="1885970" y="2355850"/>
            <a:ext cx="3497580" cy="2825496"/>
          </a:xfrm>
        </p:spPr>
        <p:txBody>
          <a:bodyPr>
            <a:normAutofit/>
          </a:bodyPr>
          <a:lstStyle/>
          <a:p>
            <a:r>
              <a:rPr lang="en-US" dirty="0" smtClean="0"/>
              <a:t>First case: </a:t>
            </a:r>
          </a:p>
          <a:p>
            <a:pPr lvl="1">
              <a:buFont typeface="Arial" panose="020B0604020202020204" pitchFamily="34" charset="0"/>
              <a:buChar char="•"/>
            </a:pPr>
            <a:r>
              <a:rPr lang="en-US" dirty="0" smtClean="0"/>
              <a:t>68 </a:t>
            </a:r>
            <a:r>
              <a:rPr lang="en-US" dirty="0" err="1" smtClean="0"/>
              <a:t>yr</a:t>
            </a:r>
            <a:r>
              <a:rPr lang="en-US" dirty="0" smtClean="0"/>
              <a:t>-old </a:t>
            </a:r>
            <a:r>
              <a:rPr lang="en-US" dirty="0"/>
              <a:t>national of the Republic of Korea </a:t>
            </a:r>
            <a:endParaRPr lang="en-US" dirty="0" smtClean="0"/>
          </a:p>
          <a:p>
            <a:pPr lvl="1">
              <a:buFont typeface="Arial" panose="020B0604020202020204" pitchFamily="34" charset="0"/>
              <a:buChar char="•"/>
            </a:pPr>
            <a:r>
              <a:rPr lang="en-US" dirty="0" smtClean="0"/>
              <a:t>History of recent travel </a:t>
            </a:r>
            <a:r>
              <a:rPr lang="en-US" dirty="0"/>
              <a:t>to 4 countries in the Middle </a:t>
            </a:r>
            <a:r>
              <a:rPr lang="en-US" dirty="0" smtClean="0"/>
              <a:t>East</a:t>
            </a:r>
          </a:p>
          <a:p>
            <a:pPr marL="0" indent="0">
              <a:buNone/>
            </a:pPr>
            <a:r>
              <a:rPr lang="en-US" dirty="0" smtClean="0"/>
              <a:t>Other cases</a:t>
            </a:r>
          </a:p>
          <a:p>
            <a:pPr lvl="1">
              <a:buFont typeface="Arial" panose="020B0604020202020204" pitchFamily="34" charset="0"/>
              <a:buChar char="•"/>
            </a:pPr>
            <a:r>
              <a:rPr lang="en-US" dirty="0" smtClean="0"/>
              <a:t>Family members </a:t>
            </a:r>
          </a:p>
          <a:p>
            <a:pPr lvl="1">
              <a:buFont typeface="Arial" panose="020B0604020202020204" pitchFamily="34" charset="0"/>
              <a:buChar char="•"/>
            </a:pPr>
            <a:r>
              <a:rPr lang="en-US" dirty="0" smtClean="0"/>
              <a:t>Hospital-acquired</a:t>
            </a:r>
          </a:p>
          <a:p>
            <a:pPr lvl="2">
              <a:lnSpc>
                <a:spcPct val="110000"/>
              </a:lnSpc>
              <a:spcBef>
                <a:spcPts val="0"/>
              </a:spcBef>
            </a:pPr>
            <a:r>
              <a:rPr lang="en-US" dirty="0" smtClean="0"/>
              <a:t>* Patients</a:t>
            </a:r>
          </a:p>
          <a:p>
            <a:pPr lvl="2">
              <a:lnSpc>
                <a:spcPct val="110000"/>
              </a:lnSpc>
              <a:spcBef>
                <a:spcPts val="0"/>
              </a:spcBef>
            </a:pPr>
            <a:r>
              <a:rPr lang="en-US" dirty="0" smtClean="0"/>
              <a:t>* Caregivers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56709" y="351696"/>
            <a:ext cx="4556427" cy="3029682"/>
          </a:xfrm>
        </p:spPr>
      </p:pic>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9862" y="3480828"/>
            <a:ext cx="4895545" cy="2057736"/>
          </a:xfrm>
          <a:prstGeom prst="rect">
            <a:avLst/>
          </a:prstGeom>
        </p:spPr>
      </p:pic>
      <p:cxnSp>
        <p:nvCxnSpPr>
          <p:cNvPr id="21" name="Straight Arrow Connector 20"/>
          <p:cNvCxnSpPr/>
          <p:nvPr/>
        </p:nvCxnSpPr>
        <p:spPr>
          <a:xfrm>
            <a:off x="8105551" y="2660899"/>
            <a:ext cx="0" cy="1180592"/>
          </a:xfrm>
          <a:prstGeom prst="straightConnector1">
            <a:avLst/>
          </a:prstGeom>
          <a:ln w="92075">
            <a:solidFill>
              <a:srgbClr val="FF0000"/>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11573" y="4615431"/>
            <a:ext cx="1040152" cy="461665"/>
          </a:xfrm>
          <a:prstGeom prst="rect">
            <a:avLst/>
          </a:prstGeom>
          <a:solidFill>
            <a:srgbClr val="FFC000">
              <a:alpha val="83000"/>
            </a:srgbClr>
          </a:solidFill>
          <a:ln>
            <a:solidFill>
              <a:srgbClr val="FFFF00"/>
            </a:solidFill>
          </a:ln>
          <a:effectLst>
            <a:outerShdw blurRad="50800" dist="101600" dir="2700000" algn="tl" rotWithShape="0">
              <a:prstClr val="black">
                <a:alpha val="75000"/>
              </a:prstClr>
            </a:outerShdw>
          </a:effectLst>
        </p:spPr>
        <p:txBody>
          <a:bodyPr wrap="square" rtlCol="0">
            <a:spAutoFit/>
          </a:bodyPr>
          <a:lstStyle/>
          <a:p>
            <a:r>
              <a:rPr lang="en-US" sz="1200" b="1" dirty="0"/>
              <a:t>Korea reports MERS case #1</a:t>
            </a:r>
          </a:p>
        </p:txBody>
      </p:sp>
      <p:cxnSp>
        <p:nvCxnSpPr>
          <p:cNvPr id="28" name="Straight Arrow Connector 27"/>
          <p:cNvCxnSpPr/>
          <p:nvPr/>
        </p:nvCxnSpPr>
        <p:spPr>
          <a:xfrm>
            <a:off x="9509760" y="2673685"/>
            <a:ext cx="6096" cy="1836011"/>
          </a:xfrm>
          <a:prstGeom prst="straightConnector1">
            <a:avLst/>
          </a:prstGeom>
          <a:ln w="88900">
            <a:solidFill>
              <a:srgbClr val="C00000"/>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08422" y="6388378"/>
            <a:ext cx="3737658" cy="300082"/>
          </a:xfrm>
          <a:prstGeom prst="rect">
            <a:avLst/>
          </a:prstGeom>
          <a:noFill/>
        </p:spPr>
        <p:txBody>
          <a:bodyPr wrap="square" rtlCol="0">
            <a:spAutoFit/>
          </a:bodyPr>
          <a:lstStyle/>
          <a:p>
            <a:r>
              <a:rPr lang="en-US" sz="1350" dirty="0"/>
              <a:t>Korea Stock Exchange (KOSPI) Index</a:t>
            </a:r>
          </a:p>
        </p:txBody>
      </p:sp>
      <p:sp>
        <p:nvSpPr>
          <p:cNvPr id="34" name="TextBox 33"/>
          <p:cNvSpPr txBox="1"/>
          <p:nvPr/>
        </p:nvSpPr>
        <p:spPr>
          <a:xfrm>
            <a:off x="9692083" y="4053762"/>
            <a:ext cx="968009" cy="646331"/>
          </a:xfrm>
          <a:prstGeom prst="rect">
            <a:avLst/>
          </a:prstGeom>
          <a:solidFill>
            <a:srgbClr val="FFC000"/>
          </a:solidFill>
          <a:ln>
            <a:solidFill>
              <a:srgbClr val="FFFF00"/>
            </a:solidFill>
          </a:ln>
          <a:effectLst>
            <a:outerShdw blurRad="50800" dist="114300" dir="2700000" algn="tl" rotWithShape="0">
              <a:prstClr val="black">
                <a:alpha val="60000"/>
              </a:prstClr>
            </a:outerShdw>
          </a:effectLst>
        </p:spPr>
        <p:txBody>
          <a:bodyPr wrap="square" rtlCol="0">
            <a:spAutoFit/>
          </a:bodyPr>
          <a:lstStyle/>
          <a:p>
            <a:r>
              <a:rPr lang="en-US" sz="1200" b="1" dirty="0"/>
              <a:t>Korea reports </a:t>
            </a:r>
            <a:r>
              <a:rPr lang="en-US" sz="1200" b="1" dirty="0" smtClean="0"/>
              <a:t>more </a:t>
            </a:r>
            <a:r>
              <a:rPr lang="en-US" sz="1200" b="1" dirty="0"/>
              <a:t>cases </a:t>
            </a:r>
          </a:p>
        </p:txBody>
      </p:sp>
      <p:pic>
        <p:nvPicPr>
          <p:cNvPr id="11" name="Picture 2" descr="http://www.wpro.who.int/entity/outbreaks_emergencies/mers-cov-outbreak-k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824" y="4977074"/>
            <a:ext cx="3571875" cy="8215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flipV="1">
            <a:off x="8970187" y="2686884"/>
            <a:ext cx="23008" cy="1716029"/>
          </a:xfrm>
          <a:prstGeom prst="straightConnector1">
            <a:avLst/>
          </a:prstGeom>
          <a:ln w="114300" cmpd="sng">
            <a:solidFill>
              <a:srgbClr val="FFFF00"/>
            </a:solidFill>
            <a:prstDash val="lgDashDot"/>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30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4479365"/>
              </p:ext>
            </p:extLst>
          </p:nvPr>
        </p:nvGraphicFramePr>
        <p:xfrm>
          <a:off x="5150284" y="857252"/>
          <a:ext cx="5517716" cy="4105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4161215871"/>
              </p:ext>
            </p:extLst>
          </p:nvPr>
        </p:nvGraphicFramePr>
        <p:xfrm>
          <a:off x="1524001" y="857251"/>
          <a:ext cx="5495795" cy="40869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itle 5"/>
          <p:cNvSpPr>
            <a:spLocks noGrp="1"/>
          </p:cNvSpPr>
          <p:nvPr>
            <p:ph type="title"/>
          </p:nvPr>
        </p:nvSpPr>
        <p:spPr>
          <a:xfrm>
            <a:off x="2022169" y="4484343"/>
            <a:ext cx="8079581" cy="1243649"/>
          </a:xfrm>
        </p:spPr>
        <p:txBody>
          <a:bodyPr/>
          <a:lstStyle/>
          <a:p>
            <a:pPr algn="ctr"/>
            <a:r>
              <a:rPr lang="en-US" dirty="0" smtClean="0">
                <a:solidFill>
                  <a:srgbClr val="1D6DB1"/>
                </a:solidFill>
              </a:rPr>
              <a:t>Which camp is at higher risk for cholera?</a:t>
            </a:r>
            <a:endParaRPr lang="en-US" dirty="0">
              <a:solidFill>
                <a:srgbClr val="1D6DB1"/>
              </a:solidFill>
            </a:endParaRPr>
          </a:p>
        </p:txBody>
      </p:sp>
    </p:spTree>
    <p:extLst>
      <p:ext uri="{BB962C8B-B14F-4D97-AF65-F5344CB8AC3E}">
        <p14:creationId xmlns:p14="http://schemas.microsoft.com/office/powerpoint/2010/main" val="4069919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266" y="136490"/>
            <a:ext cx="10772775" cy="695776"/>
          </a:xfrm>
        </p:spPr>
        <p:txBody>
          <a:bodyPr/>
          <a:lstStyle/>
          <a:p>
            <a:r>
              <a:rPr lang="en-US" dirty="0" smtClean="0">
                <a:solidFill>
                  <a:srgbClr val="1D6DB1"/>
                </a:solidFill>
              </a:rPr>
              <a:t>“Disruptor Dashboard”</a:t>
            </a:r>
            <a:endParaRPr lang="en-US" dirty="0">
              <a:solidFill>
                <a:srgbClr val="1D6DB1"/>
              </a:solidFill>
            </a:endParaRPr>
          </a:p>
        </p:txBody>
      </p:sp>
      <p:sp>
        <p:nvSpPr>
          <p:cNvPr id="3" name="Content Placeholder 2"/>
          <p:cNvSpPr>
            <a:spLocks noGrp="1"/>
          </p:cNvSpPr>
          <p:nvPr>
            <p:ph sz="half" idx="1"/>
          </p:nvPr>
        </p:nvSpPr>
        <p:spPr>
          <a:xfrm>
            <a:off x="1155066" y="1379268"/>
            <a:ext cx="2289290" cy="3594663"/>
          </a:xfrm>
        </p:spPr>
        <p:txBody>
          <a:bodyPr>
            <a:normAutofit/>
          </a:bodyPr>
          <a:lstStyle/>
          <a:p>
            <a:pPr>
              <a:lnSpc>
                <a:spcPct val="100000"/>
              </a:lnSpc>
              <a:spcBef>
                <a:spcPts val="0"/>
              </a:spcBef>
            </a:pPr>
            <a:r>
              <a:rPr lang="en-US" sz="3000" b="1" dirty="0">
                <a:solidFill>
                  <a:schemeClr val="tx1"/>
                </a:solidFill>
              </a:rPr>
              <a:t>SARS</a:t>
            </a:r>
          </a:p>
          <a:p>
            <a:pPr>
              <a:lnSpc>
                <a:spcPct val="100000"/>
              </a:lnSpc>
              <a:spcBef>
                <a:spcPts val="0"/>
              </a:spcBef>
            </a:pPr>
            <a:endParaRPr lang="en-US" sz="3000" b="1" dirty="0"/>
          </a:p>
          <a:p>
            <a:pPr>
              <a:lnSpc>
                <a:spcPct val="100000"/>
              </a:lnSpc>
              <a:spcBef>
                <a:spcPts val="0"/>
              </a:spcBef>
            </a:pPr>
            <a:r>
              <a:rPr lang="en-US" sz="3000" b="1" dirty="0"/>
              <a:t>MERS </a:t>
            </a:r>
            <a:r>
              <a:rPr lang="en-US" sz="3000" b="1" dirty="0" err="1"/>
              <a:t>CoV</a:t>
            </a:r>
            <a:endParaRPr lang="en-US" sz="3000" b="1" dirty="0"/>
          </a:p>
          <a:p>
            <a:pPr>
              <a:lnSpc>
                <a:spcPct val="100000"/>
              </a:lnSpc>
              <a:spcBef>
                <a:spcPts val="0"/>
              </a:spcBef>
            </a:pPr>
            <a:endParaRPr lang="en-US" sz="3000" b="1" dirty="0"/>
          </a:p>
          <a:p>
            <a:pPr>
              <a:lnSpc>
                <a:spcPct val="100000"/>
              </a:lnSpc>
              <a:spcBef>
                <a:spcPts val="0"/>
              </a:spcBef>
            </a:pPr>
            <a:r>
              <a:rPr lang="en-US" sz="3000" b="1" dirty="0" smtClean="0"/>
              <a:t>Chikungunya</a:t>
            </a:r>
          </a:p>
          <a:p>
            <a:pPr>
              <a:lnSpc>
                <a:spcPct val="100000"/>
              </a:lnSpc>
              <a:spcBef>
                <a:spcPts val="0"/>
              </a:spcBef>
            </a:pPr>
            <a:endParaRPr lang="en-US" sz="3000" b="1" dirty="0"/>
          </a:p>
          <a:p>
            <a:pPr>
              <a:lnSpc>
                <a:spcPct val="100000"/>
              </a:lnSpc>
              <a:spcBef>
                <a:spcPts val="0"/>
              </a:spcBef>
            </a:pPr>
            <a:r>
              <a:rPr lang="en-US" sz="3000" b="1" dirty="0" smtClean="0">
                <a:solidFill>
                  <a:srgbClr val="FF0000"/>
                </a:solidFill>
              </a:rPr>
              <a:t>Influenza</a:t>
            </a:r>
            <a:endParaRPr lang="en-US" sz="3000" b="1" dirty="0">
              <a:solidFill>
                <a:srgbClr val="FF0000"/>
              </a:solidFill>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211" y="1166784"/>
            <a:ext cx="1370249" cy="7263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074" y="1388797"/>
            <a:ext cx="1370249" cy="7038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073" y="2370901"/>
            <a:ext cx="1370249" cy="70384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211" y="3082393"/>
            <a:ext cx="1379709" cy="731321"/>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751" y="2092641"/>
            <a:ext cx="1379709" cy="731321"/>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211" y="4013264"/>
            <a:ext cx="1379709" cy="731321"/>
          </a:xfrm>
          <a:prstGeom prst="rect">
            <a:avLst/>
          </a:prstGeom>
        </p:spPr>
      </p:pic>
      <p:sp>
        <p:nvSpPr>
          <p:cNvPr id="17" name="Content Placeholder 3"/>
          <p:cNvSpPr txBox="1">
            <a:spLocks/>
          </p:cNvSpPr>
          <p:nvPr/>
        </p:nvSpPr>
        <p:spPr>
          <a:xfrm>
            <a:off x="6654009" y="1669645"/>
            <a:ext cx="2142176" cy="2825496"/>
          </a:xfrm>
          <a:prstGeom prst="rect">
            <a:avLst/>
          </a:prstGeom>
        </p:spPr>
        <p:txBody>
          <a:bodyPr vert="horz" lIns="91440" tIns="45720" rIns="91440" bIns="45720" rtlCol="0">
            <a:normAutofit/>
          </a:bodyPr>
          <a:lst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5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35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20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20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20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20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20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200" kern="1200">
                <a:solidFill>
                  <a:schemeClr val="tx1">
                    <a:lumMod val="85000"/>
                    <a:lumOff val="15000"/>
                  </a:schemeClr>
                </a:solidFill>
                <a:latin typeface="+mn-lt"/>
                <a:ea typeface="+mn-ea"/>
                <a:cs typeface="+mn-cs"/>
              </a:defRPr>
            </a:lvl9pPr>
          </a:lstStyle>
          <a:p>
            <a:pPr>
              <a:lnSpc>
                <a:spcPct val="100000"/>
              </a:lnSpc>
              <a:spcBef>
                <a:spcPts val="0"/>
              </a:spcBef>
            </a:pPr>
            <a:r>
              <a:rPr lang="en-US" sz="3000" b="1" dirty="0" err="1" smtClean="0"/>
              <a:t>Zika</a:t>
            </a:r>
            <a:endParaRPr lang="en-US" sz="3000" b="1" dirty="0" smtClean="0"/>
          </a:p>
          <a:p>
            <a:pPr>
              <a:lnSpc>
                <a:spcPct val="100000"/>
              </a:lnSpc>
              <a:spcBef>
                <a:spcPts val="0"/>
              </a:spcBef>
            </a:pPr>
            <a:endParaRPr lang="en-US" sz="3000" b="1" dirty="0" smtClean="0"/>
          </a:p>
          <a:p>
            <a:pPr>
              <a:lnSpc>
                <a:spcPct val="100000"/>
              </a:lnSpc>
              <a:spcBef>
                <a:spcPts val="0"/>
              </a:spcBef>
            </a:pPr>
            <a:r>
              <a:rPr lang="en-US" sz="3000" b="1" dirty="0" smtClean="0"/>
              <a:t>Measles</a:t>
            </a:r>
          </a:p>
          <a:p>
            <a:pPr>
              <a:lnSpc>
                <a:spcPct val="100000"/>
              </a:lnSpc>
              <a:spcBef>
                <a:spcPts val="0"/>
              </a:spcBef>
            </a:pPr>
            <a:endParaRPr lang="en-US" sz="3000" b="1" dirty="0" smtClean="0"/>
          </a:p>
          <a:p>
            <a:pPr>
              <a:lnSpc>
                <a:spcPct val="100000"/>
              </a:lnSpc>
              <a:spcBef>
                <a:spcPts val="0"/>
              </a:spcBef>
            </a:pPr>
            <a:r>
              <a:rPr lang="en-US" sz="3000" b="1" dirty="0">
                <a:solidFill>
                  <a:srgbClr val="FF0000"/>
                </a:solidFill>
              </a:rPr>
              <a:t>Ebola</a:t>
            </a:r>
          </a:p>
          <a:p>
            <a:pPr>
              <a:lnSpc>
                <a:spcPct val="100000"/>
              </a:lnSpc>
              <a:spcBef>
                <a:spcPts val="0"/>
              </a:spcBef>
            </a:pPr>
            <a:endParaRPr lang="en-US" sz="3000" b="1"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074" y="3360653"/>
            <a:ext cx="1370249" cy="703844"/>
          </a:xfrm>
          <a:prstGeom prst="rect">
            <a:avLst/>
          </a:prstGeom>
        </p:spPr>
      </p:pic>
      <p:pic>
        <p:nvPicPr>
          <p:cNvPr id="8194" name="Picture 2" descr="Image result for eye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679" y="4013264"/>
            <a:ext cx="805387" cy="8053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eye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8622" y="3411020"/>
            <a:ext cx="805387" cy="80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08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6810" y="146261"/>
            <a:ext cx="10772775" cy="1265850"/>
          </a:xfrm>
        </p:spPr>
        <p:txBody>
          <a:bodyPr/>
          <a:lstStyle/>
          <a:p>
            <a:pPr algn="ctr"/>
            <a:r>
              <a:rPr lang="en-US" dirty="0" smtClean="0">
                <a:solidFill>
                  <a:srgbClr val="1D6DB1"/>
                </a:solidFill>
              </a:rPr>
              <a:t>Closing advice:   Beware the “squeaky wheel”</a:t>
            </a:r>
            <a:endParaRPr lang="en-US" dirty="0">
              <a:solidFill>
                <a:srgbClr val="1D6DB1"/>
              </a:solidFill>
            </a:endParaRPr>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hart 7"/>
          <p:cNvGraphicFramePr/>
          <p:nvPr>
            <p:extLst>
              <p:ext uri="{D42A27DB-BD31-4B8C-83A1-F6EECF244321}">
                <p14:modId xmlns:p14="http://schemas.microsoft.com/office/powerpoint/2010/main" val="3015168606"/>
              </p:ext>
            </p:extLst>
          </p:nvPr>
        </p:nvGraphicFramePr>
        <p:xfrm>
          <a:off x="2023872" y="979295"/>
          <a:ext cx="7652957" cy="57424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5064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078" y="153020"/>
            <a:ext cx="8695861" cy="6606595"/>
          </a:xfrm>
          <a:prstGeom prst="rect">
            <a:avLst/>
          </a:prstGeom>
        </p:spPr>
      </p:pic>
    </p:spTree>
    <p:extLst>
      <p:ext uri="{BB962C8B-B14F-4D97-AF65-F5344CB8AC3E}">
        <p14:creationId xmlns:p14="http://schemas.microsoft.com/office/powerpoint/2010/main" val="13240513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6000"/>
            <a:lum/>
          </a:blip>
          <a:srcRect/>
          <a:stretch>
            <a:fillRect t="-33000" b="-3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275" y="4957279"/>
            <a:ext cx="10820087" cy="1658198"/>
          </a:xfrm>
        </p:spPr>
        <p:txBody>
          <a:bodyPr>
            <a:normAutofit fontScale="90000"/>
          </a:bodyPr>
          <a:lstStyle/>
          <a:p>
            <a:pPr algn="ctr">
              <a:lnSpc>
                <a:spcPct val="100000"/>
              </a:lnSpc>
            </a:pPr>
            <a:r>
              <a:rPr lang="en-US" sz="4400" b="1" dirty="0" smtClean="0">
                <a:solidFill>
                  <a:schemeClr val="bg1"/>
                </a:solidFill>
                <a:effectLst>
                  <a:outerShdw blurRad="38100" dist="38100" dir="2700000" algn="tl">
                    <a:srgbClr val="000000">
                      <a:alpha val="43137"/>
                    </a:srgbClr>
                  </a:outerShdw>
                </a:effectLst>
                <a:latin typeface="Gill Sans MT" panose="020B0502020104020203" pitchFamily="34" charset="0"/>
              </a:rPr>
              <a:t>This lecture is available for FREE download at</a:t>
            </a:r>
            <a:r>
              <a:rPr lang="en-US" sz="4400" b="1" dirty="0" smtClean="0">
                <a:solidFill>
                  <a:schemeClr val="bg1"/>
                </a:solidFill>
                <a:effectLst>
                  <a:outerShdw blurRad="38100" dist="38100" dir="2700000" algn="tl">
                    <a:srgbClr val="000000">
                      <a:alpha val="43137"/>
                    </a:srgbClr>
                  </a:outerShdw>
                </a:effectLst>
              </a:rPr>
              <a:t>: </a:t>
            </a:r>
            <a:br>
              <a:rPr lang="en-US" sz="4400" b="1" dirty="0" smtClean="0">
                <a:solidFill>
                  <a:schemeClr val="bg1"/>
                </a:solidFill>
                <a:effectLst>
                  <a:outerShdw blurRad="38100" dist="38100" dir="2700000" algn="tl">
                    <a:srgbClr val="000000">
                      <a:alpha val="43137"/>
                    </a:srgbClr>
                  </a:outerShdw>
                </a:effectLst>
              </a:rPr>
            </a:br>
            <a:r>
              <a:rPr lang="en-US" sz="5300" b="1" dirty="0" smtClean="0">
                <a:solidFill>
                  <a:schemeClr val="bg1"/>
                </a:solidFill>
                <a:effectLst>
                  <a:outerShdw blurRad="38100" dist="38100" dir="2700000" algn="tl">
                    <a:srgbClr val="000000">
                      <a:alpha val="43137"/>
                    </a:srgbClr>
                  </a:outerShdw>
                </a:effectLst>
              </a:rPr>
              <a:t>disasterdocacademy.com</a:t>
            </a:r>
            <a:endParaRPr lang="en-US" sz="53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0741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216" y="0"/>
            <a:ext cx="11934784" cy="671331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53" y="562703"/>
            <a:ext cx="2581153" cy="2581153"/>
          </a:xfrm>
          <a:prstGeom prst="rect">
            <a:avLst/>
          </a:prstGeom>
          <a:ln w="3175">
            <a:solidFill>
              <a:schemeClr val="bg1"/>
            </a:solidFill>
          </a:ln>
          <a:effectLst>
            <a:outerShdw blurRad="50800" dist="1016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9762" y="562703"/>
            <a:ext cx="3281314" cy="5615858"/>
          </a:xfrm>
          <a:prstGeom prst="rect">
            <a:avLst/>
          </a:prstGeom>
          <a:ln w="15875">
            <a:solidFill>
              <a:schemeClr val="bg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675114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193311" y="411674"/>
            <a:ext cx="8079581" cy="1243649"/>
          </a:xfrm>
        </p:spPr>
        <p:txBody>
          <a:bodyPr/>
          <a:lstStyle/>
          <a:p>
            <a:pPr algn="ctr"/>
            <a:r>
              <a:rPr lang="en-US" dirty="0" smtClean="0">
                <a:solidFill>
                  <a:srgbClr val="1D6DB1"/>
                </a:solidFill>
              </a:rPr>
              <a:t>Use of the term “disruptor”</a:t>
            </a:r>
            <a:endParaRPr lang="en-US" dirty="0">
              <a:solidFill>
                <a:srgbClr val="1D6DB1"/>
              </a:solidFill>
            </a:endParaRPr>
          </a:p>
        </p:txBody>
      </p:sp>
      <p:sp>
        <p:nvSpPr>
          <p:cNvPr id="5" name="Content Placeholder 4"/>
          <p:cNvSpPr>
            <a:spLocks noGrp="1"/>
          </p:cNvSpPr>
          <p:nvPr>
            <p:ph sz="half" idx="1"/>
          </p:nvPr>
        </p:nvSpPr>
        <p:spPr>
          <a:xfrm>
            <a:off x="579120" y="2177056"/>
            <a:ext cx="4988560" cy="3563344"/>
          </a:xfrm>
        </p:spPr>
        <p:txBody>
          <a:bodyPr>
            <a:normAutofit lnSpcReduction="10000"/>
          </a:bodyPr>
          <a:lstStyle/>
          <a:p>
            <a:pPr marL="0" indent="0">
              <a:buNone/>
            </a:pPr>
            <a:r>
              <a:rPr lang="en-US" sz="2400" dirty="0" smtClean="0"/>
              <a:t>Term popularized by Clayton Christensen, Harvard Business School</a:t>
            </a:r>
          </a:p>
          <a:p>
            <a:pPr marL="0" indent="0">
              <a:buNone/>
            </a:pPr>
            <a:r>
              <a:rPr lang="en-US" sz="2400" b="1" i="1" dirty="0" smtClean="0">
                <a:solidFill>
                  <a:schemeClr val="tx1"/>
                </a:solidFill>
              </a:rPr>
              <a:t>Uprooting and changing how we do business day-to-day</a:t>
            </a:r>
          </a:p>
          <a:p>
            <a:pPr marL="0" indent="0">
              <a:buNone/>
            </a:pPr>
            <a:r>
              <a:rPr lang="en-US" sz="2400" dirty="0" smtClean="0"/>
              <a:t>Displaces </a:t>
            </a:r>
            <a:r>
              <a:rPr lang="en-US" sz="2400" dirty="0"/>
              <a:t>an existing market, industry, or technology and produces something new and more efficient and worthwhile. </a:t>
            </a:r>
            <a:endParaRPr lang="en-US" sz="2400" dirty="0" smtClean="0"/>
          </a:p>
          <a:p>
            <a:pPr marL="0" indent="0">
              <a:buNone/>
            </a:pPr>
            <a:r>
              <a:rPr lang="en-US" sz="2400" dirty="0" smtClean="0"/>
              <a:t>Both destructive </a:t>
            </a:r>
            <a:r>
              <a:rPr lang="en-US" sz="2400" b="1" i="1" dirty="0"/>
              <a:t>and </a:t>
            </a:r>
            <a:r>
              <a:rPr lang="en-US" sz="2400" dirty="0"/>
              <a:t>creative.</a:t>
            </a:r>
            <a:endParaRPr lang="en-US" sz="2400" dirty="0" smtClean="0"/>
          </a:p>
          <a:p>
            <a:r>
              <a:rPr lang="en-US" dirty="0" smtClean="0"/>
              <a:t> </a:t>
            </a:r>
            <a:endParaRPr lang="en-US" dirty="0"/>
          </a:p>
        </p:txBody>
      </p:sp>
      <p:pic>
        <p:nvPicPr>
          <p:cNvPr id="3078" name="Picture 6" descr="http://fm.cnbc.com/applications/cnbc.com/resources/img/editorial/2013/05/16/100743791-airbnb-logo.530x298.jpg?v=14029341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1769" y="2724736"/>
            <a:ext cx="1302728" cy="732478"/>
          </a:xfrm>
          <a:prstGeom prst="rect">
            <a:avLst/>
          </a:prstGeom>
          <a:noFill/>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http://allthingsd.com/files/2013/08/ube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102" y="1942224"/>
            <a:ext cx="1254919" cy="94118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occidentaldissent.com/wp-content/uploads/2015/06/etsy-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6758" y="3457214"/>
            <a:ext cx="1301262" cy="975947"/>
          </a:xfrm>
          <a:prstGeom prst="rect">
            <a:avLst/>
          </a:prstGeom>
          <a:noFill/>
          <a:ln w="15875">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descr="http://3dprint.com/wp-content/uploads/2014/05/spac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54" y="2155474"/>
            <a:ext cx="2422231" cy="29432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ac-fusion.com/wp-content/uploads/2014/01/Dropbox-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5342" y="2939171"/>
            <a:ext cx="1036087" cy="103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84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73760" y="384810"/>
            <a:ext cx="8479790" cy="857250"/>
          </a:xfrm>
        </p:spPr>
        <p:txBody>
          <a:bodyPr>
            <a:noAutofit/>
          </a:bodyPr>
          <a:lstStyle/>
          <a:p>
            <a:pPr algn="ctr"/>
            <a:r>
              <a:rPr lang="en-US" sz="4000" dirty="0">
                <a:solidFill>
                  <a:srgbClr val="1D6DB1"/>
                </a:solidFill>
              </a:rPr>
              <a:t>Emerging diseases can be global disruptors </a:t>
            </a:r>
          </a:p>
        </p:txBody>
      </p:sp>
      <p:sp>
        <p:nvSpPr>
          <p:cNvPr id="3" name="Content Placeholder 2"/>
          <p:cNvSpPr>
            <a:spLocks noGrp="1"/>
          </p:cNvSpPr>
          <p:nvPr>
            <p:ph sz="half" idx="1"/>
          </p:nvPr>
        </p:nvSpPr>
        <p:spPr>
          <a:xfrm>
            <a:off x="355600" y="2038936"/>
            <a:ext cx="6715760" cy="4087543"/>
          </a:xfrm>
        </p:spPr>
        <p:txBody>
          <a:bodyPr>
            <a:normAutofit/>
          </a:bodyPr>
          <a:lstStyle/>
          <a:p>
            <a:pPr marL="0" indent="0">
              <a:buNone/>
            </a:pPr>
            <a:r>
              <a:rPr lang="en-US" sz="2800" b="1" dirty="0"/>
              <a:t>Examples of business impacted by  SARS </a:t>
            </a:r>
          </a:p>
          <a:p>
            <a:pPr lvl="1"/>
            <a:r>
              <a:rPr lang="en-US" sz="2400" dirty="0"/>
              <a:t>Estee Lauder</a:t>
            </a:r>
          </a:p>
          <a:p>
            <a:pPr lvl="1"/>
            <a:r>
              <a:rPr lang="en-US" sz="2400" dirty="0"/>
              <a:t>Atlanta Scientific</a:t>
            </a:r>
          </a:p>
          <a:p>
            <a:pPr lvl="1"/>
            <a:r>
              <a:rPr lang="en-US" sz="2400" dirty="0"/>
              <a:t>FedEx</a:t>
            </a:r>
          </a:p>
          <a:p>
            <a:pPr lvl="1"/>
            <a:r>
              <a:rPr lang="en-US" sz="2400" dirty="0"/>
              <a:t>Nortel </a:t>
            </a:r>
          </a:p>
          <a:p>
            <a:pPr lvl="1"/>
            <a:r>
              <a:rPr lang="en-US" sz="2400" dirty="0"/>
              <a:t>Las Vegas tourism</a:t>
            </a:r>
          </a:p>
          <a:p>
            <a:pPr lvl="2"/>
            <a:r>
              <a:rPr lang="en-US" sz="2400" dirty="0"/>
              <a:t>50% losses in 2</a:t>
            </a:r>
            <a:r>
              <a:rPr lang="en-US" sz="2400" baseline="30000" dirty="0"/>
              <a:t>nd</a:t>
            </a:r>
            <a:r>
              <a:rPr lang="en-US" sz="2400" dirty="0"/>
              <a:t> quarter</a:t>
            </a:r>
          </a:p>
          <a:p>
            <a:pPr lvl="1"/>
            <a:r>
              <a:rPr lang="en-US" sz="2400" dirty="0"/>
              <a:t>AIG </a:t>
            </a:r>
            <a:r>
              <a:rPr lang="en-US" sz="2400" dirty="0" smtClean="0"/>
              <a:t>global insurance firm lost </a:t>
            </a:r>
            <a:r>
              <a:rPr lang="en-US" sz="2400" dirty="0"/>
              <a:t>30% of annual revenue</a:t>
            </a:r>
          </a:p>
        </p:txBody>
      </p:sp>
      <p:pic>
        <p:nvPicPr>
          <p:cNvPr id="6" name="Picture 2" descr="http://cs.dogpile.com/ClickHandler.ashx?du=http%3a%2f%2fwww.toptenz.net%2fwp-content%2fuploads%2f2008%2f07%2fsars.jpg&amp;ru=http%3a%2f%2fwww.toptenz.net%2fwp-content%2fuploads%2f2008%2f07%2fsars.jpg&amp;ld=20130304&amp;ap=1&amp;app=1&amp;c=info.dogpl&amp;s=dogpile&amp;coi=372380&amp;cop=main-title&amp;euip=96.32.68.101&amp;npp=1&amp;p=0&amp;pp=0&amp;pvaid=4be3ff1a35d545ccb90068ecfc2b8240&amp;sid=1830193568.4268917470315.1362355095&amp;vid=1830193568.4268917470315.1349106202.495&amp;fcoi=408&amp;fcop=topnav&amp;fpid=2&amp;ep=1&amp;mid=9&amp;hash=3768DFCA0C4D2DDC44C4F078930630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360" y="1361000"/>
            <a:ext cx="3862682" cy="5016472"/>
          </a:xfrm>
          <a:prstGeom prst="rect">
            <a:avLst/>
          </a:prstGeom>
          <a:noFill/>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77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2172170" y="2514112"/>
            <a:ext cx="4820647" cy="2825496"/>
          </a:xfrm>
          <a:solidFill>
            <a:schemeClr val="accent1">
              <a:lumMod val="60000"/>
              <a:lumOff val="40000"/>
            </a:schemeClr>
          </a:solidFill>
          <a:effectLst>
            <a:glow rad="139700">
              <a:schemeClr val="bg2">
                <a:alpha val="40000"/>
              </a:schemeClr>
            </a:glow>
            <a:softEdge rad="31750"/>
          </a:effectLst>
        </p:spPr>
        <p:txBody>
          <a:bodyPr>
            <a:normAutofit/>
          </a:bodyPr>
          <a:lstStyle/>
          <a:p>
            <a:pPr marL="0" indent="0">
              <a:buNone/>
            </a:pPr>
            <a:r>
              <a:rPr lang="en-US" sz="3000" b="1" dirty="0" smtClean="0">
                <a:solidFill>
                  <a:schemeClr val="tx1"/>
                </a:solidFill>
              </a:rPr>
              <a:t>SARS impact </a:t>
            </a:r>
            <a:r>
              <a:rPr lang="en-US" sz="3000" b="1" dirty="0">
                <a:solidFill>
                  <a:schemeClr val="tx1"/>
                </a:solidFill>
              </a:rPr>
              <a:t>on airlines</a:t>
            </a:r>
          </a:p>
          <a:p>
            <a:pPr marL="3429" lvl="1" indent="0">
              <a:buNone/>
            </a:pPr>
            <a:r>
              <a:rPr lang="en-US" sz="3000" dirty="0">
                <a:solidFill>
                  <a:schemeClr val="tx1"/>
                </a:solidFill>
              </a:rPr>
              <a:t>      $6 billion in Asia Pacific</a:t>
            </a:r>
          </a:p>
          <a:p>
            <a:pPr marL="3429" lvl="1" indent="0">
              <a:buNone/>
            </a:pPr>
            <a:r>
              <a:rPr lang="en-US" sz="3000" dirty="0">
                <a:solidFill>
                  <a:schemeClr val="tx1"/>
                </a:solidFill>
              </a:rPr>
              <a:t>      $1 billion in North America</a:t>
            </a:r>
          </a:p>
          <a:p>
            <a:pPr marL="0" indent="0">
              <a:buNone/>
            </a:pPr>
            <a:r>
              <a:rPr lang="en-US" sz="3000" b="1" dirty="0" smtClean="0">
                <a:solidFill>
                  <a:schemeClr val="tx1"/>
                </a:solidFill>
              </a:rPr>
              <a:t>SARS impact </a:t>
            </a:r>
            <a:r>
              <a:rPr lang="en-US" sz="3000" b="1" dirty="0">
                <a:solidFill>
                  <a:schemeClr val="tx1"/>
                </a:solidFill>
              </a:rPr>
              <a:t>on transportation affected oil demand</a:t>
            </a:r>
          </a:p>
          <a:p>
            <a:pPr marL="3429" lvl="1" indent="0">
              <a:buNone/>
            </a:pPr>
            <a:r>
              <a:rPr lang="en-US" sz="3000" dirty="0">
                <a:solidFill>
                  <a:schemeClr val="tx1"/>
                </a:solidFill>
              </a:rPr>
              <a:t>      300,000 barrels/day</a:t>
            </a:r>
          </a:p>
          <a:p>
            <a:endParaRPr lang="en-US" dirty="0">
              <a:solidFill>
                <a:schemeClr val="tx1"/>
              </a:solidFill>
            </a:endParaRPr>
          </a:p>
        </p:txBody>
      </p:sp>
    </p:spTree>
    <p:extLst>
      <p:ext uri="{BB962C8B-B14F-4D97-AF65-F5344CB8AC3E}">
        <p14:creationId xmlns:p14="http://schemas.microsoft.com/office/powerpoint/2010/main" val="2747173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095430" y="398886"/>
            <a:ext cx="8079581" cy="1243649"/>
          </a:xfrm>
        </p:spPr>
        <p:txBody>
          <a:bodyPr>
            <a:normAutofit/>
          </a:bodyPr>
          <a:lstStyle/>
          <a:p>
            <a:r>
              <a:rPr lang="en-US" sz="4800" dirty="0" smtClean="0">
                <a:solidFill>
                  <a:srgbClr val="1D6DB1"/>
                </a:solidFill>
              </a:rPr>
              <a:t>Current threats</a:t>
            </a:r>
            <a:endParaRPr lang="en-US" sz="4800" dirty="0">
              <a:solidFill>
                <a:srgbClr val="1D6DB1"/>
              </a:solidFill>
            </a:endParaRPr>
          </a:p>
        </p:txBody>
      </p:sp>
      <p:sp>
        <p:nvSpPr>
          <p:cNvPr id="7" name="Content Placeholder 6"/>
          <p:cNvSpPr>
            <a:spLocks noGrp="1"/>
          </p:cNvSpPr>
          <p:nvPr>
            <p:ph sz="half" idx="1"/>
          </p:nvPr>
        </p:nvSpPr>
        <p:spPr>
          <a:xfrm>
            <a:off x="913504" y="1951850"/>
            <a:ext cx="4663440" cy="3767328"/>
          </a:xfrm>
        </p:spPr>
        <p:txBody>
          <a:bodyPr>
            <a:normAutofit/>
          </a:bodyPr>
          <a:lstStyle/>
          <a:p>
            <a:pPr algn="ctr"/>
            <a:r>
              <a:rPr lang="en-US" sz="2700" b="1" dirty="0"/>
              <a:t>Emerging Diseases</a:t>
            </a:r>
          </a:p>
        </p:txBody>
      </p:sp>
      <p:sp>
        <p:nvSpPr>
          <p:cNvPr id="8" name="Content Placeholder 7"/>
          <p:cNvSpPr>
            <a:spLocks noGrp="1"/>
          </p:cNvSpPr>
          <p:nvPr>
            <p:ph sz="half" idx="2"/>
          </p:nvPr>
        </p:nvSpPr>
        <p:spPr>
          <a:xfrm>
            <a:off x="6843291" y="1422858"/>
            <a:ext cx="4663440" cy="3767328"/>
          </a:xfrm>
        </p:spPr>
        <p:txBody>
          <a:bodyPr>
            <a:normAutofit/>
          </a:bodyPr>
          <a:lstStyle/>
          <a:p>
            <a:pPr algn="ctr"/>
            <a:r>
              <a:rPr lang="en-US" sz="2700" b="1" dirty="0"/>
              <a:t>Re-emerging Diseases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598" y="2570479"/>
            <a:ext cx="5471253" cy="3077579"/>
          </a:xfrm>
          <a:prstGeom prst="rect">
            <a:avLst/>
          </a:prstGeom>
          <a:ln w="15875">
            <a:solidFill>
              <a:schemeClr val="tx2"/>
            </a:solidFill>
          </a:ln>
          <a:effectLst>
            <a:outerShdw blurRad="50800" dist="114300" dir="2700000" algn="tl" rotWithShape="0">
              <a:prstClr val="black">
                <a:alpha val="40000"/>
              </a:prst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360" y="2067462"/>
            <a:ext cx="3699302" cy="2805557"/>
          </a:xfrm>
          <a:prstGeom prst="rect">
            <a:avLst/>
          </a:prstGeom>
          <a:solidFill>
            <a:schemeClr val="tx1"/>
          </a:solidFill>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1654465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000"/>
            <a:lum/>
          </a:blip>
          <a:srcRect/>
          <a:stretch>
            <a:fillRect t="-39000" b="-3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12758" y="1188119"/>
            <a:ext cx="7719404" cy="857250"/>
          </a:xfrm>
        </p:spPr>
        <p:txBody>
          <a:bodyPr>
            <a:normAutofit fontScale="90000"/>
          </a:bodyPr>
          <a:lstStyle/>
          <a:p>
            <a:pPr algn="ctr"/>
            <a:r>
              <a:rPr lang="en-US" dirty="0" smtClean="0"/>
              <a:t>What are </a:t>
            </a:r>
            <a:r>
              <a:rPr lang="en-US" sz="5025" i="1" dirty="0">
                <a:solidFill>
                  <a:srgbClr val="1D6DB1"/>
                </a:solidFill>
              </a:rPr>
              <a:t>emerging</a:t>
            </a:r>
            <a:r>
              <a:rPr lang="en-US" dirty="0" smtClean="0"/>
              <a:t> infectious diseases?</a:t>
            </a:r>
            <a:endParaRPr lang="en-US" dirty="0"/>
          </a:p>
        </p:txBody>
      </p:sp>
      <p:sp>
        <p:nvSpPr>
          <p:cNvPr id="4" name="Content Placeholder 3"/>
          <p:cNvSpPr>
            <a:spLocks noGrp="1"/>
          </p:cNvSpPr>
          <p:nvPr>
            <p:ph sz="half" idx="1"/>
          </p:nvPr>
        </p:nvSpPr>
        <p:spPr>
          <a:xfrm>
            <a:off x="2281897" y="2324687"/>
            <a:ext cx="3028950" cy="3326130"/>
          </a:xfrm>
        </p:spPr>
        <p:txBody>
          <a:bodyPr>
            <a:normAutofit/>
          </a:bodyPr>
          <a:lstStyle/>
          <a:p>
            <a:r>
              <a:rPr lang="en-US" sz="2400" dirty="0">
                <a:latin typeface="+mj-lt"/>
              </a:rPr>
              <a:t>An infectious disease that has </a:t>
            </a:r>
            <a:r>
              <a:rPr lang="en-US" sz="2400" b="1" i="1" dirty="0">
                <a:solidFill>
                  <a:srgbClr val="1D6DB1"/>
                </a:solidFill>
                <a:latin typeface="+mj-lt"/>
              </a:rPr>
              <a:t>newly appeared </a:t>
            </a:r>
            <a:r>
              <a:rPr lang="en-US" sz="2400" dirty="0">
                <a:latin typeface="+mj-lt"/>
              </a:rPr>
              <a:t>in a population </a:t>
            </a:r>
            <a:r>
              <a:rPr lang="en-US" sz="2400" b="1" i="1" dirty="0">
                <a:solidFill>
                  <a:srgbClr val="1D6DB1"/>
                </a:solidFill>
                <a:latin typeface="+mj-lt"/>
              </a:rPr>
              <a:t>or</a:t>
            </a:r>
            <a:r>
              <a:rPr lang="en-US" sz="2400" dirty="0">
                <a:latin typeface="+mj-lt"/>
              </a:rPr>
              <a:t> that has been known for some time but is </a:t>
            </a:r>
            <a:r>
              <a:rPr lang="en-US" sz="2400" b="1" i="1" dirty="0">
                <a:solidFill>
                  <a:srgbClr val="1D6DB1"/>
                </a:solidFill>
                <a:latin typeface="+mj-lt"/>
              </a:rPr>
              <a:t>rapidly increasing </a:t>
            </a:r>
            <a:r>
              <a:rPr lang="en-US" sz="2400" dirty="0">
                <a:latin typeface="+mj-lt"/>
              </a:rPr>
              <a:t>in incidence or geographic range.</a:t>
            </a:r>
          </a:p>
        </p:txBody>
      </p:sp>
      <p:sp>
        <p:nvSpPr>
          <p:cNvPr id="5" name="Content Placeholder 4"/>
          <p:cNvSpPr>
            <a:spLocks noGrp="1"/>
          </p:cNvSpPr>
          <p:nvPr>
            <p:ph sz="half" idx="2"/>
          </p:nvPr>
        </p:nvSpPr>
        <p:spPr>
          <a:xfrm>
            <a:off x="6503212" y="2324686"/>
            <a:ext cx="3423108" cy="3710353"/>
          </a:xfrm>
        </p:spPr>
        <p:txBody>
          <a:bodyPr>
            <a:normAutofit/>
          </a:bodyPr>
          <a:lstStyle/>
          <a:p>
            <a:r>
              <a:rPr lang="en-US" sz="2800" dirty="0">
                <a:latin typeface="+mj-lt"/>
              </a:rPr>
              <a:t>Examples</a:t>
            </a:r>
          </a:p>
          <a:p>
            <a:pPr lvl="1"/>
            <a:r>
              <a:rPr lang="en-US" sz="2400" b="1" dirty="0">
                <a:latin typeface="+mj-lt"/>
              </a:rPr>
              <a:t>Ebola</a:t>
            </a:r>
            <a:r>
              <a:rPr lang="en-US" sz="2400" dirty="0">
                <a:latin typeface="+mj-lt"/>
              </a:rPr>
              <a:t> – 1976 </a:t>
            </a:r>
          </a:p>
          <a:p>
            <a:pPr lvl="1"/>
            <a:r>
              <a:rPr lang="en-US" sz="2400" b="1" dirty="0">
                <a:latin typeface="+mj-lt"/>
              </a:rPr>
              <a:t>HIV</a:t>
            </a:r>
            <a:r>
              <a:rPr lang="en-US" sz="2400" dirty="0">
                <a:latin typeface="+mj-lt"/>
              </a:rPr>
              <a:t> – 1983</a:t>
            </a:r>
          </a:p>
          <a:p>
            <a:pPr lvl="1"/>
            <a:r>
              <a:rPr lang="en-US" sz="2400" dirty="0">
                <a:latin typeface="+mj-lt"/>
              </a:rPr>
              <a:t>Influenza </a:t>
            </a:r>
            <a:r>
              <a:rPr lang="en-US" sz="2400" b="1" dirty="0">
                <a:latin typeface="+mj-lt"/>
              </a:rPr>
              <a:t>H5N1</a:t>
            </a:r>
            <a:r>
              <a:rPr lang="en-US" sz="2400" dirty="0">
                <a:latin typeface="+mj-lt"/>
              </a:rPr>
              <a:t> - 1997</a:t>
            </a:r>
          </a:p>
          <a:p>
            <a:pPr lvl="1"/>
            <a:r>
              <a:rPr lang="en-US" sz="2400" dirty="0">
                <a:latin typeface="+mj-lt"/>
              </a:rPr>
              <a:t>Coronavirus</a:t>
            </a:r>
          </a:p>
          <a:p>
            <a:pPr lvl="2"/>
            <a:r>
              <a:rPr lang="en-US" sz="2400" b="1" i="0" dirty="0">
                <a:latin typeface="+mj-lt"/>
              </a:rPr>
              <a:t>SARS </a:t>
            </a:r>
            <a:r>
              <a:rPr lang="en-US" sz="2400" dirty="0">
                <a:latin typeface="+mj-lt"/>
              </a:rPr>
              <a:t>– 2003</a:t>
            </a:r>
          </a:p>
          <a:p>
            <a:pPr lvl="2"/>
            <a:r>
              <a:rPr lang="en-US" sz="2400" b="1" i="0" dirty="0">
                <a:latin typeface="+mj-lt"/>
              </a:rPr>
              <a:t>MERS</a:t>
            </a:r>
            <a:r>
              <a:rPr lang="en-US" sz="2400" dirty="0">
                <a:latin typeface="+mj-lt"/>
              </a:rPr>
              <a:t>- </a:t>
            </a:r>
            <a:r>
              <a:rPr lang="en-US" sz="2400" dirty="0" smtClean="0">
                <a:latin typeface="+mj-lt"/>
              </a:rPr>
              <a:t>2012</a:t>
            </a:r>
          </a:p>
          <a:p>
            <a:pPr lvl="1"/>
            <a:r>
              <a:rPr lang="en-US" sz="2400" b="1" dirty="0" err="1" smtClean="0">
                <a:latin typeface="+mj-lt"/>
              </a:rPr>
              <a:t>Zika</a:t>
            </a:r>
            <a:r>
              <a:rPr lang="en-US" sz="2400" dirty="0" smtClean="0">
                <a:latin typeface="+mj-lt"/>
              </a:rPr>
              <a:t> - 2015</a:t>
            </a:r>
            <a:endParaRPr lang="en-US" sz="2400" dirty="0">
              <a:latin typeface="+mj-lt"/>
            </a:endParaRPr>
          </a:p>
        </p:txBody>
      </p:sp>
    </p:spTree>
    <p:extLst>
      <p:ext uri="{BB962C8B-B14F-4D97-AF65-F5344CB8AC3E}">
        <p14:creationId xmlns:p14="http://schemas.microsoft.com/office/powerpoint/2010/main" val="2048179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2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1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4.xml><?xml version="1.0" encoding="utf-8"?>
<a:theme xmlns:a="http://schemas.openxmlformats.org/drawingml/2006/main" name="3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2853</TotalTime>
  <Words>866</Words>
  <Application>Microsoft Office PowerPoint</Application>
  <PresentationFormat>Widescreen</PresentationFormat>
  <Paragraphs>202</Paragraphs>
  <Slides>33</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33</vt:i4>
      </vt:variant>
    </vt:vector>
  </HeadingPairs>
  <TitlesOfParts>
    <vt:vector size="43" baseType="lpstr">
      <vt:lpstr>Arial</vt:lpstr>
      <vt:lpstr>Calibri</vt:lpstr>
      <vt:lpstr>Calibri Light</vt:lpstr>
      <vt:lpstr>Courier New</vt:lpstr>
      <vt:lpstr>Gill Sans MT</vt:lpstr>
      <vt:lpstr>Wingdings</vt:lpstr>
      <vt:lpstr>Metropolitan</vt:lpstr>
      <vt:lpstr>2_Metropolitan</vt:lpstr>
      <vt:lpstr>1_Metropolitan</vt:lpstr>
      <vt:lpstr>3_Metropolitan</vt:lpstr>
      <vt:lpstr>PowerPoint Presentation</vt:lpstr>
      <vt:lpstr>Pandemic:  Business and Workplace Impacts</vt:lpstr>
      <vt:lpstr>Which camp is at higher risk for cholera?</vt:lpstr>
      <vt:lpstr>PowerPoint Presentation</vt:lpstr>
      <vt:lpstr>Use of the term “disruptor”</vt:lpstr>
      <vt:lpstr>Emerging diseases can be global disruptors </vt:lpstr>
      <vt:lpstr>PowerPoint Presentation</vt:lpstr>
      <vt:lpstr>Current threats</vt:lpstr>
      <vt:lpstr>What are emerging infectious diseases?</vt:lpstr>
      <vt:lpstr>What are re-emerging  infectious diseases?</vt:lpstr>
      <vt:lpstr>PowerPoint Presentation</vt:lpstr>
      <vt:lpstr>PowerPoint Presentation</vt:lpstr>
      <vt:lpstr>Re-emerging Measles in the US</vt:lpstr>
      <vt:lpstr>Re-emerging measles in Europe</vt:lpstr>
      <vt:lpstr>Re-emerging Chikungunya</vt:lpstr>
      <vt:lpstr>In CONUS, Zika risk depends on mosquito habitat and human travel patterns</vt:lpstr>
      <vt:lpstr>PowerPoint Presentation</vt:lpstr>
      <vt:lpstr>PowerPoint Presentation</vt:lpstr>
      <vt:lpstr>WHO pandemic alert phases</vt:lpstr>
      <vt:lpstr>The cost-effectiveness of  employer-sponsored vaccination</vt:lpstr>
      <vt:lpstr>Emerging diseases threaten  global supply chains</vt:lpstr>
      <vt:lpstr>Hard lessons about  supply chain sensitivity</vt:lpstr>
      <vt:lpstr>EBOLA</vt:lpstr>
      <vt:lpstr>Economic impact in Ebola-affected nations (% change in GDP 2014-15) </vt:lpstr>
      <vt:lpstr>Factors affecting economic losses</vt:lpstr>
      <vt:lpstr>What is really driving the loss?</vt:lpstr>
      <vt:lpstr>New (emerging) corona viruses</vt:lpstr>
      <vt:lpstr>2015 Korea MERS Outbreak</vt:lpstr>
      <vt:lpstr>Korea MERS</vt:lpstr>
      <vt:lpstr>“Disruptor Dashboard”</vt:lpstr>
      <vt:lpstr>Closing advice:   Beware the “squeaky wheel”</vt:lpstr>
      <vt:lpstr>PowerPoint Presentation</vt:lpstr>
      <vt:lpstr>This lecture is available for FREE download at:  disasterdocacademy.com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Contagion and Infectious Disease Update</dc:title>
  <dc:creator>Mark Keim MD MBA</dc:creator>
  <cp:lastModifiedBy>Mark Keim MD MBA</cp:lastModifiedBy>
  <cp:revision>154</cp:revision>
  <dcterms:created xsi:type="dcterms:W3CDTF">2015-02-19T23:58:08Z</dcterms:created>
  <dcterms:modified xsi:type="dcterms:W3CDTF">2017-05-29T14:48:58Z</dcterms:modified>
</cp:coreProperties>
</file>