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91" r:id="rId2"/>
  </p:sldMasterIdLst>
  <p:notesMasterIdLst>
    <p:notesMasterId r:id="rId9"/>
  </p:notesMasterIdLst>
  <p:handoutMasterIdLst>
    <p:handoutMasterId r:id="rId10"/>
  </p:handoutMasterIdLst>
  <p:sldIdLst>
    <p:sldId id="407" r:id="rId3"/>
    <p:sldId id="408" r:id="rId4"/>
    <p:sldId id="409" r:id="rId5"/>
    <p:sldId id="410" r:id="rId6"/>
    <p:sldId id="411" r:id="rId7"/>
    <p:sldId id="383" r:id="rId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73" autoAdjust="0"/>
  </p:normalViewPr>
  <p:slideViewPr>
    <p:cSldViewPr>
      <p:cViewPr>
        <p:scale>
          <a:sx n="100" d="100"/>
          <a:sy n="100" d="100"/>
        </p:scale>
        <p:origin x="-1968" y="-66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44034"/>
    </p:cViewPr>
  </p:sorterViewPr>
  <p:notesViewPr>
    <p:cSldViewPr>
      <p:cViewPr varScale="1">
        <p:scale>
          <a:sx n="60" d="100"/>
          <a:sy n="60" d="100"/>
        </p:scale>
        <p:origin x="-2524"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742"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D2488673-E879-438E-B7FE-8EF2CDA96B76}" type="datetimeFigureOut">
              <a:rPr lang="en-US" smtClean="0"/>
              <a:pPr/>
              <a:t>7/22/2013</a:t>
            </a:fld>
            <a:endParaRPr lang="en-US" dirty="0"/>
          </a:p>
        </p:txBody>
      </p:sp>
      <p:sp>
        <p:nvSpPr>
          <p:cNvPr id="4" name="Footer Placeholder 3"/>
          <p:cNvSpPr>
            <a:spLocks noGrp="1"/>
          </p:cNvSpPr>
          <p:nvPr>
            <p:ph type="ftr" sz="quarter" idx="2"/>
          </p:nvPr>
        </p:nvSpPr>
        <p:spPr>
          <a:xfrm>
            <a:off x="3" y="8829675"/>
            <a:ext cx="2982742"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B449EA9F-BB3C-42C7-8391-526CCCED0728}" type="slidenum">
              <a:rPr lang="en-US" smtClean="0"/>
              <a:pPr/>
              <a:t>‹#›</a:t>
            </a:fld>
            <a:endParaRPr lang="en-US" dirty="0"/>
          </a:p>
        </p:txBody>
      </p:sp>
    </p:spTree>
    <p:extLst>
      <p:ext uri="{BB962C8B-B14F-4D97-AF65-F5344CB8AC3E}">
        <p14:creationId xmlns:p14="http://schemas.microsoft.com/office/powerpoint/2010/main" val="438328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vl1pPr>
          </a:lstStyle>
          <a:p>
            <a:fld id="{94F605C0-1A4F-41B9-B110-D0674A9000D3}" type="datetimeFigureOut">
              <a:rPr lang="en-US" smtClean="0"/>
              <a:pPr/>
              <a:t>7/22/2013</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vl1pPr>
          </a:lstStyle>
          <a:p>
            <a:fld id="{0130E6CA-3FA4-4791-AB7C-9ECFFAAEFE5A}" type="slidenum">
              <a:rPr lang="en-US" smtClean="0"/>
              <a:pPr/>
              <a:t>‹#›</a:t>
            </a:fld>
            <a:endParaRPr lang="en-US" dirty="0"/>
          </a:p>
        </p:txBody>
      </p:sp>
    </p:spTree>
    <p:extLst>
      <p:ext uri="{BB962C8B-B14F-4D97-AF65-F5344CB8AC3E}">
        <p14:creationId xmlns:p14="http://schemas.microsoft.com/office/powerpoint/2010/main" val="190793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11" name="Title 8"/>
          <p:cNvSpPr txBox="1">
            <a:spLocks/>
          </p:cNvSpPr>
          <p:nvPr userDrawn="1"/>
        </p:nvSpPr>
        <p:spPr>
          <a:xfrm>
            <a:off x="381000" y="2362200"/>
            <a:ext cx="8229600" cy="1600200"/>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3200" b="1"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Department of Health (DOH)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Clean Water Branch (CWB)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National Pollutant Discharge Elimination System (NPDES) Pesticide General Permit Workshop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a:r>
            <a:br>
              <a:rPr kumimoji="0" 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13" name="Title 8"/>
          <p:cNvSpPr txBox="1">
            <a:spLocks/>
          </p:cNvSpPr>
          <p:nvPr userDrawn="1"/>
        </p:nvSpPr>
        <p:spPr>
          <a:xfrm>
            <a:off x="2209800" y="5029200"/>
            <a:ext cx="6327648" cy="1447800"/>
          </a:xfrm>
          <a:prstGeom prst="rect">
            <a:avLst/>
          </a:prstGeom>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3200" b="1" baseline="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State of Hawaii, Department of Health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Clean Water Branch</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Address:   919 Ala Moana Boulevard, Room 301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	   Honolulu, Hawaii 96814</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Phone:	   (808) 586-4309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outerShdw blurRad="38100" dist="25400" dir="5400000" algn="tl" rotWithShape="0">
                    <a:srgbClr val="000000">
                      <a:alpha val="43000"/>
                    </a:srgbClr>
                  </a:outerShdw>
                </a:effectLst>
                <a:uLnTx/>
                <a:uFillTx/>
                <a:latin typeface="+mj-lt"/>
                <a:ea typeface="+mj-ea"/>
                <a:cs typeface="+mj-cs"/>
              </a:rPr>
              <a:t>Email:	   cleanwaterbranch@doh.hawaii.gov</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1"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9"/>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7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04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3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1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3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lvl1pPr>
              <a:defRPr baseline="0"/>
            </a:lvl1pPr>
            <a:lvl2pPr marL="639763" indent="-296863">
              <a:defRPr baseline="0"/>
            </a:lvl2pPr>
          </a:lstStyle>
          <a:p>
            <a:pPr lvl="0" eaLnBrk="1" latinLnBrk="0" hangingPunct="1"/>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12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89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79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40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6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57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254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9" name="Picture 8" descr="CleanWaterBranch Logo.png"/>
          <p:cNvPicPr>
            <a:picLocks noChangeAspect="1"/>
          </p:cNvPicPr>
          <p:nvPr userDrawn="1"/>
        </p:nvPicPr>
        <p:blipFill>
          <a:blip r:embed="rId4" cstate="print"/>
          <a:stretch>
            <a:fillRect/>
          </a:stretch>
        </p:blipFill>
        <p:spPr>
          <a:xfrm>
            <a:off x="7620001" y="5410201"/>
            <a:ext cx="1372353" cy="1295399"/>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9"/>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28760-B361-49EF-8844-4E38B89A3D82}" type="datetimeFigureOut">
              <a:rPr lang="en-US" smtClean="0">
                <a:solidFill>
                  <a:prstClr val="black">
                    <a:tint val="75000"/>
                  </a:prstClr>
                </a:solidFill>
              </a:rPr>
              <a:pPr/>
              <a:t>7/22/2013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ABA97-3182-4783-8F70-A174CBCC75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0893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ctr">
              <a:buNone/>
            </a:pPr>
            <a:endParaRPr lang="en-US" sz="4800" dirty="0" smtClean="0"/>
          </a:p>
          <a:p>
            <a:pPr algn="ctr">
              <a:buNone/>
            </a:pPr>
            <a:r>
              <a:rPr lang="en-US" sz="4800" dirty="0" smtClean="0"/>
              <a:t>PGP Scenario #4</a:t>
            </a:r>
          </a:p>
          <a:p>
            <a:pPr algn="ctr">
              <a:buNone/>
            </a:pPr>
            <a:r>
              <a:rPr lang="en-US" sz="4800" dirty="0"/>
              <a:t>You are not qualified for PGP </a:t>
            </a:r>
            <a:r>
              <a:rPr lang="en-US" sz="4800" dirty="0" smtClean="0"/>
              <a:t>coverage.  </a:t>
            </a:r>
          </a:p>
          <a:p>
            <a:pPr algn="ctr">
              <a:buNone/>
            </a:pPr>
            <a:r>
              <a:rPr lang="en-US" sz="4800" dirty="0" smtClean="0"/>
              <a:t>You may need an </a:t>
            </a:r>
            <a:r>
              <a:rPr lang="en-US" sz="4800" dirty="0"/>
              <a:t>Individual NPDES </a:t>
            </a:r>
            <a:r>
              <a:rPr lang="en-US" sz="4800" dirty="0" smtClean="0"/>
              <a:t>Permit.</a:t>
            </a:r>
            <a:endParaRPr lang="en-US" sz="48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1420638"/>
      </p:ext>
    </p:extLst>
  </p:cSld>
  <p:clrMapOvr>
    <a:masterClrMapping/>
  </p:clrMapOvr>
  <mc:AlternateContent xmlns:mc="http://schemas.openxmlformats.org/markup-compatibility/2006" xmlns:p14="http://schemas.microsoft.com/office/powerpoint/2010/main">
    <mc:Choice Requires="p14">
      <p:transition spd="slow" p14:dur="2000" advTm="15585"/>
    </mc:Choice>
    <mc:Fallback xmlns="">
      <p:transition spd="slow" advTm="155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888" y="103749"/>
            <a:ext cx="2881761" cy="553998"/>
          </a:xfrm>
          <a:prstGeom prst="rect">
            <a:avLst/>
          </a:prstGeom>
          <a:noFill/>
          <a:ln>
            <a:solidFill>
              <a:schemeClr val="tx1"/>
            </a:solidFill>
          </a:ln>
          <a:effectLst>
            <a:glow rad="101600">
              <a:schemeClr val="accent3">
                <a:satMod val="175000"/>
                <a:alpha val="4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Will you be applying a pesticide to a State water or will the pesticide get into a State water during its application? </a:t>
            </a:r>
            <a:r>
              <a:rPr lang="en-US" sz="1200" baseline="30000" dirty="0">
                <a:solidFill>
                  <a:prstClr val="black"/>
                </a:solidFill>
                <a:latin typeface="Arial" pitchFamily="34" charset="0"/>
                <a:cs typeface="Arial" pitchFamily="34" charset="0"/>
              </a:rPr>
              <a:t>*</a:t>
            </a:r>
          </a:p>
        </p:txBody>
      </p:sp>
      <p:sp>
        <p:nvSpPr>
          <p:cNvPr id="5" name="TextBox 4"/>
          <p:cNvSpPr txBox="1"/>
          <p:nvPr/>
        </p:nvSpPr>
        <p:spPr>
          <a:xfrm>
            <a:off x="191304" y="905824"/>
            <a:ext cx="2607145" cy="24622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NPDES Permit coverage not required.</a:t>
            </a:r>
            <a:endParaRPr lang="en-US" sz="1000" baseline="30000" dirty="0">
              <a:solidFill>
                <a:prstClr val="black"/>
              </a:solidFill>
              <a:latin typeface="Arial" pitchFamily="34" charset="0"/>
              <a:cs typeface="Arial" pitchFamily="34" charset="0"/>
            </a:endParaRPr>
          </a:p>
        </p:txBody>
      </p:sp>
      <p:sp>
        <p:nvSpPr>
          <p:cNvPr id="6" name="TextBox 5"/>
          <p:cNvSpPr txBox="1"/>
          <p:nvPr/>
        </p:nvSpPr>
        <p:spPr>
          <a:xfrm>
            <a:off x="3318009" y="905823"/>
            <a:ext cx="2965219" cy="400110"/>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State water a Class A Marine Water or Class 2 Inland Water?</a:t>
            </a:r>
            <a:endParaRPr lang="en-US" sz="1000" baseline="30000" dirty="0">
              <a:solidFill>
                <a:prstClr val="black"/>
              </a:solidFill>
              <a:latin typeface="Arial" pitchFamily="34" charset="0"/>
              <a:cs typeface="Arial" pitchFamily="34" charset="0"/>
            </a:endParaRPr>
          </a:p>
        </p:txBody>
      </p:sp>
      <p:sp>
        <p:nvSpPr>
          <p:cNvPr id="7" name="TextBox 6"/>
          <p:cNvSpPr txBox="1"/>
          <p:nvPr/>
        </p:nvSpPr>
        <p:spPr>
          <a:xfrm>
            <a:off x="726367" y="1560598"/>
            <a:ext cx="2829948" cy="656590"/>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application of pesticide required to maintain water flow in agricultural irrigation ditches?</a:t>
            </a:r>
          </a:p>
          <a:p>
            <a:pPr algn="ctr"/>
            <a:endParaRPr lang="en-US" sz="1000" baseline="30000" dirty="0">
              <a:solidFill>
                <a:prstClr val="black"/>
              </a:solidFill>
              <a:latin typeface="Arial" pitchFamily="34" charset="0"/>
              <a:cs typeface="Arial" pitchFamily="34" charset="0"/>
            </a:endParaRPr>
          </a:p>
        </p:txBody>
      </p:sp>
      <p:sp>
        <p:nvSpPr>
          <p:cNvPr id="8" name="TextBox 7"/>
          <p:cNvSpPr txBox="1"/>
          <p:nvPr/>
        </p:nvSpPr>
        <p:spPr>
          <a:xfrm>
            <a:off x="4000703" y="2214655"/>
            <a:ext cx="1640452" cy="553998"/>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Individual NPDES permit coverage may be required.</a:t>
            </a:r>
            <a:endParaRPr lang="en-US" sz="1000" baseline="30000" dirty="0">
              <a:solidFill>
                <a:prstClr val="black"/>
              </a:solidFill>
              <a:latin typeface="Arial" pitchFamily="34" charset="0"/>
              <a:cs typeface="Arial" pitchFamily="34" charset="0"/>
            </a:endParaRPr>
          </a:p>
        </p:txBody>
      </p:sp>
      <p:sp>
        <p:nvSpPr>
          <p:cNvPr id="9" name="TextBox 8"/>
          <p:cNvSpPr txBox="1"/>
          <p:nvPr/>
        </p:nvSpPr>
        <p:spPr>
          <a:xfrm>
            <a:off x="3856169" y="2784901"/>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state or federal government entity?</a:t>
            </a:r>
            <a:endParaRPr lang="en-US" sz="1000" dirty="0">
              <a:solidFill>
                <a:prstClr val="black"/>
              </a:solidFill>
              <a:latin typeface="Arial" pitchFamily="34" charset="0"/>
              <a:cs typeface="Arial" pitchFamily="34" charset="0"/>
            </a:endParaRPr>
          </a:p>
        </p:txBody>
      </p:sp>
      <p:sp>
        <p:nvSpPr>
          <p:cNvPr id="10" name="TextBox 9"/>
          <p:cNvSpPr txBox="1"/>
          <p:nvPr/>
        </p:nvSpPr>
        <p:spPr>
          <a:xfrm>
            <a:off x="6038617" y="1537519"/>
            <a:ext cx="2742507"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reason you are applying the pesticide to control: </a:t>
            </a:r>
          </a:p>
          <a:p>
            <a:pPr marL="228600" indent="-228600">
              <a:buFontTx/>
              <a:buAutoNum type="arabicPeriod"/>
            </a:pPr>
            <a:r>
              <a:rPr lang="en-US" sz="1000" dirty="0" smtClean="0">
                <a:solidFill>
                  <a:prstClr val="black"/>
                </a:solidFill>
                <a:latin typeface="Arial" pitchFamily="34" charset="0"/>
                <a:cs typeface="Arial" pitchFamily="34" charset="0"/>
              </a:rPr>
              <a:t>Mosquito or other flying insect pest.</a:t>
            </a:r>
          </a:p>
          <a:p>
            <a:pPr marL="228600" indent="-228600">
              <a:buFontTx/>
              <a:buAutoNum type="arabicPeriod"/>
            </a:pPr>
            <a:r>
              <a:rPr lang="en-US" sz="1000" dirty="0" smtClean="0">
                <a:solidFill>
                  <a:prstClr val="black"/>
                </a:solidFill>
                <a:latin typeface="Arial" pitchFamily="34" charset="0"/>
                <a:cs typeface="Arial" pitchFamily="34" charset="0"/>
              </a:rPr>
              <a:t>Weed or algae pest.</a:t>
            </a:r>
          </a:p>
          <a:p>
            <a:pPr marL="228600" indent="-228600">
              <a:buFontTx/>
              <a:buAutoNum type="arabicPeriod"/>
            </a:pPr>
            <a:r>
              <a:rPr lang="en-US" sz="1000" dirty="0" smtClean="0">
                <a:solidFill>
                  <a:prstClr val="black"/>
                </a:solidFill>
                <a:latin typeface="Arial" pitchFamily="34" charset="0"/>
                <a:cs typeface="Arial" pitchFamily="34" charset="0"/>
              </a:rPr>
              <a:t>Animal pest.</a:t>
            </a:r>
          </a:p>
          <a:p>
            <a:pPr marL="228600" indent="-228600">
              <a:buFontTx/>
              <a:buAutoNum type="arabicPeriod"/>
            </a:pPr>
            <a:r>
              <a:rPr lang="en-US" sz="1000" dirty="0" smtClean="0">
                <a:solidFill>
                  <a:prstClr val="black"/>
                </a:solidFill>
                <a:latin typeface="Arial" pitchFamily="34" charset="0"/>
                <a:cs typeface="Arial" pitchFamily="34" charset="0"/>
              </a:rPr>
              <a:t>Forest canopy pest.</a:t>
            </a:r>
            <a:endParaRPr lang="en-US" sz="1000" dirty="0">
              <a:solidFill>
                <a:prstClr val="black"/>
              </a:solidFill>
              <a:latin typeface="Arial" pitchFamily="34" charset="0"/>
              <a:cs typeface="Arial" pitchFamily="34" charset="0"/>
            </a:endParaRPr>
          </a:p>
        </p:txBody>
      </p:sp>
      <p:sp>
        <p:nvSpPr>
          <p:cNvPr id="11" name="TextBox 10"/>
          <p:cNvSpPr txBox="1"/>
          <p:nvPr/>
        </p:nvSpPr>
        <p:spPr>
          <a:xfrm>
            <a:off x="241959" y="3540610"/>
            <a:ext cx="4157864"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exceeding any of the following during a calendar year:</a:t>
            </a:r>
          </a:p>
          <a:p>
            <a:pPr marL="228600" indent="-228600">
              <a:buFontTx/>
              <a:buAutoNum type="arabicPeriod"/>
            </a:pPr>
            <a:r>
              <a:rPr lang="en-US" sz="1000" dirty="0" smtClean="0">
                <a:solidFill>
                  <a:prstClr val="black"/>
                </a:solidFill>
                <a:latin typeface="Arial" pitchFamily="34" charset="0"/>
                <a:cs typeface="Arial" pitchFamily="34" charset="0"/>
              </a:rPr>
              <a:t>For mosquito or other flying insect pest – </a:t>
            </a:r>
            <a:r>
              <a:rPr lang="en-US" sz="1000" dirty="0" err="1" smtClean="0">
                <a:solidFill>
                  <a:prstClr val="black"/>
                </a:solidFill>
                <a:latin typeface="Arial" pitchFamily="34" charset="0"/>
                <a:cs typeface="Arial" pitchFamily="34" charset="0"/>
              </a:rPr>
              <a:t>adulticide</a:t>
            </a:r>
            <a:r>
              <a:rPr lang="en-US" sz="1000" dirty="0" smtClean="0">
                <a:solidFill>
                  <a:prstClr val="black"/>
                </a:solidFill>
                <a:latin typeface="Arial" pitchFamily="34" charset="0"/>
                <a:cs typeface="Arial" pitchFamily="34" charset="0"/>
              </a:rPr>
              <a:t> treatment area greater than 6400 acres.</a:t>
            </a:r>
          </a:p>
          <a:p>
            <a:pPr marL="228600" indent="-228600">
              <a:buFontTx/>
              <a:buAutoNum type="arabicPeriod"/>
            </a:pPr>
            <a:r>
              <a:rPr lang="en-US" sz="1000" dirty="0" smtClean="0">
                <a:solidFill>
                  <a:prstClr val="black"/>
                </a:solidFill>
                <a:latin typeface="Arial" pitchFamily="34" charset="0"/>
                <a:cs typeface="Arial" pitchFamily="34" charset="0"/>
              </a:rPr>
              <a:t>For weed, algae, and animal pest – treatment of more than 20 linear miles or treatment area greater than 80 acres of water.</a:t>
            </a:r>
          </a:p>
          <a:p>
            <a:pPr marL="228600" indent="-228600">
              <a:buFontTx/>
              <a:buAutoNum type="arabicPeriod"/>
            </a:pPr>
            <a:r>
              <a:rPr lang="en-US" sz="1000" dirty="0" smtClean="0">
                <a:solidFill>
                  <a:prstClr val="black"/>
                </a:solidFill>
                <a:latin typeface="Arial" pitchFamily="34" charset="0"/>
                <a:cs typeface="Arial" pitchFamily="34" charset="0"/>
              </a:rPr>
              <a:t>For forest canopy </a:t>
            </a:r>
            <a:r>
              <a:rPr lang="en-US" sz="1000" dirty="0">
                <a:solidFill>
                  <a:prstClr val="black"/>
                </a:solidFill>
                <a:latin typeface="Arial" pitchFamily="34" charset="0"/>
                <a:cs typeface="Arial" pitchFamily="34" charset="0"/>
              </a:rPr>
              <a:t>pest – </a:t>
            </a:r>
            <a:r>
              <a:rPr lang="en-US" sz="1000" dirty="0" smtClean="0">
                <a:solidFill>
                  <a:prstClr val="black"/>
                </a:solidFill>
                <a:latin typeface="Arial" pitchFamily="34" charset="0"/>
                <a:cs typeface="Arial" pitchFamily="34" charset="0"/>
              </a:rPr>
              <a:t>treatment area greater than 6400 acres.</a:t>
            </a:r>
            <a:endParaRPr lang="en-US" sz="1000" dirty="0">
              <a:solidFill>
                <a:prstClr val="black"/>
              </a:solidFill>
              <a:latin typeface="Arial" pitchFamily="34" charset="0"/>
              <a:cs typeface="Arial" pitchFamily="34" charset="0"/>
            </a:endParaRPr>
          </a:p>
        </p:txBody>
      </p:sp>
      <p:sp>
        <p:nvSpPr>
          <p:cNvPr id="12" name="TextBox 11"/>
          <p:cNvSpPr txBox="1"/>
          <p:nvPr/>
        </p:nvSpPr>
        <p:spPr>
          <a:xfrm>
            <a:off x="5761169" y="3540609"/>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large entity as defined in HAR 11-55-01?</a:t>
            </a:r>
            <a:endParaRPr lang="en-US" sz="1000" dirty="0">
              <a:solidFill>
                <a:prstClr val="black"/>
              </a:solidFill>
              <a:latin typeface="Arial" pitchFamily="34" charset="0"/>
              <a:cs typeface="Arial" pitchFamily="34" charset="0"/>
            </a:endParaRPr>
          </a:p>
        </p:txBody>
      </p:sp>
      <p:sp>
        <p:nvSpPr>
          <p:cNvPr id="13" name="TextBox 12"/>
          <p:cNvSpPr txBox="1"/>
          <p:nvPr/>
        </p:nvSpPr>
        <p:spPr>
          <a:xfrm>
            <a:off x="191300" y="5092764"/>
            <a:ext cx="2834253"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automatically covered under the Pesticide General Permit and do not need to submit a NOI, PDMP, or annual report. You are required to comply with requirements as applicable (e.g. HAR 11-55, Appendix M, Sections 2, 3, 4, 6, and 7).</a:t>
            </a:r>
            <a:endParaRPr lang="en-US" sz="1000" dirty="0">
              <a:solidFill>
                <a:prstClr val="black"/>
              </a:solidFill>
              <a:latin typeface="Arial" pitchFamily="34" charset="0"/>
              <a:cs typeface="Arial" pitchFamily="34" charset="0"/>
            </a:endParaRPr>
          </a:p>
        </p:txBody>
      </p:sp>
      <p:sp>
        <p:nvSpPr>
          <p:cNvPr id="14" name="TextBox 13"/>
          <p:cNvSpPr txBox="1"/>
          <p:nvPr/>
        </p:nvSpPr>
        <p:spPr>
          <a:xfrm>
            <a:off x="101600" y="6200757"/>
            <a:ext cx="8940800" cy="600164"/>
          </a:xfrm>
          <a:prstGeom prst="rect">
            <a:avLst/>
          </a:prstGeom>
          <a:noFill/>
          <a:ln>
            <a:noFill/>
          </a:ln>
        </p:spPr>
        <p:txBody>
          <a:bodyPr wrap="square" rtlCol="0">
            <a:spAutoFit/>
          </a:bodyPr>
          <a:lstStyle/>
          <a:p>
            <a:pPr marL="91440"/>
            <a:endParaRPr lang="en-US" sz="1200" dirty="0" smtClean="0">
              <a:solidFill>
                <a:prstClr val="black"/>
              </a:solidFill>
              <a:latin typeface="Arial" pitchFamily="34" charset="0"/>
              <a:cs typeface="Arial" pitchFamily="34" charset="0"/>
            </a:endParaRPr>
          </a:p>
          <a:p>
            <a:pPr marL="91440"/>
            <a:r>
              <a:rPr lang="en-US" sz="1200" dirty="0" smtClean="0">
                <a:solidFill>
                  <a:prstClr val="black"/>
                </a:solidFill>
                <a:latin typeface="Arial" pitchFamily="34" charset="0"/>
                <a:cs typeface="Arial" pitchFamily="34" charset="0"/>
              </a:rPr>
              <a:t>*</a:t>
            </a:r>
            <a:r>
              <a:rPr lang="en-US" sz="900" dirty="0" smtClean="0">
                <a:solidFill>
                  <a:prstClr val="black"/>
                </a:solidFill>
                <a:latin typeface="Arial" pitchFamily="34" charset="0"/>
                <a:cs typeface="Arial" pitchFamily="34" charset="0"/>
              </a:rPr>
              <a:t>This flow chart is intended to summarize permit applicability and requirements. It is not all inclusive of the terms, conditions, and requirements of the Pesticide General Permit. You must read HAR Ch. 11-55, Appendix M, for further detail.</a:t>
            </a:r>
          </a:p>
        </p:txBody>
      </p:sp>
      <p:sp>
        <p:nvSpPr>
          <p:cNvPr id="15" name="TextBox 14"/>
          <p:cNvSpPr txBox="1"/>
          <p:nvPr/>
        </p:nvSpPr>
        <p:spPr>
          <a:xfrm>
            <a:off x="3874803" y="5092763"/>
            <a:ext cx="2408424"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r>
              <a:rPr lang="en-US" sz="1000" dirty="0" smtClean="0">
                <a:solidFill>
                  <a:prstClr val="black"/>
                </a:solidFill>
                <a:latin typeface="Arial" pitchFamily="34" charset="0"/>
                <a:cs typeface="Arial" pitchFamily="34" charset="0"/>
              </a:rPr>
              <a:t>3. Comply with other requirements per HAR 11-55, Appendix M.</a:t>
            </a:r>
          </a:p>
          <a:p>
            <a:r>
              <a:rPr lang="en-US" sz="1000" dirty="0" smtClean="0">
                <a:solidFill>
                  <a:prstClr val="black"/>
                </a:solidFill>
                <a:latin typeface="Arial" pitchFamily="34" charset="0"/>
                <a:cs typeface="Arial" pitchFamily="34" charset="0"/>
              </a:rPr>
              <a:t>PDMP and Annual report not required.</a:t>
            </a:r>
          </a:p>
          <a:p>
            <a:pPr algn="ctr"/>
            <a:endParaRPr lang="en-US" sz="1000" dirty="0">
              <a:solidFill>
                <a:prstClr val="black"/>
              </a:solidFill>
              <a:latin typeface="Arial" pitchFamily="34" charset="0"/>
              <a:cs typeface="Arial" pitchFamily="34" charset="0"/>
            </a:endParaRPr>
          </a:p>
        </p:txBody>
      </p:sp>
      <p:sp>
        <p:nvSpPr>
          <p:cNvPr id="16" name="TextBox 15"/>
          <p:cNvSpPr txBox="1"/>
          <p:nvPr/>
        </p:nvSpPr>
        <p:spPr>
          <a:xfrm>
            <a:off x="6703744" y="5092763"/>
            <a:ext cx="2237056"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Prepare a PDMP.</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pPr marL="228600" indent="-228600">
              <a:buFontTx/>
              <a:buAutoNum type="arabicPeriod"/>
            </a:pPr>
            <a:r>
              <a:rPr lang="en-US" sz="1000" dirty="0" smtClean="0">
                <a:solidFill>
                  <a:prstClr val="black"/>
                </a:solidFill>
                <a:latin typeface="Arial" pitchFamily="34" charset="0"/>
                <a:cs typeface="Arial" pitchFamily="34" charset="0"/>
              </a:rPr>
              <a:t>Prepare annual reports.</a:t>
            </a:r>
          </a:p>
          <a:p>
            <a:pPr marL="228600" indent="-228600">
              <a:buFontTx/>
              <a:buAutoNum type="arabicPeriod"/>
            </a:pPr>
            <a:r>
              <a:rPr lang="en-US" sz="1000" dirty="0" smtClean="0">
                <a:solidFill>
                  <a:prstClr val="black"/>
                </a:solidFill>
                <a:latin typeface="Arial" pitchFamily="34" charset="0"/>
                <a:cs typeface="Arial" pitchFamily="34" charset="0"/>
              </a:rPr>
              <a:t>Comply with other requirements per HAR 11-55, Appendix M.</a:t>
            </a:r>
            <a:endParaRPr lang="en-US" sz="1000" dirty="0">
              <a:solidFill>
                <a:prstClr val="black"/>
              </a:solidFill>
              <a:latin typeface="Arial" pitchFamily="34" charset="0"/>
              <a:cs typeface="Arial" pitchFamily="34" charset="0"/>
            </a:endParaRPr>
          </a:p>
        </p:txBody>
      </p:sp>
      <p:cxnSp>
        <p:nvCxnSpPr>
          <p:cNvPr id="18" name="Elbow Connector 17"/>
          <p:cNvCxnSpPr>
            <a:stCxn id="4" idx="2"/>
            <a:endCxn id="5" idx="0"/>
          </p:cNvCxnSpPr>
          <p:nvPr/>
        </p:nvCxnSpPr>
        <p:spPr>
          <a:xfrm rot="5400000">
            <a:off x="2126285" y="26339"/>
            <a:ext cx="248077" cy="151089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2"/>
            <a:endCxn id="6" idx="0"/>
          </p:cNvCxnSpPr>
          <p:nvPr/>
        </p:nvCxnSpPr>
        <p:spPr>
          <a:xfrm rot="16200000" flipH="1">
            <a:off x="3779156" y="-115640"/>
            <a:ext cx="248076" cy="17948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7" idx="0"/>
          </p:cNvCxnSpPr>
          <p:nvPr/>
        </p:nvCxnSpPr>
        <p:spPr>
          <a:xfrm rot="10800000" flipV="1">
            <a:off x="2141341" y="1371708"/>
            <a:ext cx="2659284" cy="1888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10" idx="0"/>
          </p:cNvCxnSpPr>
          <p:nvPr/>
        </p:nvCxnSpPr>
        <p:spPr>
          <a:xfrm rot="16200000" flipH="1">
            <a:off x="5989452" y="117100"/>
            <a:ext cx="231586" cy="26092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8" idx="0"/>
          </p:cNvCxnSpPr>
          <p:nvPr/>
        </p:nvCxnSpPr>
        <p:spPr>
          <a:xfrm rot="10800000" flipV="1">
            <a:off x="4820929" y="1971017"/>
            <a:ext cx="1217700" cy="2436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8" idx="0"/>
          </p:cNvCxnSpPr>
          <p:nvPr/>
        </p:nvCxnSpPr>
        <p:spPr>
          <a:xfrm>
            <a:off x="3556313" y="1971017"/>
            <a:ext cx="1264616" cy="2436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2"/>
            <a:endCxn id="9" idx="3"/>
          </p:cNvCxnSpPr>
          <p:nvPr/>
        </p:nvCxnSpPr>
        <p:spPr>
          <a:xfrm rot="5400000">
            <a:off x="6365786" y="1948565"/>
            <a:ext cx="439469" cy="16487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9" idx="2"/>
            <a:endCxn id="12" idx="0"/>
          </p:cNvCxnSpPr>
          <p:nvPr/>
        </p:nvCxnSpPr>
        <p:spPr>
          <a:xfrm rot="16200000" flipH="1">
            <a:off x="5591065" y="2418004"/>
            <a:ext cx="340209" cy="1905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2"/>
            <a:endCxn id="11" idx="0"/>
          </p:cNvCxnSpPr>
          <p:nvPr/>
        </p:nvCxnSpPr>
        <p:spPr>
          <a:xfrm rot="5400000">
            <a:off x="3394675" y="2126616"/>
            <a:ext cx="340210" cy="24877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1"/>
          </p:cNvCxnSpPr>
          <p:nvPr/>
        </p:nvCxnSpPr>
        <p:spPr>
          <a:xfrm>
            <a:off x="4399825" y="3748357"/>
            <a:ext cx="1361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2"/>
            <a:endCxn id="13" idx="0"/>
          </p:cNvCxnSpPr>
          <p:nvPr/>
        </p:nvCxnSpPr>
        <p:spPr>
          <a:xfrm rot="5400000">
            <a:off x="1696414" y="4468286"/>
            <a:ext cx="536491" cy="7124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2" idx="2"/>
            <a:endCxn id="15" idx="0"/>
          </p:cNvCxnSpPr>
          <p:nvPr/>
        </p:nvCxnSpPr>
        <p:spPr>
          <a:xfrm rot="5400000">
            <a:off x="5328015" y="3707108"/>
            <a:ext cx="1136655" cy="16346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2"/>
            <a:endCxn id="16" idx="0"/>
          </p:cNvCxnSpPr>
          <p:nvPr/>
        </p:nvCxnSpPr>
        <p:spPr>
          <a:xfrm rot="16200000" flipH="1">
            <a:off x="6699643" y="3970133"/>
            <a:ext cx="1136655" cy="11086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4071" y="1262064"/>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67" name="TextBox 66"/>
          <p:cNvSpPr txBox="1"/>
          <p:nvPr/>
        </p:nvSpPr>
        <p:spPr>
          <a:xfrm>
            <a:off x="7172960" y="2567398"/>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8" name="TextBox 67"/>
          <p:cNvSpPr txBox="1"/>
          <p:nvPr/>
        </p:nvSpPr>
        <p:spPr>
          <a:xfrm>
            <a:off x="5831353" y="1262064"/>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9" name="TextBox 68"/>
          <p:cNvSpPr txBox="1"/>
          <p:nvPr/>
        </p:nvSpPr>
        <p:spPr>
          <a:xfrm>
            <a:off x="3690753" y="654827"/>
            <a:ext cx="426720" cy="230832"/>
          </a:xfrm>
          <a:prstGeom prst="rect">
            <a:avLst/>
          </a:prstGeom>
          <a:solidFill>
            <a:schemeClr val="bg1"/>
          </a:solidFill>
        </p:spPr>
        <p:txBody>
          <a:bodyPr wrap="square" lIns="45720" rIns="45720" rtlCol="0" anchor="ctr" anchorCtr="0">
            <a:spAutoFit/>
          </a:bodyPr>
          <a:lstStyle/>
          <a:p>
            <a:pPr algn="ctr"/>
            <a:r>
              <a:rPr lang="en-US" sz="900" b="1" dirty="0" smtClean="0">
                <a:solidFill>
                  <a:srgbClr val="FF0000"/>
                </a:solidFill>
                <a:latin typeface="Arial" pitchFamily="34" charset="0"/>
                <a:cs typeface="Arial" pitchFamily="34" charset="0"/>
              </a:rPr>
              <a:t>YES</a:t>
            </a:r>
            <a:endParaRPr lang="en-US" sz="900" b="1" dirty="0">
              <a:solidFill>
                <a:srgbClr val="FF0000"/>
              </a:solidFill>
              <a:latin typeface="Arial" pitchFamily="34" charset="0"/>
              <a:cs typeface="Arial" pitchFamily="34" charset="0"/>
            </a:endParaRPr>
          </a:p>
        </p:txBody>
      </p:sp>
      <p:sp>
        <p:nvSpPr>
          <p:cNvPr id="70" name="TextBox 69"/>
          <p:cNvSpPr txBox="1"/>
          <p:nvPr/>
        </p:nvSpPr>
        <p:spPr>
          <a:xfrm>
            <a:off x="5761169" y="44196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1" name="TextBox 70"/>
          <p:cNvSpPr txBox="1"/>
          <p:nvPr/>
        </p:nvSpPr>
        <p:spPr>
          <a:xfrm>
            <a:off x="3381900" y="3234236"/>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2" name="TextBox 71"/>
          <p:cNvSpPr txBox="1"/>
          <p:nvPr/>
        </p:nvSpPr>
        <p:spPr>
          <a:xfrm>
            <a:off x="5236737"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3" name="TextBox 72"/>
          <p:cNvSpPr txBox="1"/>
          <p:nvPr/>
        </p:nvSpPr>
        <p:spPr>
          <a:xfrm>
            <a:off x="4000703"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4" name="TextBox 73"/>
          <p:cNvSpPr txBox="1"/>
          <p:nvPr/>
        </p:nvSpPr>
        <p:spPr>
          <a:xfrm>
            <a:off x="2067440" y="654827"/>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6" name="TextBox 75"/>
          <p:cNvSpPr txBox="1"/>
          <p:nvPr/>
        </p:nvSpPr>
        <p:spPr>
          <a:xfrm>
            <a:off x="1781132" y="47244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7" name="TextBox 76"/>
          <p:cNvSpPr txBox="1"/>
          <p:nvPr/>
        </p:nvSpPr>
        <p:spPr>
          <a:xfrm>
            <a:off x="5682983" y="3234236"/>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1" name="TextBox 80"/>
          <p:cNvSpPr txBox="1"/>
          <p:nvPr/>
        </p:nvSpPr>
        <p:spPr>
          <a:xfrm>
            <a:off x="7145705" y="44196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2" name="TextBox 81"/>
          <p:cNvSpPr txBox="1"/>
          <p:nvPr/>
        </p:nvSpPr>
        <p:spPr>
          <a:xfrm>
            <a:off x="4867136" y="3640862"/>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065" y="103751"/>
            <a:ext cx="1548555" cy="11323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76044680"/>
      </p:ext>
    </p:extLst>
  </p:cSld>
  <p:clrMapOvr>
    <a:masterClrMapping/>
  </p:clrMapOvr>
  <mc:AlternateContent xmlns:mc="http://schemas.openxmlformats.org/markup-compatibility/2006" xmlns:p14="http://schemas.microsoft.com/office/powerpoint/2010/main">
    <mc:Choice Requires="p14">
      <p:transition spd="slow" p14:dur="2000" advTm="8833"/>
    </mc:Choice>
    <mc:Fallback xmlns="">
      <p:transition spd="slow" advTm="8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888" y="103749"/>
            <a:ext cx="2881761" cy="553998"/>
          </a:xfrm>
          <a:prstGeom prst="rect">
            <a:avLst/>
          </a:prstGeom>
          <a:noFill/>
          <a:ln>
            <a:solidFill>
              <a:schemeClr val="tx1"/>
            </a:solidFill>
          </a:ln>
          <a:effectLst>
            <a:glow rad="101600">
              <a:schemeClr val="accent3">
                <a:satMod val="175000"/>
                <a:alpha val="4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Will you be applying a pesticide to a State water or will the pesticide get into a State water during its application? </a:t>
            </a:r>
            <a:r>
              <a:rPr lang="en-US" sz="1200" baseline="30000" dirty="0">
                <a:solidFill>
                  <a:prstClr val="black"/>
                </a:solidFill>
                <a:latin typeface="Arial" pitchFamily="34" charset="0"/>
                <a:cs typeface="Arial" pitchFamily="34" charset="0"/>
              </a:rPr>
              <a:t>*</a:t>
            </a:r>
          </a:p>
        </p:txBody>
      </p:sp>
      <p:sp>
        <p:nvSpPr>
          <p:cNvPr id="5" name="TextBox 4"/>
          <p:cNvSpPr txBox="1"/>
          <p:nvPr/>
        </p:nvSpPr>
        <p:spPr>
          <a:xfrm>
            <a:off x="191304" y="905824"/>
            <a:ext cx="2607145" cy="24622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NPDES Permit coverage not required.</a:t>
            </a:r>
            <a:endParaRPr lang="en-US" sz="1000" baseline="30000" dirty="0">
              <a:solidFill>
                <a:prstClr val="black"/>
              </a:solidFill>
              <a:latin typeface="Arial" pitchFamily="34" charset="0"/>
              <a:cs typeface="Arial" pitchFamily="34" charset="0"/>
            </a:endParaRPr>
          </a:p>
        </p:txBody>
      </p:sp>
      <p:sp>
        <p:nvSpPr>
          <p:cNvPr id="6" name="TextBox 5"/>
          <p:cNvSpPr txBox="1"/>
          <p:nvPr/>
        </p:nvSpPr>
        <p:spPr>
          <a:xfrm>
            <a:off x="3318009" y="905823"/>
            <a:ext cx="2965219" cy="400110"/>
          </a:xfrm>
          <a:prstGeom prst="rect">
            <a:avLst/>
          </a:prstGeom>
          <a:noFill/>
          <a:ln>
            <a:solidFill>
              <a:schemeClr val="tx1"/>
            </a:solidFill>
          </a:ln>
          <a:effectLst>
            <a:glow rad="127000">
              <a:schemeClr val="accent3">
                <a:lumMod val="40000"/>
                <a:lumOff val="6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Is the State water a Class A Marine Water or Class 2 Inland Water?</a:t>
            </a:r>
            <a:endParaRPr lang="en-US" sz="1000" baseline="30000" dirty="0">
              <a:solidFill>
                <a:prstClr val="black"/>
              </a:solidFill>
              <a:latin typeface="Arial" pitchFamily="34" charset="0"/>
              <a:cs typeface="Arial" pitchFamily="34" charset="0"/>
            </a:endParaRPr>
          </a:p>
        </p:txBody>
      </p:sp>
      <p:sp>
        <p:nvSpPr>
          <p:cNvPr id="7" name="TextBox 6"/>
          <p:cNvSpPr txBox="1"/>
          <p:nvPr/>
        </p:nvSpPr>
        <p:spPr>
          <a:xfrm>
            <a:off x="726367" y="1560598"/>
            <a:ext cx="2829948" cy="656590"/>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application of pesticide required to maintain water flow in agricultural irrigation ditches?</a:t>
            </a:r>
          </a:p>
          <a:p>
            <a:pPr algn="ctr"/>
            <a:endParaRPr lang="en-US" sz="1000" baseline="30000" dirty="0">
              <a:solidFill>
                <a:prstClr val="black"/>
              </a:solidFill>
              <a:latin typeface="Arial" pitchFamily="34" charset="0"/>
              <a:cs typeface="Arial" pitchFamily="34" charset="0"/>
            </a:endParaRPr>
          </a:p>
        </p:txBody>
      </p:sp>
      <p:sp>
        <p:nvSpPr>
          <p:cNvPr id="8" name="TextBox 7"/>
          <p:cNvSpPr txBox="1"/>
          <p:nvPr/>
        </p:nvSpPr>
        <p:spPr>
          <a:xfrm>
            <a:off x="4000703" y="2214655"/>
            <a:ext cx="1640452" cy="553998"/>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Individual NPDES permit coverage may be required.</a:t>
            </a:r>
            <a:endParaRPr lang="en-US" sz="1000" baseline="30000" dirty="0">
              <a:solidFill>
                <a:prstClr val="black"/>
              </a:solidFill>
              <a:latin typeface="Arial" pitchFamily="34" charset="0"/>
              <a:cs typeface="Arial" pitchFamily="34" charset="0"/>
            </a:endParaRPr>
          </a:p>
        </p:txBody>
      </p:sp>
      <p:sp>
        <p:nvSpPr>
          <p:cNvPr id="9" name="TextBox 8"/>
          <p:cNvSpPr txBox="1"/>
          <p:nvPr/>
        </p:nvSpPr>
        <p:spPr>
          <a:xfrm>
            <a:off x="3856169" y="2784901"/>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state or federal government entity?</a:t>
            </a:r>
            <a:endParaRPr lang="en-US" sz="1000" dirty="0">
              <a:solidFill>
                <a:prstClr val="black"/>
              </a:solidFill>
              <a:latin typeface="Arial" pitchFamily="34" charset="0"/>
              <a:cs typeface="Arial" pitchFamily="34" charset="0"/>
            </a:endParaRPr>
          </a:p>
        </p:txBody>
      </p:sp>
      <p:sp>
        <p:nvSpPr>
          <p:cNvPr id="10" name="TextBox 9"/>
          <p:cNvSpPr txBox="1"/>
          <p:nvPr/>
        </p:nvSpPr>
        <p:spPr>
          <a:xfrm>
            <a:off x="6038617" y="1537519"/>
            <a:ext cx="2742507"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reason you are applying the pesticide to control: </a:t>
            </a:r>
          </a:p>
          <a:p>
            <a:pPr marL="228600" indent="-228600">
              <a:buFontTx/>
              <a:buAutoNum type="arabicPeriod"/>
            </a:pPr>
            <a:r>
              <a:rPr lang="en-US" sz="1000" dirty="0" smtClean="0">
                <a:solidFill>
                  <a:prstClr val="black"/>
                </a:solidFill>
                <a:latin typeface="Arial" pitchFamily="34" charset="0"/>
                <a:cs typeface="Arial" pitchFamily="34" charset="0"/>
              </a:rPr>
              <a:t>Mosquito or other flying insect pest.</a:t>
            </a:r>
          </a:p>
          <a:p>
            <a:pPr marL="228600" indent="-228600">
              <a:buFontTx/>
              <a:buAutoNum type="arabicPeriod"/>
            </a:pPr>
            <a:r>
              <a:rPr lang="en-US" sz="1000" dirty="0" smtClean="0">
                <a:solidFill>
                  <a:prstClr val="black"/>
                </a:solidFill>
                <a:latin typeface="Arial" pitchFamily="34" charset="0"/>
                <a:cs typeface="Arial" pitchFamily="34" charset="0"/>
              </a:rPr>
              <a:t>Weed or algae pest.</a:t>
            </a:r>
          </a:p>
          <a:p>
            <a:pPr marL="228600" indent="-228600">
              <a:buFontTx/>
              <a:buAutoNum type="arabicPeriod"/>
            </a:pPr>
            <a:r>
              <a:rPr lang="en-US" sz="1000" dirty="0" smtClean="0">
                <a:solidFill>
                  <a:prstClr val="black"/>
                </a:solidFill>
                <a:latin typeface="Arial" pitchFamily="34" charset="0"/>
                <a:cs typeface="Arial" pitchFamily="34" charset="0"/>
              </a:rPr>
              <a:t>Animal pest.</a:t>
            </a:r>
          </a:p>
          <a:p>
            <a:pPr marL="228600" indent="-228600">
              <a:buFontTx/>
              <a:buAutoNum type="arabicPeriod"/>
            </a:pPr>
            <a:r>
              <a:rPr lang="en-US" sz="1000" dirty="0" smtClean="0">
                <a:solidFill>
                  <a:prstClr val="black"/>
                </a:solidFill>
                <a:latin typeface="Arial" pitchFamily="34" charset="0"/>
                <a:cs typeface="Arial" pitchFamily="34" charset="0"/>
              </a:rPr>
              <a:t>Forest canopy pest.</a:t>
            </a:r>
            <a:endParaRPr lang="en-US" sz="1000" dirty="0">
              <a:solidFill>
                <a:prstClr val="black"/>
              </a:solidFill>
              <a:latin typeface="Arial" pitchFamily="34" charset="0"/>
              <a:cs typeface="Arial" pitchFamily="34" charset="0"/>
            </a:endParaRPr>
          </a:p>
        </p:txBody>
      </p:sp>
      <p:sp>
        <p:nvSpPr>
          <p:cNvPr id="11" name="TextBox 10"/>
          <p:cNvSpPr txBox="1"/>
          <p:nvPr/>
        </p:nvSpPr>
        <p:spPr>
          <a:xfrm>
            <a:off x="241959" y="3540610"/>
            <a:ext cx="4157864"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exceeding any of the following during a calendar year:</a:t>
            </a:r>
          </a:p>
          <a:p>
            <a:pPr marL="228600" indent="-228600">
              <a:buFontTx/>
              <a:buAutoNum type="arabicPeriod"/>
            </a:pPr>
            <a:r>
              <a:rPr lang="en-US" sz="1000" dirty="0" smtClean="0">
                <a:solidFill>
                  <a:prstClr val="black"/>
                </a:solidFill>
                <a:latin typeface="Arial" pitchFamily="34" charset="0"/>
                <a:cs typeface="Arial" pitchFamily="34" charset="0"/>
              </a:rPr>
              <a:t>For mosquito or other flying insect pest – </a:t>
            </a:r>
            <a:r>
              <a:rPr lang="en-US" sz="1000" dirty="0" err="1" smtClean="0">
                <a:solidFill>
                  <a:prstClr val="black"/>
                </a:solidFill>
                <a:latin typeface="Arial" pitchFamily="34" charset="0"/>
                <a:cs typeface="Arial" pitchFamily="34" charset="0"/>
              </a:rPr>
              <a:t>adulticide</a:t>
            </a:r>
            <a:r>
              <a:rPr lang="en-US" sz="1000" dirty="0" smtClean="0">
                <a:solidFill>
                  <a:prstClr val="black"/>
                </a:solidFill>
                <a:latin typeface="Arial" pitchFamily="34" charset="0"/>
                <a:cs typeface="Arial" pitchFamily="34" charset="0"/>
              </a:rPr>
              <a:t> treatment area greater than 6400 acres.</a:t>
            </a:r>
          </a:p>
          <a:p>
            <a:pPr marL="228600" indent="-228600">
              <a:buFontTx/>
              <a:buAutoNum type="arabicPeriod"/>
            </a:pPr>
            <a:r>
              <a:rPr lang="en-US" sz="1000" dirty="0" smtClean="0">
                <a:solidFill>
                  <a:prstClr val="black"/>
                </a:solidFill>
                <a:latin typeface="Arial" pitchFamily="34" charset="0"/>
                <a:cs typeface="Arial" pitchFamily="34" charset="0"/>
              </a:rPr>
              <a:t>For weed, algae, and animal pest – treatment of more than 20 linear miles or treatment area greater than 80 acres of water.</a:t>
            </a:r>
          </a:p>
          <a:p>
            <a:pPr marL="228600" indent="-228600">
              <a:buFontTx/>
              <a:buAutoNum type="arabicPeriod"/>
            </a:pPr>
            <a:r>
              <a:rPr lang="en-US" sz="1000" dirty="0" smtClean="0">
                <a:solidFill>
                  <a:prstClr val="black"/>
                </a:solidFill>
                <a:latin typeface="Arial" pitchFamily="34" charset="0"/>
                <a:cs typeface="Arial" pitchFamily="34" charset="0"/>
              </a:rPr>
              <a:t>For forest canopy </a:t>
            </a:r>
            <a:r>
              <a:rPr lang="en-US" sz="1000" dirty="0">
                <a:solidFill>
                  <a:prstClr val="black"/>
                </a:solidFill>
                <a:latin typeface="Arial" pitchFamily="34" charset="0"/>
                <a:cs typeface="Arial" pitchFamily="34" charset="0"/>
              </a:rPr>
              <a:t>pest – </a:t>
            </a:r>
            <a:r>
              <a:rPr lang="en-US" sz="1000" dirty="0" smtClean="0">
                <a:solidFill>
                  <a:prstClr val="black"/>
                </a:solidFill>
                <a:latin typeface="Arial" pitchFamily="34" charset="0"/>
                <a:cs typeface="Arial" pitchFamily="34" charset="0"/>
              </a:rPr>
              <a:t>treatment area greater than 6400 acres.</a:t>
            </a:r>
            <a:endParaRPr lang="en-US" sz="1000" dirty="0">
              <a:solidFill>
                <a:prstClr val="black"/>
              </a:solidFill>
              <a:latin typeface="Arial" pitchFamily="34" charset="0"/>
              <a:cs typeface="Arial" pitchFamily="34" charset="0"/>
            </a:endParaRPr>
          </a:p>
        </p:txBody>
      </p:sp>
      <p:sp>
        <p:nvSpPr>
          <p:cNvPr id="12" name="TextBox 11"/>
          <p:cNvSpPr txBox="1"/>
          <p:nvPr/>
        </p:nvSpPr>
        <p:spPr>
          <a:xfrm>
            <a:off x="5761169" y="3540609"/>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large entity as defined in HAR 11-55-01?</a:t>
            </a:r>
            <a:endParaRPr lang="en-US" sz="1000" dirty="0">
              <a:solidFill>
                <a:prstClr val="black"/>
              </a:solidFill>
              <a:latin typeface="Arial" pitchFamily="34" charset="0"/>
              <a:cs typeface="Arial" pitchFamily="34" charset="0"/>
            </a:endParaRPr>
          </a:p>
        </p:txBody>
      </p:sp>
      <p:sp>
        <p:nvSpPr>
          <p:cNvPr id="13" name="TextBox 12"/>
          <p:cNvSpPr txBox="1"/>
          <p:nvPr/>
        </p:nvSpPr>
        <p:spPr>
          <a:xfrm>
            <a:off x="191300" y="5092764"/>
            <a:ext cx="2834253"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automatically covered under the Pesticide General Permit and do not need to submit a NOI, PDMP, or annual report. You are required to comply with requirements as applicable (e.g. HAR 11-55, Appendix M, Sections 2, 3, 4, 6, and 7).</a:t>
            </a:r>
            <a:endParaRPr lang="en-US" sz="1000" dirty="0">
              <a:solidFill>
                <a:prstClr val="black"/>
              </a:solidFill>
              <a:latin typeface="Arial" pitchFamily="34" charset="0"/>
              <a:cs typeface="Arial" pitchFamily="34" charset="0"/>
            </a:endParaRPr>
          </a:p>
        </p:txBody>
      </p:sp>
      <p:sp>
        <p:nvSpPr>
          <p:cNvPr id="14" name="TextBox 13"/>
          <p:cNvSpPr txBox="1"/>
          <p:nvPr/>
        </p:nvSpPr>
        <p:spPr>
          <a:xfrm>
            <a:off x="101600" y="6200757"/>
            <a:ext cx="8940800" cy="600164"/>
          </a:xfrm>
          <a:prstGeom prst="rect">
            <a:avLst/>
          </a:prstGeom>
          <a:noFill/>
          <a:ln>
            <a:noFill/>
          </a:ln>
        </p:spPr>
        <p:txBody>
          <a:bodyPr wrap="square" rtlCol="0">
            <a:spAutoFit/>
          </a:bodyPr>
          <a:lstStyle/>
          <a:p>
            <a:pPr marL="91440"/>
            <a:endParaRPr lang="en-US" sz="1200" dirty="0" smtClean="0">
              <a:solidFill>
                <a:prstClr val="black"/>
              </a:solidFill>
              <a:latin typeface="Arial" pitchFamily="34" charset="0"/>
              <a:cs typeface="Arial" pitchFamily="34" charset="0"/>
            </a:endParaRPr>
          </a:p>
          <a:p>
            <a:pPr marL="91440"/>
            <a:r>
              <a:rPr lang="en-US" sz="1200" dirty="0" smtClean="0">
                <a:solidFill>
                  <a:prstClr val="black"/>
                </a:solidFill>
                <a:latin typeface="Arial" pitchFamily="34" charset="0"/>
                <a:cs typeface="Arial" pitchFamily="34" charset="0"/>
              </a:rPr>
              <a:t>*</a:t>
            </a:r>
            <a:r>
              <a:rPr lang="en-US" sz="900" dirty="0" smtClean="0">
                <a:solidFill>
                  <a:prstClr val="black"/>
                </a:solidFill>
                <a:latin typeface="Arial" pitchFamily="34" charset="0"/>
                <a:cs typeface="Arial" pitchFamily="34" charset="0"/>
              </a:rPr>
              <a:t>This flow chart is intended to summarize permit applicability and requirements. It is not all inclusive of the terms, conditions, and requirements of the Pesticide General Permit. You must read HAR Ch. 11-55, Appendix M, for further detail.</a:t>
            </a:r>
          </a:p>
        </p:txBody>
      </p:sp>
      <p:sp>
        <p:nvSpPr>
          <p:cNvPr id="15" name="TextBox 14"/>
          <p:cNvSpPr txBox="1"/>
          <p:nvPr/>
        </p:nvSpPr>
        <p:spPr>
          <a:xfrm>
            <a:off x="3874803" y="5092763"/>
            <a:ext cx="2408424"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r>
              <a:rPr lang="en-US" sz="1000" dirty="0" smtClean="0">
                <a:solidFill>
                  <a:prstClr val="black"/>
                </a:solidFill>
                <a:latin typeface="Arial" pitchFamily="34" charset="0"/>
                <a:cs typeface="Arial" pitchFamily="34" charset="0"/>
              </a:rPr>
              <a:t>3. Comply with other requirements per HAR 11-55, Appendix M.</a:t>
            </a:r>
          </a:p>
          <a:p>
            <a:r>
              <a:rPr lang="en-US" sz="1000" dirty="0" smtClean="0">
                <a:solidFill>
                  <a:prstClr val="black"/>
                </a:solidFill>
                <a:latin typeface="Arial" pitchFamily="34" charset="0"/>
                <a:cs typeface="Arial" pitchFamily="34" charset="0"/>
              </a:rPr>
              <a:t>PDMP and Annual report not required.</a:t>
            </a:r>
          </a:p>
          <a:p>
            <a:pPr algn="ctr"/>
            <a:endParaRPr lang="en-US" sz="1000" dirty="0">
              <a:solidFill>
                <a:prstClr val="black"/>
              </a:solidFill>
              <a:latin typeface="Arial" pitchFamily="34" charset="0"/>
              <a:cs typeface="Arial" pitchFamily="34" charset="0"/>
            </a:endParaRPr>
          </a:p>
        </p:txBody>
      </p:sp>
      <p:sp>
        <p:nvSpPr>
          <p:cNvPr id="16" name="TextBox 15"/>
          <p:cNvSpPr txBox="1"/>
          <p:nvPr/>
        </p:nvSpPr>
        <p:spPr>
          <a:xfrm>
            <a:off x="6703744" y="5092763"/>
            <a:ext cx="2237056"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Prepare a PDMP.</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pPr marL="228600" indent="-228600">
              <a:buFontTx/>
              <a:buAutoNum type="arabicPeriod"/>
            </a:pPr>
            <a:r>
              <a:rPr lang="en-US" sz="1000" dirty="0" smtClean="0">
                <a:solidFill>
                  <a:prstClr val="black"/>
                </a:solidFill>
                <a:latin typeface="Arial" pitchFamily="34" charset="0"/>
                <a:cs typeface="Arial" pitchFamily="34" charset="0"/>
              </a:rPr>
              <a:t>Prepare annual reports.</a:t>
            </a:r>
          </a:p>
          <a:p>
            <a:pPr marL="228600" indent="-228600">
              <a:buFontTx/>
              <a:buAutoNum type="arabicPeriod"/>
            </a:pPr>
            <a:r>
              <a:rPr lang="en-US" sz="1000" dirty="0" smtClean="0">
                <a:solidFill>
                  <a:prstClr val="black"/>
                </a:solidFill>
                <a:latin typeface="Arial" pitchFamily="34" charset="0"/>
                <a:cs typeface="Arial" pitchFamily="34" charset="0"/>
              </a:rPr>
              <a:t>Comply with other requirements per HAR 11-55, Appendix M.</a:t>
            </a:r>
            <a:endParaRPr lang="en-US" sz="1000" dirty="0">
              <a:solidFill>
                <a:prstClr val="black"/>
              </a:solidFill>
              <a:latin typeface="Arial" pitchFamily="34" charset="0"/>
              <a:cs typeface="Arial" pitchFamily="34" charset="0"/>
            </a:endParaRPr>
          </a:p>
        </p:txBody>
      </p:sp>
      <p:cxnSp>
        <p:nvCxnSpPr>
          <p:cNvPr id="18" name="Elbow Connector 17"/>
          <p:cNvCxnSpPr>
            <a:stCxn id="4" idx="2"/>
            <a:endCxn id="5" idx="0"/>
          </p:cNvCxnSpPr>
          <p:nvPr/>
        </p:nvCxnSpPr>
        <p:spPr>
          <a:xfrm rot="5400000">
            <a:off x="2126285" y="26339"/>
            <a:ext cx="248077" cy="151089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2"/>
            <a:endCxn id="6" idx="0"/>
          </p:cNvCxnSpPr>
          <p:nvPr/>
        </p:nvCxnSpPr>
        <p:spPr>
          <a:xfrm rot="16200000" flipH="1">
            <a:off x="3779156" y="-115640"/>
            <a:ext cx="248076" cy="17948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7" idx="0"/>
          </p:cNvCxnSpPr>
          <p:nvPr/>
        </p:nvCxnSpPr>
        <p:spPr>
          <a:xfrm rot="10800000" flipV="1">
            <a:off x="2141341" y="1371708"/>
            <a:ext cx="2659284" cy="1888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10" idx="0"/>
          </p:cNvCxnSpPr>
          <p:nvPr/>
        </p:nvCxnSpPr>
        <p:spPr>
          <a:xfrm rot="16200000" flipH="1">
            <a:off x="5989452" y="117100"/>
            <a:ext cx="231586" cy="26092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8" idx="0"/>
          </p:cNvCxnSpPr>
          <p:nvPr/>
        </p:nvCxnSpPr>
        <p:spPr>
          <a:xfrm rot="10800000" flipV="1">
            <a:off x="4820929" y="1971017"/>
            <a:ext cx="1217700" cy="2436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8" idx="0"/>
          </p:cNvCxnSpPr>
          <p:nvPr/>
        </p:nvCxnSpPr>
        <p:spPr>
          <a:xfrm>
            <a:off x="3556313" y="1971017"/>
            <a:ext cx="1264616" cy="2436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2"/>
            <a:endCxn id="9" idx="3"/>
          </p:cNvCxnSpPr>
          <p:nvPr/>
        </p:nvCxnSpPr>
        <p:spPr>
          <a:xfrm rot="5400000">
            <a:off x="6365786" y="1948565"/>
            <a:ext cx="439469" cy="16487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9" idx="2"/>
            <a:endCxn id="12" idx="0"/>
          </p:cNvCxnSpPr>
          <p:nvPr/>
        </p:nvCxnSpPr>
        <p:spPr>
          <a:xfrm rot="16200000" flipH="1">
            <a:off x="5591065" y="2418004"/>
            <a:ext cx="340209" cy="1905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2"/>
            <a:endCxn id="11" idx="0"/>
          </p:cNvCxnSpPr>
          <p:nvPr/>
        </p:nvCxnSpPr>
        <p:spPr>
          <a:xfrm rot="5400000">
            <a:off x="3394675" y="2126616"/>
            <a:ext cx="340210" cy="24877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1"/>
          </p:cNvCxnSpPr>
          <p:nvPr/>
        </p:nvCxnSpPr>
        <p:spPr>
          <a:xfrm>
            <a:off x="4399825" y="3748357"/>
            <a:ext cx="1361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2"/>
            <a:endCxn id="13" idx="0"/>
          </p:cNvCxnSpPr>
          <p:nvPr/>
        </p:nvCxnSpPr>
        <p:spPr>
          <a:xfrm rot="5400000">
            <a:off x="1696414" y="4468286"/>
            <a:ext cx="536491" cy="7124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2" idx="2"/>
            <a:endCxn id="15" idx="0"/>
          </p:cNvCxnSpPr>
          <p:nvPr/>
        </p:nvCxnSpPr>
        <p:spPr>
          <a:xfrm rot="5400000">
            <a:off x="5328015" y="3707108"/>
            <a:ext cx="1136655" cy="16346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2"/>
            <a:endCxn id="16" idx="0"/>
          </p:cNvCxnSpPr>
          <p:nvPr/>
        </p:nvCxnSpPr>
        <p:spPr>
          <a:xfrm rot="16200000" flipH="1">
            <a:off x="6699643" y="3970133"/>
            <a:ext cx="1136655" cy="11086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4071" y="1262064"/>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67" name="TextBox 66"/>
          <p:cNvSpPr txBox="1"/>
          <p:nvPr/>
        </p:nvSpPr>
        <p:spPr>
          <a:xfrm>
            <a:off x="7172960" y="2567398"/>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8" name="TextBox 67"/>
          <p:cNvSpPr txBox="1"/>
          <p:nvPr/>
        </p:nvSpPr>
        <p:spPr>
          <a:xfrm>
            <a:off x="5831353" y="1262064"/>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9" name="TextBox 68"/>
          <p:cNvSpPr txBox="1"/>
          <p:nvPr/>
        </p:nvSpPr>
        <p:spPr>
          <a:xfrm>
            <a:off x="3690753" y="654827"/>
            <a:ext cx="426720" cy="230832"/>
          </a:xfrm>
          <a:prstGeom prst="rect">
            <a:avLst/>
          </a:prstGeom>
          <a:solidFill>
            <a:schemeClr val="bg1"/>
          </a:solidFill>
        </p:spPr>
        <p:txBody>
          <a:bodyPr wrap="square" lIns="45720" rIns="45720" rtlCol="0" anchor="ctr" anchorCtr="0">
            <a:spAutoFit/>
          </a:bodyPr>
          <a:lstStyle/>
          <a:p>
            <a:pPr algn="ctr"/>
            <a:r>
              <a:rPr lang="en-US" sz="900" b="1" dirty="0" smtClean="0">
                <a:solidFill>
                  <a:srgbClr val="FF0000"/>
                </a:solidFill>
                <a:latin typeface="Arial" pitchFamily="34" charset="0"/>
                <a:cs typeface="Arial" pitchFamily="34" charset="0"/>
              </a:rPr>
              <a:t>YES</a:t>
            </a:r>
            <a:endParaRPr lang="en-US" sz="900" b="1" dirty="0">
              <a:solidFill>
                <a:srgbClr val="FF0000"/>
              </a:solidFill>
              <a:latin typeface="Arial" pitchFamily="34" charset="0"/>
              <a:cs typeface="Arial" pitchFamily="34" charset="0"/>
            </a:endParaRPr>
          </a:p>
        </p:txBody>
      </p:sp>
      <p:sp>
        <p:nvSpPr>
          <p:cNvPr id="70" name="TextBox 69"/>
          <p:cNvSpPr txBox="1"/>
          <p:nvPr/>
        </p:nvSpPr>
        <p:spPr>
          <a:xfrm>
            <a:off x="5761169" y="44196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1" name="TextBox 70"/>
          <p:cNvSpPr txBox="1"/>
          <p:nvPr/>
        </p:nvSpPr>
        <p:spPr>
          <a:xfrm>
            <a:off x="3381900" y="3234236"/>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2" name="TextBox 71"/>
          <p:cNvSpPr txBox="1"/>
          <p:nvPr/>
        </p:nvSpPr>
        <p:spPr>
          <a:xfrm>
            <a:off x="5236737"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3" name="TextBox 72"/>
          <p:cNvSpPr txBox="1"/>
          <p:nvPr/>
        </p:nvSpPr>
        <p:spPr>
          <a:xfrm>
            <a:off x="4000703"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4" name="TextBox 73"/>
          <p:cNvSpPr txBox="1"/>
          <p:nvPr/>
        </p:nvSpPr>
        <p:spPr>
          <a:xfrm>
            <a:off x="2067440" y="654827"/>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6" name="TextBox 75"/>
          <p:cNvSpPr txBox="1"/>
          <p:nvPr/>
        </p:nvSpPr>
        <p:spPr>
          <a:xfrm>
            <a:off x="1781132" y="4722168"/>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7" name="TextBox 76"/>
          <p:cNvSpPr txBox="1"/>
          <p:nvPr/>
        </p:nvSpPr>
        <p:spPr>
          <a:xfrm>
            <a:off x="5682983" y="3234236"/>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1" name="TextBox 80"/>
          <p:cNvSpPr txBox="1"/>
          <p:nvPr/>
        </p:nvSpPr>
        <p:spPr>
          <a:xfrm>
            <a:off x="7145705" y="44196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2" name="TextBox 81"/>
          <p:cNvSpPr txBox="1"/>
          <p:nvPr/>
        </p:nvSpPr>
        <p:spPr>
          <a:xfrm>
            <a:off x="4867136" y="3640862"/>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065" y="103751"/>
            <a:ext cx="1548555" cy="11323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87231864"/>
      </p:ext>
    </p:extLst>
  </p:cSld>
  <p:clrMapOvr>
    <a:masterClrMapping/>
  </p:clrMapOvr>
  <mc:AlternateContent xmlns:mc="http://schemas.openxmlformats.org/markup-compatibility/2006" xmlns:p14="http://schemas.microsoft.com/office/powerpoint/2010/main">
    <mc:Choice Requires="p14">
      <p:transition spd="slow" p14:dur="2000" advTm="8698"/>
    </mc:Choice>
    <mc:Fallback xmlns="">
      <p:transition spd="slow" advTm="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888" y="103749"/>
            <a:ext cx="2881761" cy="553998"/>
          </a:xfrm>
          <a:prstGeom prst="rect">
            <a:avLst/>
          </a:prstGeom>
          <a:noFill/>
          <a:ln>
            <a:solidFill>
              <a:schemeClr val="tx1"/>
            </a:solidFill>
          </a:ln>
          <a:effectLst>
            <a:glow rad="101600">
              <a:schemeClr val="accent3">
                <a:satMod val="175000"/>
                <a:alpha val="4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Will you be applying a pesticide to a State water or will the pesticide get into a State water during its application? </a:t>
            </a:r>
            <a:r>
              <a:rPr lang="en-US" sz="1200" baseline="30000" dirty="0">
                <a:solidFill>
                  <a:prstClr val="black"/>
                </a:solidFill>
                <a:latin typeface="Arial" pitchFamily="34" charset="0"/>
                <a:cs typeface="Arial" pitchFamily="34" charset="0"/>
              </a:rPr>
              <a:t>*</a:t>
            </a:r>
          </a:p>
        </p:txBody>
      </p:sp>
      <p:sp>
        <p:nvSpPr>
          <p:cNvPr id="5" name="TextBox 4"/>
          <p:cNvSpPr txBox="1"/>
          <p:nvPr/>
        </p:nvSpPr>
        <p:spPr>
          <a:xfrm>
            <a:off x="191304" y="905824"/>
            <a:ext cx="2607145" cy="24622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NPDES Permit coverage not required.</a:t>
            </a:r>
            <a:endParaRPr lang="en-US" sz="1000" baseline="30000" dirty="0">
              <a:solidFill>
                <a:prstClr val="black"/>
              </a:solidFill>
              <a:latin typeface="Arial" pitchFamily="34" charset="0"/>
              <a:cs typeface="Arial" pitchFamily="34" charset="0"/>
            </a:endParaRPr>
          </a:p>
        </p:txBody>
      </p:sp>
      <p:sp>
        <p:nvSpPr>
          <p:cNvPr id="6" name="TextBox 5"/>
          <p:cNvSpPr txBox="1"/>
          <p:nvPr/>
        </p:nvSpPr>
        <p:spPr>
          <a:xfrm>
            <a:off x="3318009" y="905823"/>
            <a:ext cx="2965219" cy="400110"/>
          </a:xfrm>
          <a:prstGeom prst="rect">
            <a:avLst/>
          </a:prstGeom>
          <a:noFill/>
          <a:ln>
            <a:solidFill>
              <a:schemeClr val="tx1"/>
            </a:solidFill>
          </a:ln>
          <a:effectLst>
            <a:glow rad="127000">
              <a:schemeClr val="accent3">
                <a:lumMod val="40000"/>
                <a:lumOff val="6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Is the State water a Class A Marine Water or Class 2 Inland Water?</a:t>
            </a:r>
            <a:endParaRPr lang="en-US" sz="1000" baseline="30000" dirty="0">
              <a:solidFill>
                <a:prstClr val="black"/>
              </a:solidFill>
              <a:latin typeface="Arial" pitchFamily="34" charset="0"/>
              <a:cs typeface="Arial" pitchFamily="34" charset="0"/>
            </a:endParaRPr>
          </a:p>
        </p:txBody>
      </p:sp>
      <p:sp>
        <p:nvSpPr>
          <p:cNvPr id="7" name="TextBox 6"/>
          <p:cNvSpPr txBox="1"/>
          <p:nvPr/>
        </p:nvSpPr>
        <p:spPr>
          <a:xfrm>
            <a:off x="726367" y="1560598"/>
            <a:ext cx="2829948" cy="656590"/>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application of pesticide required to maintain water flow in agricultural irrigation ditches?</a:t>
            </a:r>
          </a:p>
          <a:p>
            <a:pPr algn="ctr"/>
            <a:endParaRPr lang="en-US" sz="1000" baseline="30000" dirty="0">
              <a:solidFill>
                <a:prstClr val="black"/>
              </a:solidFill>
              <a:latin typeface="Arial" pitchFamily="34" charset="0"/>
              <a:cs typeface="Arial" pitchFamily="34" charset="0"/>
            </a:endParaRPr>
          </a:p>
        </p:txBody>
      </p:sp>
      <p:sp>
        <p:nvSpPr>
          <p:cNvPr id="8" name="TextBox 7"/>
          <p:cNvSpPr txBox="1"/>
          <p:nvPr/>
        </p:nvSpPr>
        <p:spPr>
          <a:xfrm>
            <a:off x="4000703" y="2214655"/>
            <a:ext cx="1640452" cy="553998"/>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Individual NPDES permit coverage may be required.</a:t>
            </a:r>
            <a:endParaRPr lang="en-US" sz="1000" baseline="30000" dirty="0">
              <a:solidFill>
                <a:prstClr val="black"/>
              </a:solidFill>
              <a:latin typeface="Arial" pitchFamily="34" charset="0"/>
              <a:cs typeface="Arial" pitchFamily="34" charset="0"/>
            </a:endParaRPr>
          </a:p>
        </p:txBody>
      </p:sp>
      <p:sp>
        <p:nvSpPr>
          <p:cNvPr id="9" name="TextBox 8"/>
          <p:cNvSpPr txBox="1"/>
          <p:nvPr/>
        </p:nvSpPr>
        <p:spPr>
          <a:xfrm>
            <a:off x="3856169" y="2784901"/>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state or federal government entity?</a:t>
            </a:r>
            <a:endParaRPr lang="en-US" sz="1000" dirty="0">
              <a:solidFill>
                <a:prstClr val="black"/>
              </a:solidFill>
              <a:latin typeface="Arial" pitchFamily="34" charset="0"/>
              <a:cs typeface="Arial" pitchFamily="34" charset="0"/>
            </a:endParaRPr>
          </a:p>
        </p:txBody>
      </p:sp>
      <p:sp>
        <p:nvSpPr>
          <p:cNvPr id="10" name="TextBox 9"/>
          <p:cNvSpPr txBox="1"/>
          <p:nvPr/>
        </p:nvSpPr>
        <p:spPr>
          <a:xfrm>
            <a:off x="6038617" y="1537519"/>
            <a:ext cx="2742507" cy="1015663"/>
          </a:xfrm>
          <a:prstGeom prst="rect">
            <a:avLst/>
          </a:prstGeom>
          <a:noFill/>
          <a:ln>
            <a:solidFill>
              <a:schemeClr val="tx1"/>
            </a:solidFill>
          </a:ln>
          <a:effectLst>
            <a:glow rad="127000">
              <a:schemeClr val="accent3">
                <a:lumMod val="40000"/>
                <a:lumOff val="6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Is the reason you are applying the pesticide to control: </a:t>
            </a:r>
          </a:p>
          <a:p>
            <a:pPr marL="228600" indent="-228600">
              <a:buFontTx/>
              <a:buAutoNum type="arabicPeriod"/>
            </a:pPr>
            <a:r>
              <a:rPr lang="en-US" sz="1000" dirty="0" smtClean="0">
                <a:solidFill>
                  <a:prstClr val="black"/>
                </a:solidFill>
                <a:latin typeface="Arial" pitchFamily="34" charset="0"/>
                <a:cs typeface="Arial" pitchFamily="34" charset="0"/>
              </a:rPr>
              <a:t>Mosquito or other flying insect pest.</a:t>
            </a:r>
          </a:p>
          <a:p>
            <a:pPr marL="228600" indent="-228600">
              <a:buFontTx/>
              <a:buAutoNum type="arabicPeriod"/>
            </a:pPr>
            <a:r>
              <a:rPr lang="en-US" sz="1000" dirty="0" smtClean="0">
                <a:solidFill>
                  <a:prstClr val="black"/>
                </a:solidFill>
                <a:latin typeface="Arial" pitchFamily="34" charset="0"/>
                <a:cs typeface="Arial" pitchFamily="34" charset="0"/>
              </a:rPr>
              <a:t>Weed or algae pest.</a:t>
            </a:r>
          </a:p>
          <a:p>
            <a:pPr marL="228600" indent="-228600">
              <a:buFontTx/>
              <a:buAutoNum type="arabicPeriod"/>
            </a:pPr>
            <a:r>
              <a:rPr lang="en-US" sz="1000" dirty="0" smtClean="0">
                <a:solidFill>
                  <a:prstClr val="black"/>
                </a:solidFill>
                <a:latin typeface="Arial" pitchFamily="34" charset="0"/>
                <a:cs typeface="Arial" pitchFamily="34" charset="0"/>
              </a:rPr>
              <a:t>Animal pest.</a:t>
            </a:r>
          </a:p>
          <a:p>
            <a:pPr marL="228600" indent="-228600">
              <a:buFontTx/>
              <a:buAutoNum type="arabicPeriod"/>
            </a:pPr>
            <a:r>
              <a:rPr lang="en-US" sz="1000" dirty="0" smtClean="0">
                <a:solidFill>
                  <a:prstClr val="black"/>
                </a:solidFill>
                <a:latin typeface="Arial" pitchFamily="34" charset="0"/>
                <a:cs typeface="Arial" pitchFamily="34" charset="0"/>
              </a:rPr>
              <a:t>Forest canopy pest.</a:t>
            </a:r>
            <a:endParaRPr lang="en-US" sz="1000" dirty="0">
              <a:solidFill>
                <a:prstClr val="black"/>
              </a:solidFill>
              <a:latin typeface="Arial" pitchFamily="34" charset="0"/>
              <a:cs typeface="Arial" pitchFamily="34" charset="0"/>
            </a:endParaRPr>
          </a:p>
        </p:txBody>
      </p:sp>
      <p:sp>
        <p:nvSpPr>
          <p:cNvPr id="11" name="TextBox 10"/>
          <p:cNvSpPr txBox="1"/>
          <p:nvPr/>
        </p:nvSpPr>
        <p:spPr>
          <a:xfrm>
            <a:off x="241959" y="3540610"/>
            <a:ext cx="4157864"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exceeding any of the following during a calendar year:</a:t>
            </a:r>
          </a:p>
          <a:p>
            <a:pPr marL="228600" indent="-228600">
              <a:buFontTx/>
              <a:buAutoNum type="arabicPeriod"/>
            </a:pPr>
            <a:r>
              <a:rPr lang="en-US" sz="1000" dirty="0" smtClean="0">
                <a:solidFill>
                  <a:prstClr val="black"/>
                </a:solidFill>
                <a:latin typeface="Arial" pitchFamily="34" charset="0"/>
                <a:cs typeface="Arial" pitchFamily="34" charset="0"/>
              </a:rPr>
              <a:t>For mosquito or other flying insect pest – </a:t>
            </a:r>
            <a:r>
              <a:rPr lang="en-US" sz="1000" dirty="0" err="1" smtClean="0">
                <a:solidFill>
                  <a:prstClr val="black"/>
                </a:solidFill>
                <a:latin typeface="Arial" pitchFamily="34" charset="0"/>
                <a:cs typeface="Arial" pitchFamily="34" charset="0"/>
              </a:rPr>
              <a:t>adulticide</a:t>
            </a:r>
            <a:r>
              <a:rPr lang="en-US" sz="1000" dirty="0" smtClean="0">
                <a:solidFill>
                  <a:prstClr val="black"/>
                </a:solidFill>
                <a:latin typeface="Arial" pitchFamily="34" charset="0"/>
                <a:cs typeface="Arial" pitchFamily="34" charset="0"/>
              </a:rPr>
              <a:t> treatment area greater than 6400 acres.</a:t>
            </a:r>
          </a:p>
          <a:p>
            <a:pPr marL="228600" indent="-228600">
              <a:buFontTx/>
              <a:buAutoNum type="arabicPeriod"/>
            </a:pPr>
            <a:r>
              <a:rPr lang="en-US" sz="1000" dirty="0" smtClean="0">
                <a:solidFill>
                  <a:prstClr val="black"/>
                </a:solidFill>
                <a:latin typeface="Arial" pitchFamily="34" charset="0"/>
                <a:cs typeface="Arial" pitchFamily="34" charset="0"/>
              </a:rPr>
              <a:t>For weed, algae, and animal pest – treatment of more than 20 linear miles or treatment area greater than 80 acres of water.</a:t>
            </a:r>
          </a:p>
          <a:p>
            <a:pPr marL="228600" indent="-228600">
              <a:buFontTx/>
              <a:buAutoNum type="arabicPeriod"/>
            </a:pPr>
            <a:r>
              <a:rPr lang="en-US" sz="1000" dirty="0" smtClean="0">
                <a:solidFill>
                  <a:prstClr val="black"/>
                </a:solidFill>
                <a:latin typeface="Arial" pitchFamily="34" charset="0"/>
                <a:cs typeface="Arial" pitchFamily="34" charset="0"/>
              </a:rPr>
              <a:t>For forest canopy </a:t>
            </a:r>
            <a:r>
              <a:rPr lang="en-US" sz="1000" dirty="0">
                <a:solidFill>
                  <a:prstClr val="black"/>
                </a:solidFill>
                <a:latin typeface="Arial" pitchFamily="34" charset="0"/>
                <a:cs typeface="Arial" pitchFamily="34" charset="0"/>
              </a:rPr>
              <a:t>pest – </a:t>
            </a:r>
            <a:r>
              <a:rPr lang="en-US" sz="1000" dirty="0" smtClean="0">
                <a:solidFill>
                  <a:prstClr val="black"/>
                </a:solidFill>
                <a:latin typeface="Arial" pitchFamily="34" charset="0"/>
                <a:cs typeface="Arial" pitchFamily="34" charset="0"/>
              </a:rPr>
              <a:t>treatment area greater than 6400 acres.</a:t>
            </a:r>
            <a:endParaRPr lang="en-US" sz="1000" dirty="0">
              <a:solidFill>
                <a:prstClr val="black"/>
              </a:solidFill>
              <a:latin typeface="Arial" pitchFamily="34" charset="0"/>
              <a:cs typeface="Arial" pitchFamily="34" charset="0"/>
            </a:endParaRPr>
          </a:p>
        </p:txBody>
      </p:sp>
      <p:sp>
        <p:nvSpPr>
          <p:cNvPr id="12" name="TextBox 11"/>
          <p:cNvSpPr txBox="1"/>
          <p:nvPr/>
        </p:nvSpPr>
        <p:spPr>
          <a:xfrm>
            <a:off x="5761169" y="3540609"/>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large entity as defined in HAR 11-55-01?</a:t>
            </a:r>
            <a:endParaRPr lang="en-US" sz="1000" dirty="0">
              <a:solidFill>
                <a:prstClr val="black"/>
              </a:solidFill>
              <a:latin typeface="Arial" pitchFamily="34" charset="0"/>
              <a:cs typeface="Arial" pitchFamily="34" charset="0"/>
            </a:endParaRPr>
          </a:p>
        </p:txBody>
      </p:sp>
      <p:sp>
        <p:nvSpPr>
          <p:cNvPr id="13" name="TextBox 12"/>
          <p:cNvSpPr txBox="1"/>
          <p:nvPr/>
        </p:nvSpPr>
        <p:spPr>
          <a:xfrm>
            <a:off x="191300" y="5092764"/>
            <a:ext cx="2834253"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automatically covered under the Pesticide General Permit and do not need to submit a NOI, PDMP, or annual report. You are required to comply with requirements as applicable (e.g. HAR 11-55, Appendix M, Sections 2, 3, 4, 6, and 7).</a:t>
            </a:r>
            <a:endParaRPr lang="en-US" sz="1000" dirty="0">
              <a:solidFill>
                <a:prstClr val="black"/>
              </a:solidFill>
              <a:latin typeface="Arial" pitchFamily="34" charset="0"/>
              <a:cs typeface="Arial" pitchFamily="34" charset="0"/>
            </a:endParaRPr>
          </a:p>
        </p:txBody>
      </p:sp>
      <p:sp>
        <p:nvSpPr>
          <p:cNvPr id="14" name="TextBox 13"/>
          <p:cNvSpPr txBox="1"/>
          <p:nvPr/>
        </p:nvSpPr>
        <p:spPr>
          <a:xfrm>
            <a:off x="101600" y="6200757"/>
            <a:ext cx="8940800" cy="600164"/>
          </a:xfrm>
          <a:prstGeom prst="rect">
            <a:avLst/>
          </a:prstGeom>
          <a:noFill/>
          <a:ln>
            <a:noFill/>
          </a:ln>
        </p:spPr>
        <p:txBody>
          <a:bodyPr wrap="square" rtlCol="0">
            <a:spAutoFit/>
          </a:bodyPr>
          <a:lstStyle/>
          <a:p>
            <a:pPr marL="91440"/>
            <a:endParaRPr lang="en-US" sz="1200" dirty="0" smtClean="0">
              <a:solidFill>
                <a:prstClr val="black"/>
              </a:solidFill>
              <a:latin typeface="Arial" pitchFamily="34" charset="0"/>
              <a:cs typeface="Arial" pitchFamily="34" charset="0"/>
            </a:endParaRPr>
          </a:p>
          <a:p>
            <a:pPr marL="91440"/>
            <a:r>
              <a:rPr lang="en-US" sz="1200" dirty="0" smtClean="0">
                <a:solidFill>
                  <a:prstClr val="black"/>
                </a:solidFill>
                <a:latin typeface="Arial" pitchFamily="34" charset="0"/>
                <a:cs typeface="Arial" pitchFamily="34" charset="0"/>
              </a:rPr>
              <a:t>*</a:t>
            </a:r>
            <a:r>
              <a:rPr lang="en-US" sz="900" dirty="0" smtClean="0">
                <a:solidFill>
                  <a:prstClr val="black"/>
                </a:solidFill>
                <a:latin typeface="Arial" pitchFamily="34" charset="0"/>
                <a:cs typeface="Arial" pitchFamily="34" charset="0"/>
              </a:rPr>
              <a:t>This flow chart is intended to summarize permit applicability and requirements. It is not all inclusive of the terms, conditions, and requirements of the Pesticide General Permit. You must read HAR Ch. 11-55, Appendix M, for further detail.</a:t>
            </a:r>
          </a:p>
        </p:txBody>
      </p:sp>
      <p:sp>
        <p:nvSpPr>
          <p:cNvPr id="15" name="TextBox 14"/>
          <p:cNvSpPr txBox="1"/>
          <p:nvPr/>
        </p:nvSpPr>
        <p:spPr>
          <a:xfrm>
            <a:off x="3874803" y="5092763"/>
            <a:ext cx="2408424"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r>
              <a:rPr lang="en-US" sz="1000" dirty="0" smtClean="0">
                <a:solidFill>
                  <a:prstClr val="black"/>
                </a:solidFill>
                <a:latin typeface="Arial" pitchFamily="34" charset="0"/>
                <a:cs typeface="Arial" pitchFamily="34" charset="0"/>
              </a:rPr>
              <a:t>3. Comply with other requirements per HAR 11-55, Appendix M.</a:t>
            </a:r>
          </a:p>
          <a:p>
            <a:r>
              <a:rPr lang="en-US" sz="1000" dirty="0" smtClean="0">
                <a:solidFill>
                  <a:prstClr val="black"/>
                </a:solidFill>
                <a:latin typeface="Arial" pitchFamily="34" charset="0"/>
                <a:cs typeface="Arial" pitchFamily="34" charset="0"/>
              </a:rPr>
              <a:t>PDMP and Annual report not required.</a:t>
            </a:r>
          </a:p>
          <a:p>
            <a:pPr algn="ctr"/>
            <a:endParaRPr lang="en-US" sz="1000" dirty="0">
              <a:solidFill>
                <a:prstClr val="black"/>
              </a:solidFill>
              <a:latin typeface="Arial" pitchFamily="34" charset="0"/>
              <a:cs typeface="Arial" pitchFamily="34" charset="0"/>
            </a:endParaRPr>
          </a:p>
        </p:txBody>
      </p:sp>
      <p:sp>
        <p:nvSpPr>
          <p:cNvPr id="16" name="TextBox 15"/>
          <p:cNvSpPr txBox="1"/>
          <p:nvPr/>
        </p:nvSpPr>
        <p:spPr>
          <a:xfrm>
            <a:off x="6703744" y="5092763"/>
            <a:ext cx="2237056"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Prepare a PDMP.</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pPr marL="228600" indent="-228600">
              <a:buFontTx/>
              <a:buAutoNum type="arabicPeriod"/>
            </a:pPr>
            <a:r>
              <a:rPr lang="en-US" sz="1000" dirty="0" smtClean="0">
                <a:solidFill>
                  <a:prstClr val="black"/>
                </a:solidFill>
                <a:latin typeface="Arial" pitchFamily="34" charset="0"/>
                <a:cs typeface="Arial" pitchFamily="34" charset="0"/>
              </a:rPr>
              <a:t>Prepare annual reports.</a:t>
            </a:r>
          </a:p>
          <a:p>
            <a:pPr marL="228600" indent="-228600">
              <a:buFontTx/>
              <a:buAutoNum type="arabicPeriod"/>
            </a:pPr>
            <a:r>
              <a:rPr lang="en-US" sz="1000" dirty="0" smtClean="0">
                <a:solidFill>
                  <a:prstClr val="black"/>
                </a:solidFill>
                <a:latin typeface="Arial" pitchFamily="34" charset="0"/>
                <a:cs typeface="Arial" pitchFamily="34" charset="0"/>
              </a:rPr>
              <a:t>Comply with other requirements per HAR 11-55, Appendix M.</a:t>
            </a:r>
            <a:endParaRPr lang="en-US" sz="1000" dirty="0">
              <a:solidFill>
                <a:prstClr val="black"/>
              </a:solidFill>
              <a:latin typeface="Arial" pitchFamily="34" charset="0"/>
              <a:cs typeface="Arial" pitchFamily="34" charset="0"/>
            </a:endParaRPr>
          </a:p>
        </p:txBody>
      </p:sp>
      <p:cxnSp>
        <p:nvCxnSpPr>
          <p:cNvPr id="18" name="Elbow Connector 17"/>
          <p:cNvCxnSpPr>
            <a:stCxn id="4" idx="2"/>
            <a:endCxn id="5" idx="0"/>
          </p:cNvCxnSpPr>
          <p:nvPr/>
        </p:nvCxnSpPr>
        <p:spPr>
          <a:xfrm rot="5400000">
            <a:off x="2126285" y="26339"/>
            <a:ext cx="248077" cy="151089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2"/>
            <a:endCxn id="6" idx="0"/>
          </p:cNvCxnSpPr>
          <p:nvPr/>
        </p:nvCxnSpPr>
        <p:spPr>
          <a:xfrm rot="16200000" flipH="1">
            <a:off x="3779156" y="-115640"/>
            <a:ext cx="248076" cy="17948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7" idx="0"/>
          </p:cNvCxnSpPr>
          <p:nvPr/>
        </p:nvCxnSpPr>
        <p:spPr>
          <a:xfrm rot="10800000" flipV="1">
            <a:off x="2141341" y="1371708"/>
            <a:ext cx="2659284" cy="1888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10" idx="0"/>
          </p:cNvCxnSpPr>
          <p:nvPr/>
        </p:nvCxnSpPr>
        <p:spPr>
          <a:xfrm rot="16200000" flipH="1">
            <a:off x="5989452" y="117100"/>
            <a:ext cx="231586" cy="26092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8" idx="0"/>
          </p:cNvCxnSpPr>
          <p:nvPr/>
        </p:nvCxnSpPr>
        <p:spPr>
          <a:xfrm rot="10800000" flipV="1">
            <a:off x="4820929" y="1971017"/>
            <a:ext cx="1217700" cy="2436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8" idx="0"/>
          </p:cNvCxnSpPr>
          <p:nvPr/>
        </p:nvCxnSpPr>
        <p:spPr>
          <a:xfrm>
            <a:off x="3556313" y="1971017"/>
            <a:ext cx="1264616" cy="2436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2"/>
            <a:endCxn id="9" idx="3"/>
          </p:cNvCxnSpPr>
          <p:nvPr/>
        </p:nvCxnSpPr>
        <p:spPr>
          <a:xfrm rot="5400000">
            <a:off x="6365786" y="1948565"/>
            <a:ext cx="439469" cy="16487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9" idx="2"/>
            <a:endCxn id="12" idx="0"/>
          </p:cNvCxnSpPr>
          <p:nvPr/>
        </p:nvCxnSpPr>
        <p:spPr>
          <a:xfrm rot="16200000" flipH="1">
            <a:off x="5591065" y="2418004"/>
            <a:ext cx="340209" cy="1905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2"/>
            <a:endCxn id="11" idx="0"/>
          </p:cNvCxnSpPr>
          <p:nvPr/>
        </p:nvCxnSpPr>
        <p:spPr>
          <a:xfrm rot="5400000">
            <a:off x="3394675" y="2126616"/>
            <a:ext cx="340210" cy="24877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1"/>
          </p:cNvCxnSpPr>
          <p:nvPr/>
        </p:nvCxnSpPr>
        <p:spPr>
          <a:xfrm>
            <a:off x="4399825" y="3748357"/>
            <a:ext cx="1361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2"/>
            <a:endCxn id="13" idx="0"/>
          </p:cNvCxnSpPr>
          <p:nvPr/>
        </p:nvCxnSpPr>
        <p:spPr>
          <a:xfrm rot="5400000">
            <a:off x="1696414" y="4468286"/>
            <a:ext cx="536491" cy="7124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2" idx="2"/>
            <a:endCxn id="15" idx="0"/>
          </p:cNvCxnSpPr>
          <p:nvPr/>
        </p:nvCxnSpPr>
        <p:spPr>
          <a:xfrm rot="5400000">
            <a:off x="5328015" y="3707108"/>
            <a:ext cx="1136655" cy="16346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2"/>
            <a:endCxn id="16" idx="0"/>
          </p:cNvCxnSpPr>
          <p:nvPr/>
        </p:nvCxnSpPr>
        <p:spPr>
          <a:xfrm rot="16200000" flipH="1">
            <a:off x="6699643" y="3970133"/>
            <a:ext cx="1136655" cy="11086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4071" y="1262064"/>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67" name="TextBox 66"/>
          <p:cNvSpPr txBox="1"/>
          <p:nvPr/>
        </p:nvSpPr>
        <p:spPr>
          <a:xfrm>
            <a:off x="7172960" y="2567398"/>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8" name="TextBox 67"/>
          <p:cNvSpPr txBox="1"/>
          <p:nvPr/>
        </p:nvSpPr>
        <p:spPr>
          <a:xfrm>
            <a:off x="5831353" y="1262064"/>
            <a:ext cx="426720" cy="230832"/>
          </a:xfrm>
          <a:prstGeom prst="rect">
            <a:avLst/>
          </a:prstGeom>
          <a:solidFill>
            <a:schemeClr val="bg1"/>
          </a:solidFill>
        </p:spPr>
        <p:txBody>
          <a:bodyPr wrap="square" lIns="45720" rIns="45720" rtlCol="0" anchor="ctr" anchorCtr="0">
            <a:spAutoFit/>
          </a:bodyPr>
          <a:lstStyle/>
          <a:p>
            <a:pPr algn="ctr"/>
            <a:r>
              <a:rPr lang="en-US" sz="900" b="1" dirty="0" smtClean="0">
                <a:solidFill>
                  <a:srgbClr val="FF0000"/>
                </a:solidFill>
                <a:latin typeface="Arial" pitchFamily="34" charset="0"/>
                <a:cs typeface="Arial" pitchFamily="34" charset="0"/>
              </a:rPr>
              <a:t>YES</a:t>
            </a:r>
            <a:endParaRPr lang="en-US" sz="900" b="1" dirty="0">
              <a:solidFill>
                <a:srgbClr val="FF0000"/>
              </a:solidFill>
              <a:latin typeface="Arial" pitchFamily="34" charset="0"/>
              <a:cs typeface="Arial" pitchFamily="34" charset="0"/>
            </a:endParaRPr>
          </a:p>
        </p:txBody>
      </p:sp>
      <p:sp>
        <p:nvSpPr>
          <p:cNvPr id="69" name="TextBox 68"/>
          <p:cNvSpPr txBox="1"/>
          <p:nvPr/>
        </p:nvSpPr>
        <p:spPr>
          <a:xfrm>
            <a:off x="3690753" y="654827"/>
            <a:ext cx="426720" cy="230832"/>
          </a:xfrm>
          <a:prstGeom prst="rect">
            <a:avLst/>
          </a:prstGeom>
          <a:solidFill>
            <a:schemeClr val="bg1"/>
          </a:solidFill>
        </p:spPr>
        <p:txBody>
          <a:bodyPr wrap="square" lIns="45720" rIns="45720" rtlCol="0" anchor="ctr" anchorCtr="0">
            <a:spAutoFit/>
          </a:bodyPr>
          <a:lstStyle/>
          <a:p>
            <a:pPr algn="ctr"/>
            <a:r>
              <a:rPr lang="en-US" sz="900" b="1" dirty="0" smtClean="0">
                <a:solidFill>
                  <a:srgbClr val="FF0000"/>
                </a:solidFill>
                <a:latin typeface="Arial" pitchFamily="34" charset="0"/>
                <a:cs typeface="Arial" pitchFamily="34" charset="0"/>
              </a:rPr>
              <a:t>YES</a:t>
            </a:r>
            <a:endParaRPr lang="en-US" sz="900" b="1" dirty="0">
              <a:solidFill>
                <a:srgbClr val="FF0000"/>
              </a:solidFill>
              <a:latin typeface="Arial" pitchFamily="34" charset="0"/>
              <a:cs typeface="Arial" pitchFamily="34" charset="0"/>
            </a:endParaRPr>
          </a:p>
        </p:txBody>
      </p:sp>
      <p:sp>
        <p:nvSpPr>
          <p:cNvPr id="70" name="TextBox 69"/>
          <p:cNvSpPr txBox="1"/>
          <p:nvPr/>
        </p:nvSpPr>
        <p:spPr>
          <a:xfrm>
            <a:off x="5761169" y="44196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1" name="TextBox 70"/>
          <p:cNvSpPr txBox="1"/>
          <p:nvPr/>
        </p:nvSpPr>
        <p:spPr>
          <a:xfrm>
            <a:off x="3381900" y="3234236"/>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2" name="TextBox 71"/>
          <p:cNvSpPr txBox="1"/>
          <p:nvPr/>
        </p:nvSpPr>
        <p:spPr>
          <a:xfrm>
            <a:off x="5236737"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3" name="TextBox 72"/>
          <p:cNvSpPr txBox="1"/>
          <p:nvPr/>
        </p:nvSpPr>
        <p:spPr>
          <a:xfrm>
            <a:off x="4000703"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4" name="TextBox 73"/>
          <p:cNvSpPr txBox="1"/>
          <p:nvPr/>
        </p:nvSpPr>
        <p:spPr>
          <a:xfrm>
            <a:off x="2067440" y="654827"/>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6" name="TextBox 75"/>
          <p:cNvSpPr txBox="1"/>
          <p:nvPr/>
        </p:nvSpPr>
        <p:spPr>
          <a:xfrm>
            <a:off x="1781132" y="47244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7" name="TextBox 76"/>
          <p:cNvSpPr txBox="1"/>
          <p:nvPr/>
        </p:nvSpPr>
        <p:spPr>
          <a:xfrm>
            <a:off x="5682983" y="3234236"/>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1" name="TextBox 80"/>
          <p:cNvSpPr txBox="1"/>
          <p:nvPr/>
        </p:nvSpPr>
        <p:spPr>
          <a:xfrm>
            <a:off x="7145705" y="44196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2" name="TextBox 81"/>
          <p:cNvSpPr txBox="1"/>
          <p:nvPr/>
        </p:nvSpPr>
        <p:spPr>
          <a:xfrm>
            <a:off x="4867136" y="3640862"/>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065" y="103751"/>
            <a:ext cx="1548555" cy="11323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71819771"/>
      </p:ext>
    </p:extLst>
  </p:cSld>
  <p:clrMapOvr>
    <a:masterClrMapping/>
  </p:clrMapOvr>
  <mc:AlternateContent xmlns:mc="http://schemas.openxmlformats.org/markup-compatibility/2006" xmlns:p14="http://schemas.microsoft.com/office/powerpoint/2010/main">
    <mc:Choice Requires="p14">
      <p:transition spd="slow" p14:dur="2000" advTm="8177"/>
    </mc:Choice>
    <mc:Fallback xmlns="">
      <p:transition spd="slow" advTm="8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888" y="103749"/>
            <a:ext cx="2881761" cy="553998"/>
          </a:xfrm>
          <a:prstGeom prst="rect">
            <a:avLst/>
          </a:prstGeom>
          <a:noFill/>
          <a:ln>
            <a:solidFill>
              <a:schemeClr val="tx1"/>
            </a:solidFill>
          </a:ln>
          <a:effectLst>
            <a:glow rad="101600">
              <a:schemeClr val="accent3">
                <a:satMod val="175000"/>
                <a:alpha val="4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Will you be applying a pesticide to a State water or will the pesticide get into a State water during its application? </a:t>
            </a:r>
            <a:r>
              <a:rPr lang="en-US" sz="1200" baseline="30000" dirty="0">
                <a:solidFill>
                  <a:prstClr val="black"/>
                </a:solidFill>
                <a:latin typeface="Arial" pitchFamily="34" charset="0"/>
                <a:cs typeface="Arial" pitchFamily="34" charset="0"/>
              </a:rPr>
              <a:t>*</a:t>
            </a:r>
          </a:p>
        </p:txBody>
      </p:sp>
      <p:sp>
        <p:nvSpPr>
          <p:cNvPr id="5" name="TextBox 4"/>
          <p:cNvSpPr txBox="1"/>
          <p:nvPr/>
        </p:nvSpPr>
        <p:spPr>
          <a:xfrm>
            <a:off x="191304" y="905824"/>
            <a:ext cx="2607145" cy="24622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NPDES Permit coverage not required.</a:t>
            </a:r>
            <a:endParaRPr lang="en-US" sz="1000" baseline="30000" dirty="0">
              <a:solidFill>
                <a:prstClr val="black"/>
              </a:solidFill>
              <a:latin typeface="Arial" pitchFamily="34" charset="0"/>
              <a:cs typeface="Arial" pitchFamily="34" charset="0"/>
            </a:endParaRPr>
          </a:p>
        </p:txBody>
      </p:sp>
      <p:sp>
        <p:nvSpPr>
          <p:cNvPr id="6" name="TextBox 5"/>
          <p:cNvSpPr txBox="1"/>
          <p:nvPr/>
        </p:nvSpPr>
        <p:spPr>
          <a:xfrm>
            <a:off x="3318009" y="905823"/>
            <a:ext cx="2965219" cy="400110"/>
          </a:xfrm>
          <a:prstGeom prst="rect">
            <a:avLst/>
          </a:prstGeom>
          <a:noFill/>
          <a:ln>
            <a:solidFill>
              <a:schemeClr val="tx1"/>
            </a:solidFill>
          </a:ln>
          <a:effectLst>
            <a:glow rad="127000">
              <a:schemeClr val="accent3">
                <a:lumMod val="40000"/>
                <a:lumOff val="6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Is the State water a Class A Marine Water or Class 2 Inland Water?</a:t>
            </a:r>
            <a:endParaRPr lang="en-US" sz="1000" baseline="30000" dirty="0">
              <a:solidFill>
                <a:prstClr val="black"/>
              </a:solidFill>
              <a:latin typeface="Arial" pitchFamily="34" charset="0"/>
              <a:cs typeface="Arial" pitchFamily="34" charset="0"/>
            </a:endParaRPr>
          </a:p>
        </p:txBody>
      </p:sp>
      <p:sp>
        <p:nvSpPr>
          <p:cNvPr id="7" name="TextBox 6"/>
          <p:cNvSpPr txBox="1"/>
          <p:nvPr/>
        </p:nvSpPr>
        <p:spPr>
          <a:xfrm>
            <a:off x="726367" y="1560598"/>
            <a:ext cx="2829948" cy="656590"/>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application of pesticide required to maintain water flow in agricultural irrigation ditches?</a:t>
            </a:r>
          </a:p>
          <a:p>
            <a:pPr algn="ctr"/>
            <a:endParaRPr lang="en-US" sz="1000" baseline="30000" dirty="0">
              <a:solidFill>
                <a:prstClr val="black"/>
              </a:solidFill>
              <a:latin typeface="Arial" pitchFamily="34" charset="0"/>
              <a:cs typeface="Arial" pitchFamily="34" charset="0"/>
            </a:endParaRPr>
          </a:p>
        </p:txBody>
      </p:sp>
      <p:sp>
        <p:nvSpPr>
          <p:cNvPr id="8" name="TextBox 7"/>
          <p:cNvSpPr txBox="1"/>
          <p:nvPr/>
        </p:nvSpPr>
        <p:spPr>
          <a:xfrm>
            <a:off x="4000703" y="2214655"/>
            <a:ext cx="1640452" cy="553998"/>
          </a:xfrm>
          <a:prstGeom prst="rect">
            <a:avLst/>
          </a:prstGeom>
          <a:noFill/>
          <a:ln>
            <a:solidFill>
              <a:schemeClr val="tx1"/>
            </a:solidFill>
          </a:ln>
          <a:effectLst>
            <a:glow rad="127000">
              <a:schemeClr val="accent3">
                <a:lumMod val="40000"/>
                <a:lumOff val="6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Individual NPDES permit coverage may be required.</a:t>
            </a:r>
            <a:endParaRPr lang="en-US" sz="1000" baseline="30000" dirty="0">
              <a:solidFill>
                <a:prstClr val="black"/>
              </a:solidFill>
              <a:latin typeface="Arial" pitchFamily="34" charset="0"/>
              <a:cs typeface="Arial" pitchFamily="34" charset="0"/>
            </a:endParaRPr>
          </a:p>
        </p:txBody>
      </p:sp>
      <p:sp>
        <p:nvSpPr>
          <p:cNvPr id="9" name="TextBox 8"/>
          <p:cNvSpPr txBox="1"/>
          <p:nvPr/>
        </p:nvSpPr>
        <p:spPr>
          <a:xfrm>
            <a:off x="3856169" y="2784901"/>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state or federal government entity?</a:t>
            </a:r>
            <a:endParaRPr lang="en-US" sz="1000" dirty="0">
              <a:solidFill>
                <a:prstClr val="black"/>
              </a:solidFill>
              <a:latin typeface="Arial" pitchFamily="34" charset="0"/>
              <a:cs typeface="Arial" pitchFamily="34" charset="0"/>
            </a:endParaRPr>
          </a:p>
        </p:txBody>
      </p:sp>
      <p:sp>
        <p:nvSpPr>
          <p:cNvPr id="10" name="TextBox 9"/>
          <p:cNvSpPr txBox="1"/>
          <p:nvPr/>
        </p:nvSpPr>
        <p:spPr>
          <a:xfrm>
            <a:off x="6038617" y="1537519"/>
            <a:ext cx="2742507" cy="1015663"/>
          </a:xfrm>
          <a:prstGeom prst="rect">
            <a:avLst/>
          </a:prstGeom>
          <a:noFill/>
          <a:ln>
            <a:solidFill>
              <a:schemeClr val="tx1"/>
            </a:solidFill>
          </a:ln>
          <a:effectLst>
            <a:glow rad="127000">
              <a:schemeClr val="accent3">
                <a:lumMod val="40000"/>
                <a:lumOff val="60000"/>
              </a:schemeClr>
            </a:glow>
          </a:effectLst>
        </p:spPr>
        <p:txBody>
          <a:bodyPr wrap="square" rtlCol="0">
            <a:spAutoFit/>
          </a:bodyPr>
          <a:lstStyle/>
          <a:p>
            <a:pPr algn="ctr"/>
            <a:r>
              <a:rPr lang="en-US" sz="1000" dirty="0" smtClean="0">
                <a:solidFill>
                  <a:prstClr val="black"/>
                </a:solidFill>
                <a:latin typeface="Arial" pitchFamily="34" charset="0"/>
                <a:cs typeface="Arial" pitchFamily="34" charset="0"/>
              </a:rPr>
              <a:t>Is the reason you are applying the pesticide to control: </a:t>
            </a:r>
          </a:p>
          <a:p>
            <a:pPr marL="228600" indent="-228600">
              <a:buFontTx/>
              <a:buAutoNum type="arabicPeriod"/>
            </a:pPr>
            <a:r>
              <a:rPr lang="en-US" sz="1000" dirty="0" smtClean="0">
                <a:solidFill>
                  <a:prstClr val="black"/>
                </a:solidFill>
                <a:latin typeface="Arial" pitchFamily="34" charset="0"/>
                <a:cs typeface="Arial" pitchFamily="34" charset="0"/>
              </a:rPr>
              <a:t>Mosquito or other flying insect pest.</a:t>
            </a:r>
          </a:p>
          <a:p>
            <a:pPr marL="228600" indent="-228600">
              <a:buFontTx/>
              <a:buAutoNum type="arabicPeriod"/>
            </a:pPr>
            <a:r>
              <a:rPr lang="en-US" sz="1000" dirty="0" smtClean="0">
                <a:solidFill>
                  <a:prstClr val="black"/>
                </a:solidFill>
                <a:latin typeface="Arial" pitchFamily="34" charset="0"/>
                <a:cs typeface="Arial" pitchFamily="34" charset="0"/>
              </a:rPr>
              <a:t>Weed or algae pest.</a:t>
            </a:r>
          </a:p>
          <a:p>
            <a:pPr marL="228600" indent="-228600">
              <a:buFontTx/>
              <a:buAutoNum type="arabicPeriod"/>
            </a:pPr>
            <a:r>
              <a:rPr lang="en-US" sz="1000" dirty="0" smtClean="0">
                <a:solidFill>
                  <a:prstClr val="black"/>
                </a:solidFill>
                <a:latin typeface="Arial" pitchFamily="34" charset="0"/>
                <a:cs typeface="Arial" pitchFamily="34" charset="0"/>
              </a:rPr>
              <a:t>Animal pest.</a:t>
            </a:r>
          </a:p>
          <a:p>
            <a:pPr marL="228600" indent="-228600">
              <a:buFontTx/>
              <a:buAutoNum type="arabicPeriod"/>
            </a:pPr>
            <a:r>
              <a:rPr lang="en-US" sz="1000" dirty="0" smtClean="0">
                <a:solidFill>
                  <a:prstClr val="black"/>
                </a:solidFill>
                <a:latin typeface="Arial" pitchFamily="34" charset="0"/>
                <a:cs typeface="Arial" pitchFamily="34" charset="0"/>
              </a:rPr>
              <a:t>Forest canopy pest.</a:t>
            </a:r>
            <a:endParaRPr lang="en-US" sz="1000" dirty="0">
              <a:solidFill>
                <a:prstClr val="black"/>
              </a:solidFill>
              <a:latin typeface="Arial" pitchFamily="34" charset="0"/>
              <a:cs typeface="Arial" pitchFamily="34" charset="0"/>
            </a:endParaRPr>
          </a:p>
        </p:txBody>
      </p:sp>
      <p:sp>
        <p:nvSpPr>
          <p:cNvPr id="11" name="TextBox 10"/>
          <p:cNvSpPr txBox="1"/>
          <p:nvPr/>
        </p:nvSpPr>
        <p:spPr>
          <a:xfrm>
            <a:off x="241959" y="3540610"/>
            <a:ext cx="4157864"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exceeding any of the following during a calendar year:</a:t>
            </a:r>
          </a:p>
          <a:p>
            <a:pPr marL="228600" indent="-228600">
              <a:buFontTx/>
              <a:buAutoNum type="arabicPeriod"/>
            </a:pPr>
            <a:r>
              <a:rPr lang="en-US" sz="1000" dirty="0" smtClean="0">
                <a:solidFill>
                  <a:prstClr val="black"/>
                </a:solidFill>
                <a:latin typeface="Arial" pitchFamily="34" charset="0"/>
                <a:cs typeface="Arial" pitchFamily="34" charset="0"/>
              </a:rPr>
              <a:t>For mosquito or other flying insect pest – </a:t>
            </a:r>
            <a:r>
              <a:rPr lang="en-US" sz="1000" dirty="0" err="1" smtClean="0">
                <a:solidFill>
                  <a:prstClr val="black"/>
                </a:solidFill>
                <a:latin typeface="Arial" pitchFamily="34" charset="0"/>
                <a:cs typeface="Arial" pitchFamily="34" charset="0"/>
              </a:rPr>
              <a:t>adulticide</a:t>
            </a:r>
            <a:r>
              <a:rPr lang="en-US" sz="1000" dirty="0" smtClean="0">
                <a:solidFill>
                  <a:prstClr val="black"/>
                </a:solidFill>
                <a:latin typeface="Arial" pitchFamily="34" charset="0"/>
                <a:cs typeface="Arial" pitchFamily="34" charset="0"/>
              </a:rPr>
              <a:t> treatment area greater than 6400 acres.</a:t>
            </a:r>
          </a:p>
          <a:p>
            <a:pPr marL="228600" indent="-228600">
              <a:buFontTx/>
              <a:buAutoNum type="arabicPeriod"/>
            </a:pPr>
            <a:r>
              <a:rPr lang="en-US" sz="1000" dirty="0" smtClean="0">
                <a:solidFill>
                  <a:prstClr val="black"/>
                </a:solidFill>
                <a:latin typeface="Arial" pitchFamily="34" charset="0"/>
                <a:cs typeface="Arial" pitchFamily="34" charset="0"/>
              </a:rPr>
              <a:t>For weed, algae, and animal pest – treatment of more than 20 linear miles or treatment area greater than 80 acres of water.</a:t>
            </a:r>
          </a:p>
          <a:p>
            <a:pPr marL="228600" indent="-228600">
              <a:buFontTx/>
              <a:buAutoNum type="arabicPeriod"/>
            </a:pPr>
            <a:r>
              <a:rPr lang="en-US" sz="1000" dirty="0" smtClean="0">
                <a:solidFill>
                  <a:prstClr val="black"/>
                </a:solidFill>
                <a:latin typeface="Arial" pitchFamily="34" charset="0"/>
                <a:cs typeface="Arial" pitchFamily="34" charset="0"/>
              </a:rPr>
              <a:t>For forest canopy </a:t>
            </a:r>
            <a:r>
              <a:rPr lang="en-US" sz="1000" dirty="0">
                <a:solidFill>
                  <a:prstClr val="black"/>
                </a:solidFill>
                <a:latin typeface="Arial" pitchFamily="34" charset="0"/>
                <a:cs typeface="Arial" pitchFamily="34" charset="0"/>
              </a:rPr>
              <a:t>pest – </a:t>
            </a:r>
            <a:r>
              <a:rPr lang="en-US" sz="1000" dirty="0" smtClean="0">
                <a:solidFill>
                  <a:prstClr val="black"/>
                </a:solidFill>
                <a:latin typeface="Arial" pitchFamily="34" charset="0"/>
                <a:cs typeface="Arial" pitchFamily="34" charset="0"/>
              </a:rPr>
              <a:t>treatment area greater than 6400 acres.</a:t>
            </a:r>
            <a:endParaRPr lang="en-US" sz="1000" dirty="0">
              <a:solidFill>
                <a:prstClr val="black"/>
              </a:solidFill>
              <a:latin typeface="Arial" pitchFamily="34" charset="0"/>
              <a:cs typeface="Arial" pitchFamily="34" charset="0"/>
            </a:endParaRPr>
          </a:p>
        </p:txBody>
      </p:sp>
      <p:sp>
        <p:nvSpPr>
          <p:cNvPr id="12" name="TextBox 11"/>
          <p:cNvSpPr txBox="1"/>
          <p:nvPr/>
        </p:nvSpPr>
        <p:spPr>
          <a:xfrm>
            <a:off x="5761169" y="3540609"/>
            <a:ext cx="1905000" cy="415499"/>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large entity as defined in HAR 11-55-01?</a:t>
            </a:r>
            <a:endParaRPr lang="en-US" sz="1000" dirty="0">
              <a:solidFill>
                <a:prstClr val="black"/>
              </a:solidFill>
              <a:latin typeface="Arial" pitchFamily="34" charset="0"/>
              <a:cs typeface="Arial" pitchFamily="34" charset="0"/>
            </a:endParaRPr>
          </a:p>
        </p:txBody>
      </p:sp>
      <p:sp>
        <p:nvSpPr>
          <p:cNvPr id="13" name="TextBox 12"/>
          <p:cNvSpPr txBox="1"/>
          <p:nvPr/>
        </p:nvSpPr>
        <p:spPr>
          <a:xfrm>
            <a:off x="191300" y="5092764"/>
            <a:ext cx="2834253" cy="1015663"/>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automatically covered under the Pesticide General Permit and do not need to submit a NOI, PDMP, or annual report. You are required to comply with requirements as applicable (e.g. HAR 11-55, Appendix M, Sections 2, 3, 4, 6, and 7).</a:t>
            </a:r>
            <a:endParaRPr lang="en-US" sz="1000" dirty="0">
              <a:solidFill>
                <a:prstClr val="black"/>
              </a:solidFill>
              <a:latin typeface="Arial" pitchFamily="34" charset="0"/>
              <a:cs typeface="Arial" pitchFamily="34" charset="0"/>
            </a:endParaRPr>
          </a:p>
        </p:txBody>
      </p:sp>
      <p:sp>
        <p:nvSpPr>
          <p:cNvPr id="14" name="TextBox 13"/>
          <p:cNvSpPr txBox="1"/>
          <p:nvPr/>
        </p:nvSpPr>
        <p:spPr>
          <a:xfrm>
            <a:off x="101600" y="6200757"/>
            <a:ext cx="8940800" cy="600164"/>
          </a:xfrm>
          <a:prstGeom prst="rect">
            <a:avLst/>
          </a:prstGeom>
          <a:noFill/>
          <a:ln>
            <a:noFill/>
          </a:ln>
        </p:spPr>
        <p:txBody>
          <a:bodyPr wrap="square" rtlCol="0">
            <a:spAutoFit/>
          </a:bodyPr>
          <a:lstStyle/>
          <a:p>
            <a:pPr marL="91440"/>
            <a:endParaRPr lang="en-US" sz="1200" dirty="0" smtClean="0">
              <a:solidFill>
                <a:prstClr val="black"/>
              </a:solidFill>
              <a:latin typeface="Arial" pitchFamily="34" charset="0"/>
              <a:cs typeface="Arial" pitchFamily="34" charset="0"/>
            </a:endParaRPr>
          </a:p>
          <a:p>
            <a:pPr marL="91440"/>
            <a:r>
              <a:rPr lang="en-US" sz="1200" dirty="0" smtClean="0">
                <a:solidFill>
                  <a:prstClr val="black"/>
                </a:solidFill>
                <a:latin typeface="Arial" pitchFamily="34" charset="0"/>
                <a:cs typeface="Arial" pitchFamily="34" charset="0"/>
              </a:rPr>
              <a:t>*</a:t>
            </a:r>
            <a:r>
              <a:rPr lang="en-US" sz="900" dirty="0" smtClean="0">
                <a:solidFill>
                  <a:prstClr val="black"/>
                </a:solidFill>
                <a:latin typeface="Arial" pitchFamily="34" charset="0"/>
                <a:cs typeface="Arial" pitchFamily="34" charset="0"/>
              </a:rPr>
              <a:t>This flow chart is intended to summarize permit applicability and requirements. It is not all inclusive of the terms, conditions, and requirements of the Pesticide General Permit. You must read HAR Ch. 11-55, Appendix M, for further detail.</a:t>
            </a:r>
          </a:p>
        </p:txBody>
      </p:sp>
      <p:sp>
        <p:nvSpPr>
          <p:cNvPr id="15" name="TextBox 14"/>
          <p:cNvSpPr txBox="1"/>
          <p:nvPr/>
        </p:nvSpPr>
        <p:spPr>
          <a:xfrm>
            <a:off x="3874803" y="5092763"/>
            <a:ext cx="2408424"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r>
              <a:rPr lang="en-US" sz="1000" dirty="0" smtClean="0">
                <a:solidFill>
                  <a:prstClr val="black"/>
                </a:solidFill>
                <a:latin typeface="Arial" pitchFamily="34" charset="0"/>
                <a:cs typeface="Arial" pitchFamily="34" charset="0"/>
              </a:rPr>
              <a:t>3. Comply with other requirements per HAR 11-55, Appendix M.</a:t>
            </a:r>
          </a:p>
          <a:p>
            <a:r>
              <a:rPr lang="en-US" sz="1000" dirty="0" smtClean="0">
                <a:solidFill>
                  <a:prstClr val="black"/>
                </a:solidFill>
                <a:latin typeface="Arial" pitchFamily="34" charset="0"/>
                <a:cs typeface="Arial" pitchFamily="34" charset="0"/>
              </a:rPr>
              <a:t>PDMP and Annual report not required.</a:t>
            </a:r>
          </a:p>
          <a:p>
            <a:pPr algn="ctr"/>
            <a:endParaRPr lang="en-US" sz="1000" dirty="0">
              <a:solidFill>
                <a:prstClr val="black"/>
              </a:solidFill>
              <a:latin typeface="Arial" pitchFamily="34" charset="0"/>
              <a:cs typeface="Arial" pitchFamily="34" charset="0"/>
            </a:endParaRPr>
          </a:p>
        </p:txBody>
      </p:sp>
      <p:sp>
        <p:nvSpPr>
          <p:cNvPr id="16" name="TextBox 15"/>
          <p:cNvSpPr txBox="1"/>
          <p:nvPr/>
        </p:nvSpPr>
        <p:spPr>
          <a:xfrm>
            <a:off x="6703744" y="5092763"/>
            <a:ext cx="2237056" cy="116955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Prepare a PDMP.</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pPr marL="228600" indent="-228600">
              <a:buFontTx/>
              <a:buAutoNum type="arabicPeriod"/>
            </a:pPr>
            <a:r>
              <a:rPr lang="en-US" sz="1000" dirty="0" smtClean="0">
                <a:solidFill>
                  <a:prstClr val="black"/>
                </a:solidFill>
                <a:latin typeface="Arial" pitchFamily="34" charset="0"/>
                <a:cs typeface="Arial" pitchFamily="34" charset="0"/>
              </a:rPr>
              <a:t>Prepare annual reports.</a:t>
            </a:r>
          </a:p>
          <a:p>
            <a:pPr marL="228600" indent="-228600">
              <a:buFontTx/>
              <a:buAutoNum type="arabicPeriod"/>
            </a:pPr>
            <a:r>
              <a:rPr lang="en-US" sz="1000" dirty="0" smtClean="0">
                <a:solidFill>
                  <a:prstClr val="black"/>
                </a:solidFill>
                <a:latin typeface="Arial" pitchFamily="34" charset="0"/>
                <a:cs typeface="Arial" pitchFamily="34" charset="0"/>
              </a:rPr>
              <a:t>Comply with other requirements per HAR 11-55, Appendix M.</a:t>
            </a:r>
            <a:endParaRPr lang="en-US" sz="1000" dirty="0">
              <a:solidFill>
                <a:prstClr val="black"/>
              </a:solidFill>
              <a:latin typeface="Arial" pitchFamily="34" charset="0"/>
              <a:cs typeface="Arial" pitchFamily="34" charset="0"/>
            </a:endParaRPr>
          </a:p>
        </p:txBody>
      </p:sp>
      <p:cxnSp>
        <p:nvCxnSpPr>
          <p:cNvPr id="18" name="Elbow Connector 17"/>
          <p:cNvCxnSpPr>
            <a:stCxn id="4" idx="2"/>
            <a:endCxn id="5" idx="0"/>
          </p:cNvCxnSpPr>
          <p:nvPr/>
        </p:nvCxnSpPr>
        <p:spPr>
          <a:xfrm rot="5400000">
            <a:off x="2126285" y="26339"/>
            <a:ext cx="248077" cy="151089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2"/>
            <a:endCxn id="6" idx="0"/>
          </p:cNvCxnSpPr>
          <p:nvPr/>
        </p:nvCxnSpPr>
        <p:spPr>
          <a:xfrm rot="16200000" flipH="1">
            <a:off x="3779156" y="-115640"/>
            <a:ext cx="248076" cy="17948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7" idx="0"/>
          </p:cNvCxnSpPr>
          <p:nvPr/>
        </p:nvCxnSpPr>
        <p:spPr>
          <a:xfrm rot="10800000" flipV="1">
            <a:off x="2141341" y="1371708"/>
            <a:ext cx="2659284" cy="1888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10" idx="0"/>
          </p:cNvCxnSpPr>
          <p:nvPr/>
        </p:nvCxnSpPr>
        <p:spPr>
          <a:xfrm rot="16200000" flipH="1">
            <a:off x="5989452" y="117100"/>
            <a:ext cx="231586" cy="26092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8" idx="0"/>
          </p:cNvCxnSpPr>
          <p:nvPr/>
        </p:nvCxnSpPr>
        <p:spPr>
          <a:xfrm rot="10800000" flipV="1">
            <a:off x="4820929" y="1971017"/>
            <a:ext cx="1217700" cy="2436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8" idx="0"/>
          </p:cNvCxnSpPr>
          <p:nvPr/>
        </p:nvCxnSpPr>
        <p:spPr>
          <a:xfrm>
            <a:off x="3556313" y="1971017"/>
            <a:ext cx="1264616" cy="2436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2"/>
            <a:endCxn id="9" idx="3"/>
          </p:cNvCxnSpPr>
          <p:nvPr/>
        </p:nvCxnSpPr>
        <p:spPr>
          <a:xfrm rot="5400000">
            <a:off x="6365786" y="1948565"/>
            <a:ext cx="439469" cy="16487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9" idx="2"/>
            <a:endCxn id="12" idx="0"/>
          </p:cNvCxnSpPr>
          <p:nvPr/>
        </p:nvCxnSpPr>
        <p:spPr>
          <a:xfrm rot="16200000" flipH="1">
            <a:off x="5591065" y="2418004"/>
            <a:ext cx="340209" cy="1905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2"/>
            <a:endCxn id="11" idx="0"/>
          </p:cNvCxnSpPr>
          <p:nvPr/>
        </p:nvCxnSpPr>
        <p:spPr>
          <a:xfrm rot="5400000">
            <a:off x="3394675" y="2126616"/>
            <a:ext cx="340210" cy="24877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1"/>
          </p:cNvCxnSpPr>
          <p:nvPr/>
        </p:nvCxnSpPr>
        <p:spPr>
          <a:xfrm>
            <a:off x="4399825" y="3748357"/>
            <a:ext cx="1361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2"/>
            <a:endCxn id="13" idx="0"/>
          </p:cNvCxnSpPr>
          <p:nvPr/>
        </p:nvCxnSpPr>
        <p:spPr>
          <a:xfrm rot="5400000">
            <a:off x="1696414" y="4468286"/>
            <a:ext cx="536491" cy="7124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2" idx="2"/>
            <a:endCxn id="15" idx="0"/>
          </p:cNvCxnSpPr>
          <p:nvPr/>
        </p:nvCxnSpPr>
        <p:spPr>
          <a:xfrm rot="5400000">
            <a:off x="5328015" y="3707108"/>
            <a:ext cx="1136655" cy="16346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2"/>
            <a:endCxn id="16" idx="0"/>
          </p:cNvCxnSpPr>
          <p:nvPr/>
        </p:nvCxnSpPr>
        <p:spPr>
          <a:xfrm rot="16200000" flipH="1">
            <a:off x="6699643" y="3970133"/>
            <a:ext cx="1136655" cy="11086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4071" y="1262064"/>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67" name="TextBox 66"/>
          <p:cNvSpPr txBox="1"/>
          <p:nvPr/>
        </p:nvSpPr>
        <p:spPr>
          <a:xfrm>
            <a:off x="7172960" y="2567398"/>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8" name="TextBox 67"/>
          <p:cNvSpPr txBox="1"/>
          <p:nvPr/>
        </p:nvSpPr>
        <p:spPr>
          <a:xfrm>
            <a:off x="5831353" y="1262064"/>
            <a:ext cx="426720" cy="230832"/>
          </a:xfrm>
          <a:prstGeom prst="rect">
            <a:avLst/>
          </a:prstGeom>
          <a:solidFill>
            <a:schemeClr val="bg1"/>
          </a:solidFill>
        </p:spPr>
        <p:txBody>
          <a:bodyPr wrap="square" lIns="45720" rIns="45720" rtlCol="0" anchor="ctr" anchorCtr="0">
            <a:spAutoFit/>
          </a:bodyPr>
          <a:lstStyle/>
          <a:p>
            <a:pPr algn="ctr"/>
            <a:r>
              <a:rPr lang="en-US" sz="900" b="1" dirty="0" smtClean="0">
                <a:solidFill>
                  <a:srgbClr val="FF0000"/>
                </a:solidFill>
                <a:latin typeface="Arial" pitchFamily="34" charset="0"/>
                <a:cs typeface="Arial" pitchFamily="34" charset="0"/>
              </a:rPr>
              <a:t>YES</a:t>
            </a:r>
            <a:endParaRPr lang="en-US" sz="900" b="1" dirty="0">
              <a:solidFill>
                <a:srgbClr val="FF0000"/>
              </a:solidFill>
              <a:latin typeface="Arial" pitchFamily="34" charset="0"/>
              <a:cs typeface="Arial" pitchFamily="34" charset="0"/>
            </a:endParaRPr>
          </a:p>
        </p:txBody>
      </p:sp>
      <p:sp>
        <p:nvSpPr>
          <p:cNvPr id="69" name="TextBox 68"/>
          <p:cNvSpPr txBox="1"/>
          <p:nvPr/>
        </p:nvSpPr>
        <p:spPr>
          <a:xfrm>
            <a:off x="3690753" y="654827"/>
            <a:ext cx="426720" cy="230832"/>
          </a:xfrm>
          <a:prstGeom prst="rect">
            <a:avLst/>
          </a:prstGeom>
          <a:solidFill>
            <a:schemeClr val="bg1"/>
          </a:solidFill>
        </p:spPr>
        <p:txBody>
          <a:bodyPr wrap="square" lIns="45720" rIns="45720" rtlCol="0" anchor="ctr" anchorCtr="0">
            <a:spAutoFit/>
          </a:bodyPr>
          <a:lstStyle/>
          <a:p>
            <a:pPr algn="ctr"/>
            <a:r>
              <a:rPr lang="en-US" sz="900" b="1" dirty="0" smtClean="0">
                <a:solidFill>
                  <a:srgbClr val="FF0000"/>
                </a:solidFill>
                <a:latin typeface="Arial" pitchFamily="34" charset="0"/>
                <a:cs typeface="Arial" pitchFamily="34" charset="0"/>
              </a:rPr>
              <a:t>YES</a:t>
            </a:r>
            <a:endParaRPr lang="en-US" sz="900" b="1" dirty="0">
              <a:solidFill>
                <a:srgbClr val="FF0000"/>
              </a:solidFill>
              <a:latin typeface="Arial" pitchFamily="34" charset="0"/>
              <a:cs typeface="Arial" pitchFamily="34" charset="0"/>
            </a:endParaRPr>
          </a:p>
        </p:txBody>
      </p:sp>
      <p:sp>
        <p:nvSpPr>
          <p:cNvPr id="70" name="TextBox 69"/>
          <p:cNvSpPr txBox="1"/>
          <p:nvPr/>
        </p:nvSpPr>
        <p:spPr>
          <a:xfrm>
            <a:off x="5761169" y="44196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1" name="TextBox 70"/>
          <p:cNvSpPr txBox="1"/>
          <p:nvPr/>
        </p:nvSpPr>
        <p:spPr>
          <a:xfrm>
            <a:off x="3381900" y="3234236"/>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2" name="TextBox 71"/>
          <p:cNvSpPr txBox="1"/>
          <p:nvPr/>
        </p:nvSpPr>
        <p:spPr>
          <a:xfrm>
            <a:off x="5236737" y="1860681"/>
            <a:ext cx="365760" cy="230832"/>
          </a:xfrm>
          <a:prstGeom prst="rect">
            <a:avLst/>
          </a:prstGeom>
          <a:solidFill>
            <a:schemeClr val="bg1"/>
          </a:solidFill>
        </p:spPr>
        <p:txBody>
          <a:bodyPr wrap="square" lIns="45720" rIns="45720" rtlCol="0" anchor="ctr" anchorCtr="0">
            <a:spAutoFit/>
          </a:bodyPr>
          <a:lstStyle/>
          <a:p>
            <a:pPr algn="ctr"/>
            <a:r>
              <a:rPr lang="en-US" sz="900" b="1" dirty="0" smtClean="0">
                <a:solidFill>
                  <a:srgbClr val="FF0000"/>
                </a:solidFill>
                <a:latin typeface="Arial" pitchFamily="34" charset="0"/>
                <a:cs typeface="Arial" pitchFamily="34" charset="0"/>
              </a:rPr>
              <a:t>NO</a:t>
            </a:r>
            <a:endParaRPr lang="en-US" sz="900" b="1" dirty="0">
              <a:solidFill>
                <a:srgbClr val="FF0000"/>
              </a:solidFill>
              <a:latin typeface="Arial" pitchFamily="34" charset="0"/>
              <a:cs typeface="Arial" pitchFamily="34" charset="0"/>
            </a:endParaRPr>
          </a:p>
        </p:txBody>
      </p:sp>
      <p:sp>
        <p:nvSpPr>
          <p:cNvPr id="73" name="TextBox 72"/>
          <p:cNvSpPr txBox="1"/>
          <p:nvPr/>
        </p:nvSpPr>
        <p:spPr>
          <a:xfrm>
            <a:off x="4000703"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4" name="TextBox 73"/>
          <p:cNvSpPr txBox="1"/>
          <p:nvPr/>
        </p:nvSpPr>
        <p:spPr>
          <a:xfrm>
            <a:off x="2067440" y="654827"/>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6" name="TextBox 75"/>
          <p:cNvSpPr txBox="1"/>
          <p:nvPr/>
        </p:nvSpPr>
        <p:spPr>
          <a:xfrm>
            <a:off x="1781132" y="47244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7" name="TextBox 76"/>
          <p:cNvSpPr txBox="1"/>
          <p:nvPr/>
        </p:nvSpPr>
        <p:spPr>
          <a:xfrm>
            <a:off x="5682983" y="3234236"/>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1" name="TextBox 80"/>
          <p:cNvSpPr txBox="1"/>
          <p:nvPr/>
        </p:nvSpPr>
        <p:spPr>
          <a:xfrm>
            <a:off x="7145705" y="44196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2" name="TextBox 81"/>
          <p:cNvSpPr txBox="1"/>
          <p:nvPr/>
        </p:nvSpPr>
        <p:spPr>
          <a:xfrm>
            <a:off x="4867136" y="3640862"/>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065" y="103751"/>
            <a:ext cx="1548555" cy="11323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60925298"/>
      </p:ext>
    </p:extLst>
  </p:cSld>
  <p:clrMapOvr>
    <a:masterClrMapping/>
  </p:clrMapOvr>
  <mc:AlternateContent xmlns:mc="http://schemas.openxmlformats.org/markup-compatibility/2006" xmlns:p14="http://schemas.microsoft.com/office/powerpoint/2010/main">
    <mc:Choice Requires="p14">
      <p:transition spd="slow" p14:dur="2000" advTm="13196"/>
    </mc:Choice>
    <mc:Fallback xmlns="">
      <p:transition spd="slow" advTm="13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888" y="103749"/>
            <a:ext cx="2881761" cy="553998"/>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applying a pesticide to a State water or will the pesticide get into a State water during its application? </a:t>
            </a:r>
            <a:r>
              <a:rPr lang="en-US" sz="1200" baseline="30000" dirty="0">
                <a:solidFill>
                  <a:prstClr val="black"/>
                </a:solidFill>
                <a:latin typeface="Arial" pitchFamily="34" charset="0"/>
                <a:cs typeface="Arial" pitchFamily="34" charset="0"/>
              </a:rPr>
              <a:t>*</a:t>
            </a:r>
          </a:p>
        </p:txBody>
      </p:sp>
      <p:sp>
        <p:nvSpPr>
          <p:cNvPr id="5" name="TextBox 4"/>
          <p:cNvSpPr txBox="1"/>
          <p:nvPr/>
        </p:nvSpPr>
        <p:spPr>
          <a:xfrm>
            <a:off x="191304" y="905824"/>
            <a:ext cx="2607145" cy="246221"/>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NPDES Permit coverage not required.</a:t>
            </a:r>
            <a:endParaRPr lang="en-US" sz="1000" baseline="30000" dirty="0">
              <a:solidFill>
                <a:prstClr val="black"/>
              </a:solidFill>
              <a:latin typeface="Arial" pitchFamily="34" charset="0"/>
              <a:cs typeface="Arial" pitchFamily="34" charset="0"/>
            </a:endParaRPr>
          </a:p>
        </p:txBody>
      </p:sp>
      <p:sp>
        <p:nvSpPr>
          <p:cNvPr id="6" name="TextBox 5"/>
          <p:cNvSpPr txBox="1"/>
          <p:nvPr/>
        </p:nvSpPr>
        <p:spPr>
          <a:xfrm>
            <a:off x="3318009" y="905823"/>
            <a:ext cx="2965219" cy="400110"/>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State water a Class A Marine Water or Class 2 Inland Water?</a:t>
            </a:r>
            <a:endParaRPr lang="en-US" sz="1000" baseline="30000" dirty="0">
              <a:solidFill>
                <a:prstClr val="black"/>
              </a:solidFill>
              <a:latin typeface="Arial" pitchFamily="34" charset="0"/>
              <a:cs typeface="Arial" pitchFamily="34" charset="0"/>
            </a:endParaRPr>
          </a:p>
        </p:txBody>
      </p:sp>
      <p:sp>
        <p:nvSpPr>
          <p:cNvPr id="7" name="TextBox 6"/>
          <p:cNvSpPr txBox="1"/>
          <p:nvPr/>
        </p:nvSpPr>
        <p:spPr>
          <a:xfrm>
            <a:off x="726367" y="1560598"/>
            <a:ext cx="2829948" cy="707886"/>
          </a:xfrm>
          <a:prstGeom prst="rect">
            <a:avLst/>
          </a:prstGeom>
          <a:noFill/>
          <a:ln>
            <a:solidFill>
              <a:schemeClr val="tx1"/>
            </a:solidFill>
          </a:ln>
          <a:effectLst>
            <a:glow rad="127000">
              <a:schemeClr val="bg1"/>
            </a:glow>
          </a:effectLst>
        </p:spPr>
        <p:txBody>
          <a:bodyPr wrap="square" rtlCol="0">
            <a:spAutoFit/>
          </a:bodyPr>
          <a:lstStyle/>
          <a:p>
            <a:pPr algn="ctr"/>
            <a:r>
              <a:rPr lang="en-US" sz="1000" dirty="0" smtClean="0">
                <a:solidFill>
                  <a:prstClr val="black"/>
                </a:solidFill>
                <a:latin typeface="Arial" pitchFamily="34" charset="0"/>
                <a:cs typeface="Arial" pitchFamily="34" charset="0"/>
              </a:rPr>
              <a:t>Is the application of pesticide required for weed, algae, or animal pest control to maintain flow in agricultural irrigation ditches or in flooded agricultural fields?</a:t>
            </a:r>
            <a:endParaRPr lang="en-US" sz="1000" baseline="30000" dirty="0">
              <a:solidFill>
                <a:prstClr val="black"/>
              </a:solidFill>
              <a:latin typeface="Arial" pitchFamily="34" charset="0"/>
              <a:cs typeface="Arial" pitchFamily="34" charset="0"/>
            </a:endParaRPr>
          </a:p>
        </p:txBody>
      </p:sp>
      <p:sp>
        <p:nvSpPr>
          <p:cNvPr id="8" name="TextBox 7"/>
          <p:cNvSpPr txBox="1"/>
          <p:nvPr/>
        </p:nvSpPr>
        <p:spPr>
          <a:xfrm>
            <a:off x="4000703" y="2214655"/>
            <a:ext cx="1640452" cy="553998"/>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Individual NPDES permit coverage may be required.</a:t>
            </a:r>
            <a:endParaRPr lang="en-US" sz="1000" baseline="30000" dirty="0">
              <a:solidFill>
                <a:prstClr val="black"/>
              </a:solidFill>
              <a:latin typeface="Arial" pitchFamily="34" charset="0"/>
              <a:cs typeface="Arial" pitchFamily="34" charset="0"/>
            </a:endParaRPr>
          </a:p>
        </p:txBody>
      </p:sp>
      <p:sp>
        <p:nvSpPr>
          <p:cNvPr id="9" name="TextBox 8"/>
          <p:cNvSpPr txBox="1"/>
          <p:nvPr/>
        </p:nvSpPr>
        <p:spPr>
          <a:xfrm>
            <a:off x="3856169" y="2784901"/>
            <a:ext cx="1905000" cy="415499"/>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state or federal government entity?</a:t>
            </a:r>
            <a:endParaRPr lang="en-US" sz="1000" dirty="0">
              <a:solidFill>
                <a:prstClr val="black"/>
              </a:solidFill>
              <a:latin typeface="Arial" pitchFamily="34" charset="0"/>
              <a:cs typeface="Arial" pitchFamily="34" charset="0"/>
            </a:endParaRPr>
          </a:p>
        </p:txBody>
      </p:sp>
      <p:sp>
        <p:nvSpPr>
          <p:cNvPr id="10" name="TextBox 9"/>
          <p:cNvSpPr txBox="1"/>
          <p:nvPr/>
        </p:nvSpPr>
        <p:spPr>
          <a:xfrm>
            <a:off x="6038617" y="1537519"/>
            <a:ext cx="2742507" cy="1015663"/>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Is the reason you are applying the pesticide to control: </a:t>
            </a:r>
          </a:p>
          <a:p>
            <a:pPr marL="228600" indent="-228600">
              <a:buFontTx/>
              <a:buAutoNum type="arabicPeriod"/>
            </a:pPr>
            <a:r>
              <a:rPr lang="en-US" sz="1000" dirty="0" smtClean="0">
                <a:solidFill>
                  <a:prstClr val="black"/>
                </a:solidFill>
                <a:latin typeface="Arial" pitchFamily="34" charset="0"/>
                <a:cs typeface="Arial" pitchFamily="34" charset="0"/>
              </a:rPr>
              <a:t>Mosquito or other flying insect pest.</a:t>
            </a:r>
          </a:p>
          <a:p>
            <a:pPr marL="228600" indent="-228600">
              <a:buFontTx/>
              <a:buAutoNum type="arabicPeriod"/>
            </a:pPr>
            <a:r>
              <a:rPr lang="en-US" sz="1000" dirty="0" smtClean="0">
                <a:solidFill>
                  <a:prstClr val="black"/>
                </a:solidFill>
                <a:latin typeface="Arial" pitchFamily="34" charset="0"/>
                <a:cs typeface="Arial" pitchFamily="34" charset="0"/>
              </a:rPr>
              <a:t>Weed or algae pest.</a:t>
            </a:r>
          </a:p>
          <a:p>
            <a:pPr marL="228600" indent="-228600">
              <a:buFontTx/>
              <a:buAutoNum type="arabicPeriod"/>
            </a:pPr>
            <a:r>
              <a:rPr lang="en-US" sz="1000" dirty="0" smtClean="0">
                <a:solidFill>
                  <a:prstClr val="black"/>
                </a:solidFill>
                <a:latin typeface="Arial" pitchFamily="34" charset="0"/>
                <a:cs typeface="Arial" pitchFamily="34" charset="0"/>
              </a:rPr>
              <a:t>Animal pest.</a:t>
            </a:r>
          </a:p>
          <a:p>
            <a:pPr marL="228600" indent="-228600">
              <a:buFontTx/>
              <a:buAutoNum type="arabicPeriod"/>
            </a:pPr>
            <a:r>
              <a:rPr lang="en-US" sz="1000" dirty="0" smtClean="0">
                <a:solidFill>
                  <a:prstClr val="black"/>
                </a:solidFill>
                <a:latin typeface="Arial" pitchFamily="34" charset="0"/>
                <a:cs typeface="Arial" pitchFamily="34" charset="0"/>
              </a:rPr>
              <a:t>Forest canopy pest.</a:t>
            </a:r>
            <a:endParaRPr lang="en-US" sz="1000" dirty="0">
              <a:solidFill>
                <a:prstClr val="black"/>
              </a:solidFill>
              <a:latin typeface="Arial" pitchFamily="34" charset="0"/>
              <a:cs typeface="Arial" pitchFamily="34" charset="0"/>
            </a:endParaRPr>
          </a:p>
        </p:txBody>
      </p:sp>
      <p:sp>
        <p:nvSpPr>
          <p:cNvPr id="11" name="TextBox 10"/>
          <p:cNvSpPr txBox="1"/>
          <p:nvPr/>
        </p:nvSpPr>
        <p:spPr>
          <a:xfrm>
            <a:off x="241959" y="3540610"/>
            <a:ext cx="4157864" cy="1015663"/>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Will you be exceeding any of the following during a calendar year:</a:t>
            </a:r>
          </a:p>
          <a:p>
            <a:pPr marL="228600" indent="-228600">
              <a:buFontTx/>
              <a:buAutoNum type="arabicPeriod"/>
            </a:pPr>
            <a:r>
              <a:rPr lang="en-US" sz="1000" dirty="0" smtClean="0">
                <a:solidFill>
                  <a:prstClr val="black"/>
                </a:solidFill>
                <a:latin typeface="Arial" pitchFamily="34" charset="0"/>
                <a:cs typeface="Arial" pitchFamily="34" charset="0"/>
              </a:rPr>
              <a:t>For mosquito or other flying insect pest – </a:t>
            </a:r>
            <a:r>
              <a:rPr lang="en-US" sz="1000" dirty="0" err="1" smtClean="0">
                <a:solidFill>
                  <a:prstClr val="black"/>
                </a:solidFill>
                <a:latin typeface="Arial" pitchFamily="34" charset="0"/>
                <a:cs typeface="Arial" pitchFamily="34" charset="0"/>
              </a:rPr>
              <a:t>adulticide</a:t>
            </a:r>
            <a:r>
              <a:rPr lang="en-US" sz="1000" dirty="0" smtClean="0">
                <a:solidFill>
                  <a:prstClr val="black"/>
                </a:solidFill>
                <a:latin typeface="Arial" pitchFamily="34" charset="0"/>
                <a:cs typeface="Arial" pitchFamily="34" charset="0"/>
              </a:rPr>
              <a:t> treatment area greater than 6400 acres.</a:t>
            </a:r>
          </a:p>
          <a:p>
            <a:pPr marL="228600" indent="-228600">
              <a:buFontTx/>
              <a:buAutoNum type="arabicPeriod"/>
            </a:pPr>
            <a:r>
              <a:rPr lang="en-US" sz="1000" dirty="0" smtClean="0">
                <a:solidFill>
                  <a:prstClr val="black"/>
                </a:solidFill>
                <a:latin typeface="Arial" pitchFamily="34" charset="0"/>
                <a:cs typeface="Arial" pitchFamily="34" charset="0"/>
              </a:rPr>
              <a:t>For weed, algae, and animal pest – treatment of more than 20 linear miles or treatment area greater than 80 acres of water.</a:t>
            </a:r>
          </a:p>
          <a:p>
            <a:pPr marL="228600" indent="-228600">
              <a:buFontTx/>
              <a:buAutoNum type="arabicPeriod"/>
            </a:pPr>
            <a:r>
              <a:rPr lang="en-US" sz="1000" dirty="0" smtClean="0">
                <a:solidFill>
                  <a:prstClr val="black"/>
                </a:solidFill>
                <a:latin typeface="Arial" pitchFamily="34" charset="0"/>
                <a:cs typeface="Arial" pitchFamily="34" charset="0"/>
              </a:rPr>
              <a:t>For forest canopy </a:t>
            </a:r>
            <a:r>
              <a:rPr lang="en-US" sz="1000" dirty="0">
                <a:solidFill>
                  <a:prstClr val="black"/>
                </a:solidFill>
                <a:latin typeface="Arial" pitchFamily="34" charset="0"/>
                <a:cs typeface="Arial" pitchFamily="34" charset="0"/>
              </a:rPr>
              <a:t>pest – </a:t>
            </a:r>
            <a:r>
              <a:rPr lang="en-US" sz="1000" dirty="0" smtClean="0">
                <a:solidFill>
                  <a:prstClr val="black"/>
                </a:solidFill>
                <a:latin typeface="Arial" pitchFamily="34" charset="0"/>
                <a:cs typeface="Arial" pitchFamily="34" charset="0"/>
              </a:rPr>
              <a:t>treatment area greater than 6400 acres.</a:t>
            </a:r>
            <a:endParaRPr lang="en-US" sz="1000" dirty="0">
              <a:solidFill>
                <a:prstClr val="black"/>
              </a:solidFill>
              <a:latin typeface="Arial" pitchFamily="34" charset="0"/>
              <a:cs typeface="Arial" pitchFamily="34" charset="0"/>
            </a:endParaRPr>
          </a:p>
        </p:txBody>
      </p:sp>
      <p:sp>
        <p:nvSpPr>
          <p:cNvPr id="12" name="TextBox 11"/>
          <p:cNvSpPr txBox="1"/>
          <p:nvPr/>
        </p:nvSpPr>
        <p:spPr>
          <a:xfrm>
            <a:off x="5761169" y="3540609"/>
            <a:ext cx="1905000" cy="415499"/>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Are you a large entity as defined in HAR 11-55-01?</a:t>
            </a:r>
            <a:endParaRPr lang="en-US" sz="1000" dirty="0">
              <a:solidFill>
                <a:prstClr val="black"/>
              </a:solidFill>
              <a:latin typeface="Arial" pitchFamily="34" charset="0"/>
              <a:cs typeface="Arial" pitchFamily="34" charset="0"/>
            </a:endParaRPr>
          </a:p>
        </p:txBody>
      </p:sp>
      <p:sp>
        <p:nvSpPr>
          <p:cNvPr id="13" name="TextBox 12"/>
          <p:cNvSpPr txBox="1"/>
          <p:nvPr/>
        </p:nvSpPr>
        <p:spPr>
          <a:xfrm>
            <a:off x="191300" y="5092764"/>
            <a:ext cx="2834253" cy="1015663"/>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automatically covered under the Pesticide General Permit and do not need to submit a NOI, PDMP, or annual report. You are required to comply with requirements as applicable (e.g. HAR 11-55, Appendix M, Sections 2, 3, 4, 6, and 7).</a:t>
            </a:r>
            <a:endParaRPr lang="en-US" sz="1000" dirty="0">
              <a:solidFill>
                <a:prstClr val="black"/>
              </a:solidFill>
              <a:latin typeface="Arial" pitchFamily="34" charset="0"/>
              <a:cs typeface="Arial" pitchFamily="34" charset="0"/>
            </a:endParaRPr>
          </a:p>
        </p:txBody>
      </p:sp>
      <p:sp>
        <p:nvSpPr>
          <p:cNvPr id="14" name="TextBox 13"/>
          <p:cNvSpPr txBox="1"/>
          <p:nvPr/>
        </p:nvSpPr>
        <p:spPr>
          <a:xfrm>
            <a:off x="101600" y="6200757"/>
            <a:ext cx="8940800" cy="600164"/>
          </a:xfrm>
          <a:prstGeom prst="rect">
            <a:avLst/>
          </a:prstGeom>
          <a:noFill/>
          <a:ln>
            <a:noFill/>
          </a:ln>
        </p:spPr>
        <p:txBody>
          <a:bodyPr wrap="square" rtlCol="0">
            <a:spAutoFit/>
          </a:bodyPr>
          <a:lstStyle/>
          <a:p>
            <a:pPr marL="91440"/>
            <a:endParaRPr lang="en-US" sz="1200" dirty="0" smtClean="0">
              <a:solidFill>
                <a:prstClr val="black"/>
              </a:solidFill>
              <a:latin typeface="Arial" pitchFamily="34" charset="0"/>
              <a:cs typeface="Arial" pitchFamily="34" charset="0"/>
            </a:endParaRPr>
          </a:p>
          <a:p>
            <a:pPr marL="91440"/>
            <a:r>
              <a:rPr lang="en-US" sz="1200" dirty="0" smtClean="0">
                <a:solidFill>
                  <a:prstClr val="black"/>
                </a:solidFill>
                <a:latin typeface="Arial" pitchFamily="34" charset="0"/>
                <a:cs typeface="Arial" pitchFamily="34" charset="0"/>
              </a:rPr>
              <a:t>*</a:t>
            </a:r>
            <a:r>
              <a:rPr lang="en-US" sz="900" dirty="0" smtClean="0">
                <a:solidFill>
                  <a:prstClr val="black"/>
                </a:solidFill>
                <a:latin typeface="Arial" pitchFamily="34" charset="0"/>
                <a:cs typeface="Arial" pitchFamily="34" charset="0"/>
              </a:rPr>
              <a:t>This flow chart is intended to summarize permit applicability and requirements. It is not all inclusive of the terms, conditions, and requirements of the Pesticide General Permit. You must read HAR Ch. 11-55, Appendix M, for further detail.</a:t>
            </a:r>
          </a:p>
        </p:txBody>
      </p:sp>
      <p:sp>
        <p:nvSpPr>
          <p:cNvPr id="15" name="TextBox 14"/>
          <p:cNvSpPr txBox="1"/>
          <p:nvPr/>
        </p:nvSpPr>
        <p:spPr>
          <a:xfrm>
            <a:off x="3874803" y="5092763"/>
            <a:ext cx="2408424" cy="1169551"/>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r>
              <a:rPr lang="en-US" sz="1000" dirty="0" smtClean="0">
                <a:solidFill>
                  <a:prstClr val="black"/>
                </a:solidFill>
                <a:latin typeface="Arial" pitchFamily="34" charset="0"/>
                <a:cs typeface="Arial" pitchFamily="34" charset="0"/>
              </a:rPr>
              <a:t>3. Comply with other requirements per HAR 11-55, Appendix M.</a:t>
            </a:r>
          </a:p>
          <a:p>
            <a:r>
              <a:rPr lang="en-US" sz="1000" dirty="0" smtClean="0">
                <a:solidFill>
                  <a:prstClr val="black"/>
                </a:solidFill>
                <a:latin typeface="Arial" pitchFamily="34" charset="0"/>
                <a:cs typeface="Arial" pitchFamily="34" charset="0"/>
              </a:rPr>
              <a:t>PDMP and Annual report not required.</a:t>
            </a:r>
          </a:p>
          <a:p>
            <a:pPr algn="ctr"/>
            <a:endParaRPr lang="en-US" sz="1000" dirty="0">
              <a:solidFill>
                <a:prstClr val="black"/>
              </a:solidFill>
              <a:latin typeface="Arial" pitchFamily="34" charset="0"/>
              <a:cs typeface="Arial" pitchFamily="34" charset="0"/>
            </a:endParaRPr>
          </a:p>
        </p:txBody>
      </p:sp>
      <p:sp>
        <p:nvSpPr>
          <p:cNvPr id="16" name="TextBox 15"/>
          <p:cNvSpPr txBox="1"/>
          <p:nvPr/>
        </p:nvSpPr>
        <p:spPr>
          <a:xfrm>
            <a:off x="6703744" y="5092763"/>
            <a:ext cx="2237056" cy="1169551"/>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You are required to:</a:t>
            </a:r>
          </a:p>
          <a:p>
            <a:pPr marL="228600" indent="-228600">
              <a:buFontTx/>
              <a:buAutoNum type="arabicPeriod"/>
            </a:pPr>
            <a:r>
              <a:rPr lang="en-US" sz="1000" dirty="0" smtClean="0">
                <a:solidFill>
                  <a:prstClr val="black"/>
                </a:solidFill>
                <a:latin typeface="Arial" pitchFamily="34" charset="0"/>
                <a:cs typeface="Arial" pitchFamily="34" charset="0"/>
              </a:rPr>
              <a:t>Submit an NOI.</a:t>
            </a:r>
          </a:p>
          <a:p>
            <a:pPr marL="228600" indent="-228600">
              <a:buFontTx/>
              <a:buAutoNum type="arabicPeriod"/>
            </a:pPr>
            <a:r>
              <a:rPr lang="en-US" sz="1000" dirty="0" smtClean="0">
                <a:solidFill>
                  <a:prstClr val="black"/>
                </a:solidFill>
                <a:latin typeface="Arial" pitchFamily="34" charset="0"/>
                <a:cs typeface="Arial" pitchFamily="34" charset="0"/>
              </a:rPr>
              <a:t>Prepare a PDMP.</a:t>
            </a:r>
          </a:p>
          <a:p>
            <a:pPr marL="228600" indent="-228600">
              <a:buFontTx/>
              <a:buAutoNum type="arabicPeriod"/>
            </a:pPr>
            <a:r>
              <a:rPr lang="en-US" sz="1000" dirty="0" smtClean="0">
                <a:solidFill>
                  <a:prstClr val="black"/>
                </a:solidFill>
                <a:latin typeface="Arial" pitchFamily="34" charset="0"/>
                <a:cs typeface="Arial" pitchFamily="34" charset="0"/>
              </a:rPr>
              <a:t>Keep records.</a:t>
            </a:r>
          </a:p>
          <a:p>
            <a:pPr marL="228600" indent="-228600">
              <a:buFontTx/>
              <a:buAutoNum type="arabicPeriod"/>
            </a:pPr>
            <a:r>
              <a:rPr lang="en-US" sz="1000" dirty="0" smtClean="0">
                <a:solidFill>
                  <a:prstClr val="black"/>
                </a:solidFill>
                <a:latin typeface="Arial" pitchFamily="34" charset="0"/>
                <a:cs typeface="Arial" pitchFamily="34" charset="0"/>
              </a:rPr>
              <a:t>Prepare annual reports.</a:t>
            </a:r>
          </a:p>
          <a:p>
            <a:pPr marL="228600" indent="-228600">
              <a:buFontTx/>
              <a:buAutoNum type="arabicPeriod"/>
            </a:pPr>
            <a:r>
              <a:rPr lang="en-US" sz="1000" dirty="0" smtClean="0">
                <a:solidFill>
                  <a:prstClr val="black"/>
                </a:solidFill>
                <a:latin typeface="Arial" pitchFamily="34" charset="0"/>
                <a:cs typeface="Arial" pitchFamily="34" charset="0"/>
              </a:rPr>
              <a:t>Comply with other requirements per HAR 11-55, Appendix M.</a:t>
            </a:r>
            <a:endParaRPr lang="en-US" sz="1000" dirty="0">
              <a:solidFill>
                <a:prstClr val="black"/>
              </a:solidFill>
              <a:latin typeface="Arial" pitchFamily="34" charset="0"/>
              <a:cs typeface="Arial" pitchFamily="34" charset="0"/>
            </a:endParaRPr>
          </a:p>
        </p:txBody>
      </p:sp>
      <p:cxnSp>
        <p:nvCxnSpPr>
          <p:cNvPr id="18" name="Elbow Connector 17"/>
          <p:cNvCxnSpPr>
            <a:stCxn id="4" idx="2"/>
            <a:endCxn id="5" idx="0"/>
          </p:cNvCxnSpPr>
          <p:nvPr/>
        </p:nvCxnSpPr>
        <p:spPr>
          <a:xfrm rot="5400000">
            <a:off x="2126285" y="26339"/>
            <a:ext cx="248077" cy="151089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2"/>
            <a:endCxn id="6" idx="0"/>
          </p:cNvCxnSpPr>
          <p:nvPr/>
        </p:nvCxnSpPr>
        <p:spPr>
          <a:xfrm rot="16200000" flipH="1">
            <a:off x="3779156" y="-115640"/>
            <a:ext cx="248076" cy="17948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7" idx="0"/>
          </p:cNvCxnSpPr>
          <p:nvPr/>
        </p:nvCxnSpPr>
        <p:spPr>
          <a:xfrm rot="10800000" flipV="1">
            <a:off x="2141341" y="1371708"/>
            <a:ext cx="2659284" cy="1888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2"/>
            <a:endCxn id="10" idx="0"/>
          </p:cNvCxnSpPr>
          <p:nvPr/>
        </p:nvCxnSpPr>
        <p:spPr>
          <a:xfrm rot="16200000" flipH="1">
            <a:off x="5989452" y="117100"/>
            <a:ext cx="231586" cy="26092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8" idx="0"/>
          </p:cNvCxnSpPr>
          <p:nvPr/>
        </p:nvCxnSpPr>
        <p:spPr>
          <a:xfrm rot="10800000" flipV="1">
            <a:off x="4820929" y="1971017"/>
            <a:ext cx="1217700" cy="2436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8" idx="0"/>
          </p:cNvCxnSpPr>
          <p:nvPr/>
        </p:nvCxnSpPr>
        <p:spPr>
          <a:xfrm>
            <a:off x="3556313" y="1971017"/>
            <a:ext cx="1264616" cy="2436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2"/>
            <a:endCxn id="9" idx="3"/>
          </p:cNvCxnSpPr>
          <p:nvPr/>
        </p:nvCxnSpPr>
        <p:spPr>
          <a:xfrm rot="5400000">
            <a:off x="6365786" y="1948565"/>
            <a:ext cx="439469" cy="16487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9" idx="2"/>
            <a:endCxn id="12" idx="0"/>
          </p:cNvCxnSpPr>
          <p:nvPr/>
        </p:nvCxnSpPr>
        <p:spPr>
          <a:xfrm rot="16200000" flipH="1">
            <a:off x="5591065" y="2418004"/>
            <a:ext cx="340209" cy="1905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 idx="2"/>
            <a:endCxn id="11" idx="0"/>
          </p:cNvCxnSpPr>
          <p:nvPr/>
        </p:nvCxnSpPr>
        <p:spPr>
          <a:xfrm rot="5400000">
            <a:off x="3394675" y="2126616"/>
            <a:ext cx="340210" cy="248777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1"/>
          </p:cNvCxnSpPr>
          <p:nvPr/>
        </p:nvCxnSpPr>
        <p:spPr>
          <a:xfrm>
            <a:off x="4399825" y="3748357"/>
            <a:ext cx="1361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2"/>
            <a:endCxn id="13" idx="0"/>
          </p:cNvCxnSpPr>
          <p:nvPr/>
        </p:nvCxnSpPr>
        <p:spPr>
          <a:xfrm rot="5400000">
            <a:off x="1696414" y="4468286"/>
            <a:ext cx="536491" cy="7124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2" idx="2"/>
            <a:endCxn id="15" idx="0"/>
          </p:cNvCxnSpPr>
          <p:nvPr/>
        </p:nvCxnSpPr>
        <p:spPr>
          <a:xfrm rot="5400000">
            <a:off x="5328015" y="3707108"/>
            <a:ext cx="1136655" cy="16346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2" idx="2"/>
            <a:endCxn id="16" idx="0"/>
          </p:cNvCxnSpPr>
          <p:nvPr/>
        </p:nvCxnSpPr>
        <p:spPr>
          <a:xfrm rot="16200000" flipH="1">
            <a:off x="6699643" y="3970133"/>
            <a:ext cx="1136655" cy="110860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324071" y="1262064"/>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67" name="TextBox 66"/>
          <p:cNvSpPr txBox="1"/>
          <p:nvPr/>
        </p:nvSpPr>
        <p:spPr>
          <a:xfrm>
            <a:off x="7172960" y="2567398"/>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8" name="TextBox 67"/>
          <p:cNvSpPr txBox="1"/>
          <p:nvPr/>
        </p:nvSpPr>
        <p:spPr>
          <a:xfrm>
            <a:off x="5831353" y="1262064"/>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69" name="TextBox 68"/>
          <p:cNvSpPr txBox="1"/>
          <p:nvPr/>
        </p:nvSpPr>
        <p:spPr>
          <a:xfrm>
            <a:off x="3690753" y="654827"/>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70" name="TextBox 69"/>
          <p:cNvSpPr txBox="1"/>
          <p:nvPr/>
        </p:nvSpPr>
        <p:spPr>
          <a:xfrm>
            <a:off x="5761169" y="44196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1" name="TextBox 70"/>
          <p:cNvSpPr txBox="1"/>
          <p:nvPr/>
        </p:nvSpPr>
        <p:spPr>
          <a:xfrm>
            <a:off x="3381900" y="3234236"/>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2" name="TextBox 71"/>
          <p:cNvSpPr txBox="1"/>
          <p:nvPr/>
        </p:nvSpPr>
        <p:spPr>
          <a:xfrm>
            <a:off x="5236737"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3" name="TextBox 72"/>
          <p:cNvSpPr txBox="1"/>
          <p:nvPr/>
        </p:nvSpPr>
        <p:spPr>
          <a:xfrm>
            <a:off x="4000703" y="1860681"/>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4" name="TextBox 73"/>
          <p:cNvSpPr txBox="1"/>
          <p:nvPr/>
        </p:nvSpPr>
        <p:spPr>
          <a:xfrm>
            <a:off x="2067440" y="654827"/>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6" name="TextBox 75"/>
          <p:cNvSpPr txBox="1"/>
          <p:nvPr/>
        </p:nvSpPr>
        <p:spPr>
          <a:xfrm>
            <a:off x="1781132" y="4724400"/>
            <a:ext cx="36576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NO</a:t>
            </a:r>
            <a:endParaRPr lang="en-US" sz="900" dirty="0">
              <a:solidFill>
                <a:prstClr val="black"/>
              </a:solidFill>
              <a:latin typeface="Arial" pitchFamily="34" charset="0"/>
              <a:cs typeface="Arial" pitchFamily="34" charset="0"/>
            </a:endParaRPr>
          </a:p>
        </p:txBody>
      </p:sp>
      <p:sp>
        <p:nvSpPr>
          <p:cNvPr id="77" name="TextBox 76"/>
          <p:cNvSpPr txBox="1"/>
          <p:nvPr/>
        </p:nvSpPr>
        <p:spPr>
          <a:xfrm>
            <a:off x="5682983" y="3234236"/>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1" name="TextBox 80"/>
          <p:cNvSpPr txBox="1"/>
          <p:nvPr/>
        </p:nvSpPr>
        <p:spPr>
          <a:xfrm>
            <a:off x="7145705" y="44196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
        <p:nvSpPr>
          <p:cNvPr id="82" name="TextBox 81"/>
          <p:cNvSpPr txBox="1"/>
          <p:nvPr/>
        </p:nvSpPr>
        <p:spPr>
          <a:xfrm>
            <a:off x="4867136" y="3640862"/>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065" y="103751"/>
            <a:ext cx="1548555" cy="113238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
        <p:nvSpPr>
          <p:cNvPr id="44" name="TextBox 43"/>
          <p:cNvSpPr txBox="1"/>
          <p:nvPr/>
        </p:nvSpPr>
        <p:spPr>
          <a:xfrm>
            <a:off x="914400" y="2819400"/>
            <a:ext cx="2209800" cy="400110"/>
          </a:xfrm>
          <a:prstGeom prst="rect">
            <a:avLst/>
          </a:prstGeom>
          <a:noFill/>
          <a:ln>
            <a:solidFill>
              <a:schemeClr val="tx1"/>
            </a:solidFill>
          </a:ln>
        </p:spPr>
        <p:txBody>
          <a:bodyPr wrap="square" rtlCol="0">
            <a:spAutoFit/>
          </a:bodyPr>
          <a:lstStyle/>
          <a:p>
            <a:pPr algn="ctr"/>
            <a:r>
              <a:rPr lang="en-US" sz="1000" dirty="0" smtClean="0">
                <a:solidFill>
                  <a:prstClr val="black"/>
                </a:solidFill>
                <a:latin typeface="Arial" pitchFamily="34" charset="0"/>
                <a:cs typeface="Arial" pitchFamily="34" charset="0"/>
              </a:rPr>
              <a:t>Go directly to “Are you a large entity as defined in HAR 11-55-01?”</a:t>
            </a:r>
            <a:endParaRPr lang="en-US" sz="1000" dirty="0">
              <a:solidFill>
                <a:prstClr val="black"/>
              </a:solidFill>
              <a:latin typeface="Arial" pitchFamily="34" charset="0"/>
              <a:cs typeface="Arial" pitchFamily="34" charset="0"/>
            </a:endParaRPr>
          </a:p>
        </p:txBody>
      </p:sp>
      <p:cxnSp>
        <p:nvCxnSpPr>
          <p:cNvPr id="46" name="Straight Arrow Connector 45"/>
          <p:cNvCxnSpPr/>
          <p:nvPr/>
        </p:nvCxnSpPr>
        <p:spPr>
          <a:xfrm>
            <a:off x="2133600" y="2286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35480" y="2438400"/>
            <a:ext cx="426720" cy="230832"/>
          </a:xfrm>
          <a:prstGeom prst="rect">
            <a:avLst/>
          </a:prstGeom>
          <a:solidFill>
            <a:schemeClr val="bg1"/>
          </a:solidFill>
        </p:spPr>
        <p:txBody>
          <a:bodyPr wrap="square" lIns="45720" rIns="45720" rtlCol="0" anchor="ctr" anchorCtr="0">
            <a:spAutoFit/>
          </a:bodyPr>
          <a:lstStyle/>
          <a:p>
            <a:pPr algn="ctr"/>
            <a:r>
              <a:rPr lang="en-US" sz="900" dirty="0" smtClean="0">
                <a:solidFill>
                  <a:prstClr val="black"/>
                </a:solidFill>
                <a:latin typeface="Arial" pitchFamily="34" charset="0"/>
                <a:cs typeface="Arial" pitchFamily="34" charset="0"/>
              </a:rPr>
              <a:t>YES</a:t>
            </a:r>
            <a:endParaRPr lang="en-US"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09550981"/>
      </p:ext>
    </p:extLst>
  </p:cSld>
  <p:clrMapOvr>
    <a:masterClrMapping/>
  </p:clrMapOvr>
  <mc:AlternateContent xmlns:mc="http://schemas.openxmlformats.org/markup-compatibility/2006" xmlns:p14="http://schemas.microsoft.com/office/powerpoint/2010/main">
    <mc:Choice Requires="p14">
      <p:transition spd="slow" p14:dur="2000" advTm="31373"/>
    </mc:Choice>
    <mc:Fallback xmlns="">
      <p:transition spd="slow" advTm="31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3439</TotalTime>
  <Words>1859</Words>
  <Application>Microsoft Office PowerPoint</Application>
  <PresentationFormat>On-screen Show (4:3)</PresentationFormat>
  <Paragraphs>221</Paragraphs>
  <Slides>6</Slides>
  <Notes>0</Notes>
  <HiddenSlides>0</HiddenSlides>
  <MMClips>6</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Flow</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Jasmine</dc:creator>
  <cp:lastModifiedBy>Stacey Shintani</cp:lastModifiedBy>
  <cp:revision>449</cp:revision>
  <cp:lastPrinted>2013-07-16T22:28:04Z</cp:lastPrinted>
  <dcterms:created xsi:type="dcterms:W3CDTF">2012-07-10T03:11:32Z</dcterms:created>
  <dcterms:modified xsi:type="dcterms:W3CDTF">2013-07-22T21:02:31Z</dcterms:modified>
</cp:coreProperties>
</file>