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42"/>
  </p:notesMasterIdLst>
  <p:handoutMasterIdLst>
    <p:handoutMasterId r:id="rId43"/>
  </p:handoutMasterIdLst>
  <p:sldIdLst>
    <p:sldId id="256" r:id="rId5"/>
    <p:sldId id="359" r:id="rId6"/>
    <p:sldId id="360" r:id="rId7"/>
    <p:sldId id="257" r:id="rId8"/>
    <p:sldId id="361" r:id="rId9"/>
    <p:sldId id="391" r:id="rId10"/>
    <p:sldId id="420" r:id="rId11"/>
    <p:sldId id="401" r:id="rId12"/>
    <p:sldId id="376" r:id="rId13"/>
    <p:sldId id="366" r:id="rId14"/>
    <p:sldId id="367" r:id="rId15"/>
    <p:sldId id="370" r:id="rId16"/>
    <p:sldId id="423" r:id="rId17"/>
    <p:sldId id="381" r:id="rId18"/>
    <p:sldId id="402" r:id="rId19"/>
    <p:sldId id="404" r:id="rId20"/>
    <p:sldId id="371" r:id="rId21"/>
    <p:sldId id="403" r:id="rId22"/>
    <p:sldId id="374" r:id="rId23"/>
    <p:sldId id="405" r:id="rId24"/>
    <p:sldId id="298" r:id="rId25"/>
    <p:sldId id="415" r:id="rId26"/>
    <p:sldId id="318" r:id="rId27"/>
    <p:sldId id="416" r:id="rId28"/>
    <p:sldId id="299" r:id="rId29"/>
    <p:sldId id="351" r:id="rId30"/>
    <p:sldId id="352" r:id="rId31"/>
    <p:sldId id="302" r:id="rId32"/>
    <p:sldId id="397" r:id="rId33"/>
    <p:sldId id="407" r:id="rId34"/>
    <p:sldId id="398" r:id="rId35"/>
    <p:sldId id="399" r:id="rId36"/>
    <p:sldId id="410" r:id="rId37"/>
    <p:sldId id="411" r:id="rId38"/>
    <p:sldId id="419" r:id="rId39"/>
    <p:sldId id="422" r:id="rId40"/>
    <p:sldId id="283" r:id="rId41"/>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len M. Thompson" initials="E.M.T." lastIdx="9" clrIdx="0"/>
  <p:cmAuthor id="1" name="Susan Kanour" initials="SK" lastIdx="13" clrIdx="1"/>
  <p:cmAuthor id="2" name="Iris Takahashi" initials="IT" lastIdx="5" clrIdx="2"/>
  <p:cmAuthor id="3" name="Linda Chock" initials="LC" lastIdx="6" clrIdx="3"/>
  <p:cmAuthor id="4" name="Mary W. Hinderer" initials="MWH" lastIdx="15"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04" autoAdjust="0"/>
    <p:restoredTop sz="69857" autoAdjust="0"/>
  </p:normalViewPr>
  <p:slideViewPr>
    <p:cSldViewPr>
      <p:cViewPr varScale="1">
        <p:scale>
          <a:sx n="94" d="100"/>
          <a:sy n="94" d="100"/>
        </p:scale>
        <p:origin x="834" y="78"/>
      </p:cViewPr>
      <p:guideLst>
        <p:guide orient="horz" pos="2160"/>
        <p:guide pos="2880"/>
      </p:guideLst>
    </p:cSldViewPr>
  </p:slideViewPr>
  <p:outlineViewPr>
    <p:cViewPr>
      <p:scale>
        <a:sx n="33" d="100"/>
        <a:sy n="33" d="100"/>
      </p:scale>
      <p:origin x="0" y="25668"/>
    </p:cViewPr>
  </p:outlineViewPr>
  <p:notesTextViewPr>
    <p:cViewPr>
      <p:scale>
        <a:sx n="100" d="100"/>
        <a:sy n="100" d="100"/>
      </p:scale>
      <p:origin x="0" y="0"/>
    </p:cViewPr>
  </p:notesTextViewPr>
  <p:notesViewPr>
    <p:cSldViewPr>
      <p:cViewPr varScale="1">
        <p:scale>
          <a:sx n="66" d="100"/>
          <a:sy n="66" d="100"/>
        </p:scale>
        <p:origin x="-2724" y="-102"/>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E5B3E798-1888-44F4-A9F8-DE921215DF9B}" type="datetimeFigureOut">
              <a:rPr lang="en-US" smtClean="0"/>
              <a:pPr/>
              <a:t>4/7/2016</a:t>
            </a:fld>
            <a:endParaRPr lang="en-US" dirty="0"/>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64C783DA-E9CF-496E-9E11-9FC16BCE672A}" type="slidenum">
              <a:rPr lang="en-US" smtClean="0"/>
              <a:pPr/>
              <a:t>‹#›</a:t>
            </a:fld>
            <a:endParaRPr lang="en-US" dirty="0"/>
          </a:p>
        </p:txBody>
      </p:sp>
    </p:spTree>
    <p:extLst>
      <p:ext uri="{BB962C8B-B14F-4D97-AF65-F5344CB8AC3E}">
        <p14:creationId xmlns:p14="http://schemas.microsoft.com/office/powerpoint/2010/main" val="2823029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A4B0F4E6-56F8-4484-9A8A-BE5B5BF499C1}" type="datetimeFigureOut">
              <a:rPr lang="en-US" smtClean="0"/>
              <a:pPr/>
              <a:t>4/7/2016</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98BBD66E-5857-4DBA-B1B0-DAF5833ECE8A}" type="slidenum">
              <a:rPr lang="en-US" smtClean="0"/>
              <a:pPr/>
              <a:t>‹#›</a:t>
            </a:fld>
            <a:endParaRPr lang="en-US" dirty="0"/>
          </a:p>
        </p:txBody>
      </p:sp>
    </p:spTree>
    <p:extLst>
      <p:ext uri="{BB962C8B-B14F-4D97-AF65-F5344CB8AC3E}">
        <p14:creationId xmlns:p14="http://schemas.microsoft.com/office/powerpoint/2010/main" val="1875131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fns.usda.gov/apd/wic-ebt-document-library"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BD66E-5857-4DBA-B1B0-DAF5833ECE8A}" type="slidenum">
              <a:rPr lang="en-US" smtClean="0"/>
              <a:pPr/>
              <a:t>1</a:t>
            </a:fld>
            <a:endParaRPr lang="en-US" dirty="0"/>
          </a:p>
        </p:txBody>
      </p:sp>
    </p:spTree>
    <p:extLst>
      <p:ext uri="{BB962C8B-B14F-4D97-AF65-F5344CB8AC3E}">
        <p14:creationId xmlns:p14="http://schemas.microsoft.com/office/powerpoint/2010/main" val="2843138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1688" y="457200"/>
            <a:ext cx="5256212" cy="39433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BD66E-5857-4DBA-B1B0-DAF5833ECE8A}" type="slidenum">
              <a:rPr lang="en-US" smtClean="0"/>
              <a:pPr/>
              <a:t>16</a:t>
            </a:fld>
            <a:endParaRPr lang="en-US"/>
          </a:p>
        </p:txBody>
      </p:sp>
    </p:spTree>
    <p:extLst>
      <p:ext uri="{BB962C8B-B14F-4D97-AF65-F5344CB8AC3E}">
        <p14:creationId xmlns:p14="http://schemas.microsoft.com/office/powerpoint/2010/main" val="478121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1688" y="457200"/>
            <a:ext cx="5256212" cy="394335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As mentioned in the previous slide, under eWIC benefits among individuals within a household are combined into a single account.  This slide addresses the benefits and requirements associated with benefit aggregation.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reason it is necessary for benefits of all household members to be have the same end date is to reduce confusion about the account balance.  If members benefits expired and new ones loaded at different times during the month it would make it much more difficult for the household to keep track of their balance.</a:t>
            </a:r>
            <a:endParaRPr lang="en-US" dirty="0"/>
          </a:p>
        </p:txBody>
      </p:sp>
      <p:sp>
        <p:nvSpPr>
          <p:cNvPr id="4" name="Slide Number Placeholder 3"/>
          <p:cNvSpPr>
            <a:spLocks noGrp="1"/>
          </p:cNvSpPr>
          <p:nvPr>
            <p:ph type="sldNum" sz="quarter" idx="10"/>
          </p:nvPr>
        </p:nvSpPr>
        <p:spPr/>
        <p:txBody>
          <a:bodyPr/>
          <a:lstStyle/>
          <a:p>
            <a:pPr>
              <a:defRPr/>
            </a:pPr>
            <a:fld id="{469A4163-CA58-4821-8656-73DA9EC6359F}" type="slidenum">
              <a:rPr lang="en-US" smtClean="0"/>
              <a:pPr>
                <a:defRPr/>
              </a:pPr>
              <a:t>17</a:t>
            </a:fld>
            <a:endParaRPr lang="en-US"/>
          </a:p>
        </p:txBody>
      </p:sp>
    </p:spTree>
    <p:extLst>
      <p:ext uri="{BB962C8B-B14F-4D97-AF65-F5344CB8AC3E}">
        <p14:creationId xmlns:p14="http://schemas.microsoft.com/office/powerpoint/2010/main" val="3331349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20700"/>
            <a:ext cx="5651500" cy="4238625"/>
          </a:xfrm>
        </p:spPr>
      </p:sp>
      <p:sp>
        <p:nvSpPr>
          <p:cNvPr id="3" name="Notes Placeholder 2"/>
          <p:cNvSpPr>
            <a:spLocks noGrp="1"/>
          </p:cNvSpPr>
          <p:nvPr>
            <p:ph type="body" idx="1"/>
          </p:nvPr>
        </p:nvSpPr>
        <p:spPr/>
        <p:txBody>
          <a:bodyPr>
            <a:normAutofit/>
          </a:bodyPr>
          <a:lstStyle/>
          <a:p>
            <a:r>
              <a:rPr lang="en-US" dirty="0" smtClean="0"/>
              <a:t>When we talk about redemption in eWIC, it is always helpful to compare to the current paper environment.  In this slide, the differences between the two approaches are identified.  </a:t>
            </a:r>
          </a:p>
          <a:p>
            <a:endParaRPr lang="en-US" dirty="0" smtClean="0"/>
          </a:p>
          <a:p>
            <a:r>
              <a:rPr lang="en-US" dirty="0" smtClean="0"/>
              <a:t>As you will see, the paper environment relies on the casher to validate the transaction information, while in the eWIC environment this is handled by the eWIC system.  </a:t>
            </a:r>
          </a:p>
          <a:p>
            <a:endParaRPr lang="en-US" dirty="0" smtClean="0"/>
          </a:p>
          <a:p>
            <a:r>
              <a:rPr lang="en-US" dirty="0" smtClean="0"/>
              <a:t>It is important to note that while the system will take over this responsibility, the cashiers should still be knowledgeable about the WIC food list in order to troubleshoot issues or explain to customers why a product they are trying to buy is not being paid by their eWIC card.</a:t>
            </a:r>
          </a:p>
          <a:p>
            <a:endParaRPr lang="en-US" dirty="0"/>
          </a:p>
        </p:txBody>
      </p:sp>
      <p:sp>
        <p:nvSpPr>
          <p:cNvPr id="4" name="Slide Number Placeholder 3"/>
          <p:cNvSpPr>
            <a:spLocks noGrp="1"/>
          </p:cNvSpPr>
          <p:nvPr>
            <p:ph type="sldNum" sz="quarter" idx="10"/>
          </p:nvPr>
        </p:nvSpPr>
        <p:spPr/>
        <p:txBody>
          <a:bodyPr/>
          <a:lstStyle/>
          <a:p>
            <a:pPr>
              <a:defRPr/>
            </a:pPr>
            <a:fld id="{469A4163-CA58-4821-8656-73DA9EC6359F}" type="slidenum">
              <a:rPr lang="en-US" smtClean="0"/>
              <a:pPr>
                <a:defRPr/>
              </a:pPr>
              <a:t>18</a:t>
            </a:fld>
            <a:endParaRPr lang="en-US" dirty="0"/>
          </a:p>
        </p:txBody>
      </p:sp>
    </p:spTree>
    <p:extLst>
      <p:ext uri="{BB962C8B-B14F-4D97-AF65-F5344CB8AC3E}">
        <p14:creationId xmlns:p14="http://schemas.microsoft.com/office/powerpoint/2010/main" val="3027709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2463" y="508000"/>
            <a:ext cx="5519737" cy="41402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As we discussed with issuance, for eWIC redemption we had to find a way to code the food items so that they could be understood by the systems involved.  The same cat/</a:t>
            </a:r>
            <a:r>
              <a:rPr lang="en-US" sz="1200" kern="1200" dirty="0" err="1" smtClean="0">
                <a:solidFill>
                  <a:schemeClr val="tx1"/>
                </a:solidFill>
                <a:latin typeface="+mn-lt"/>
                <a:ea typeface="+mn-ea"/>
                <a:cs typeface="+mn-cs"/>
              </a:rPr>
              <a:t>subcat</a:t>
            </a:r>
            <a:r>
              <a:rPr lang="en-US" sz="1200" kern="1200" dirty="0" smtClean="0">
                <a:solidFill>
                  <a:schemeClr val="tx1"/>
                </a:solidFill>
                <a:latin typeface="+mn-lt"/>
                <a:ea typeface="+mn-ea"/>
                <a:cs typeface="+mn-cs"/>
              </a:rPr>
              <a:t> system is used to do this.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Every WIC state agency maintains a food list.  When they move into eWIC they must collect all of the UPCs associated with the products on that food list and code associated them with an eWIC cat, subcat and unit of measure as well assign a quantity.  This data is added to an electronic file called the approved products list or APL.  The data in this file is maintained by the state agency and made available to vendors by the eWIC system for download.  Retail systems use this file as part of the transaction to identify WIC authorized vs. non-WIC items.  The file also contains all of the allowed PLUs for WIC fruits and vegetables.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69A4163-CA58-4821-8656-73DA9EC6359F}" type="slidenum">
              <a:rPr lang="en-US" smtClean="0"/>
              <a:pPr>
                <a:defRPr/>
              </a:pPr>
              <a:t>19</a:t>
            </a:fld>
            <a:endParaRPr lang="en-US" dirty="0"/>
          </a:p>
        </p:txBody>
      </p:sp>
    </p:spTree>
    <p:extLst>
      <p:ext uri="{BB962C8B-B14F-4D97-AF65-F5344CB8AC3E}">
        <p14:creationId xmlns:p14="http://schemas.microsoft.com/office/powerpoint/2010/main" val="1384055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BD66E-5857-4DBA-B1B0-DAF5833ECE8A}" type="slidenum">
              <a:rPr lang="en-US" smtClean="0"/>
              <a:pPr/>
              <a:t>21</a:t>
            </a:fld>
            <a:endParaRPr lang="en-US" dirty="0"/>
          </a:p>
        </p:txBody>
      </p:sp>
    </p:spTree>
    <p:extLst>
      <p:ext uri="{BB962C8B-B14F-4D97-AF65-F5344CB8AC3E}">
        <p14:creationId xmlns:p14="http://schemas.microsoft.com/office/powerpoint/2010/main" val="86457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20700"/>
            <a:ext cx="5651500" cy="4238625"/>
          </a:xfrm>
        </p:spPr>
      </p:sp>
      <p:sp>
        <p:nvSpPr>
          <p:cNvPr id="3" name="Notes Placeholder 2"/>
          <p:cNvSpPr>
            <a:spLocks noGrp="1"/>
          </p:cNvSpPr>
          <p:nvPr>
            <p:ph type="body" idx="1"/>
          </p:nvPr>
        </p:nvSpPr>
        <p:spPr/>
        <p:txBody>
          <a:bodyPr>
            <a:normAutofit/>
          </a:bodyPr>
          <a:lstStyle/>
          <a:p>
            <a:r>
              <a:rPr lang="en-US" dirty="0" smtClean="0"/>
              <a:t>In order for a vendor to accept</a:t>
            </a:r>
            <a:r>
              <a:rPr lang="en-US" baseline="0" dirty="0" smtClean="0"/>
              <a:t> an eWIC card, they must have a retail system that can process eWIC transactions.  This slide identifies the requirements for the vendor and their system.</a:t>
            </a:r>
            <a:endParaRPr lang="en-US" dirty="0"/>
          </a:p>
        </p:txBody>
      </p:sp>
      <p:sp>
        <p:nvSpPr>
          <p:cNvPr id="4" name="Slide Number Placeholder 3"/>
          <p:cNvSpPr>
            <a:spLocks noGrp="1"/>
          </p:cNvSpPr>
          <p:nvPr>
            <p:ph type="sldNum" sz="quarter" idx="10"/>
          </p:nvPr>
        </p:nvSpPr>
        <p:spPr/>
        <p:txBody>
          <a:bodyPr/>
          <a:lstStyle/>
          <a:p>
            <a:fld id="{98BBD66E-5857-4DBA-B1B0-DAF5833ECE8A}" type="slidenum">
              <a:rPr lang="en-US" smtClean="0"/>
              <a:pPr/>
              <a:t>22</a:t>
            </a:fld>
            <a:endParaRPr lang="en-US"/>
          </a:p>
        </p:txBody>
      </p:sp>
    </p:spTree>
    <p:extLst>
      <p:ext uri="{BB962C8B-B14F-4D97-AF65-F5344CB8AC3E}">
        <p14:creationId xmlns:p14="http://schemas.microsoft.com/office/powerpoint/2010/main" val="4004062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20700"/>
            <a:ext cx="5651500" cy="4238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BD66E-5857-4DBA-B1B0-DAF5833ECE8A}" type="slidenum">
              <a:rPr lang="en-US" smtClean="0"/>
              <a:pPr/>
              <a:t>23</a:t>
            </a:fld>
            <a:endParaRPr lang="en-US" dirty="0"/>
          </a:p>
        </p:txBody>
      </p:sp>
    </p:spTree>
    <p:extLst>
      <p:ext uri="{BB962C8B-B14F-4D97-AF65-F5344CB8AC3E}">
        <p14:creationId xmlns:p14="http://schemas.microsoft.com/office/powerpoint/2010/main" val="43810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20700"/>
            <a:ext cx="5651500" cy="4238625"/>
          </a:xfrm>
        </p:spPr>
      </p:sp>
      <p:sp>
        <p:nvSpPr>
          <p:cNvPr id="3" name="Notes Placeholder 2"/>
          <p:cNvSpPr>
            <a:spLocks noGrp="1"/>
          </p:cNvSpPr>
          <p:nvPr>
            <p:ph type="body" idx="1"/>
          </p:nvPr>
        </p:nvSpPr>
        <p:spPr/>
        <p:txBody>
          <a:bodyPr>
            <a:normAutofit/>
          </a:bodyPr>
          <a:lstStyle/>
          <a:p>
            <a:r>
              <a:rPr lang="en-US" dirty="0" smtClean="0"/>
              <a:t>The</a:t>
            </a:r>
            <a:r>
              <a:rPr lang="en-US" baseline="0" dirty="0" smtClean="0"/>
              <a:t> list on this slide is a brief listing of the retail systems that have already been integrated for eWIC.  This is not an exhaustive list, there may be additional systems that have been integrated that have not been captured here.</a:t>
            </a:r>
            <a:endParaRPr lang="en-US" dirty="0"/>
          </a:p>
        </p:txBody>
      </p:sp>
      <p:sp>
        <p:nvSpPr>
          <p:cNvPr id="4" name="Slide Number Placeholder 3"/>
          <p:cNvSpPr>
            <a:spLocks noGrp="1"/>
          </p:cNvSpPr>
          <p:nvPr>
            <p:ph type="sldNum" sz="quarter" idx="10"/>
          </p:nvPr>
        </p:nvSpPr>
        <p:spPr/>
        <p:txBody>
          <a:bodyPr/>
          <a:lstStyle/>
          <a:p>
            <a:fld id="{98BBD66E-5857-4DBA-B1B0-DAF5833ECE8A}" type="slidenum">
              <a:rPr lang="en-US" smtClean="0"/>
              <a:pPr/>
              <a:t>24</a:t>
            </a:fld>
            <a:endParaRPr lang="en-US"/>
          </a:p>
        </p:txBody>
      </p:sp>
    </p:spTree>
    <p:extLst>
      <p:ext uri="{BB962C8B-B14F-4D97-AF65-F5344CB8AC3E}">
        <p14:creationId xmlns:p14="http://schemas.microsoft.com/office/powerpoint/2010/main" val="2224077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69A4163-CA58-4821-8656-73DA9EC6359F}" type="slidenum">
              <a:rPr lang="en-US" smtClean="0"/>
              <a:pPr>
                <a:defRPr/>
              </a:pPr>
              <a:t>26</a:t>
            </a:fld>
            <a:endParaRPr lang="en-US" dirty="0"/>
          </a:p>
        </p:txBody>
      </p:sp>
    </p:spTree>
    <p:extLst>
      <p:ext uri="{BB962C8B-B14F-4D97-AF65-F5344CB8AC3E}">
        <p14:creationId xmlns:p14="http://schemas.microsoft.com/office/powerpoint/2010/main" val="2305136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2EFF3D-5309-4E7E-A335-7E460B88B02F}" type="slidenum">
              <a:rPr lang="en-US" smtClean="0"/>
              <a:pPr/>
              <a:t>28</a:t>
            </a:fld>
            <a:endParaRPr lang="en-US" dirty="0"/>
          </a:p>
        </p:txBody>
      </p:sp>
    </p:spTree>
    <p:extLst>
      <p:ext uri="{BB962C8B-B14F-4D97-AF65-F5344CB8AC3E}">
        <p14:creationId xmlns:p14="http://schemas.microsoft.com/office/powerpoint/2010/main" val="1003622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2463" y="508000"/>
            <a:ext cx="5519737" cy="4140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BD66E-5857-4DBA-B1B0-DAF5833ECE8A}" type="slidenum">
              <a:rPr lang="en-US" smtClean="0"/>
              <a:pPr/>
              <a:t>2</a:t>
            </a:fld>
            <a:endParaRPr lang="en-US" dirty="0"/>
          </a:p>
        </p:txBody>
      </p:sp>
    </p:spTree>
    <p:extLst>
      <p:ext uri="{BB962C8B-B14F-4D97-AF65-F5344CB8AC3E}">
        <p14:creationId xmlns:p14="http://schemas.microsoft.com/office/powerpoint/2010/main" val="2806417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2463" y="508000"/>
            <a:ext cx="5519737" cy="41402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BD66E-5857-4DBA-B1B0-DAF5833ECE8A}" type="slidenum">
              <a:rPr lang="en-US" smtClean="0"/>
              <a:pPr/>
              <a:t>31</a:t>
            </a:fld>
            <a:endParaRPr lang="en-US" dirty="0"/>
          </a:p>
        </p:txBody>
      </p:sp>
    </p:spTree>
    <p:extLst>
      <p:ext uri="{BB962C8B-B14F-4D97-AF65-F5344CB8AC3E}">
        <p14:creationId xmlns:p14="http://schemas.microsoft.com/office/powerpoint/2010/main" val="691143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2463" y="508000"/>
            <a:ext cx="5519737" cy="4140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BBD66E-5857-4DBA-B1B0-DAF5833ECE8A}" type="slidenum">
              <a:rPr lang="en-US" smtClean="0"/>
              <a:pPr/>
              <a:t>32</a:t>
            </a:fld>
            <a:endParaRPr lang="en-US"/>
          </a:p>
        </p:txBody>
      </p:sp>
    </p:spTree>
    <p:extLst>
      <p:ext uri="{BB962C8B-B14F-4D97-AF65-F5344CB8AC3E}">
        <p14:creationId xmlns:p14="http://schemas.microsoft.com/office/powerpoint/2010/main" val="1356966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20700"/>
            <a:ext cx="5651500" cy="42386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BBD66E-5857-4DBA-B1B0-DAF5833ECE8A}" type="slidenum">
              <a:rPr lang="en-US" smtClean="0"/>
              <a:pPr/>
              <a:t>35</a:t>
            </a:fld>
            <a:endParaRPr lang="en-US"/>
          </a:p>
        </p:txBody>
      </p:sp>
    </p:spTree>
    <p:extLst>
      <p:ext uri="{BB962C8B-B14F-4D97-AF65-F5344CB8AC3E}">
        <p14:creationId xmlns:p14="http://schemas.microsoft.com/office/powerpoint/2010/main" val="2486265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BD66E-5857-4DBA-B1B0-DAF5833ECE8A}" type="slidenum">
              <a:rPr lang="en-US" smtClean="0"/>
              <a:pPr/>
              <a:t>37</a:t>
            </a:fld>
            <a:endParaRPr lang="en-US" dirty="0"/>
          </a:p>
        </p:txBody>
      </p:sp>
    </p:spTree>
    <p:extLst>
      <p:ext uri="{BB962C8B-B14F-4D97-AF65-F5344CB8AC3E}">
        <p14:creationId xmlns:p14="http://schemas.microsoft.com/office/powerpoint/2010/main" val="595882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1688" y="457200"/>
            <a:ext cx="5256212" cy="39433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BBD66E-5857-4DBA-B1B0-DAF5833ECE8A}" type="slidenum">
              <a:rPr lang="en-US" smtClean="0"/>
              <a:pPr/>
              <a:t>5</a:t>
            </a:fld>
            <a:endParaRPr lang="en-US"/>
          </a:p>
        </p:txBody>
      </p:sp>
    </p:spTree>
    <p:extLst>
      <p:ext uri="{BB962C8B-B14F-4D97-AF65-F5344CB8AC3E}">
        <p14:creationId xmlns:p14="http://schemas.microsoft.com/office/powerpoint/2010/main" val="1457431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2463" y="508000"/>
            <a:ext cx="5519737" cy="4140200"/>
          </a:xfrm>
        </p:spPr>
      </p:sp>
      <p:sp>
        <p:nvSpPr>
          <p:cNvPr id="3" name="Notes Placeholder 2"/>
          <p:cNvSpPr>
            <a:spLocks noGrp="1"/>
          </p:cNvSpPr>
          <p:nvPr>
            <p:ph type="body" idx="1"/>
          </p:nvPr>
        </p:nvSpPr>
        <p:spPr/>
        <p:txBody>
          <a:bodyPr/>
          <a:lstStyle/>
          <a:p>
            <a:r>
              <a:rPr lang="en-US" dirty="0" smtClean="0"/>
              <a:t>There</a:t>
            </a:r>
            <a:r>
              <a:rPr lang="en-US" baseline="0" dirty="0" smtClean="0"/>
              <a:t> has been more than 20 years of eWIC activity.  The majority of the implementations have occurred in the last 10 years.</a:t>
            </a:r>
            <a:endParaRPr lang="en-US" dirty="0"/>
          </a:p>
        </p:txBody>
      </p:sp>
      <p:sp>
        <p:nvSpPr>
          <p:cNvPr id="4" name="Slide Number Placeholder 3"/>
          <p:cNvSpPr>
            <a:spLocks noGrp="1"/>
          </p:cNvSpPr>
          <p:nvPr>
            <p:ph type="sldNum" sz="quarter" idx="10"/>
          </p:nvPr>
        </p:nvSpPr>
        <p:spPr/>
        <p:txBody>
          <a:bodyPr/>
          <a:lstStyle/>
          <a:p>
            <a:fld id="{98BBD66E-5857-4DBA-B1B0-DAF5833ECE8A}" type="slidenum">
              <a:rPr lang="en-US" smtClean="0"/>
              <a:pPr/>
              <a:t>6</a:t>
            </a:fld>
            <a:endParaRPr lang="en-US"/>
          </a:p>
        </p:txBody>
      </p:sp>
    </p:spTree>
    <p:extLst>
      <p:ext uri="{BB962C8B-B14F-4D97-AF65-F5344CB8AC3E}">
        <p14:creationId xmlns:p14="http://schemas.microsoft.com/office/powerpoint/2010/main" val="2757378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65BB47-9B8D-4E91-9BB8-4FE1A1AD9CAC}" type="slidenum">
              <a:rPr lang="en-US"/>
              <a:pPr/>
              <a:t>10</a:t>
            </a:fld>
            <a:endParaRPr lang="en-US"/>
          </a:p>
        </p:txBody>
      </p:sp>
      <p:sp>
        <p:nvSpPr>
          <p:cNvPr id="190466" name="Rectangle 2"/>
          <p:cNvSpPr>
            <a:spLocks noGrp="1" noRot="1" noChangeAspect="1" noChangeArrowheads="1" noTextEdit="1"/>
          </p:cNvSpPr>
          <p:nvPr>
            <p:ph type="sldImg"/>
          </p:nvPr>
        </p:nvSpPr>
        <p:spPr>
          <a:xfrm>
            <a:off x="801688" y="457200"/>
            <a:ext cx="5256212" cy="3943350"/>
          </a:xfrm>
          <a:ln/>
        </p:spPr>
      </p:sp>
      <p:sp>
        <p:nvSpPr>
          <p:cNvPr id="190467" name="Rectangle 3"/>
          <p:cNvSpPr>
            <a:spLocks noGrp="1" noChangeArrowheads="1"/>
          </p:cNvSpPr>
          <p:nvPr>
            <p:ph type="body" idx="1"/>
          </p:nvPr>
        </p:nvSpPr>
        <p:spPr/>
        <p:txBody>
          <a:bodyPr>
            <a:normAutofit/>
          </a:bodyPr>
          <a:lstStyle/>
          <a:p>
            <a:r>
              <a:rPr lang="en-US" sz="1200" kern="1200" dirty="0" smtClean="0">
                <a:solidFill>
                  <a:schemeClr val="tx1"/>
                </a:solidFill>
                <a:latin typeface="+mn-lt"/>
                <a:ea typeface="+mn-ea"/>
                <a:cs typeface="+mn-cs"/>
              </a:rPr>
              <a:t>Benefit issuance in an eWIC system is different from in the current environment.  In a paper system, foods are represented by what is printed on a paper check, but in eWIC that information is represented by a computerized code than can be understood by the WIC information system, the eWIC host system, and the retail systems.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Another key difference between the issuance processes is that within a paper environment, checks are issued individually to each participant meaning that a household will receive multiple checks for each member of the household that they will have to maintain and use over the next few months.  With eWIC, all participants in a household are still issued benefits individually, but the benefits are combined or aggregated into one account for the household.  This means that the household will receive one card that can been used to access all members’ benefits.</a:t>
            </a:r>
          </a:p>
          <a:p>
            <a:endParaRPr lang="en-US" dirty="0"/>
          </a:p>
        </p:txBody>
      </p:sp>
    </p:spTree>
    <p:extLst>
      <p:ext uri="{BB962C8B-B14F-4D97-AF65-F5344CB8AC3E}">
        <p14:creationId xmlns:p14="http://schemas.microsoft.com/office/powerpoint/2010/main" val="3252425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1688" y="457200"/>
            <a:ext cx="5256212" cy="394335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order for the systems to understand the benefit issuance information, a coding system has been developed.  The coding system takes the information previously printed on checks and converts it into categories and subcategories.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category (or cat), is the high level food group.  These are things like whole milk, low fat/fat free milk, cheese, eggs, legumes (beans/peas/peanut butter), infant formula, cereal, etc.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subcategory (or subcat) is the next level down which represents the specific types of food in a cat.  For example in low fat/fat free milk there are </a:t>
            </a:r>
            <a:r>
              <a:rPr lang="en-US" sz="1200" kern="1200" dirty="0" err="1" smtClean="0">
                <a:solidFill>
                  <a:schemeClr val="tx1"/>
                </a:solidFill>
                <a:latin typeface="+mn-lt"/>
                <a:ea typeface="+mn-ea"/>
                <a:cs typeface="+mn-cs"/>
              </a:rPr>
              <a:t>subcats</a:t>
            </a:r>
            <a:r>
              <a:rPr lang="en-US" sz="1200" kern="1200" dirty="0" smtClean="0">
                <a:solidFill>
                  <a:schemeClr val="tx1"/>
                </a:solidFill>
                <a:latin typeface="+mn-lt"/>
                <a:ea typeface="+mn-ea"/>
                <a:cs typeface="+mn-cs"/>
              </a:rPr>
              <a:t> for 1%, skim, lactose free, powdered, evaporated, etc.  Similarly the cat for legumes breaks down into the </a:t>
            </a:r>
            <a:r>
              <a:rPr lang="en-US" sz="1200" kern="1200" dirty="0" err="1" smtClean="0">
                <a:solidFill>
                  <a:schemeClr val="tx1"/>
                </a:solidFill>
                <a:latin typeface="+mn-lt"/>
                <a:ea typeface="+mn-ea"/>
                <a:cs typeface="+mn-cs"/>
              </a:rPr>
              <a:t>subcats</a:t>
            </a:r>
            <a:r>
              <a:rPr lang="en-US" sz="1200" kern="1200" dirty="0" smtClean="0">
                <a:solidFill>
                  <a:schemeClr val="tx1"/>
                </a:solidFill>
                <a:latin typeface="+mn-lt"/>
                <a:ea typeface="+mn-ea"/>
                <a:cs typeface="+mn-cs"/>
              </a:rPr>
              <a:t> of peanut butter, dried beans/peas, and canned beans.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62EFF3D-5309-4E7E-A335-7E460B88B02F}" type="slidenum">
              <a:rPr lang="en-US" smtClean="0"/>
              <a:pPr/>
              <a:t>11</a:t>
            </a:fld>
            <a:endParaRPr lang="en-US"/>
          </a:p>
        </p:txBody>
      </p:sp>
    </p:spTree>
    <p:extLst>
      <p:ext uri="{BB962C8B-B14F-4D97-AF65-F5344CB8AC3E}">
        <p14:creationId xmlns:p14="http://schemas.microsoft.com/office/powerpoint/2010/main" val="1632671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1688" y="457200"/>
            <a:ext cx="5256212" cy="394335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Unlike a SNAP balance which is a single dollar amount, a WIC balance is actually a series of sub-balances by subcat.  This slide provides an example of how a WIC balance might appear.</a:t>
            </a:r>
            <a:endParaRPr lang="en-US" dirty="0"/>
          </a:p>
        </p:txBody>
      </p:sp>
      <p:sp>
        <p:nvSpPr>
          <p:cNvPr id="4" name="Slide Number Placeholder 3"/>
          <p:cNvSpPr>
            <a:spLocks noGrp="1"/>
          </p:cNvSpPr>
          <p:nvPr>
            <p:ph type="sldNum" sz="quarter" idx="10"/>
          </p:nvPr>
        </p:nvSpPr>
        <p:spPr/>
        <p:txBody>
          <a:bodyPr/>
          <a:lstStyle/>
          <a:p>
            <a:fld id="{98BBD66E-5857-4DBA-B1B0-DAF5833ECE8A}" type="slidenum">
              <a:rPr lang="en-US" smtClean="0"/>
              <a:pPr/>
              <a:t>12</a:t>
            </a:fld>
            <a:endParaRPr lang="en-US"/>
          </a:p>
        </p:txBody>
      </p:sp>
    </p:spTree>
    <p:extLst>
      <p:ext uri="{BB962C8B-B14F-4D97-AF65-F5344CB8AC3E}">
        <p14:creationId xmlns:p14="http://schemas.microsoft.com/office/powerpoint/2010/main" val="478121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7725" y="468313"/>
            <a:ext cx="5383213" cy="4037012"/>
          </a:xfrm>
        </p:spPr>
      </p:sp>
      <p:sp>
        <p:nvSpPr>
          <p:cNvPr id="3" name="Notes Placeholder 2"/>
          <p:cNvSpPr>
            <a:spLocks noGrp="1"/>
          </p:cNvSpPr>
          <p:nvPr>
            <p:ph type="body" idx="1"/>
          </p:nvPr>
        </p:nvSpPr>
        <p:spPr/>
        <p:txBody>
          <a:bodyPr>
            <a:normAutofit/>
          </a:bodyPr>
          <a:lstStyle/>
          <a:p>
            <a:r>
              <a:rPr lang="en-US" dirty="0" smtClean="0"/>
              <a:t>USDA FNS maintains a standard list of cats/</a:t>
            </a:r>
            <a:r>
              <a:rPr lang="en-US" dirty="0" err="1" smtClean="0"/>
              <a:t>subcats</a:t>
            </a:r>
            <a:r>
              <a:rPr lang="en-US" dirty="0" smtClean="0"/>
              <a:t> for use by WIC state agencies.  The table in this slide provides a snapshot of the list.  The full list can be found on the USDA FNS web site at </a:t>
            </a:r>
            <a:r>
              <a:rPr lang="en-US" u="sng" dirty="0" smtClean="0">
                <a:hlinkClick r:id="rId3"/>
              </a:rPr>
              <a:t>http://www.fns.usda.gov/apd/wic-ebt-document-library</a:t>
            </a:r>
            <a:r>
              <a:rPr lang="en-US" dirty="0" smtClean="0"/>
              <a:t> .  States are encouraged to use the standard list, but are able to make some state specific modifications to address program differences or cost containment methodologies.</a:t>
            </a:r>
            <a:endParaRPr lang="en-US" dirty="0"/>
          </a:p>
        </p:txBody>
      </p:sp>
      <p:sp>
        <p:nvSpPr>
          <p:cNvPr id="4" name="Slide Number Placeholder 3"/>
          <p:cNvSpPr>
            <a:spLocks noGrp="1"/>
          </p:cNvSpPr>
          <p:nvPr>
            <p:ph type="sldNum" sz="quarter" idx="10"/>
          </p:nvPr>
        </p:nvSpPr>
        <p:spPr/>
        <p:txBody>
          <a:bodyPr/>
          <a:lstStyle/>
          <a:p>
            <a:fld id="{462EFF3D-5309-4E7E-A335-7E460B88B02F}" type="slidenum">
              <a:rPr lang="en-US" smtClean="0"/>
              <a:pPr/>
              <a:t>13</a:t>
            </a:fld>
            <a:endParaRPr lang="en-US"/>
          </a:p>
        </p:txBody>
      </p:sp>
    </p:spTree>
    <p:extLst>
      <p:ext uri="{BB962C8B-B14F-4D97-AF65-F5344CB8AC3E}">
        <p14:creationId xmlns:p14="http://schemas.microsoft.com/office/powerpoint/2010/main" val="1186047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20700"/>
            <a:ext cx="5651500" cy="4238625"/>
          </a:xfrm>
        </p:spPr>
      </p:sp>
      <p:sp>
        <p:nvSpPr>
          <p:cNvPr id="3" name="Notes Placeholder 2"/>
          <p:cNvSpPr>
            <a:spLocks noGrp="1"/>
          </p:cNvSpPr>
          <p:nvPr>
            <p:ph type="body" idx="1"/>
          </p:nvPr>
        </p:nvSpPr>
        <p:spPr/>
        <p:txBody>
          <a:bodyPr>
            <a:normAutofit/>
          </a:bodyPr>
          <a:lstStyle/>
          <a:p>
            <a:pPr defTabSz="939363">
              <a:defRPr/>
            </a:pPr>
            <a:r>
              <a:rPr lang="en-US" dirty="0" smtClean="0"/>
              <a:t>For the purchase of fruits and vegetables, participants will still receive a benefit representing a dollar value as they do in the paper system.  In eWIC, rather than referring to this as a fruit and vegetable check, it is call a fruit and vegetable benefit (FVB).  This benefit is treated like all other food benefits, it is issued based on a cat/</a:t>
            </a:r>
            <a:r>
              <a:rPr lang="en-US" dirty="0" err="1" smtClean="0"/>
              <a:t>subcat</a:t>
            </a:r>
            <a:r>
              <a:rPr lang="en-US" dirty="0" smtClean="0"/>
              <a:t> and unit of measure which in this case is dollars and cents.</a:t>
            </a:r>
          </a:p>
          <a:p>
            <a:endParaRPr lang="en-US" dirty="0"/>
          </a:p>
        </p:txBody>
      </p:sp>
      <p:sp>
        <p:nvSpPr>
          <p:cNvPr id="4" name="Slide Number Placeholder 3"/>
          <p:cNvSpPr>
            <a:spLocks noGrp="1"/>
          </p:cNvSpPr>
          <p:nvPr>
            <p:ph type="sldNum" sz="quarter" idx="10"/>
          </p:nvPr>
        </p:nvSpPr>
        <p:spPr/>
        <p:txBody>
          <a:bodyPr/>
          <a:lstStyle/>
          <a:p>
            <a:pPr>
              <a:defRPr/>
            </a:pPr>
            <a:fld id="{469A4163-CA58-4821-8656-73DA9EC6359F}" type="slidenum">
              <a:rPr lang="en-US" smtClean="0"/>
              <a:pPr>
                <a:defRPr/>
              </a:pPr>
              <a:t>15</a:t>
            </a:fld>
            <a:endParaRPr lang="en-US" dirty="0"/>
          </a:p>
        </p:txBody>
      </p:sp>
    </p:spTree>
    <p:extLst>
      <p:ext uri="{BB962C8B-B14F-4D97-AF65-F5344CB8AC3E}">
        <p14:creationId xmlns:p14="http://schemas.microsoft.com/office/powerpoint/2010/main" val="2636125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183794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1905000" y="6044184"/>
            <a:ext cx="7239000"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1905000" y="4038600"/>
            <a:ext cx="7086600" cy="1828800"/>
          </a:xfrm>
        </p:spPr>
        <p:txBody>
          <a:bodyPr anchor="b"/>
          <a:lstStyle>
            <a:lvl1pPr>
              <a:defRPr cap="all" baseline="0"/>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1905000" y="6050037"/>
            <a:ext cx="7086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eWIC: From the Vendor Perspective</a:t>
            </a:r>
            <a:endParaRPr lang="en-US" dirty="0"/>
          </a:p>
        </p:txBody>
      </p:sp>
      <p:sp>
        <p:nvSpPr>
          <p:cNvPr id="6" name="Slide Number Placeholder 5"/>
          <p:cNvSpPr>
            <a:spLocks noGrp="1"/>
          </p:cNvSpPr>
          <p:nvPr>
            <p:ph type="sldNum" sz="quarter" idx="12"/>
          </p:nvPr>
        </p:nvSpPr>
        <p:spPr/>
        <p:txBody>
          <a:bodyPr/>
          <a:lstStyle/>
          <a:p>
            <a:fld id="{3FFAE516-8FCC-4B1A-B5E9-11EB1E438C5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endParaRPr lang="en-US" dirty="0"/>
          </a:p>
        </p:txBody>
      </p:sp>
      <p:sp>
        <p:nvSpPr>
          <p:cNvPr id="5" name="Footer Placeholder 4"/>
          <p:cNvSpPr>
            <a:spLocks noGrp="1"/>
          </p:cNvSpPr>
          <p:nvPr>
            <p:ph type="ftr" sz="quarter" idx="11"/>
          </p:nvPr>
        </p:nvSpPr>
        <p:spPr>
          <a:xfrm>
            <a:off x="457201" y="6248207"/>
            <a:ext cx="5573483" cy="365125"/>
          </a:xfrm>
        </p:spPr>
        <p:txBody>
          <a:bodyPr/>
          <a:lstStyle/>
          <a:p>
            <a:r>
              <a:rPr lang="en-US" dirty="0" smtClean="0"/>
              <a:t>eWIC: From the Vendor Perspective</a:t>
            </a:r>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3FFAE516-8FCC-4B1A-B5E9-11EB1E438C5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lvl1pPr algn="ctr">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a:xfrm>
            <a:off x="6096000" y="6492875"/>
            <a:ext cx="2438400" cy="365125"/>
          </a:xfrm>
        </p:spPr>
        <p:txBody>
          <a:bodyPr/>
          <a:lstStyle/>
          <a:p>
            <a:pPr algn="r"/>
            <a:endParaRPr lang="en-US" dirty="0"/>
          </a:p>
        </p:txBody>
      </p:sp>
      <p:sp>
        <p:nvSpPr>
          <p:cNvPr id="5" name="Footer Placeholder 4"/>
          <p:cNvSpPr>
            <a:spLocks noGrp="1"/>
          </p:cNvSpPr>
          <p:nvPr>
            <p:ph type="ftr" sz="quarter" idx="11"/>
          </p:nvPr>
        </p:nvSpPr>
        <p:spPr/>
        <p:txBody>
          <a:bodyPr/>
          <a:lstStyle/>
          <a:p>
            <a:pPr algn="l"/>
            <a:r>
              <a:rPr lang="en-US" dirty="0" smtClean="0"/>
              <a:t>eWIC: From the Vendor Perspective</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FFAE516-8FCC-4B1A-B5E9-11EB1E438C5E}" type="slidenum">
              <a:rPr lang="en-US" smtClean="0"/>
              <a:pPr/>
              <a:t>‹#›</a:t>
            </a:fld>
            <a:endParaRPr lang="en-US" dirty="0"/>
          </a:p>
        </p:txBody>
      </p:sp>
      <p:sp>
        <p:nvSpPr>
          <p:cNvPr id="8" name="Content Placeholder 7"/>
          <p:cNvSpPr>
            <a:spLocks noGrp="1"/>
          </p:cNvSpPr>
          <p:nvPr>
            <p:ph sz="quarter" idx="1"/>
          </p:nvPr>
        </p:nvSpPr>
        <p:spPr>
          <a:xfrm>
            <a:off x="612648" y="1600200"/>
            <a:ext cx="7921752" cy="4800600"/>
          </a:xfrm>
        </p:spPr>
        <p:txBody>
          <a:bodyPr/>
          <a:lstStyle>
            <a:lvl1pPr>
              <a:spcBef>
                <a:spcPts val="1800"/>
              </a:spcBef>
              <a:defRPr sz="2800"/>
            </a:lvl1pPr>
            <a:lvl2pPr>
              <a:spcBef>
                <a:spcPts val="1200"/>
              </a:spcBef>
              <a:defRPr sz="2400"/>
            </a:lvl2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32766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1371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1371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772400" cy="1371600"/>
          </a:xfrm>
        </p:spPr>
        <p:txBody>
          <a:bodyPr>
            <a:normAutofit/>
          </a:bodyPr>
          <a:lstStyle>
            <a:lvl1pPr algn="l">
              <a:buNone/>
              <a:defRPr sz="4000" b="0" cap="none">
                <a:solidFill>
                  <a:srgbClr val="FFFFFF"/>
                </a:solidFill>
              </a:defRPr>
            </a:lvl1pPr>
          </a:lstStyle>
          <a:p>
            <a:r>
              <a:rPr kumimoji="0" lang="en-US" dirty="0" smtClean="0"/>
              <a:t>Click to edit Master title style</a:t>
            </a:r>
            <a:endParaRPr kumimoji="0" lang="en-US" dirty="0"/>
          </a:p>
        </p:txBody>
      </p:sp>
      <p:sp>
        <p:nvSpPr>
          <p:cNvPr id="12" name="Date Placeholder 11"/>
          <p:cNvSpPr>
            <a:spLocks noGrp="1"/>
          </p:cNvSpPr>
          <p:nvPr>
            <p:ph type="dt" sz="half" idx="10"/>
          </p:nvPr>
        </p:nvSpPr>
        <p:spPr/>
        <p:txBody>
          <a:bodyPr/>
          <a:lstStyle/>
          <a:p>
            <a:pPr algn="r"/>
            <a:endParaRPr lang="en-US" dirty="0"/>
          </a:p>
        </p:txBody>
      </p:sp>
      <p:sp>
        <p:nvSpPr>
          <p:cNvPr id="14" name="Footer Placeholder 13"/>
          <p:cNvSpPr>
            <a:spLocks noGrp="1"/>
          </p:cNvSpPr>
          <p:nvPr>
            <p:ph type="ftr" sz="quarter" idx="12"/>
          </p:nvPr>
        </p:nvSpPr>
        <p:spPr/>
        <p:txBody>
          <a:bodyPr/>
          <a:lstStyle/>
          <a:p>
            <a:pPr algn="l"/>
            <a:r>
              <a:rPr lang="en-US" dirty="0" smtClean="0"/>
              <a:t>eWIC: From the Vendor Perspective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6"/>
            <a:ext cx="3886200" cy="465883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6"/>
            <a:ext cx="3886200" cy="465883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lgn="r"/>
            <a:endParaRPr lang="en-US" dirty="0"/>
          </a:p>
        </p:txBody>
      </p:sp>
      <p:sp>
        <p:nvSpPr>
          <p:cNvPr id="10" name="Slide Number Placeholder 9"/>
          <p:cNvSpPr>
            <a:spLocks noGrp="1"/>
          </p:cNvSpPr>
          <p:nvPr>
            <p:ph type="sldNum" sz="quarter" idx="16"/>
          </p:nvPr>
        </p:nvSpPr>
        <p:spPr/>
        <p:txBody>
          <a:bodyPr rtlCol="0"/>
          <a:lstStyle/>
          <a:p>
            <a:fld id="{3FFAE516-8FCC-4B1A-B5E9-11EB1E438C5E}" type="slidenum">
              <a:rPr lang="en-US" smtClean="0"/>
              <a:pPr/>
              <a:t>‹#›</a:t>
            </a:fld>
            <a:endParaRPr lang="en-US" dirty="0"/>
          </a:p>
        </p:txBody>
      </p:sp>
      <p:sp>
        <p:nvSpPr>
          <p:cNvPr id="12" name="Footer Placeholder 11"/>
          <p:cNvSpPr>
            <a:spLocks noGrp="1"/>
          </p:cNvSpPr>
          <p:nvPr>
            <p:ph type="ftr" sz="quarter" idx="17"/>
          </p:nvPr>
        </p:nvSpPr>
        <p:spPr/>
        <p:txBody>
          <a:bodyPr rtlCol="0"/>
          <a:lstStyle/>
          <a:p>
            <a:pPr algn="l"/>
            <a:r>
              <a:rPr lang="en-US" dirty="0" smtClean="0"/>
              <a:t>eWIC: From the Vendor Perspective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3050"/>
            <a:ext cx="9144000" cy="869950"/>
          </a:xfrm>
        </p:spPr>
        <p:txBody>
          <a:bodyPr anchor="ctr"/>
          <a:lstStyle>
            <a:lvl1pPr algn="ctr">
              <a:defRPr/>
            </a:lvl1pPr>
          </a:lstStyle>
          <a:p>
            <a:r>
              <a:rPr kumimoji="0" lang="en-US" dirty="0" smtClean="0"/>
              <a:t>Click to edit Master title style</a:t>
            </a:r>
            <a:endParaRPr kumimoji="0" lang="en-US" dirty="0"/>
          </a:p>
        </p:txBody>
      </p:sp>
      <p:sp>
        <p:nvSpPr>
          <p:cNvPr id="11" name="Content Placeholder 10"/>
          <p:cNvSpPr>
            <a:spLocks noGrp="1"/>
          </p:cNvSpPr>
          <p:nvPr>
            <p:ph sz="quarter" idx="2"/>
          </p:nvPr>
        </p:nvSpPr>
        <p:spPr>
          <a:xfrm>
            <a:off x="609600" y="2438400"/>
            <a:ext cx="38862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lgn="r"/>
            <a:endParaRPr lang="en-US" dirty="0"/>
          </a:p>
        </p:txBody>
      </p:sp>
      <p:sp>
        <p:nvSpPr>
          <p:cNvPr id="12" name="Slide Number Placeholder 11"/>
          <p:cNvSpPr>
            <a:spLocks noGrp="1"/>
          </p:cNvSpPr>
          <p:nvPr>
            <p:ph type="sldNum" sz="quarter" idx="16"/>
          </p:nvPr>
        </p:nvSpPr>
        <p:spPr/>
        <p:txBody>
          <a:bodyPr rtlCol="0"/>
          <a:lstStyle/>
          <a:p>
            <a:fld id="{3FFAE516-8FCC-4B1A-B5E9-11EB1E438C5E}" type="slidenum">
              <a:rPr lang="en-US" smtClean="0"/>
              <a:pPr/>
              <a:t>‹#›</a:t>
            </a:fld>
            <a:endParaRPr lang="en-US" dirty="0"/>
          </a:p>
        </p:txBody>
      </p:sp>
      <p:sp>
        <p:nvSpPr>
          <p:cNvPr id="14" name="Footer Placeholder 13"/>
          <p:cNvSpPr>
            <a:spLocks noGrp="1"/>
          </p:cNvSpPr>
          <p:nvPr>
            <p:ph type="ftr" sz="quarter" idx="17"/>
          </p:nvPr>
        </p:nvSpPr>
        <p:spPr/>
        <p:txBody>
          <a:bodyPr rtlCol="0"/>
          <a:lstStyle/>
          <a:p>
            <a:pPr algn="l"/>
            <a:r>
              <a:rPr lang="en-US" dirty="0" smtClean="0"/>
              <a:t>eWIC: From the Vendor Perspective</a:t>
            </a:r>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lIns="0" rIns="0" rtlCol="0" anchor="ctr" anchorCtr="1">
            <a:noAutofit/>
          </a:bodyPr>
          <a:lstStyle>
            <a:lvl1pPr marL="0" indent="0" algn="ctr">
              <a:buFontTx/>
              <a:buNone/>
              <a:defRPr sz="2400" b="1">
                <a:solidFill>
                  <a:srgbClr val="FFFFFF"/>
                </a:solidFill>
              </a:defRPr>
            </a:lvl1pPr>
          </a:lstStyle>
          <a:p>
            <a:pPr lvl="0" eaLnBrk="1" latinLnBrk="0" hangingPunct="1"/>
            <a:r>
              <a:rPr kumimoji="0" lang="en-US" dirty="0"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lIns="0" rIns="0" rtlCol="0" anchor="ctr" anchorCtr="1">
            <a:noAutofit/>
          </a:bodyPr>
          <a:lstStyle>
            <a:lvl1pPr marL="0" indent="0" algn="ctr">
              <a:buFontTx/>
              <a:buNone/>
              <a:defRPr sz="2400" b="1">
                <a:solidFill>
                  <a:srgbClr val="FFFFFF"/>
                </a:solidFill>
              </a:defRPr>
            </a:lvl1pPr>
          </a:lstStyle>
          <a:p>
            <a:pPr lvl="0" eaLnBrk="1" latinLnBrk="0" hangingPunct="1"/>
            <a:r>
              <a:rPr kumimoji="0" lang="en-US" dirty="0"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lvl1pPr algn="ctr">
              <a:defRPr/>
            </a:lvl1pPr>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p>
            <a:pPr algn="r"/>
            <a:endParaRPr lang="en-US" dirty="0"/>
          </a:p>
        </p:txBody>
      </p:sp>
      <p:sp>
        <p:nvSpPr>
          <p:cNvPr id="4" name="Footer Placeholder 3"/>
          <p:cNvSpPr>
            <a:spLocks noGrp="1"/>
          </p:cNvSpPr>
          <p:nvPr>
            <p:ph type="ftr" sz="quarter" idx="11"/>
          </p:nvPr>
        </p:nvSpPr>
        <p:spPr/>
        <p:txBody>
          <a:bodyPr/>
          <a:lstStyle/>
          <a:p>
            <a:pPr algn="l"/>
            <a:r>
              <a:rPr lang="en-US" dirty="0" smtClean="0"/>
              <a:t>eWIC: From the Vendor Perspective</a:t>
            </a: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FFAE516-8FCC-4B1A-B5E9-11EB1E438C5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eWIC: From the Vendor Perspective</a:t>
            </a:r>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3FFAE516-8FCC-4B1A-B5E9-11EB1E438C5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eWIC: From the Vendor Perspective</a:t>
            </a:r>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3FFAE516-8FCC-4B1A-B5E9-11EB1E438C5E}"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3FFAE516-8FCC-4B1A-B5E9-11EB1E438C5E}"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r>
              <a:rPr lang="en-US" dirty="0" smtClean="0"/>
              <a:t>eWIC: From the Vendor Perspective</a:t>
            </a:r>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8006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492875"/>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lgn="r"/>
            <a:endParaRPr lang="en-US" dirty="0"/>
          </a:p>
        </p:txBody>
      </p:sp>
      <p:sp>
        <p:nvSpPr>
          <p:cNvPr id="3" name="Footer Placeholder 2"/>
          <p:cNvSpPr>
            <a:spLocks noGrp="1"/>
          </p:cNvSpPr>
          <p:nvPr>
            <p:ph type="ftr" sz="quarter" idx="3"/>
          </p:nvPr>
        </p:nvSpPr>
        <p:spPr>
          <a:xfrm>
            <a:off x="609600" y="6492875"/>
            <a:ext cx="5421083" cy="365125"/>
          </a:xfrm>
          <a:prstGeom prst="rect">
            <a:avLst/>
          </a:prstGeom>
        </p:spPr>
        <p:txBody>
          <a:bodyPr vert="horz" anchor="ctr"/>
          <a:lstStyle>
            <a:lvl1pPr algn="r" eaLnBrk="1" latinLnBrk="0" hangingPunct="1">
              <a:defRPr kumimoji="0" sz="1400">
                <a:solidFill>
                  <a:schemeClr val="tx2"/>
                </a:solidFill>
              </a:defRPr>
            </a:lvl1pPr>
          </a:lstStyle>
          <a:p>
            <a:pPr algn="l"/>
            <a:r>
              <a:rPr lang="en-US" dirty="0" smtClean="0"/>
              <a:t>eWIC: From the Vendor Perspective</a:t>
            </a:r>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FFAE516-8FCC-4B1A-B5E9-11EB1E438C5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cap="none" dirty="0" smtClean="0"/>
              <a:t>eWIC</a:t>
            </a:r>
            <a:r>
              <a:rPr lang="en-US" dirty="0" smtClean="0"/>
              <a:t>: From the WIC Vendor Perspective</a:t>
            </a:r>
            <a:endParaRPr lang="en-US" dirty="0"/>
          </a:p>
        </p:txBody>
      </p:sp>
      <p:sp>
        <p:nvSpPr>
          <p:cNvPr id="3" name="Subtitle 2"/>
          <p:cNvSpPr>
            <a:spLocks noGrp="1"/>
          </p:cNvSpPr>
          <p:nvPr>
            <p:ph type="subTitle" idx="1"/>
          </p:nvPr>
        </p:nvSpPr>
        <p:spPr/>
        <p:txBody>
          <a:bodyPr>
            <a:normAutofit/>
          </a:bodyPr>
          <a:lstStyle/>
          <a:p>
            <a:r>
              <a:rPr lang="en-US" dirty="0" smtClean="0"/>
              <a:t>A Presentation to Hawaii WIC Vendors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95" name="Rectangle 23"/>
          <p:cNvSpPr>
            <a:spLocks noGrp="1" noChangeArrowheads="1"/>
          </p:cNvSpPr>
          <p:nvPr>
            <p:ph type="title"/>
          </p:nvPr>
        </p:nvSpPr>
        <p:spPr/>
        <p:txBody>
          <a:bodyPr/>
          <a:lstStyle/>
          <a:p>
            <a:r>
              <a:rPr lang="en-US" dirty="0" smtClean="0"/>
              <a:t>Paper vs. eWIC:  Issuance</a:t>
            </a:r>
            <a:endParaRPr lang="en-US" dirty="0"/>
          </a:p>
        </p:txBody>
      </p:sp>
      <p:sp>
        <p:nvSpPr>
          <p:cNvPr id="131096" name="Rectangle 24"/>
          <p:cNvSpPr>
            <a:spLocks noGrp="1" noChangeArrowheads="1"/>
          </p:cNvSpPr>
          <p:nvPr>
            <p:ph sz="quarter" idx="1"/>
          </p:nvPr>
        </p:nvSpPr>
        <p:spPr/>
        <p:txBody>
          <a:bodyPr>
            <a:normAutofit/>
          </a:bodyPr>
          <a:lstStyle/>
          <a:p>
            <a:pPr>
              <a:buNone/>
            </a:pPr>
            <a:r>
              <a:rPr lang="en-US" sz="2200" b="1" dirty="0" smtClean="0"/>
              <a:t>Paper System </a:t>
            </a:r>
          </a:p>
          <a:p>
            <a:r>
              <a:rPr lang="en-US" sz="2200" dirty="0" smtClean="0"/>
              <a:t>Food items, sizes and quantities are printed on a paper check</a:t>
            </a:r>
          </a:p>
          <a:p>
            <a:r>
              <a:rPr lang="en-US" sz="2200" dirty="0" smtClean="0"/>
              <a:t>Checks are issued to each participant within a household</a:t>
            </a:r>
            <a:endParaRPr lang="en-US" sz="2200" dirty="0"/>
          </a:p>
        </p:txBody>
      </p:sp>
      <p:sp>
        <p:nvSpPr>
          <p:cNvPr id="131097" name="Rectangle 25"/>
          <p:cNvSpPr>
            <a:spLocks noGrp="1" noChangeArrowheads="1"/>
          </p:cNvSpPr>
          <p:nvPr>
            <p:ph sz="quarter" idx="2"/>
          </p:nvPr>
        </p:nvSpPr>
        <p:spPr/>
        <p:txBody>
          <a:bodyPr>
            <a:normAutofit/>
          </a:bodyPr>
          <a:lstStyle/>
          <a:p>
            <a:pPr>
              <a:buNone/>
            </a:pPr>
            <a:r>
              <a:rPr lang="en-US" sz="2200" b="1" dirty="0" smtClean="0"/>
              <a:t>eWIC</a:t>
            </a:r>
          </a:p>
          <a:p>
            <a:r>
              <a:rPr lang="en-US" sz="2200" dirty="0" smtClean="0"/>
              <a:t>Food items are represented in an account, using a coding system of food categories, and total amount available for each food category</a:t>
            </a:r>
          </a:p>
          <a:p>
            <a:r>
              <a:rPr lang="en-US" sz="2200" dirty="0" smtClean="0"/>
              <a:t>Participant benefits are combined into one household account</a:t>
            </a:r>
            <a:endParaRPr lang="en-US" sz="2200" dirty="0"/>
          </a:p>
        </p:txBody>
      </p:sp>
      <p:sp>
        <p:nvSpPr>
          <p:cNvPr id="131091" name="Line 19"/>
          <p:cNvSpPr>
            <a:spLocks noChangeShapeType="1"/>
          </p:cNvSpPr>
          <p:nvPr/>
        </p:nvSpPr>
        <p:spPr bwMode="auto">
          <a:xfrm>
            <a:off x="4572000" y="1828800"/>
            <a:ext cx="0" cy="3962400"/>
          </a:xfrm>
          <a:prstGeom prst="line">
            <a:avLst/>
          </a:prstGeom>
          <a:noFill/>
          <a:ln w="9525">
            <a:solidFill>
              <a:schemeClr val="tx1"/>
            </a:solidFill>
            <a:round/>
            <a:headEnd/>
            <a:tailEnd/>
          </a:ln>
          <a:effectLst/>
        </p:spPr>
        <p:txBody>
          <a:bodyPr/>
          <a:lstStyle/>
          <a:p>
            <a:endParaRPr lang="en-US"/>
          </a:p>
        </p:txBody>
      </p:sp>
      <p:sp>
        <p:nvSpPr>
          <p:cNvPr id="18" name="Rectangle 17"/>
          <p:cNvSpPr/>
          <p:nvPr/>
        </p:nvSpPr>
        <p:spPr>
          <a:xfrm rot="19657525">
            <a:off x="4800601" y="5446215"/>
            <a:ext cx="1161731" cy="369332"/>
          </a:xfrm>
          <a:prstGeom prst="rect">
            <a:avLst/>
          </a:prstGeom>
          <a:noFill/>
        </p:spPr>
        <p:txBody>
          <a:bodyPr wrap="square" lIns="91440" tIns="45720" rIns="91440" bIns="45720">
            <a:spAutoFit/>
          </a:bodyPr>
          <a:lstStyle/>
          <a:p>
            <a:pPr algn="ctr"/>
            <a:r>
              <a:rPr lang="en-US"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52,000</a:t>
            </a:r>
            <a:endParaRPr lang="en-US"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31089" name="Picture 17" descr="WIC Food"/>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20000" y="4648200"/>
            <a:ext cx="1222499" cy="1600200"/>
          </a:xfrm>
          <a:prstGeom prst="rect">
            <a:avLst/>
          </a:prstGeom>
          <a:noFill/>
        </p:spPr>
      </p:pic>
      <p:pic>
        <p:nvPicPr>
          <p:cNvPr id="131082" name="Picture 10" descr="bar code"/>
          <p:cNvPicPr>
            <a:picLocks noChangeAspect="1" noChangeArrowheads="1"/>
          </p:cNvPicPr>
          <p:nvPr/>
        </p:nvPicPr>
        <p:blipFill>
          <a:blip r:embed="rId4" cstate="print"/>
          <a:srcRect l="16951" r="20895" b="39784"/>
          <a:stretch>
            <a:fillRect/>
          </a:stretch>
        </p:blipFill>
        <p:spPr bwMode="auto">
          <a:xfrm>
            <a:off x="5867400" y="5410200"/>
            <a:ext cx="1071404" cy="779142"/>
          </a:xfrm>
          <a:prstGeom prst="rect">
            <a:avLst/>
          </a:prstGeom>
          <a:noFill/>
        </p:spPr>
      </p:pic>
      <p:sp>
        <p:nvSpPr>
          <p:cNvPr id="131090" name="Text Box 18"/>
          <p:cNvSpPr txBox="1">
            <a:spLocks noChangeArrowheads="1"/>
          </p:cNvSpPr>
          <p:nvPr/>
        </p:nvSpPr>
        <p:spPr bwMode="auto">
          <a:xfrm>
            <a:off x="6960227" y="5271248"/>
            <a:ext cx="741741" cy="646331"/>
          </a:xfrm>
          <a:prstGeom prst="rect">
            <a:avLst/>
          </a:prstGeom>
          <a:noFill/>
          <a:ln w="9525">
            <a:noFill/>
            <a:miter lim="800000"/>
            <a:headEnd/>
            <a:tailEnd/>
          </a:ln>
          <a:effectLst/>
        </p:spPr>
        <p:txBody>
          <a:bodyPr>
            <a:spAutoFit/>
          </a:bodyPr>
          <a:lstStyle/>
          <a:p>
            <a:pPr algn="ctr" eaLnBrk="1" hangingPunct="1">
              <a:spcBef>
                <a:spcPct val="50000"/>
              </a:spcBef>
            </a:pPr>
            <a:r>
              <a:rPr lang="en-US" sz="3600" b="1" dirty="0">
                <a:latin typeface="Times New Roman" pitchFamily="18" charset="0"/>
              </a:rPr>
              <a:t>=</a:t>
            </a:r>
          </a:p>
        </p:txBody>
      </p:sp>
      <p:sp>
        <p:nvSpPr>
          <p:cNvPr id="19" name="Rectangle 18"/>
          <p:cNvSpPr/>
          <p:nvPr/>
        </p:nvSpPr>
        <p:spPr>
          <a:xfrm rot="1377428">
            <a:off x="5455367" y="5040390"/>
            <a:ext cx="853119" cy="369332"/>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03,000</a:t>
            </a:r>
            <a:endParaRPr lang="en-US"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20" name="Rectangle 19"/>
          <p:cNvSpPr/>
          <p:nvPr/>
        </p:nvSpPr>
        <p:spPr>
          <a:xfrm>
            <a:off x="4948772" y="5836024"/>
            <a:ext cx="987453" cy="369332"/>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b="1" cap="none" spc="0" dirty="0" smtClean="0">
                <a:ln/>
                <a:solidFill>
                  <a:schemeClr val="accent3"/>
                </a:solidFill>
                <a:effectLst/>
              </a:rPr>
              <a:t>02,000</a:t>
            </a:r>
            <a:endParaRPr lang="en-US" b="1" cap="none" spc="0" dirty="0">
              <a:ln/>
              <a:solidFill>
                <a:schemeClr val="accent3"/>
              </a:solidFill>
              <a:effectLst/>
            </a:endParaRPr>
          </a:p>
        </p:txBody>
      </p:sp>
      <p:grpSp>
        <p:nvGrpSpPr>
          <p:cNvPr id="2" name="Group 60"/>
          <p:cNvGrpSpPr/>
          <p:nvPr/>
        </p:nvGrpSpPr>
        <p:grpSpPr>
          <a:xfrm>
            <a:off x="457200" y="4572000"/>
            <a:ext cx="3581400" cy="1676400"/>
            <a:chOff x="849313" y="4664075"/>
            <a:chExt cx="3035300" cy="1295400"/>
          </a:xfrm>
        </p:grpSpPr>
        <p:pic>
          <p:nvPicPr>
            <p:cNvPr id="131087" name="Picture 15" descr="WIC Food"/>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54313" y="4664075"/>
              <a:ext cx="1130300" cy="1295400"/>
            </a:xfrm>
            <a:prstGeom prst="rect">
              <a:avLst/>
            </a:prstGeom>
            <a:noFill/>
          </p:spPr>
        </p:pic>
        <p:sp>
          <p:nvSpPr>
            <p:cNvPr id="131088" name="Text Box 16"/>
            <p:cNvSpPr txBox="1">
              <a:spLocks noChangeArrowheads="1"/>
            </p:cNvSpPr>
            <p:nvPr/>
          </p:nvSpPr>
          <p:spPr bwMode="auto">
            <a:xfrm>
              <a:off x="2220913" y="5121275"/>
              <a:ext cx="609600" cy="499438"/>
            </a:xfrm>
            <a:prstGeom prst="rect">
              <a:avLst/>
            </a:prstGeom>
            <a:noFill/>
            <a:ln w="9525">
              <a:noFill/>
              <a:miter lim="800000"/>
              <a:headEnd/>
              <a:tailEnd/>
            </a:ln>
            <a:effectLst/>
          </p:spPr>
          <p:txBody>
            <a:bodyPr>
              <a:spAutoFit/>
            </a:bodyPr>
            <a:lstStyle/>
            <a:p>
              <a:pPr algn="ctr" eaLnBrk="1" hangingPunct="1">
                <a:spcBef>
                  <a:spcPct val="50000"/>
                </a:spcBef>
              </a:pPr>
              <a:r>
                <a:rPr lang="en-US" sz="3600" b="1">
                  <a:latin typeface="Times New Roman" pitchFamily="18" charset="0"/>
                </a:rPr>
                <a:t>=</a:t>
              </a:r>
            </a:p>
          </p:txBody>
        </p:sp>
        <p:sp>
          <p:nvSpPr>
            <p:cNvPr id="1027" name="AutoShape 3"/>
            <p:cNvSpPr>
              <a:spLocks noChangeAspect="1" noChangeArrowheads="1" noTextEdit="1"/>
            </p:cNvSpPr>
            <p:nvPr/>
          </p:nvSpPr>
          <p:spPr bwMode="auto">
            <a:xfrm>
              <a:off x="849313" y="5045075"/>
              <a:ext cx="1371600" cy="749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p:nvSpPr>
          <p:spPr bwMode="auto">
            <a:xfrm>
              <a:off x="1004888" y="5046663"/>
              <a:ext cx="1093788" cy="717550"/>
            </a:xfrm>
            <a:custGeom>
              <a:avLst/>
              <a:gdLst/>
              <a:ahLst/>
              <a:cxnLst>
                <a:cxn ang="0">
                  <a:pos x="30" y="506"/>
                </a:cxn>
                <a:cxn ang="0">
                  <a:pos x="54" y="503"/>
                </a:cxn>
                <a:cxn ang="0">
                  <a:pos x="74" y="493"/>
                </a:cxn>
                <a:cxn ang="0">
                  <a:pos x="93" y="480"/>
                </a:cxn>
                <a:cxn ang="0">
                  <a:pos x="548" y="234"/>
                </a:cxn>
                <a:cxn ang="0">
                  <a:pos x="855" y="91"/>
                </a:cxn>
                <a:cxn ang="0">
                  <a:pos x="894" y="76"/>
                </a:cxn>
                <a:cxn ang="0">
                  <a:pos x="935" y="60"/>
                </a:cxn>
                <a:cxn ang="0">
                  <a:pos x="976" y="45"/>
                </a:cxn>
                <a:cxn ang="0">
                  <a:pos x="1017" y="29"/>
                </a:cxn>
                <a:cxn ang="0">
                  <a:pos x="1057" y="15"/>
                </a:cxn>
                <a:cxn ang="0">
                  <a:pos x="1091" y="8"/>
                </a:cxn>
                <a:cxn ang="0">
                  <a:pos x="1125" y="1"/>
                </a:cxn>
                <a:cxn ang="0">
                  <a:pos x="1137" y="6"/>
                </a:cxn>
                <a:cxn ang="0">
                  <a:pos x="1171" y="60"/>
                </a:cxn>
                <a:cxn ang="0">
                  <a:pos x="1232" y="152"/>
                </a:cxn>
                <a:cxn ang="0">
                  <a:pos x="1299" y="255"/>
                </a:cxn>
                <a:cxn ang="0">
                  <a:pos x="1354" y="338"/>
                </a:cxn>
                <a:cxn ang="0">
                  <a:pos x="1377" y="373"/>
                </a:cxn>
                <a:cxn ang="0">
                  <a:pos x="1339" y="386"/>
                </a:cxn>
                <a:cxn ang="0">
                  <a:pos x="1301" y="397"/>
                </a:cxn>
                <a:cxn ang="0">
                  <a:pos x="1276" y="409"/>
                </a:cxn>
                <a:cxn ang="0">
                  <a:pos x="1306" y="440"/>
                </a:cxn>
                <a:cxn ang="0">
                  <a:pos x="1334" y="472"/>
                </a:cxn>
                <a:cxn ang="0">
                  <a:pos x="1329" y="495"/>
                </a:cxn>
                <a:cxn ang="0">
                  <a:pos x="1265" y="502"/>
                </a:cxn>
                <a:cxn ang="0">
                  <a:pos x="1199" y="515"/>
                </a:cxn>
                <a:cxn ang="0">
                  <a:pos x="1137" y="531"/>
                </a:cxn>
                <a:cxn ang="0">
                  <a:pos x="1074" y="549"/>
                </a:cxn>
                <a:cxn ang="0">
                  <a:pos x="1012" y="565"/>
                </a:cxn>
                <a:cxn ang="0">
                  <a:pos x="832" y="620"/>
                </a:cxn>
                <a:cxn ang="0">
                  <a:pos x="782" y="639"/>
                </a:cxn>
                <a:cxn ang="0">
                  <a:pos x="733" y="659"/>
                </a:cxn>
                <a:cxn ang="0">
                  <a:pos x="684" y="681"/>
                </a:cxn>
                <a:cxn ang="0">
                  <a:pos x="635" y="701"/>
                </a:cxn>
                <a:cxn ang="0">
                  <a:pos x="581" y="722"/>
                </a:cxn>
                <a:cxn ang="0">
                  <a:pos x="524" y="748"/>
                </a:cxn>
                <a:cxn ang="0">
                  <a:pos x="466" y="774"/>
                </a:cxn>
                <a:cxn ang="0">
                  <a:pos x="291" y="865"/>
                </a:cxn>
                <a:cxn ang="0">
                  <a:pos x="257" y="888"/>
                </a:cxn>
                <a:cxn ang="0">
                  <a:pos x="220" y="904"/>
                </a:cxn>
                <a:cxn ang="0">
                  <a:pos x="194" y="895"/>
                </a:cxn>
                <a:cxn ang="0">
                  <a:pos x="184" y="883"/>
                </a:cxn>
                <a:cxn ang="0">
                  <a:pos x="157" y="834"/>
                </a:cxn>
                <a:cxn ang="0">
                  <a:pos x="110" y="750"/>
                </a:cxn>
                <a:cxn ang="0">
                  <a:pos x="59" y="656"/>
                </a:cxn>
                <a:cxn ang="0">
                  <a:pos x="17" y="579"/>
                </a:cxn>
                <a:cxn ang="0">
                  <a:pos x="0" y="543"/>
                </a:cxn>
                <a:cxn ang="0">
                  <a:pos x="9" y="522"/>
                </a:cxn>
              </a:cxnLst>
              <a:rect l="0" t="0" r="r" b="b"/>
              <a:pathLst>
                <a:path w="1377" h="904">
                  <a:moveTo>
                    <a:pt x="15" y="515"/>
                  </a:moveTo>
                  <a:lnTo>
                    <a:pt x="22" y="510"/>
                  </a:lnTo>
                  <a:lnTo>
                    <a:pt x="30" y="506"/>
                  </a:lnTo>
                  <a:lnTo>
                    <a:pt x="39" y="503"/>
                  </a:lnTo>
                  <a:lnTo>
                    <a:pt x="47" y="506"/>
                  </a:lnTo>
                  <a:lnTo>
                    <a:pt x="54" y="503"/>
                  </a:lnTo>
                  <a:lnTo>
                    <a:pt x="61" y="500"/>
                  </a:lnTo>
                  <a:lnTo>
                    <a:pt x="68" y="496"/>
                  </a:lnTo>
                  <a:lnTo>
                    <a:pt x="74" y="493"/>
                  </a:lnTo>
                  <a:lnTo>
                    <a:pt x="80" y="488"/>
                  </a:lnTo>
                  <a:lnTo>
                    <a:pt x="86" y="483"/>
                  </a:lnTo>
                  <a:lnTo>
                    <a:pt x="93" y="480"/>
                  </a:lnTo>
                  <a:lnTo>
                    <a:pt x="99" y="476"/>
                  </a:lnTo>
                  <a:lnTo>
                    <a:pt x="259" y="384"/>
                  </a:lnTo>
                  <a:lnTo>
                    <a:pt x="548" y="234"/>
                  </a:lnTo>
                  <a:lnTo>
                    <a:pt x="715" y="153"/>
                  </a:lnTo>
                  <a:lnTo>
                    <a:pt x="842" y="97"/>
                  </a:lnTo>
                  <a:lnTo>
                    <a:pt x="855" y="91"/>
                  </a:lnTo>
                  <a:lnTo>
                    <a:pt x="869" y="86"/>
                  </a:lnTo>
                  <a:lnTo>
                    <a:pt x="882" y="81"/>
                  </a:lnTo>
                  <a:lnTo>
                    <a:pt x="894" y="76"/>
                  </a:lnTo>
                  <a:lnTo>
                    <a:pt x="908" y="70"/>
                  </a:lnTo>
                  <a:lnTo>
                    <a:pt x="921" y="66"/>
                  </a:lnTo>
                  <a:lnTo>
                    <a:pt x="935" y="60"/>
                  </a:lnTo>
                  <a:lnTo>
                    <a:pt x="948" y="55"/>
                  </a:lnTo>
                  <a:lnTo>
                    <a:pt x="962" y="50"/>
                  </a:lnTo>
                  <a:lnTo>
                    <a:pt x="976" y="45"/>
                  </a:lnTo>
                  <a:lnTo>
                    <a:pt x="989" y="40"/>
                  </a:lnTo>
                  <a:lnTo>
                    <a:pt x="1003" y="35"/>
                  </a:lnTo>
                  <a:lnTo>
                    <a:pt x="1017" y="29"/>
                  </a:lnTo>
                  <a:lnTo>
                    <a:pt x="1029" y="25"/>
                  </a:lnTo>
                  <a:lnTo>
                    <a:pt x="1043" y="20"/>
                  </a:lnTo>
                  <a:lnTo>
                    <a:pt x="1057" y="15"/>
                  </a:lnTo>
                  <a:lnTo>
                    <a:pt x="1067" y="13"/>
                  </a:lnTo>
                  <a:lnTo>
                    <a:pt x="1078" y="11"/>
                  </a:lnTo>
                  <a:lnTo>
                    <a:pt x="1091" y="8"/>
                  </a:lnTo>
                  <a:lnTo>
                    <a:pt x="1104" y="5"/>
                  </a:lnTo>
                  <a:lnTo>
                    <a:pt x="1116" y="3"/>
                  </a:lnTo>
                  <a:lnTo>
                    <a:pt x="1125" y="1"/>
                  </a:lnTo>
                  <a:lnTo>
                    <a:pt x="1131" y="0"/>
                  </a:lnTo>
                  <a:lnTo>
                    <a:pt x="1134" y="1"/>
                  </a:lnTo>
                  <a:lnTo>
                    <a:pt x="1137" y="6"/>
                  </a:lnTo>
                  <a:lnTo>
                    <a:pt x="1145" y="18"/>
                  </a:lnTo>
                  <a:lnTo>
                    <a:pt x="1156" y="35"/>
                  </a:lnTo>
                  <a:lnTo>
                    <a:pt x="1171" y="60"/>
                  </a:lnTo>
                  <a:lnTo>
                    <a:pt x="1190" y="88"/>
                  </a:lnTo>
                  <a:lnTo>
                    <a:pt x="1211" y="119"/>
                  </a:lnTo>
                  <a:lnTo>
                    <a:pt x="1232" y="152"/>
                  </a:lnTo>
                  <a:lnTo>
                    <a:pt x="1255" y="187"/>
                  </a:lnTo>
                  <a:lnTo>
                    <a:pt x="1277" y="221"/>
                  </a:lnTo>
                  <a:lnTo>
                    <a:pt x="1299" y="255"/>
                  </a:lnTo>
                  <a:lnTo>
                    <a:pt x="1320" y="287"/>
                  </a:lnTo>
                  <a:lnTo>
                    <a:pt x="1339" y="315"/>
                  </a:lnTo>
                  <a:lnTo>
                    <a:pt x="1354" y="338"/>
                  </a:lnTo>
                  <a:lnTo>
                    <a:pt x="1366" y="357"/>
                  </a:lnTo>
                  <a:lnTo>
                    <a:pt x="1374" y="368"/>
                  </a:lnTo>
                  <a:lnTo>
                    <a:pt x="1377" y="373"/>
                  </a:lnTo>
                  <a:lnTo>
                    <a:pt x="1365" y="377"/>
                  </a:lnTo>
                  <a:lnTo>
                    <a:pt x="1353" y="382"/>
                  </a:lnTo>
                  <a:lnTo>
                    <a:pt x="1339" y="386"/>
                  </a:lnTo>
                  <a:lnTo>
                    <a:pt x="1326" y="390"/>
                  </a:lnTo>
                  <a:lnTo>
                    <a:pt x="1313" y="394"/>
                  </a:lnTo>
                  <a:lnTo>
                    <a:pt x="1301" y="397"/>
                  </a:lnTo>
                  <a:lnTo>
                    <a:pt x="1287" y="401"/>
                  </a:lnTo>
                  <a:lnTo>
                    <a:pt x="1274" y="404"/>
                  </a:lnTo>
                  <a:lnTo>
                    <a:pt x="1276" y="409"/>
                  </a:lnTo>
                  <a:lnTo>
                    <a:pt x="1287" y="419"/>
                  </a:lnTo>
                  <a:lnTo>
                    <a:pt x="1296" y="430"/>
                  </a:lnTo>
                  <a:lnTo>
                    <a:pt x="1306" y="440"/>
                  </a:lnTo>
                  <a:lnTo>
                    <a:pt x="1317" y="450"/>
                  </a:lnTo>
                  <a:lnTo>
                    <a:pt x="1326" y="460"/>
                  </a:lnTo>
                  <a:lnTo>
                    <a:pt x="1334" y="472"/>
                  </a:lnTo>
                  <a:lnTo>
                    <a:pt x="1344" y="482"/>
                  </a:lnTo>
                  <a:lnTo>
                    <a:pt x="1351" y="494"/>
                  </a:lnTo>
                  <a:lnTo>
                    <a:pt x="1329" y="495"/>
                  </a:lnTo>
                  <a:lnTo>
                    <a:pt x="1308" y="496"/>
                  </a:lnTo>
                  <a:lnTo>
                    <a:pt x="1285" y="499"/>
                  </a:lnTo>
                  <a:lnTo>
                    <a:pt x="1265" y="502"/>
                  </a:lnTo>
                  <a:lnTo>
                    <a:pt x="1242" y="506"/>
                  </a:lnTo>
                  <a:lnTo>
                    <a:pt x="1221" y="510"/>
                  </a:lnTo>
                  <a:lnTo>
                    <a:pt x="1199" y="515"/>
                  </a:lnTo>
                  <a:lnTo>
                    <a:pt x="1178" y="519"/>
                  </a:lnTo>
                  <a:lnTo>
                    <a:pt x="1157" y="525"/>
                  </a:lnTo>
                  <a:lnTo>
                    <a:pt x="1137" y="531"/>
                  </a:lnTo>
                  <a:lnTo>
                    <a:pt x="1116" y="537"/>
                  </a:lnTo>
                  <a:lnTo>
                    <a:pt x="1095" y="543"/>
                  </a:lnTo>
                  <a:lnTo>
                    <a:pt x="1074" y="549"/>
                  </a:lnTo>
                  <a:lnTo>
                    <a:pt x="1053" y="554"/>
                  </a:lnTo>
                  <a:lnTo>
                    <a:pt x="1033" y="559"/>
                  </a:lnTo>
                  <a:lnTo>
                    <a:pt x="1012" y="565"/>
                  </a:lnTo>
                  <a:lnTo>
                    <a:pt x="867" y="609"/>
                  </a:lnTo>
                  <a:lnTo>
                    <a:pt x="849" y="615"/>
                  </a:lnTo>
                  <a:lnTo>
                    <a:pt x="832" y="620"/>
                  </a:lnTo>
                  <a:lnTo>
                    <a:pt x="815" y="627"/>
                  </a:lnTo>
                  <a:lnTo>
                    <a:pt x="799" y="632"/>
                  </a:lnTo>
                  <a:lnTo>
                    <a:pt x="782" y="639"/>
                  </a:lnTo>
                  <a:lnTo>
                    <a:pt x="765" y="645"/>
                  </a:lnTo>
                  <a:lnTo>
                    <a:pt x="749" y="652"/>
                  </a:lnTo>
                  <a:lnTo>
                    <a:pt x="733" y="659"/>
                  </a:lnTo>
                  <a:lnTo>
                    <a:pt x="716" y="667"/>
                  </a:lnTo>
                  <a:lnTo>
                    <a:pt x="700" y="674"/>
                  </a:lnTo>
                  <a:lnTo>
                    <a:pt x="684" y="681"/>
                  </a:lnTo>
                  <a:lnTo>
                    <a:pt x="668" y="688"/>
                  </a:lnTo>
                  <a:lnTo>
                    <a:pt x="651" y="695"/>
                  </a:lnTo>
                  <a:lnTo>
                    <a:pt x="635" y="701"/>
                  </a:lnTo>
                  <a:lnTo>
                    <a:pt x="619" y="708"/>
                  </a:lnTo>
                  <a:lnTo>
                    <a:pt x="601" y="714"/>
                  </a:lnTo>
                  <a:lnTo>
                    <a:pt x="581" y="722"/>
                  </a:lnTo>
                  <a:lnTo>
                    <a:pt x="563" y="731"/>
                  </a:lnTo>
                  <a:lnTo>
                    <a:pt x="543" y="739"/>
                  </a:lnTo>
                  <a:lnTo>
                    <a:pt x="524" y="748"/>
                  </a:lnTo>
                  <a:lnTo>
                    <a:pt x="505" y="757"/>
                  </a:lnTo>
                  <a:lnTo>
                    <a:pt x="486" y="765"/>
                  </a:lnTo>
                  <a:lnTo>
                    <a:pt x="466" y="774"/>
                  </a:lnTo>
                  <a:lnTo>
                    <a:pt x="448" y="783"/>
                  </a:lnTo>
                  <a:lnTo>
                    <a:pt x="303" y="861"/>
                  </a:lnTo>
                  <a:lnTo>
                    <a:pt x="291" y="865"/>
                  </a:lnTo>
                  <a:lnTo>
                    <a:pt x="279" y="872"/>
                  </a:lnTo>
                  <a:lnTo>
                    <a:pt x="267" y="880"/>
                  </a:lnTo>
                  <a:lnTo>
                    <a:pt x="257" y="888"/>
                  </a:lnTo>
                  <a:lnTo>
                    <a:pt x="245" y="895"/>
                  </a:lnTo>
                  <a:lnTo>
                    <a:pt x="234" y="901"/>
                  </a:lnTo>
                  <a:lnTo>
                    <a:pt x="220" y="904"/>
                  </a:lnTo>
                  <a:lnTo>
                    <a:pt x="204" y="901"/>
                  </a:lnTo>
                  <a:lnTo>
                    <a:pt x="199" y="899"/>
                  </a:lnTo>
                  <a:lnTo>
                    <a:pt x="194" y="895"/>
                  </a:lnTo>
                  <a:lnTo>
                    <a:pt x="189" y="891"/>
                  </a:lnTo>
                  <a:lnTo>
                    <a:pt x="186" y="886"/>
                  </a:lnTo>
                  <a:lnTo>
                    <a:pt x="184" y="883"/>
                  </a:lnTo>
                  <a:lnTo>
                    <a:pt x="178" y="872"/>
                  </a:lnTo>
                  <a:lnTo>
                    <a:pt x="168" y="856"/>
                  </a:lnTo>
                  <a:lnTo>
                    <a:pt x="157" y="834"/>
                  </a:lnTo>
                  <a:lnTo>
                    <a:pt x="143" y="808"/>
                  </a:lnTo>
                  <a:lnTo>
                    <a:pt x="126" y="780"/>
                  </a:lnTo>
                  <a:lnTo>
                    <a:pt x="110" y="750"/>
                  </a:lnTo>
                  <a:lnTo>
                    <a:pt x="93" y="719"/>
                  </a:lnTo>
                  <a:lnTo>
                    <a:pt x="75" y="687"/>
                  </a:lnTo>
                  <a:lnTo>
                    <a:pt x="59" y="656"/>
                  </a:lnTo>
                  <a:lnTo>
                    <a:pt x="43" y="627"/>
                  </a:lnTo>
                  <a:lnTo>
                    <a:pt x="29" y="601"/>
                  </a:lnTo>
                  <a:lnTo>
                    <a:pt x="17" y="579"/>
                  </a:lnTo>
                  <a:lnTo>
                    <a:pt x="8" y="560"/>
                  </a:lnTo>
                  <a:lnTo>
                    <a:pt x="2" y="549"/>
                  </a:lnTo>
                  <a:lnTo>
                    <a:pt x="0" y="543"/>
                  </a:lnTo>
                  <a:lnTo>
                    <a:pt x="1" y="536"/>
                  </a:lnTo>
                  <a:lnTo>
                    <a:pt x="4" y="529"/>
                  </a:lnTo>
                  <a:lnTo>
                    <a:pt x="9" y="522"/>
                  </a:lnTo>
                  <a:lnTo>
                    <a:pt x="15" y="515"/>
                  </a:lnTo>
                  <a:close/>
                </a:path>
              </a:pathLst>
            </a:custGeom>
            <a:solidFill>
              <a:srgbClr val="7F7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Freeform 9"/>
            <p:cNvSpPr>
              <a:spLocks/>
            </p:cNvSpPr>
            <p:nvPr/>
          </p:nvSpPr>
          <p:spPr bwMode="auto">
            <a:xfrm>
              <a:off x="1036638" y="5483225"/>
              <a:ext cx="69850" cy="125413"/>
            </a:xfrm>
            <a:custGeom>
              <a:avLst/>
              <a:gdLst/>
              <a:ahLst/>
              <a:cxnLst>
                <a:cxn ang="0">
                  <a:pos x="2" y="0"/>
                </a:cxn>
                <a:cxn ang="0">
                  <a:pos x="9" y="8"/>
                </a:cxn>
                <a:cxn ang="0">
                  <a:pos x="15" y="15"/>
                </a:cxn>
                <a:cxn ang="0">
                  <a:pos x="21" y="24"/>
                </a:cxn>
                <a:cxn ang="0">
                  <a:pos x="27" y="32"/>
                </a:cxn>
                <a:cxn ang="0">
                  <a:pos x="31" y="40"/>
                </a:cxn>
                <a:cxn ang="0">
                  <a:pos x="36" y="50"/>
                </a:cxn>
                <a:cxn ang="0">
                  <a:pos x="41" y="58"/>
                </a:cxn>
                <a:cxn ang="0">
                  <a:pos x="45" y="67"/>
                </a:cxn>
                <a:cxn ang="0">
                  <a:pos x="90" y="158"/>
                </a:cxn>
                <a:cxn ang="0">
                  <a:pos x="79" y="144"/>
                </a:cxn>
                <a:cxn ang="0">
                  <a:pos x="69" y="129"/>
                </a:cxn>
                <a:cxn ang="0">
                  <a:pos x="59" y="115"/>
                </a:cxn>
                <a:cxn ang="0">
                  <a:pos x="50" y="100"/>
                </a:cxn>
                <a:cxn ang="0">
                  <a:pos x="41" y="85"/>
                </a:cxn>
                <a:cxn ang="0">
                  <a:pos x="33" y="70"/>
                </a:cxn>
                <a:cxn ang="0">
                  <a:pos x="23" y="54"/>
                </a:cxn>
                <a:cxn ang="0">
                  <a:pos x="15" y="39"/>
                </a:cxn>
                <a:cxn ang="0">
                  <a:pos x="11" y="30"/>
                </a:cxn>
                <a:cxn ang="0">
                  <a:pos x="6" y="21"/>
                </a:cxn>
                <a:cxn ang="0">
                  <a:pos x="2" y="10"/>
                </a:cxn>
                <a:cxn ang="0">
                  <a:pos x="0" y="0"/>
                </a:cxn>
                <a:cxn ang="0">
                  <a:pos x="2" y="0"/>
                </a:cxn>
              </a:cxnLst>
              <a:rect l="0" t="0" r="r" b="b"/>
              <a:pathLst>
                <a:path w="90" h="158">
                  <a:moveTo>
                    <a:pt x="2" y="0"/>
                  </a:moveTo>
                  <a:lnTo>
                    <a:pt x="9" y="8"/>
                  </a:lnTo>
                  <a:lnTo>
                    <a:pt x="15" y="15"/>
                  </a:lnTo>
                  <a:lnTo>
                    <a:pt x="21" y="24"/>
                  </a:lnTo>
                  <a:lnTo>
                    <a:pt x="27" y="32"/>
                  </a:lnTo>
                  <a:lnTo>
                    <a:pt x="31" y="40"/>
                  </a:lnTo>
                  <a:lnTo>
                    <a:pt x="36" y="50"/>
                  </a:lnTo>
                  <a:lnTo>
                    <a:pt x="41" y="58"/>
                  </a:lnTo>
                  <a:lnTo>
                    <a:pt x="45" y="67"/>
                  </a:lnTo>
                  <a:lnTo>
                    <a:pt x="90" y="158"/>
                  </a:lnTo>
                  <a:lnTo>
                    <a:pt x="79" y="144"/>
                  </a:lnTo>
                  <a:lnTo>
                    <a:pt x="69" y="129"/>
                  </a:lnTo>
                  <a:lnTo>
                    <a:pt x="59" y="115"/>
                  </a:lnTo>
                  <a:lnTo>
                    <a:pt x="50" y="100"/>
                  </a:lnTo>
                  <a:lnTo>
                    <a:pt x="41" y="85"/>
                  </a:lnTo>
                  <a:lnTo>
                    <a:pt x="33" y="70"/>
                  </a:lnTo>
                  <a:lnTo>
                    <a:pt x="23" y="54"/>
                  </a:lnTo>
                  <a:lnTo>
                    <a:pt x="15" y="39"/>
                  </a:lnTo>
                  <a:lnTo>
                    <a:pt x="11" y="30"/>
                  </a:lnTo>
                  <a:lnTo>
                    <a:pt x="6" y="21"/>
                  </a:lnTo>
                  <a:lnTo>
                    <a:pt x="2" y="10"/>
                  </a:lnTo>
                  <a:lnTo>
                    <a:pt x="0" y="0"/>
                  </a:lnTo>
                  <a:lnTo>
                    <a:pt x="2" y="0"/>
                  </a:lnTo>
                  <a:close/>
                </a:path>
              </a:pathLst>
            </a:custGeom>
            <a:solidFill>
              <a:srgbClr val="DDDD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Freeform 10"/>
            <p:cNvSpPr>
              <a:spLocks/>
            </p:cNvSpPr>
            <p:nvPr/>
          </p:nvSpPr>
          <p:spPr bwMode="auto">
            <a:xfrm>
              <a:off x="1058863" y="5353050"/>
              <a:ext cx="330200" cy="357188"/>
            </a:xfrm>
            <a:custGeom>
              <a:avLst/>
              <a:gdLst/>
              <a:ahLst/>
              <a:cxnLst>
                <a:cxn ang="0">
                  <a:pos x="8" y="140"/>
                </a:cxn>
                <a:cxn ang="0">
                  <a:pos x="23" y="131"/>
                </a:cxn>
                <a:cxn ang="0">
                  <a:pos x="39" y="122"/>
                </a:cxn>
                <a:cxn ang="0">
                  <a:pos x="54" y="113"/>
                </a:cxn>
                <a:cxn ang="0">
                  <a:pos x="69" y="104"/>
                </a:cxn>
                <a:cxn ang="0">
                  <a:pos x="84" y="95"/>
                </a:cxn>
                <a:cxn ang="0">
                  <a:pos x="100" y="86"/>
                </a:cxn>
                <a:cxn ang="0">
                  <a:pos x="115" y="78"/>
                </a:cxn>
                <a:cxn ang="0">
                  <a:pos x="130" y="68"/>
                </a:cxn>
                <a:cxn ang="0">
                  <a:pos x="147" y="60"/>
                </a:cxn>
                <a:cxn ang="0">
                  <a:pos x="162" y="52"/>
                </a:cxn>
                <a:cxn ang="0">
                  <a:pos x="177" y="43"/>
                </a:cxn>
                <a:cxn ang="0">
                  <a:pos x="193" y="35"/>
                </a:cxn>
                <a:cxn ang="0">
                  <a:pos x="208" y="25"/>
                </a:cxn>
                <a:cxn ang="0">
                  <a:pos x="224" y="17"/>
                </a:cxn>
                <a:cxn ang="0">
                  <a:pos x="240" y="8"/>
                </a:cxn>
                <a:cxn ang="0">
                  <a:pos x="255" y="0"/>
                </a:cxn>
                <a:cxn ang="0">
                  <a:pos x="325" y="136"/>
                </a:cxn>
                <a:cxn ang="0">
                  <a:pos x="399" y="277"/>
                </a:cxn>
                <a:cxn ang="0">
                  <a:pos x="417" y="310"/>
                </a:cxn>
                <a:cxn ang="0">
                  <a:pos x="342" y="349"/>
                </a:cxn>
                <a:cxn ang="0">
                  <a:pos x="218" y="423"/>
                </a:cxn>
                <a:cxn ang="0">
                  <a:pos x="212" y="427"/>
                </a:cxn>
                <a:cxn ang="0">
                  <a:pos x="206" y="430"/>
                </a:cxn>
                <a:cxn ang="0">
                  <a:pos x="200" y="434"/>
                </a:cxn>
                <a:cxn ang="0">
                  <a:pos x="194" y="437"/>
                </a:cxn>
                <a:cxn ang="0">
                  <a:pos x="187" y="441"/>
                </a:cxn>
                <a:cxn ang="0">
                  <a:pos x="182" y="444"/>
                </a:cxn>
                <a:cxn ang="0">
                  <a:pos x="176" y="448"/>
                </a:cxn>
                <a:cxn ang="0">
                  <a:pos x="169" y="450"/>
                </a:cxn>
                <a:cxn ang="0">
                  <a:pos x="0" y="150"/>
                </a:cxn>
                <a:cxn ang="0">
                  <a:pos x="1" y="146"/>
                </a:cxn>
                <a:cxn ang="0">
                  <a:pos x="4" y="144"/>
                </a:cxn>
                <a:cxn ang="0">
                  <a:pos x="6" y="143"/>
                </a:cxn>
                <a:cxn ang="0">
                  <a:pos x="8" y="140"/>
                </a:cxn>
              </a:cxnLst>
              <a:rect l="0" t="0" r="r" b="b"/>
              <a:pathLst>
                <a:path w="417" h="450">
                  <a:moveTo>
                    <a:pt x="8" y="140"/>
                  </a:moveTo>
                  <a:lnTo>
                    <a:pt x="23" y="131"/>
                  </a:lnTo>
                  <a:lnTo>
                    <a:pt x="39" y="122"/>
                  </a:lnTo>
                  <a:lnTo>
                    <a:pt x="54" y="113"/>
                  </a:lnTo>
                  <a:lnTo>
                    <a:pt x="69" y="104"/>
                  </a:lnTo>
                  <a:lnTo>
                    <a:pt x="84" y="95"/>
                  </a:lnTo>
                  <a:lnTo>
                    <a:pt x="100" y="86"/>
                  </a:lnTo>
                  <a:lnTo>
                    <a:pt x="115" y="78"/>
                  </a:lnTo>
                  <a:lnTo>
                    <a:pt x="130" y="68"/>
                  </a:lnTo>
                  <a:lnTo>
                    <a:pt x="147" y="60"/>
                  </a:lnTo>
                  <a:lnTo>
                    <a:pt x="162" y="52"/>
                  </a:lnTo>
                  <a:lnTo>
                    <a:pt x="177" y="43"/>
                  </a:lnTo>
                  <a:lnTo>
                    <a:pt x="193" y="35"/>
                  </a:lnTo>
                  <a:lnTo>
                    <a:pt x="208" y="25"/>
                  </a:lnTo>
                  <a:lnTo>
                    <a:pt x="224" y="17"/>
                  </a:lnTo>
                  <a:lnTo>
                    <a:pt x="240" y="8"/>
                  </a:lnTo>
                  <a:lnTo>
                    <a:pt x="255" y="0"/>
                  </a:lnTo>
                  <a:lnTo>
                    <a:pt x="325" y="136"/>
                  </a:lnTo>
                  <a:lnTo>
                    <a:pt x="399" y="277"/>
                  </a:lnTo>
                  <a:lnTo>
                    <a:pt x="417" y="310"/>
                  </a:lnTo>
                  <a:lnTo>
                    <a:pt x="342" y="349"/>
                  </a:lnTo>
                  <a:lnTo>
                    <a:pt x="218" y="423"/>
                  </a:lnTo>
                  <a:lnTo>
                    <a:pt x="212" y="427"/>
                  </a:lnTo>
                  <a:lnTo>
                    <a:pt x="206" y="430"/>
                  </a:lnTo>
                  <a:lnTo>
                    <a:pt x="200" y="434"/>
                  </a:lnTo>
                  <a:lnTo>
                    <a:pt x="194" y="437"/>
                  </a:lnTo>
                  <a:lnTo>
                    <a:pt x="187" y="441"/>
                  </a:lnTo>
                  <a:lnTo>
                    <a:pt x="182" y="444"/>
                  </a:lnTo>
                  <a:lnTo>
                    <a:pt x="176" y="448"/>
                  </a:lnTo>
                  <a:lnTo>
                    <a:pt x="169" y="450"/>
                  </a:lnTo>
                  <a:lnTo>
                    <a:pt x="0" y="150"/>
                  </a:lnTo>
                  <a:lnTo>
                    <a:pt x="1" y="146"/>
                  </a:lnTo>
                  <a:lnTo>
                    <a:pt x="4" y="144"/>
                  </a:lnTo>
                  <a:lnTo>
                    <a:pt x="6" y="143"/>
                  </a:lnTo>
                  <a:lnTo>
                    <a:pt x="8" y="140"/>
                  </a:lnTo>
                  <a:close/>
                </a:path>
              </a:pathLst>
            </a:custGeom>
            <a:solidFill>
              <a:srgbClr val="DDDD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5" name="Freeform 11"/>
            <p:cNvSpPr>
              <a:spLocks/>
            </p:cNvSpPr>
            <p:nvPr/>
          </p:nvSpPr>
          <p:spPr bwMode="auto">
            <a:xfrm>
              <a:off x="1077913" y="5475288"/>
              <a:ext cx="119063" cy="219075"/>
            </a:xfrm>
            <a:custGeom>
              <a:avLst/>
              <a:gdLst/>
              <a:ahLst/>
              <a:cxnLst>
                <a:cxn ang="0">
                  <a:pos x="3" y="0"/>
                </a:cxn>
                <a:cxn ang="0">
                  <a:pos x="30" y="29"/>
                </a:cxn>
                <a:cxn ang="0">
                  <a:pos x="54" y="61"/>
                </a:cxn>
                <a:cxn ang="0">
                  <a:pos x="76" y="93"/>
                </a:cxn>
                <a:cxn ang="0">
                  <a:pos x="95" y="127"/>
                </a:cxn>
                <a:cxn ang="0">
                  <a:pos x="112" y="163"/>
                </a:cxn>
                <a:cxn ang="0">
                  <a:pos x="127" y="199"/>
                </a:cxn>
                <a:cxn ang="0">
                  <a:pos x="140" y="238"/>
                </a:cxn>
                <a:cxn ang="0">
                  <a:pos x="152" y="276"/>
                </a:cxn>
                <a:cxn ang="0">
                  <a:pos x="146" y="267"/>
                </a:cxn>
                <a:cxn ang="0">
                  <a:pos x="141" y="258"/>
                </a:cxn>
                <a:cxn ang="0">
                  <a:pos x="135" y="248"/>
                </a:cxn>
                <a:cxn ang="0">
                  <a:pos x="131" y="238"/>
                </a:cxn>
                <a:cxn ang="0">
                  <a:pos x="125" y="228"/>
                </a:cxn>
                <a:cxn ang="0">
                  <a:pos x="119" y="218"/>
                </a:cxn>
                <a:cxn ang="0">
                  <a:pos x="114" y="209"/>
                </a:cxn>
                <a:cxn ang="0">
                  <a:pos x="109" y="198"/>
                </a:cxn>
                <a:cxn ang="0">
                  <a:pos x="31" y="62"/>
                </a:cxn>
                <a:cxn ang="0">
                  <a:pos x="23" y="47"/>
                </a:cxn>
                <a:cxn ang="0">
                  <a:pos x="14" y="33"/>
                </a:cxn>
                <a:cxn ang="0">
                  <a:pos x="6" y="18"/>
                </a:cxn>
                <a:cxn ang="0">
                  <a:pos x="0" y="1"/>
                </a:cxn>
                <a:cxn ang="0">
                  <a:pos x="3" y="0"/>
                </a:cxn>
              </a:cxnLst>
              <a:rect l="0" t="0" r="r" b="b"/>
              <a:pathLst>
                <a:path w="152" h="276">
                  <a:moveTo>
                    <a:pt x="3" y="0"/>
                  </a:moveTo>
                  <a:lnTo>
                    <a:pt x="30" y="29"/>
                  </a:lnTo>
                  <a:lnTo>
                    <a:pt x="54" y="61"/>
                  </a:lnTo>
                  <a:lnTo>
                    <a:pt x="76" y="93"/>
                  </a:lnTo>
                  <a:lnTo>
                    <a:pt x="95" y="127"/>
                  </a:lnTo>
                  <a:lnTo>
                    <a:pt x="112" y="163"/>
                  </a:lnTo>
                  <a:lnTo>
                    <a:pt x="127" y="199"/>
                  </a:lnTo>
                  <a:lnTo>
                    <a:pt x="140" y="238"/>
                  </a:lnTo>
                  <a:lnTo>
                    <a:pt x="152" y="276"/>
                  </a:lnTo>
                  <a:lnTo>
                    <a:pt x="146" y="267"/>
                  </a:lnTo>
                  <a:lnTo>
                    <a:pt x="141" y="258"/>
                  </a:lnTo>
                  <a:lnTo>
                    <a:pt x="135" y="248"/>
                  </a:lnTo>
                  <a:lnTo>
                    <a:pt x="131" y="238"/>
                  </a:lnTo>
                  <a:lnTo>
                    <a:pt x="125" y="228"/>
                  </a:lnTo>
                  <a:lnTo>
                    <a:pt x="119" y="218"/>
                  </a:lnTo>
                  <a:lnTo>
                    <a:pt x="114" y="209"/>
                  </a:lnTo>
                  <a:lnTo>
                    <a:pt x="109" y="198"/>
                  </a:lnTo>
                  <a:lnTo>
                    <a:pt x="31" y="62"/>
                  </a:lnTo>
                  <a:lnTo>
                    <a:pt x="23" y="47"/>
                  </a:lnTo>
                  <a:lnTo>
                    <a:pt x="14" y="33"/>
                  </a:lnTo>
                  <a:lnTo>
                    <a:pt x="6" y="18"/>
                  </a:lnTo>
                  <a:lnTo>
                    <a:pt x="0" y="1"/>
                  </a:lnTo>
                  <a:lnTo>
                    <a:pt x="3" y="0"/>
                  </a:lnTo>
                  <a:close/>
                </a:path>
              </a:pathLst>
            </a:custGeom>
            <a:solidFill>
              <a:srgbClr val="7F7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Freeform 12"/>
            <p:cNvSpPr>
              <a:spLocks/>
            </p:cNvSpPr>
            <p:nvPr/>
          </p:nvSpPr>
          <p:spPr bwMode="auto">
            <a:xfrm>
              <a:off x="1117601" y="5629275"/>
              <a:ext cx="22225" cy="41275"/>
            </a:xfrm>
            <a:custGeom>
              <a:avLst/>
              <a:gdLst/>
              <a:ahLst/>
              <a:cxnLst>
                <a:cxn ang="0">
                  <a:pos x="0" y="0"/>
                </a:cxn>
                <a:cxn ang="0">
                  <a:pos x="6" y="3"/>
                </a:cxn>
                <a:cxn ang="0">
                  <a:pos x="11" y="8"/>
                </a:cxn>
                <a:cxn ang="0">
                  <a:pos x="14" y="14"/>
                </a:cxn>
                <a:cxn ang="0">
                  <a:pos x="18" y="19"/>
                </a:cxn>
                <a:cxn ang="0">
                  <a:pos x="21" y="28"/>
                </a:cxn>
                <a:cxn ang="0">
                  <a:pos x="26" y="36"/>
                </a:cxn>
                <a:cxn ang="0">
                  <a:pos x="28" y="44"/>
                </a:cxn>
                <a:cxn ang="0">
                  <a:pos x="30" y="52"/>
                </a:cxn>
                <a:cxn ang="0">
                  <a:pos x="19" y="40"/>
                </a:cxn>
                <a:cxn ang="0">
                  <a:pos x="10" y="29"/>
                </a:cxn>
                <a:cxn ang="0">
                  <a:pos x="4" y="15"/>
                </a:cxn>
                <a:cxn ang="0">
                  <a:pos x="0" y="0"/>
                </a:cxn>
              </a:cxnLst>
              <a:rect l="0" t="0" r="r" b="b"/>
              <a:pathLst>
                <a:path w="30" h="52">
                  <a:moveTo>
                    <a:pt x="0" y="0"/>
                  </a:moveTo>
                  <a:lnTo>
                    <a:pt x="6" y="3"/>
                  </a:lnTo>
                  <a:lnTo>
                    <a:pt x="11" y="8"/>
                  </a:lnTo>
                  <a:lnTo>
                    <a:pt x="14" y="14"/>
                  </a:lnTo>
                  <a:lnTo>
                    <a:pt x="18" y="19"/>
                  </a:lnTo>
                  <a:lnTo>
                    <a:pt x="21" y="28"/>
                  </a:lnTo>
                  <a:lnTo>
                    <a:pt x="26" y="36"/>
                  </a:lnTo>
                  <a:lnTo>
                    <a:pt x="28" y="44"/>
                  </a:lnTo>
                  <a:lnTo>
                    <a:pt x="30" y="52"/>
                  </a:lnTo>
                  <a:lnTo>
                    <a:pt x="19" y="40"/>
                  </a:lnTo>
                  <a:lnTo>
                    <a:pt x="10" y="29"/>
                  </a:lnTo>
                  <a:lnTo>
                    <a:pt x="4" y="15"/>
                  </a:lnTo>
                  <a:lnTo>
                    <a:pt x="0" y="0"/>
                  </a:lnTo>
                  <a:close/>
                </a:path>
              </a:pathLst>
            </a:custGeom>
            <a:solidFill>
              <a:srgbClr val="DDDD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Freeform 14"/>
            <p:cNvSpPr>
              <a:spLocks/>
            </p:cNvSpPr>
            <p:nvPr/>
          </p:nvSpPr>
          <p:spPr bwMode="auto">
            <a:xfrm>
              <a:off x="1130301" y="5429250"/>
              <a:ext cx="128588" cy="58738"/>
            </a:xfrm>
            <a:custGeom>
              <a:avLst/>
              <a:gdLst/>
              <a:ahLst/>
              <a:cxnLst>
                <a:cxn ang="0">
                  <a:pos x="48" y="40"/>
                </a:cxn>
                <a:cxn ang="0">
                  <a:pos x="60" y="34"/>
                </a:cxn>
                <a:cxn ang="0">
                  <a:pos x="74" y="27"/>
                </a:cxn>
                <a:cxn ang="0">
                  <a:pos x="88" y="21"/>
                </a:cxn>
                <a:cxn ang="0">
                  <a:pos x="102" y="16"/>
                </a:cxn>
                <a:cxn ang="0">
                  <a:pos x="117" y="12"/>
                </a:cxn>
                <a:cxn ang="0">
                  <a:pos x="131" y="7"/>
                </a:cxn>
                <a:cxn ang="0">
                  <a:pos x="147" y="4"/>
                </a:cxn>
                <a:cxn ang="0">
                  <a:pos x="162" y="0"/>
                </a:cxn>
                <a:cxn ang="0">
                  <a:pos x="156" y="6"/>
                </a:cxn>
                <a:cxn ang="0">
                  <a:pos x="148" y="9"/>
                </a:cxn>
                <a:cxn ang="0">
                  <a:pos x="140" y="13"/>
                </a:cxn>
                <a:cxn ang="0">
                  <a:pos x="131" y="16"/>
                </a:cxn>
                <a:cxn ang="0">
                  <a:pos x="115" y="25"/>
                </a:cxn>
                <a:cxn ang="0">
                  <a:pos x="100" y="35"/>
                </a:cxn>
                <a:cxn ang="0">
                  <a:pos x="85" y="44"/>
                </a:cxn>
                <a:cxn ang="0">
                  <a:pos x="70" y="54"/>
                </a:cxn>
                <a:cxn ang="0">
                  <a:pos x="53" y="63"/>
                </a:cxn>
                <a:cxn ang="0">
                  <a:pos x="37" y="70"/>
                </a:cxn>
                <a:cxn ang="0">
                  <a:pos x="20" y="75"/>
                </a:cxn>
                <a:cxn ang="0">
                  <a:pos x="0" y="76"/>
                </a:cxn>
                <a:cxn ang="0">
                  <a:pos x="6" y="70"/>
                </a:cxn>
                <a:cxn ang="0">
                  <a:pos x="10" y="65"/>
                </a:cxn>
                <a:cxn ang="0">
                  <a:pos x="16" y="61"/>
                </a:cxn>
                <a:cxn ang="0">
                  <a:pos x="22" y="56"/>
                </a:cxn>
                <a:cxn ang="0">
                  <a:pos x="29" y="51"/>
                </a:cxn>
                <a:cxn ang="0">
                  <a:pos x="35" y="48"/>
                </a:cxn>
                <a:cxn ang="0">
                  <a:pos x="41" y="43"/>
                </a:cxn>
                <a:cxn ang="0">
                  <a:pos x="48" y="40"/>
                </a:cxn>
              </a:cxnLst>
              <a:rect l="0" t="0" r="r" b="b"/>
              <a:pathLst>
                <a:path w="162" h="76">
                  <a:moveTo>
                    <a:pt x="48" y="40"/>
                  </a:moveTo>
                  <a:lnTo>
                    <a:pt x="60" y="34"/>
                  </a:lnTo>
                  <a:lnTo>
                    <a:pt x="74" y="27"/>
                  </a:lnTo>
                  <a:lnTo>
                    <a:pt x="88" y="21"/>
                  </a:lnTo>
                  <a:lnTo>
                    <a:pt x="102" y="16"/>
                  </a:lnTo>
                  <a:lnTo>
                    <a:pt x="117" y="12"/>
                  </a:lnTo>
                  <a:lnTo>
                    <a:pt x="131" y="7"/>
                  </a:lnTo>
                  <a:lnTo>
                    <a:pt x="147" y="4"/>
                  </a:lnTo>
                  <a:lnTo>
                    <a:pt x="162" y="0"/>
                  </a:lnTo>
                  <a:lnTo>
                    <a:pt x="156" y="6"/>
                  </a:lnTo>
                  <a:lnTo>
                    <a:pt x="148" y="9"/>
                  </a:lnTo>
                  <a:lnTo>
                    <a:pt x="140" y="13"/>
                  </a:lnTo>
                  <a:lnTo>
                    <a:pt x="131" y="16"/>
                  </a:lnTo>
                  <a:lnTo>
                    <a:pt x="115" y="25"/>
                  </a:lnTo>
                  <a:lnTo>
                    <a:pt x="100" y="35"/>
                  </a:lnTo>
                  <a:lnTo>
                    <a:pt x="85" y="44"/>
                  </a:lnTo>
                  <a:lnTo>
                    <a:pt x="70" y="54"/>
                  </a:lnTo>
                  <a:lnTo>
                    <a:pt x="53" y="63"/>
                  </a:lnTo>
                  <a:lnTo>
                    <a:pt x="37" y="70"/>
                  </a:lnTo>
                  <a:lnTo>
                    <a:pt x="20" y="75"/>
                  </a:lnTo>
                  <a:lnTo>
                    <a:pt x="0" y="76"/>
                  </a:lnTo>
                  <a:lnTo>
                    <a:pt x="6" y="70"/>
                  </a:lnTo>
                  <a:lnTo>
                    <a:pt x="10" y="65"/>
                  </a:lnTo>
                  <a:lnTo>
                    <a:pt x="16" y="61"/>
                  </a:lnTo>
                  <a:lnTo>
                    <a:pt x="22" y="56"/>
                  </a:lnTo>
                  <a:lnTo>
                    <a:pt x="29" y="51"/>
                  </a:lnTo>
                  <a:lnTo>
                    <a:pt x="35" y="48"/>
                  </a:lnTo>
                  <a:lnTo>
                    <a:pt x="41" y="43"/>
                  </a:lnTo>
                  <a:lnTo>
                    <a:pt x="48" y="40"/>
                  </a:lnTo>
                  <a:close/>
                </a:path>
              </a:pathLst>
            </a:custGeom>
            <a:solidFill>
              <a:srgbClr val="7F7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p:cNvSpPr>
            <p:nvPr/>
          </p:nvSpPr>
          <p:spPr bwMode="auto">
            <a:xfrm>
              <a:off x="1150938" y="5465763"/>
              <a:ext cx="115888" cy="52388"/>
            </a:xfrm>
            <a:custGeom>
              <a:avLst/>
              <a:gdLst/>
              <a:ahLst/>
              <a:cxnLst>
                <a:cxn ang="0">
                  <a:pos x="145" y="0"/>
                </a:cxn>
                <a:cxn ang="0">
                  <a:pos x="138" y="5"/>
                </a:cxn>
                <a:cxn ang="0">
                  <a:pos x="131" y="10"/>
                </a:cxn>
                <a:cxn ang="0">
                  <a:pos x="124" y="14"/>
                </a:cxn>
                <a:cxn ang="0">
                  <a:pos x="116" y="18"/>
                </a:cxn>
                <a:cxn ang="0">
                  <a:pos x="109" y="22"/>
                </a:cxn>
                <a:cxn ang="0">
                  <a:pos x="101" y="25"/>
                </a:cxn>
                <a:cxn ang="0">
                  <a:pos x="94" y="29"/>
                </a:cxn>
                <a:cxn ang="0">
                  <a:pos x="87" y="33"/>
                </a:cxn>
                <a:cxn ang="0">
                  <a:pos x="77" y="39"/>
                </a:cxn>
                <a:cxn ang="0">
                  <a:pos x="67" y="46"/>
                </a:cxn>
                <a:cxn ang="0">
                  <a:pos x="57" y="52"/>
                </a:cxn>
                <a:cxn ang="0">
                  <a:pos x="46" y="58"/>
                </a:cxn>
                <a:cxn ang="0">
                  <a:pos x="34" y="61"/>
                </a:cxn>
                <a:cxn ang="0">
                  <a:pos x="23" y="65"/>
                </a:cxn>
                <a:cxn ang="0">
                  <a:pos x="11" y="66"/>
                </a:cxn>
                <a:cxn ang="0">
                  <a:pos x="0" y="65"/>
                </a:cxn>
                <a:cxn ang="0">
                  <a:pos x="15" y="51"/>
                </a:cxn>
                <a:cxn ang="0">
                  <a:pos x="31" y="40"/>
                </a:cxn>
                <a:cxn ang="0">
                  <a:pos x="48" y="31"/>
                </a:cxn>
                <a:cxn ang="0">
                  <a:pos x="67" y="24"/>
                </a:cxn>
                <a:cxn ang="0">
                  <a:pos x="87" y="18"/>
                </a:cxn>
                <a:cxn ang="0">
                  <a:pos x="107" y="12"/>
                </a:cxn>
                <a:cxn ang="0">
                  <a:pos x="126" y="7"/>
                </a:cxn>
                <a:cxn ang="0">
                  <a:pos x="145" y="0"/>
                </a:cxn>
              </a:cxnLst>
              <a:rect l="0" t="0" r="r" b="b"/>
              <a:pathLst>
                <a:path w="145" h="66">
                  <a:moveTo>
                    <a:pt x="145" y="0"/>
                  </a:moveTo>
                  <a:lnTo>
                    <a:pt x="138" y="5"/>
                  </a:lnTo>
                  <a:lnTo>
                    <a:pt x="131" y="10"/>
                  </a:lnTo>
                  <a:lnTo>
                    <a:pt x="124" y="14"/>
                  </a:lnTo>
                  <a:lnTo>
                    <a:pt x="116" y="18"/>
                  </a:lnTo>
                  <a:lnTo>
                    <a:pt x="109" y="22"/>
                  </a:lnTo>
                  <a:lnTo>
                    <a:pt x="101" y="25"/>
                  </a:lnTo>
                  <a:lnTo>
                    <a:pt x="94" y="29"/>
                  </a:lnTo>
                  <a:lnTo>
                    <a:pt x="87" y="33"/>
                  </a:lnTo>
                  <a:lnTo>
                    <a:pt x="77" y="39"/>
                  </a:lnTo>
                  <a:lnTo>
                    <a:pt x="67" y="46"/>
                  </a:lnTo>
                  <a:lnTo>
                    <a:pt x="57" y="52"/>
                  </a:lnTo>
                  <a:lnTo>
                    <a:pt x="46" y="58"/>
                  </a:lnTo>
                  <a:lnTo>
                    <a:pt x="34" y="61"/>
                  </a:lnTo>
                  <a:lnTo>
                    <a:pt x="23" y="65"/>
                  </a:lnTo>
                  <a:lnTo>
                    <a:pt x="11" y="66"/>
                  </a:lnTo>
                  <a:lnTo>
                    <a:pt x="0" y="65"/>
                  </a:lnTo>
                  <a:lnTo>
                    <a:pt x="15" y="51"/>
                  </a:lnTo>
                  <a:lnTo>
                    <a:pt x="31" y="40"/>
                  </a:lnTo>
                  <a:lnTo>
                    <a:pt x="48" y="31"/>
                  </a:lnTo>
                  <a:lnTo>
                    <a:pt x="67" y="24"/>
                  </a:lnTo>
                  <a:lnTo>
                    <a:pt x="87" y="18"/>
                  </a:lnTo>
                  <a:lnTo>
                    <a:pt x="107" y="12"/>
                  </a:lnTo>
                  <a:lnTo>
                    <a:pt x="126" y="7"/>
                  </a:lnTo>
                  <a:lnTo>
                    <a:pt x="145" y="0"/>
                  </a:lnTo>
                  <a:close/>
                </a:path>
              </a:pathLst>
            </a:custGeom>
            <a:solidFill>
              <a:srgbClr val="7F7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1" name="Freeform 17"/>
            <p:cNvSpPr>
              <a:spLocks/>
            </p:cNvSpPr>
            <p:nvPr/>
          </p:nvSpPr>
          <p:spPr bwMode="auto">
            <a:xfrm>
              <a:off x="1166813" y="5489575"/>
              <a:ext cx="122238" cy="60325"/>
            </a:xfrm>
            <a:custGeom>
              <a:avLst/>
              <a:gdLst/>
              <a:ahLst/>
              <a:cxnLst>
                <a:cxn ang="0">
                  <a:pos x="77" y="27"/>
                </a:cxn>
                <a:cxn ang="0">
                  <a:pos x="86" y="22"/>
                </a:cxn>
                <a:cxn ang="0">
                  <a:pos x="96" y="19"/>
                </a:cxn>
                <a:cxn ang="0">
                  <a:pos x="105" y="15"/>
                </a:cxn>
                <a:cxn ang="0">
                  <a:pos x="115" y="13"/>
                </a:cxn>
                <a:cxn ang="0">
                  <a:pos x="125" y="9"/>
                </a:cxn>
                <a:cxn ang="0">
                  <a:pos x="134" y="7"/>
                </a:cxn>
                <a:cxn ang="0">
                  <a:pos x="145" y="3"/>
                </a:cxn>
                <a:cxn ang="0">
                  <a:pos x="154" y="0"/>
                </a:cxn>
                <a:cxn ang="0">
                  <a:pos x="142" y="8"/>
                </a:cxn>
                <a:cxn ang="0">
                  <a:pos x="131" y="15"/>
                </a:cxn>
                <a:cxn ang="0">
                  <a:pos x="119" y="22"/>
                </a:cxn>
                <a:cxn ang="0">
                  <a:pos x="107" y="29"/>
                </a:cxn>
                <a:cxn ang="0">
                  <a:pos x="95" y="37"/>
                </a:cxn>
                <a:cxn ang="0">
                  <a:pos x="83" y="44"/>
                </a:cxn>
                <a:cxn ang="0">
                  <a:pos x="71" y="51"/>
                </a:cxn>
                <a:cxn ang="0">
                  <a:pos x="60" y="59"/>
                </a:cxn>
                <a:cxn ang="0">
                  <a:pos x="53" y="63"/>
                </a:cxn>
                <a:cxn ang="0">
                  <a:pos x="46" y="65"/>
                </a:cxn>
                <a:cxn ang="0">
                  <a:pos x="39" y="67"/>
                </a:cxn>
                <a:cxn ang="0">
                  <a:pos x="32" y="70"/>
                </a:cxn>
                <a:cxn ang="0">
                  <a:pos x="24" y="72"/>
                </a:cxn>
                <a:cxn ang="0">
                  <a:pos x="17" y="73"/>
                </a:cxn>
                <a:cxn ang="0">
                  <a:pos x="8" y="74"/>
                </a:cxn>
                <a:cxn ang="0">
                  <a:pos x="0" y="76"/>
                </a:cxn>
                <a:cxn ang="0">
                  <a:pos x="7" y="66"/>
                </a:cxn>
                <a:cxn ang="0">
                  <a:pos x="17" y="58"/>
                </a:cxn>
                <a:cxn ang="0">
                  <a:pos x="26" y="52"/>
                </a:cxn>
                <a:cxn ang="0">
                  <a:pos x="35" y="45"/>
                </a:cxn>
                <a:cxn ang="0">
                  <a:pos x="46" y="41"/>
                </a:cxn>
                <a:cxn ang="0">
                  <a:pos x="56" y="36"/>
                </a:cxn>
                <a:cxn ang="0">
                  <a:pos x="67" y="31"/>
                </a:cxn>
                <a:cxn ang="0">
                  <a:pos x="77" y="27"/>
                </a:cxn>
              </a:cxnLst>
              <a:rect l="0" t="0" r="r" b="b"/>
              <a:pathLst>
                <a:path w="154" h="76">
                  <a:moveTo>
                    <a:pt x="77" y="27"/>
                  </a:moveTo>
                  <a:lnTo>
                    <a:pt x="86" y="22"/>
                  </a:lnTo>
                  <a:lnTo>
                    <a:pt x="96" y="19"/>
                  </a:lnTo>
                  <a:lnTo>
                    <a:pt x="105" y="15"/>
                  </a:lnTo>
                  <a:lnTo>
                    <a:pt x="115" y="13"/>
                  </a:lnTo>
                  <a:lnTo>
                    <a:pt x="125" y="9"/>
                  </a:lnTo>
                  <a:lnTo>
                    <a:pt x="134" y="7"/>
                  </a:lnTo>
                  <a:lnTo>
                    <a:pt x="145" y="3"/>
                  </a:lnTo>
                  <a:lnTo>
                    <a:pt x="154" y="0"/>
                  </a:lnTo>
                  <a:lnTo>
                    <a:pt x="142" y="8"/>
                  </a:lnTo>
                  <a:lnTo>
                    <a:pt x="131" y="15"/>
                  </a:lnTo>
                  <a:lnTo>
                    <a:pt x="119" y="22"/>
                  </a:lnTo>
                  <a:lnTo>
                    <a:pt x="107" y="29"/>
                  </a:lnTo>
                  <a:lnTo>
                    <a:pt x="95" y="37"/>
                  </a:lnTo>
                  <a:lnTo>
                    <a:pt x="83" y="44"/>
                  </a:lnTo>
                  <a:lnTo>
                    <a:pt x="71" y="51"/>
                  </a:lnTo>
                  <a:lnTo>
                    <a:pt x="60" y="59"/>
                  </a:lnTo>
                  <a:lnTo>
                    <a:pt x="53" y="63"/>
                  </a:lnTo>
                  <a:lnTo>
                    <a:pt x="46" y="65"/>
                  </a:lnTo>
                  <a:lnTo>
                    <a:pt x="39" y="67"/>
                  </a:lnTo>
                  <a:lnTo>
                    <a:pt x="32" y="70"/>
                  </a:lnTo>
                  <a:lnTo>
                    <a:pt x="24" y="72"/>
                  </a:lnTo>
                  <a:lnTo>
                    <a:pt x="17" y="73"/>
                  </a:lnTo>
                  <a:lnTo>
                    <a:pt x="8" y="74"/>
                  </a:lnTo>
                  <a:lnTo>
                    <a:pt x="0" y="76"/>
                  </a:lnTo>
                  <a:lnTo>
                    <a:pt x="7" y="66"/>
                  </a:lnTo>
                  <a:lnTo>
                    <a:pt x="17" y="58"/>
                  </a:lnTo>
                  <a:lnTo>
                    <a:pt x="26" y="52"/>
                  </a:lnTo>
                  <a:lnTo>
                    <a:pt x="35" y="45"/>
                  </a:lnTo>
                  <a:lnTo>
                    <a:pt x="46" y="41"/>
                  </a:lnTo>
                  <a:lnTo>
                    <a:pt x="56" y="36"/>
                  </a:lnTo>
                  <a:lnTo>
                    <a:pt x="67" y="31"/>
                  </a:lnTo>
                  <a:lnTo>
                    <a:pt x="77" y="27"/>
                  </a:lnTo>
                  <a:close/>
                </a:path>
              </a:pathLst>
            </a:custGeom>
            <a:solidFill>
              <a:srgbClr val="7F7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2" name="Freeform 18"/>
            <p:cNvSpPr>
              <a:spLocks/>
            </p:cNvSpPr>
            <p:nvPr/>
          </p:nvSpPr>
          <p:spPr bwMode="auto">
            <a:xfrm>
              <a:off x="1201738" y="5548313"/>
              <a:ext cx="109538" cy="95250"/>
            </a:xfrm>
            <a:custGeom>
              <a:avLst/>
              <a:gdLst/>
              <a:ahLst/>
              <a:cxnLst>
                <a:cxn ang="0">
                  <a:pos x="31" y="22"/>
                </a:cxn>
                <a:cxn ang="0">
                  <a:pos x="38" y="19"/>
                </a:cxn>
                <a:cxn ang="0">
                  <a:pos x="45" y="25"/>
                </a:cxn>
                <a:cxn ang="0">
                  <a:pos x="39" y="40"/>
                </a:cxn>
                <a:cxn ang="0">
                  <a:pos x="35" y="54"/>
                </a:cxn>
                <a:cxn ang="0">
                  <a:pos x="33" y="69"/>
                </a:cxn>
                <a:cxn ang="0">
                  <a:pos x="39" y="57"/>
                </a:cxn>
                <a:cxn ang="0">
                  <a:pos x="50" y="19"/>
                </a:cxn>
                <a:cxn ang="0">
                  <a:pos x="66" y="2"/>
                </a:cxn>
                <a:cxn ang="0">
                  <a:pos x="71" y="2"/>
                </a:cxn>
                <a:cxn ang="0">
                  <a:pos x="72" y="17"/>
                </a:cxn>
                <a:cxn ang="0">
                  <a:pos x="70" y="41"/>
                </a:cxn>
                <a:cxn ang="0">
                  <a:pos x="74" y="43"/>
                </a:cxn>
                <a:cxn ang="0">
                  <a:pos x="82" y="27"/>
                </a:cxn>
                <a:cxn ang="0">
                  <a:pos x="93" y="26"/>
                </a:cxn>
                <a:cxn ang="0">
                  <a:pos x="93" y="32"/>
                </a:cxn>
                <a:cxn ang="0">
                  <a:pos x="99" y="34"/>
                </a:cxn>
                <a:cxn ang="0">
                  <a:pos x="112" y="29"/>
                </a:cxn>
                <a:cxn ang="0">
                  <a:pos x="119" y="20"/>
                </a:cxn>
                <a:cxn ang="0">
                  <a:pos x="121" y="10"/>
                </a:cxn>
                <a:cxn ang="0">
                  <a:pos x="128" y="6"/>
                </a:cxn>
                <a:cxn ang="0">
                  <a:pos x="135" y="6"/>
                </a:cxn>
                <a:cxn ang="0">
                  <a:pos x="140" y="11"/>
                </a:cxn>
                <a:cxn ang="0">
                  <a:pos x="135" y="19"/>
                </a:cxn>
                <a:cxn ang="0">
                  <a:pos x="131" y="39"/>
                </a:cxn>
                <a:cxn ang="0">
                  <a:pos x="131" y="70"/>
                </a:cxn>
                <a:cxn ang="0">
                  <a:pos x="128" y="90"/>
                </a:cxn>
                <a:cxn ang="0">
                  <a:pos x="121" y="88"/>
                </a:cxn>
                <a:cxn ang="0">
                  <a:pos x="113" y="78"/>
                </a:cxn>
                <a:cxn ang="0">
                  <a:pos x="112" y="59"/>
                </a:cxn>
                <a:cxn ang="0">
                  <a:pos x="111" y="50"/>
                </a:cxn>
                <a:cxn ang="0">
                  <a:pos x="104" y="54"/>
                </a:cxn>
                <a:cxn ang="0">
                  <a:pos x="98" y="50"/>
                </a:cxn>
                <a:cxn ang="0">
                  <a:pos x="93" y="57"/>
                </a:cxn>
                <a:cxn ang="0">
                  <a:pos x="85" y="61"/>
                </a:cxn>
                <a:cxn ang="0">
                  <a:pos x="82" y="59"/>
                </a:cxn>
                <a:cxn ang="0">
                  <a:pos x="78" y="56"/>
                </a:cxn>
                <a:cxn ang="0">
                  <a:pos x="74" y="67"/>
                </a:cxn>
                <a:cxn ang="0">
                  <a:pos x="66" y="75"/>
                </a:cxn>
                <a:cxn ang="0">
                  <a:pos x="59" y="73"/>
                </a:cxn>
                <a:cxn ang="0">
                  <a:pos x="54" y="68"/>
                </a:cxn>
                <a:cxn ang="0">
                  <a:pos x="53" y="59"/>
                </a:cxn>
                <a:cxn ang="0">
                  <a:pos x="52" y="49"/>
                </a:cxn>
                <a:cxn ang="0">
                  <a:pos x="43" y="78"/>
                </a:cxn>
                <a:cxn ang="0">
                  <a:pos x="28" y="106"/>
                </a:cxn>
                <a:cxn ang="0">
                  <a:pos x="22" y="106"/>
                </a:cxn>
                <a:cxn ang="0">
                  <a:pos x="17" y="100"/>
                </a:cxn>
                <a:cxn ang="0">
                  <a:pos x="19" y="73"/>
                </a:cxn>
                <a:cxn ang="0">
                  <a:pos x="26" y="46"/>
                </a:cxn>
                <a:cxn ang="0">
                  <a:pos x="18" y="64"/>
                </a:cxn>
                <a:cxn ang="0">
                  <a:pos x="10" y="102"/>
                </a:cxn>
                <a:cxn ang="0">
                  <a:pos x="5" y="120"/>
                </a:cxn>
                <a:cxn ang="0">
                  <a:pos x="2" y="120"/>
                </a:cxn>
                <a:cxn ang="0">
                  <a:pos x="4" y="93"/>
                </a:cxn>
                <a:cxn ang="0">
                  <a:pos x="14" y="45"/>
                </a:cxn>
              </a:cxnLst>
              <a:rect l="0" t="0" r="r" b="b"/>
              <a:pathLst>
                <a:path w="140" h="120">
                  <a:moveTo>
                    <a:pt x="28" y="24"/>
                  </a:moveTo>
                  <a:lnTo>
                    <a:pt x="31" y="22"/>
                  </a:lnTo>
                  <a:lnTo>
                    <a:pt x="34" y="20"/>
                  </a:lnTo>
                  <a:lnTo>
                    <a:pt x="38" y="19"/>
                  </a:lnTo>
                  <a:lnTo>
                    <a:pt x="41" y="18"/>
                  </a:lnTo>
                  <a:lnTo>
                    <a:pt x="45" y="25"/>
                  </a:lnTo>
                  <a:lnTo>
                    <a:pt x="42" y="32"/>
                  </a:lnTo>
                  <a:lnTo>
                    <a:pt x="39" y="40"/>
                  </a:lnTo>
                  <a:lnTo>
                    <a:pt x="36" y="47"/>
                  </a:lnTo>
                  <a:lnTo>
                    <a:pt x="35" y="54"/>
                  </a:lnTo>
                  <a:lnTo>
                    <a:pt x="34" y="62"/>
                  </a:lnTo>
                  <a:lnTo>
                    <a:pt x="33" y="69"/>
                  </a:lnTo>
                  <a:lnTo>
                    <a:pt x="33" y="77"/>
                  </a:lnTo>
                  <a:lnTo>
                    <a:pt x="39" y="57"/>
                  </a:lnTo>
                  <a:lnTo>
                    <a:pt x="43" y="38"/>
                  </a:lnTo>
                  <a:lnTo>
                    <a:pt x="50" y="19"/>
                  </a:lnTo>
                  <a:lnTo>
                    <a:pt x="63" y="3"/>
                  </a:lnTo>
                  <a:lnTo>
                    <a:pt x="66" y="2"/>
                  </a:lnTo>
                  <a:lnTo>
                    <a:pt x="69" y="0"/>
                  </a:lnTo>
                  <a:lnTo>
                    <a:pt x="71" y="2"/>
                  </a:lnTo>
                  <a:lnTo>
                    <a:pt x="72" y="5"/>
                  </a:lnTo>
                  <a:lnTo>
                    <a:pt x="72" y="17"/>
                  </a:lnTo>
                  <a:lnTo>
                    <a:pt x="71" y="29"/>
                  </a:lnTo>
                  <a:lnTo>
                    <a:pt x="70" y="41"/>
                  </a:lnTo>
                  <a:lnTo>
                    <a:pt x="69" y="53"/>
                  </a:lnTo>
                  <a:lnTo>
                    <a:pt x="74" y="43"/>
                  </a:lnTo>
                  <a:lnTo>
                    <a:pt x="77" y="34"/>
                  </a:lnTo>
                  <a:lnTo>
                    <a:pt x="82" y="27"/>
                  </a:lnTo>
                  <a:lnTo>
                    <a:pt x="92" y="24"/>
                  </a:lnTo>
                  <a:lnTo>
                    <a:pt x="93" y="26"/>
                  </a:lnTo>
                  <a:lnTo>
                    <a:pt x="93" y="28"/>
                  </a:lnTo>
                  <a:lnTo>
                    <a:pt x="93" y="32"/>
                  </a:lnTo>
                  <a:lnTo>
                    <a:pt x="92" y="34"/>
                  </a:lnTo>
                  <a:lnTo>
                    <a:pt x="99" y="34"/>
                  </a:lnTo>
                  <a:lnTo>
                    <a:pt x="105" y="33"/>
                  </a:lnTo>
                  <a:lnTo>
                    <a:pt x="112" y="29"/>
                  </a:lnTo>
                  <a:lnTo>
                    <a:pt x="117" y="25"/>
                  </a:lnTo>
                  <a:lnTo>
                    <a:pt x="119" y="20"/>
                  </a:lnTo>
                  <a:lnTo>
                    <a:pt x="120" y="16"/>
                  </a:lnTo>
                  <a:lnTo>
                    <a:pt x="121" y="10"/>
                  </a:lnTo>
                  <a:lnTo>
                    <a:pt x="125" y="6"/>
                  </a:lnTo>
                  <a:lnTo>
                    <a:pt x="128" y="6"/>
                  </a:lnTo>
                  <a:lnTo>
                    <a:pt x="132" y="6"/>
                  </a:lnTo>
                  <a:lnTo>
                    <a:pt x="135" y="6"/>
                  </a:lnTo>
                  <a:lnTo>
                    <a:pt x="138" y="7"/>
                  </a:lnTo>
                  <a:lnTo>
                    <a:pt x="140" y="11"/>
                  </a:lnTo>
                  <a:lnTo>
                    <a:pt x="138" y="16"/>
                  </a:lnTo>
                  <a:lnTo>
                    <a:pt x="135" y="19"/>
                  </a:lnTo>
                  <a:lnTo>
                    <a:pt x="134" y="24"/>
                  </a:lnTo>
                  <a:lnTo>
                    <a:pt x="131" y="39"/>
                  </a:lnTo>
                  <a:lnTo>
                    <a:pt x="130" y="55"/>
                  </a:lnTo>
                  <a:lnTo>
                    <a:pt x="131" y="70"/>
                  </a:lnTo>
                  <a:lnTo>
                    <a:pt x="131" y="87"/>
                  </a:lnTo>
                  <a:lnTo>
                    <a:pt x="128" y="90"/>
                  </a:lnTo>
                  <a:lnTo>
                    <a:pt x="125" y="90"/>
                  </a:lnTo>
                  <a:lnTo>
                    <a:pt x="121" y="88"/>
                  </a:lnTo>
                  <a:lnTo>
                    <a:pt x="118" y="87"/>
                  </a:lnTo>
                  <a:lnTo>
                    <a:pt x="113" y="78"/>
                  </a:lnTo>
                  <a:lnTo>
                    <a:pt x="112" y="69"/>
                  </a:lnTo>
                  <a:lnTo>
                    <a:pt x="112" y="59"/>
                  </a:lnTo>
                  <a:lnTo>
                    <a:pt x="113" y="49"/>
                  </a:lnTo>
                  <a:lnTo>
                    <a:pt x="111" y="50"/>
                  </a:lnTo>
                  <a:lnTo>
                    <a:pt x="107" y="53"/>
                  </a:lnTo>
                  <a:lnTo>
                    <a:pt x="104" y="54"/>
                  </a:lnTo>
                  <a:lnTo>
                    <a:pt x="100" y="53"/>
                  </a:lnTo>
                  <a:lnTo>
                    <a:pt x="98" y="50"/>
                  </a:lnTo>
                  <a:lnTo>
                    <a:pt x="96" y="54"/>
                  </a:lnTo>
                  <a:lnTo>
                    <a:pt x="93" y="57"/>
                  </a:lnTo>
                  <a:lnTo>
                    <a:pt x="90" y="61"/>
                  </a:lnTo>
                  <a:lnTo>
                    <a:pt x="85" y="61"/>
                  </a:lnTo>
                  <a:lnTo>
                    <a:pt x="84" y="60"/>
                  </a:lnTo>
                  <a:lnTo>
                    <a:pt x="82" y="59"/>
                  </a:lnTo>
                  <a:lnTo>
                    <a:pt x="81" y="57"/>
                  </a:lnTo>
                  <a:lnTo>
                    <a:pt x="78" y="56"/>
                  </a:lnTo>
                  <a:lnTo>
                    <a:pt x="76" y="61"/>
                  </a:lnTo>
                  <a:lnTo>
                    <a:pt x="74" y="67"/>
                  </a:lnTo>
                  <a:lnTo>
                    <a:pt x="70" y="71"/>
                  </a:lnTo>
                  <a:lnTo>
                    <a:pt x="66" y="75"/>
                  </a:lnTo>
                  <a:lnTo>
                    <a:pt x="62" y="75"/>
                  </a:lnTo>
                  <a:lnTo>
                    <a:pt x="59" y="73"/>
                  </a:lnTo>
                  <a:lnTo>
                    <a:pt x="56" y="70"/>
                  </a:lnTo>
                  <a:lnTo>
                    <a:pt x="54" y="68"/>
                  </a:lnTo>
                  <a:lnTo>
                    <a:pt x="54" y="63"/>
                  </a:lnTo>
                  <a:lnTo>
                    <a:pt x="53" y="59"/>
                  </a:lnTo>
                  <a:lnTo>
                    <a:pt x="53" y="54"/>
                  </a:lnTo>
                  <a:lnTo>
                    <a:pt x="52" y="49"/>
                  </a:lnTo>
                  <a:lnTo>
                    <a:pt x="48" y="63"/>
                  </a:lnTo>
                  <a:lnTo>
                    <a:pt x="43" y="78"/>
                  </a:lnTo>
                  <a:lnTo>
                    <a:pt x="38" y="92"/>
                  </a:lnTo>
                  <a:lnTo>
                    <a:pt x="28" y="106"/>
                  </a:lnTo>
                  <a:lnTo>
                    <a:pt x="25" y="107"/>
                  </a:lnTo>
                  <a:lnTo>
                    <a:pt x="22" y="106"/>
                  </a:lnTo>
                  <a:lnTo>
                    <a:pt x="19" y="104"/>
                  </a:lnTo>
                  <a:lnTo>
                    <a:pt x="17" y="100"/>
                  </a:lnTo>
                  <a:lnTo>
                    <a:pt x="15" y="87"/>
                  </a:lnTo>
                  <a:lnTo>
                    <a:pt x="19" y="73"/>
                  </a:lnTo>
                  <a:lnTo>
                    <a:pt x="24" y="60"/>
                  </a:lnTo>
                  <a:lnTo>
                    <a:pt x="26" y="46"/>
                  </a:lnTo>
                  <a:lnTo>
                    <a:pt x="25" y="46"/>
                  </a:lnTo>
                  <a:lnTo>
                    <a:pt x="18" y="64"/>
                  </a:lnTo>
                  <a:lnTo>
                    <a:pt x="13" y="83"/>
                  </a:lnTo>
                  <a:lnTo>
                    <a:pt x="10" y="102"/>
                  </a:lnTo>
                  <a:lnTo>
                    <a:pt x="7" y="120"/>
                  </a:lnTo>
                  <a:lnTo>
                    <a:pt x="5" y="120"/>
                  </a:lnTo>
                  <a:lnTo>
                    <a:pt x="3" y="120"/>
                  </a:lnTo>
                  <a:lnTo>
                    <a:pt x="2" y="120"/>
                  </a:lnTo>
                  <a:lnTo>
                    <a:pt x="0" y="118"/>
                  </a:lnTo>
                  <a:lnTo>
                    <a:pt x="4" y="93"/>
                  </a:lnTo>
                  <a:lnTo>
                    <a:pt x="7" y="68"/>
                  </a:lnTo>
                  <a:lnTo>
                    <a:pt x="14" y="45"/>
                  </a:lnTo>
                  <a:lnTo>
                    <a:pt x="28" y="24"/>
                  </a:lnTo>
                  <a:close/>
                </a:path>
              </a:pathLst>
            </a:custGeom>
            <a:solidFill>
              <a:srgbClr val="7F7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4" name="Freeform 20"/>
            <p:cNvSpPr>
              <a:spLocks/>
            </p:cNvSpPr>
            <p:nvPr/>
          </p:nvSpPr>
          <p:spPr bwMode="auto">
            <a:xfrm>
              <a:off x="1243013" y="5584825"/>
              <a:ext cx="1588" cy="1588"/>
            </a:xfrm>
            <a:custGeom>
              <a:avLst/>
              <a:gdLst/>
              <a:ahLst/>
              <a:cxnLst>
                <a:cxn ang="0">
                  <a:pos x="0" y="2"/>
                </a:cxn>
                <a:cxn ang="0">
                  <a:pos x="0" y="0"/>
                </a:cxn>
                <a:cxn ang="0">
                  <a:pos x="0" y="2"/>
                </a:cxn>
              </a:cxnLst>
              <a:rect l="0" t="0" r="r" b="b"/>
              <a:pathLst>
                <a:path h="2">
                  <a:moveTo>
                    <a:pt x="0" y="2"/>
                  </a:moveTo>
                  <a:lnTo>
                    <a:pt x="0" y="0"/>
                  </a:lnTo>
                  <a:lnTo>
                    <a:pt x="0" y="2"/>
                  </a:lnTo>
                  <a:close/>
                </a:path>
              </a:pathLst>
            </a:custGeom>
            <a:solidFill>
              <a:srgbClr val="DDDD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7" name="Freeform 23"/>
            <p:cNvSpPr>
              <a:spLocks/>
            </p:cNvSpPr>
            <p:nvPr/>
          </p:nvSpPr>
          <p:spPr bwMode="auto">
            <a:xfrm>
              <a:off x="1271588" y="5070475"/>
              <a:ext cx="782638" cy="525463"/>
            </a:xfrm>
            <a:custGeom>
              <a:avLst/>
              <a:gdLst/>
              <a:ahLst/>
              <a:cxnLst>
                <a:cxn ang="0">
                  <a:pos x="272" y="206"/>
                </a:cxn>
                <a:cxn ang="0">
                  <a:pos x="570" y="75"/>
                </a:cxn>
                <a:cxn ang="0">
                  <a:pos x="597" y="64"/>
                </a:cxn>
                <a:cxn ang="0">
                  <a:pos x="623" y="56"/>
                </a:cxn>
                <a:cxn ang="0">
                  <a:pos x="650" y="46"/>
                </a:cxn>
                <a:cxn ang="0">
                  <a:pos x="676" y="34"/>
                </a:cxn>
                <a:cxn ang="0">
                  <a:pos x="701" y="26"/>
                </a:cxn>
                <a:cxn ang="0">
                  <a:pos x="726" y="18"/>
                </a:cxn>
                <a:cxn ang="0">
                  <a:pos x="751" y="10"/>
                </a:cxn>
                <a:cxn ang="0">
                  <a:pos x="776" y="0"/>
                </a:cxn>
                <a:cxn ang="0">
                  <a:pos x="788" y="388"/>
                </a:cxn>
                <a:cxn ang="0">
                  <a:pos x="761" y="397"/>
                </a:cxn>
                <a:cxn ang="0">
                  <a:pos x="733" y="407"/>
                </a:cxn>
                <a:cxn ang="0">
                  <a:pos x="706" y="416"/>
                </a:cxn>
                <a:cxn ang="0">
                  <a:pos x="679" y="425"/>
                </a:cxn>
                <a:cxn ang="0">
                  <a:pos x="653" y="436"/>
                </a:cxn>
                <a:cxn ang="0">
                  <a:pos x="626" y="445"/>
                </a:cxn>
                <a:cxn ang="0">
                  <a:pos x="599" y="457"/>
                </a:cxn>
                <a:cxn ang="0">
                  <a:pos x="572" y="467"/>
                </a:cxn>
                <a:cxn ang="0">
                  <a:pos x="534" y="482"/>
                </a:cxn>
                <a:cxn ang="0">
                  <a:pos x="495" y="499"/>
                </a:cxn>
                <a:cxn ang="0">
                  <a:pos x="457" y="514"/>
                </a:cxn>
                <a:cxn ang="0">
                  <a:pos x="420" y="530"/>
                </a:cxn>
                <a:cxn ang="0">
                  <a:pos x="383" y="548"/>
                </a:cxn>
                <a:cxn ang="0">
                  <a:pos x="345" y="565"/>
                </a:cxn>
                <a:cxn ang="0">
                  <a:pos x="309" y="584"/>
                </a:cxn>
                <a:cxn ang="0">
                  <a:pos x="273" y="603"/>
                </a:cxn>
                <a:cxn ang="0">
                  <a:pos x="244" y="617"/>
                </a:cxn>
                <a:cxn ang="0">
                  <a:pos x="214" y="631"/>
                </a:cxn>
                <a:cxn ang="0">
                  <a:pos x="186" y="646"/>
                </a:cxn>
                <a:cxn ang="0">
                  <a:pos x="158" y="663"/>
                </a:cxn>
                <a:cxn ang="0">
                  <a:pos x="125" y="581"/>
                </a:cxn>
                <a:cxn ang="0">
                  <a:pos x="89" y="502"/>
                </a:cxn>
                <a:cxn ang="0">
                  <a:pos x="47" y="426"/>
                </a:cxn>
                <a:cxn ang="0">
                  <a:pos x="0" y="354"/>
                </a:cxn>
                <a:cxn ang="0">
                  <a:pos x="68" y="312"/>
                </a:cxn>
              </a:cxnLst>
              <a:rect l="0" t="0" r="r" b="b"/>
              <a:pathLst>
                <a:path w="985" h="663">
                  <a:moveTo>
                    <a:pt x="68" y="312"/>
                  </a:moveTo>
                  <a:lnTo>
                    <a:pt x="272" y="206"/>
                  </a:lnTo>
                  <a:lnTo>
                    <a:pt x="390" y="151"/>
                  </a:lnTo>
                  <a:lnTo>
                    <a:pt x="570" y="75"/>
                  </a:lnTo>
                  <a:lnTo>
                    <a:pt x="583" y="69"/>
                  </a:lnTo>
                  <a:lnTo>
                    <a:pt x="597" y="64"/>
                  </a:lnTo>
                  <a:lnTo>
                    <a:pt x="611" y="60"/>
                  </a:lnTo>
                  <a:lnTo>
                    <a:pt x="623" y="56"/>
                  </a:lnTo>
                  <a:lnTo>
                    <a:pt x="637" y="52"/>
                  </a:lnTo>
                  <a:lnTo>
                    <a:pt x="650" y="46"/>
                  </a:lnTo>
                  <a:lnTo>
                    <a:pt x="663" y="41"/>
                  </a:lnTo>
                  <a:lnTo>
                    <a:pt x="676" y="34"/>
                  </a:lnTo>
                  <a:lnTo>
                    <a:pt x="689" y="31"/>
                  </a:lnTo>
                  <a:lnTo>
                    <a:pt x="701" y="26"/>
                  </a:lnTo>
                  <a:lnTo>
                    <a:pt x="714" y="23"/>
                  </a:lnTo>
                  <a:lnTo>
                    <a:pt x="726" y="18"/>
                  </a:lnTo>
                  <a:lnTo>
                    <a:pt x="739" y="14"/>
                  </a:lnTo>
                  <a:lnTo>
                    <a:pt x="751" y="10"/>
                  </a:lnTo>
                  <a:lnTo>
                    <a:pt x="763" y="5"/>
                  </a:lnTo>
                  <a:lnTo>
                    <a:pt x="776" y="0"/>
                  </a:lnTo>
                  <a:lnTo>
                    <a:pt x="985" y="326"/>
                  </a:lnTo>
                  <a:lnTo>
                    <a:pt x="788" y="388"/>
                  </a:lnTo>
                  <a:lnTo>
                    <a:pt x="774" y="393"/>
                  </a:lnTo>
                  <a:lnTo>
                    <a:pt x="761" y="397"/>
                  </a:lnTo>
                  <a:lnTo>
                    <a:pt x="747" y="402"/>
                  </a:lnTo>
                  <a:lnTo>
                    <a:pt x="733" y="407"/>
                  </a:lnTo>
                  <a:lnTo>
                    <a:pt x="720" y="411"/>
                  </a:lnTo>
                  <a:lnTo>
                    <a:pt x="706" y="416"/>
                  </a:lnTo>
                  <a:lnTo>
                    <a:pt x="692" y="421"/>
                  </a:lnTo>
                  <a:lnTo>
                    <a:pt x="679" y="425"/>
                  </a:lnTo>
                  <a:lnTo>
                    <a:pt x="665" y="431"/>
                  </a:lnTo>
                  <a:lnTo>
                    <a:pt x="653" y="436"/>
                  </a:lnTo>
                  <a:lnTo>
                    <a:pt x="639" y="440"/>
                  </a:lnTo>
                  <a:lnTo>
                    <a:pt x="626" y="445"/>
                  </a:lnTo>
                  <a:lnTo>
                    <a:pt x="612" y="451"/>
                  </a:lnTo>
                  <a:lnTo>
                    <a:pt x="599" y="457"/>
                  </a:lnTo>
                  <a:lnTo>
                    <a:pt x="585" y="461"/>
                  </a:lnTo>
                  <a:lnTo>
                    <a:pt x="572" y="467"/>
                  </a:lnTo>
                  <a:lnTo>
                    <a:pt x="554" y="475"/>
                  </a:lnTo>
                  <a:lnTo>
                    <a:pt x="534" y="482"/>
                  </a:lnTo>
                  <a:lnTo>
                    <a:pt x="515" y="490"/>
                  </a:lnTo>
                  <a:lnTo>
                    <a:pt x="495" y="499"/>
                  </a:lnTo>
                  <a:lnTo>
                    <a:pt x="477" y="506"/>
                  </a:lnTo>
                  <a:lnTo>
                    <a:pt x="457" y="514"/>
                  </a:lnTo>
                  <a:lnTo>
                    <a:pt x="438" y="522"/>
                  </a:lnTo>
                  <a:lnTo>
                    <a:pt x="420" y="530"/>
                  </a:lnTo>
                  <a:lnTo>
                    <a:pt x="401" y="539"/>
                  </a:lnTo>
                  <a:lnTo>
                    <a:pt x="383" y="548"/>
                  </a:lnTo>
                  <a:lnTo>
                    <a:pt x="364" y="557"/>
                  </a:lnTo>
                  <a:lnTo>
                    <a:pt x="345" y="565"/>
                  </a:lnTo>
                  <a:lnTo>
                    <a:pt x="327" y="574"/>
                  </a:lnTo>
                  <a:lnTo>
                    <a:pt x="309" y="584"/>
                  </a:lnTo>
                  <a:lnTo>
                    <a:pt x="291" y="593"/>
                  </a:lnTo>
                  <a:lnTo>
                    <a:pt x="273" y="603"/>
                  </a:lnTo>
                  <a:lnTo>
                    <a:pt x="258" y="610"/>
                  </a:lnTo>
                  <a:lnTo>
                    <a:pt x="244" y="617"/>
                  </a:lnTo>
                  <a:lnTo>
                    <a:pt x="229" y="624"/>
                  </a:lnTo>
                  <a:lnTo>
                    <a:pt x="214" y="631"/>
                  </a:lnTo>
                  <a:lnTo>
                    <a:pt x="200" y="639"/>
                  </a:lnTo>
                  <a:lnTo>
                    <a:pt x="186" y="646"/>
                  </a:lnTo>
                  <a:lnTo>
                    <a:pt x="172" y="655"/>
                  </a:lnTo>
                  <a:lnTo>
                    <a:pt x="158" y="663"/>
                  </a:lnTo>
                  <a:lnTo>
                    <a:pt x="142" y="622"/>
                  </a:lnTo>
                  <a:lnTo>
                    <a:pt x="125" y="581"/>
                  </a:lnTo>
                  <a:lnTo>
                    <a:pt x="108" y="542"/>
                  </a:lnTo>
                  <a:lnTo>
                    <a:pt x="89" y="502"/>
                  </a:lnTo>
                  <a:lnTo>
                    <a:pt x="68" y="464"/>
                  </a:lnTo>
                  <a:lnTo>
                    <a:pt x="47" y="426"/>
                  </a:lnTo>
                  <a:lnTo>
                    <a:pt x="24" y="389"/>
                  </a:lnTo>
                  <a:lnTo>
                    <a:pt x="0" y="354"/>
                  </a:lnTo>
                  <a:lnTo>
                    <a:pt x="0" y="348"/>
                  </a:lnTo>
                  <a:lnTo>
                    <a:pt x="68" y="312"/>
                  </a:lnTo>
                  <a:close/>
                </a:path>
              </a:pathLst>
            </a:custGeom>
            <a:solidFill>
              <a:srgbClr val="DDDD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8" name="Freeform 24"/>
            <p:cNvSpPr>
              <a:spLocks/>
            </p:cNvSpPr>
            <p:nvPr/>
          </p:nvSpPr>
          <p:spPr bwMode="auto">
            <a:xfrm>
              <a:off x="1327151" y="5284788"/>
              <a:ext cx="144463" cy="66675"/>
            </a:xfrm>
            <a:custGeom>
              <a:avLst/>
              <a:gdLst/>
              <a:ahLst/>
              <a:cxnLst>
                <a:cxn ang="0">
                  <a:pos x="56" y="51"/>
                </a:cxn>
                <a:cxn ang="0">
                  <a:pos x="71" y="44"/>
                </a:cxn>
                <a:cxn ang="0">
                  <a:pos x="86" y="38"/>
                </a:cxn>
                <a:cxn ang="0">
                  <a:pos x="101" y="31"/>
                </a:cxn>
                <a:cxn ang="0">
                  <a:pos x="117" y="25"/>
                </a:cxn>
                <a:cxn ang="0">
                  <a:pos x="132" y="18"/>
                </a:cxn>
                <a:cxn ang="0">
                  <a:pos x="149" y="12"/>
                </a:cxn>
                <a:cxn ang="0">
                  <a:pos x="164" y="6"/>
                </a:cxn>
                <a:cxn ang="0">
                  <a:pos x="180" y="0"/>
                </a:cxn>
                <a:cxn ang="0">
                  <a:pos x="170" y="9"/>
                </a:cxn>
                <a:cxn ang="0">
                  <a:pos x="151" y="19"/>
                </a:cxn>
                <a:cxn ang="0">
                  <a:pos x="131" y="28"/>
                </a:cxn>
                <a:cxn ang="0">
                  <a:pos x="113" y="39"/>
                </a:cxn>
                <a:cxn ang="0">
                  <a:pos x="93" y="48"/>
                </a:cxn>
                <a:cxn ang="0">
                  <a:pos x="73" y="59"/>
                </a:cxn>
                <a:cxn ang="0">
                  <a:pos x="53" y="67"/>
                </a:cxn>
                <a:cxn ang="0">
                  <a:pos x="34" y="76"/>
                </a:cxn>
                <a:cxn ang="0">
                  <a:pos x="13" y="84"/>
                </a:cxn>
                <a:cxn ang="0">
                  <a:pos x="0" y="85"/>
                </a:cxn>
                <a:cxn ang="0">
                  <a:pos x="6" y="80"/>
                </a:cxn>
                <a:cxn ang="0">
                  <a:pos x="11" y="75"/>
                </a:cxn>
                <a:cxn ang="0">
                  <a:pos x="18" y="69"/>
                </a:cxn>
                <a:cxn ang="0">
                  <a:pos x="25" y="66"/>
                </a:cxn>
                <a:cxn ang="0">
                  <a:pos x="32" y="61"/>
                </a:cxn>
                <a:cxn ang="0">
                  <a:pos x="40" y="58"/>
                </a:cxn>
                <a:cxn ang="0">
                  <a:pos x="47" y="54"/>
                </a:cxn>
                <a:cxn ang="0">
                  <a:pos x="56" y="51"/>
                </a:cxn>
              </a:cxnLst>
              <a:rect l="0" t="0" r="r" b="b"/>
              <a:pathLst>
                <a:path w="180" h="85">
                  <a:moveTo>
                    <a:pt x="56" y="51"/>
                  </a:moveTo>
                  <a:lnTo>
                    <a:pt x="71" y="44"/>
                  </a:lnTo>
                  <a:lnTo>
                    <a:pt x="86" y="38"/>
                  </a:lnTo>
                  <a:lnTo>
                    <a:pt x="101" y="31"/>
                  </a:lnTo>
                  <a:lnTo>
                    <a:pt x="117" y="25"/>
                  </a:lnTo>
                  <a:lnTo>
                    <a:pt x="132" y="18"/>
                  </a:lnTo>
                  <a:lnTo>
                    <a:pt x="149" y="12"/>
                  </a:lnTo>
                  <a:lnTo>
                    <a:pt x="164" y="6"/>
                  </a:lnTo>
                  <a:lnTo>
                    <a:pt x="180" y="0"/>
                  </a:lnTo>
                  <a:lnTo>
                    <a:pt x="170" y="9"/>
                  </a:lnTo>
                  <a:lnTo>
                    <a:pt x="151" y="19"/>
                  </a:lnTo>
                  <a:lnTo>
                    <a:pt x="131" y="28"/>
                  </a:lnTo>
                  <a:lnTo>
                    <a:pt x="113" y="39"/>
                  </a:lnTo>
                  <a:lnTo>
                    <a:pt x="93" y="48"/>
                  </a:lnTo>
                  <a:lnTo>
                    <a:pt x="73" y="59"/>
                  </a:lnTo>
                  <a:lnTo>
                    <a:pt x="53" y="67"/>
                  </a:lnTo>
                  <a:lnTo>
                    <a:pt x="34" y="76"/>
                  </a:lnTo>
                  <a:lnTo>
                    <a:pt x="13" y="84"/>
                  </a:lnTo>
                  <a:lnTo>
                    <a:pt x="0" y="85"/>
                  </a:lnTo>
                  <a:lnTo>
                    <a:pt x="6" y="80"/>
                  </a:lnTo>
                  <a:lnTo>
                    <a:pt x="11" y="75"/>
                  </a:lnTo>
                  <a:lnTo>
                    <a:pt x="18" y="69"/>
                  </a:lnTo>
                  <a:lnTo>
                    <a:pt x="25" y="66"/>
                  </a:lnTo>
                  <a:lnTo>
                    <a:pt x="32" y="61"/>
                  </a:lnTo>
                  <a:lnTo>
                    <a:pt x="40" y="58"/>
                  </a:lnTo>
                  <a:lnTo>
                    <a:pt x="47" y="54"/>
                  </a:lnTo>
                  <a:lnTo>
                    <a:pt x="56" y="51"/>
                  </a:lnTo>
                  <a:close/>
                </a:path>
              </a:pathLst>
            </a:custGeom>
            <a:solidFill>
              <a:srgbClr val="7F7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9" name="Freeform 25"/>
            <p:cNvSpPr>
              <a:spLocks/>
            </p:cNvSpPr>
            <p:nvPr/>
          </p:nvSpPr>
          <p:spPr bwMode="auto">
            <a:xfrm>
              <a:off x="1338263" y="5307013"/>
              <a:ext cx="146050" cy="68263"/>
            </a:xfrm>
            <a:custGeom>
              <a:avLst/>
              <a:gdLst/>
              <a:ahLst/>
              <a:cxnLst>
                <a:cxn ang="0">
                  <a:pos x="17" y="74"/>
                </a:cxn>
                <a:cxn ang="0">
                  <a:pos x="37" y="63"/>
                </a:cxn>
                <a:cxn ang="0">
                  <a:pos x="58" y="54"/>
                </a:cxn>
                <a:cxn ang="0">
                  <a:pos x="79" y="43"/>
                </a:cxn>
                <a:cxn ang="0">
                  <a:pos x="100" y="34"/>
                </a:cxn>
                <a:cxn ang="0">
                  <a:pos x="121" y="26"/>
                </a:cxn>
                <a:cxn ang="0">
                  <a:pos x="142" y="17"/>
                </a:cxn>
                <a:cxn ang="0">
                  <a:pos x="162" y="9"/>
                </a:cxn>
                <a:cxn ang="0">
                  <a:pos x="183" y="0"/>
                </a:cxn>
                <a:cxn ang="0">
                  <a:pos x="179" y="5"/>
                </a:cxn>
                <a:cxn ang="0">
                  <a:pos x="173" y="10"/>
                </a:cxn>
                <a:cxn ang="0">
                  <a:pos x="167" y="13"/>
                </a:cxn>
                <a:cxn ang="0">
                  <a:pos x="161" y="16"/>
                </a:cxn>
                <a:cxn ang="0">
                  <a:pos x="154" y="19"/>
                </a:cxn>
                <a:cxn ang="0">
                  <a:pos x="147" y="21"/>
                </a:cxn>
                <a:cxn ang="0">
                  <a:pos x="142" y="25"/>
                </a:cxn>
                <a:cxn ang="0">
                  <a:pos x="136" y="28"/>
                </a:cxn>
                <a:cxn ang="0">
                  <a:pos x="121" y="38"/>
                </a:cxn>
                <a:cxn ang="0">
                  <a:pos x="104" y="48"/>
                </a:cxn>
                <a:cxn ang="0">
                  <a:pos x="88" y="57"/>
                </a:cxn>
                <a:cxn ang="0">
                  <a:pos x="72" y="66"/>
                </a:cxn>
                <a:cxn ang="0">
                  <a:pos x="55" y="74"/>
                </a:cxn>
                <a:cxn ang="0">
                  <a:pos x="38" y="80"/>
                </a:cxn>
                <a:cxn ang="0">
                  <a:pos x="19" y="84"/>
                </a:cxn>
                <a:cxn ang="0">
                  <a:pos x="0" y="87"/>
                </a:cxn>
                <a:cxn ang="0">
                  <a:pos x="17" y="74"/>
                </a:cxn>
              </a:cxnLst>
              <a:rect l="0" t="0" r="r" b="b"/>
              <a:pathLst>
                <a:path w="183" h="87">
                  <a:moveTo>
                    <a:pt x="17" y="74"/>
                  </a:moveTo>
                  <a:lnTo>
                    <a:pt x="37" y="63"/>
                  </a:lnTo>
                  <a:lnTo>
                    <a:pt x="58" y="54"/>
                  </a:lnTo>
                  <a:lnTo>
                    <a:pt x="79" y="43"/>
                  </a:lnTo>
                  <a:lnTo>
                    <a:pt x="100" y="34"/>
                  </a:lnTo>
                  <a:lnTo>
                    <a:pt x="121" y="26"/>
                  </a:lnTo>
                  <a:lnTo>
                    <a:pt x="142" y="17"/>
                  </a:lnTo>
                  <a:lnTo>
                    <a:pt x="162" y="9"/>
                  </a:lnTo>
                  <a:lnTo>
                    <a:pt x="183" y="0"/>
                  </a:lnTo>
                  <a:lnTo>
                    <a:pt x="179" y="5"/>
                  </a:lnTo>
                  <a:lnTo>
                    <a:pt x="173" y="10"/>
                  </a:lnTo>
                  <a:lnTo>
                    <a:pt x="167" y="13"/>
                  </a:lnTo>
                  <a:lnTo>
                    <a:pt x="161" y="16"/>
                  </a:lnTo>
                  <a:lnTo>
                    <a:pt x="154" y="19"/>
                  </a:lnTo>
                  <a:lnTo>
                    <a:pt x="147" y="21"/>
                  </a:lnTo>
                  <a:lnTo>
                    <a:pt x="142" y="25"/>
                  </a:lnTo>
                  <a:lnTo>
                    <a:pt x="136" y="28"/>
                  </a:lnTo>
                  <a:lnTo>
                    <a:pt x="121" y="38"/>
                  </a:lnTo>
                  <a:lnTo>
                    <a:pt x="104" y="48"/>
                  </a:lnTo>
                  <a:lnTo>
                    <a:pt x="88" y="57"/>
                  </a:lnTo>
                  <a:lnTo>
                    <a:pt x="72" y="66"/>
                  </a:lnTo>
                  <a:lnTo>
                    <a:pt x="55" y="74"/>
                  </a:lnTo>
                  <a:lnTo>
                    <a:pt x="38" y="80"/>
                  </a:lnTo>
                  <a:lnTo>
                    <a:pt x="19" y="84"/>
                  </a:lnTo>
                  <a:lnTo>
                    <a:pt x="0" y="87"/>
                  </a:lnTo>
                  <a:lnTo>
                    <a:pt x="17" y="74"/>
                  </a:lnTo>
                  <a:close/>
                </a:path>
              </a:pathLst>
            </a:custGeom>
            <a:solidFill>
              <a:srgbClr val="7F7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0" name="Freeform 26"/>
            <p:cNvSpPr>
              <a:spLocks/>
            </p:cNvSpPr>
            <p:nvPr/>
          </p:nvSpPr>
          <p:spPr bwMode="auto">
            <a:xfrm>
              <a:off x="1354138" y="5332413"/>
              <a:ext cx="146050" cy="65088"/>
            </a:xfrm>
            <a:custGeom>
              <a:avLst/>
              <a:gdLst/>
              <a:ahLst/>
              <a:cxnLst>
                <a:cxn ang="0">
                  <a:pos x="183" y="0"/>
                </a:cxn>
                <a:cxn ang="0">
                  <a:pos x="164" y="12"/>
                </a:cxn>
                <a:cxn ang="0">
                  <a:pos x="144" y="23"/>
                </a:cxn>
                <a:cxn ang="0">
                  <a:pos x="124" y="35"/>
                </a:cxn>
                <a:cxn ang="0">
                  <a:pos x="104" y="48"/>
                </a:cxn>
                <a:cxn ang="0">
                  <a:pos x="83" y="58"/>
                </a:cxn>
                <a:cxn ang="0">
                  <a:pos x="62" y="68"/>
                </a:cxn>
                <a:cxn ang="0">
                  <a:pos x="39" y="76"/>
                </a:cxn>
                <a:cxn ang="0">
                  <a:pos x="16" y="81"/>
                </a:cxn>
                <a:cxn ang="0">
                  <a:pos x="0" y="81"/>
                </a:cxn>
                <a:cxn ang="0">
                  <a:pos x="20" y="68"/>
                </a:cxn>
                <a:cxn ang="0">
                  <a:pos x="41" y="55"/>
                </a:cxn>
                <a:cxn ang="0">
                  <a:pos x="65" y="44"/>
                </a:cxn>
                <a:cxn ang="0">
                  <a:pos x="88" y="35"/>
                </a:cxn>
                <a:cxn ang="0">
                  <a:pos x="112" y="27"/>
                </a:cxn>
                <a:cxn ang="0">
                  <a:pos x="136" y="17"/>
                </a:cxn>
                <a:cxn ang="0">
                  <a:pos x="160" y="9"/>
                </a:cxn>
                <a:cxn ang="0">
                  <a:pos x="183" y="0"/>
                </a:cxn>
              </a:cxnLst>
              <a:rect l="0" t="0" r="r" b="b"/>
              <a:pathLst>
                <a:path w="183" h="81">
                  <a:moveTo>
                    <a:pt x="183" y="0"/>
                  </a:moveTo>
                  <a:lnTo>
                    <a:pt x="164" y="12"/>
                  </a:lnTo>
                  <a:lnTo>
                    <a:pt x="144" y="23"/>
                  </a:lnTo>
                  <a:lnTo>
                    <a:pt x="124" y="35"/>
                  </a:lnTo>
                  <a:lnTo>
                    <a:pt x="104" y="48"/>
                  </a:lnTo>
                  <a:lnTo>
                    <a:pt x="83" y="58"/>
                  </a:lnTo>
                  <a:lnTo>
                    <a:pt x="62" y="68"/>
                  </a:lnTo>
                  <a:lnTo>
                    <a:pt x="39" y="76"/>
                  </a:lnTo>
                  <a:lnTo>
                    <a:pt x="16" y="81"/>
                  </a:lnTo>
                  <a:lnTo>
                    <a:pt x="0" y="81"/>
                  </a:lnTo>
                  <a:lnTo>
                    <a:pt x="20" y="68"/>
                  </a:lnTo>
                  <a:lnTo>
                    <a:pt x="41" y="55"/>
                  </a:lnTo>
                  <a:lnTo>
                    <a:pt x="65" y="44"/>
                  </a:lnTo>
                  <a:lnTo>
                    <a:pt x="88" y="35"/>
                  </a:lnTo>
                  <a:lnTo>
                    <a:pt x="112" y="27"/>
                  </a:lnTo>
                  <a:lnTo>
                    <a:pt x="136" y="17"/>
                  </a:lnTo>
                  <a:lnTo>
                    <a:pt x="160" y="9"/>
                  </a:lnTo>
                  <a:lnTo>
                    <a:pt x="183" y="0"/>
                  </a:lnTo>
                  <a:close/>
                </a:path>
              </a:pathLst>
            </a:custGeom>
            <a:solidFill>
              <a:srgbClr val="7F7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1" name="Freeform 27"/>
            <p:cNvSpPr>
              <a:spLocks/>
            </p:cNvSpPr>
            <p:nvPr/>
          </p:nvSpPr>
          <p:spPr bwMode="auto">
            <a:xfrm>
              <a:off x="1400176" y="5235575"/>
              <a:ext cx="481013" cy="215900"/>
            </a:xfrm>
            <a:custGeom>
              <a:avLst/>
              <a:gdLst/>
              <a:ahLst/>
              <a:cxnLst>
                <a:cxn ang="0">
                  <a:pos x="40" y="242"/>
                </a:cxn>
                <a:cxn ang="0">
                  <a:pos x="143" y="193"/>
                </a:cxn>
                <a:cxn ang="0">
                  <a:pos x="273" y="134"/>
                </a:cxn>
                <a:cxn ang="0">
                  <a:pos x="524" y="29"/>
                </a:cxn>
                <a:cxn ang="0">
                  <a:pos x="606" y="0"/>
                </a:cxn>
                <a:cxn ang="0">
                  <a:pos x="584" y="12"/>
                </a:cxn>
                <a:cxn ang="0">
                  <a:pos x="562" y="23"/>
                </a:cxn>
                <a:cxn ang="0">
                  <a:pos x="539" y="34"/>
                </a:cxn>
                <a:cxn ang="0">
                  <a:pos x="516" y="44"/>
                </a:cxn>
                <a:cxn ang="0">
                  <a:pos x="493" y="55"/>
                </a:cxn>
                <a:cxn ang="0">
                  <a:pos x="470" y="64"/>
                </a:cxn>
                <a:cxn ang="0">
                  <a:pos x="446" y="73"/>
                </a:cxn>
                <a:cxn ang="0">
                  <a:pos x="423" y="84"/>
                </a:cxn>
                <a:cxn ang="0">
                  <a:pos x="257" y="162"/>
                </a:cxn>
                <a:cxn ang="0">
                  <a:pos x="90" y="237"/>
                </a:cxn>
                <a:cxn ang="0">
                  <a:pos x="79" y="242"/>
                </a:cxn>
                <a:cxn ang="0">
                  <a:pos x="68" y="247"/>
                </a:cxn>
                <a:cxn ang="0">
                  <a:pos x="57" y="251"/>
                </a:cxn>
                <a:cxn ang="0">
                  <a:pos x="45" y="256"/>
                </a:cxn>
                <a:cxn ang="0">
                  <a:pos x="34" y="260"/>
                </a:cxn>
                <a:cxn ang="0">
                  <a:pos x="23" y="264"/>
                </a:cxn>
                <a:cxn ang="0">
                  <a:pos x="11" y="268"/>
                </a:cxn>
                <a:cxn ang="0">
                  <a:pos x="0" y="271"/>
                </a:cxn>
                <a:cxn ang="0">
                  <a:pos x="3" y="267"/>
                </a:cxn>
                <a:cxn ang="0">
                  <a:pos x="8" y="262"/>
                </a:cxn>
                <a:cxn ang="0">
                  <a:pos x="12" y="258"/>
                </a:cxn>
                <a:cxn ang="0">
                  <a:pos x="18" y="255"/>
                </a:cxn>
                <a:cxn ang="0">
                  <a:pos x="24" y="251"/>
                </a:cxn>
                <a:cxn ang="0">
                  <a:pos x="30" y="249"/>
                </a:cxn>
                <a:cxn ang="0">
                  <a:pos x="34" y="246"/>
                </a:cxn>
                <a:cxn ang="0">
                  <a:pos x="40" y="242"/>
                </a:cxn>
              </a:cxnLst>
              <a:rect l="0" t="0" r="r" b="b"/>
              <a:pathLst>
                <a:path w="606" h="271">
                  <a:moveTo>
                    <a:pt x="40" y="242"/>
                  </a:moveTo>
                  <a:lnTo>
                    <a:pt x="143" y="193"/>
                  </a:lnTo>
                  <a:lnTo>
                    <a:pt x="273" y="134"/>
                  </a:lnTo>
                  <a:lnTo>
                    <a:pt x="524" y="29"/>
                  </a:lnTo>
                  <a:lnTo>
                    <a:pt x="606" y="0"/>
                  </a:lnTo>
                  <a:lnTo>
                    <a:pt x="584" y="12"/>
                  </a:lnTo>
                  <a:lnTo>
                    <a:pt x="562" y="23"/>
                  </a:lnTo>
                  <a:lnTo>
                    <a:pt x="539" y="34"/>
                  </a:lnTo>
                  <a:lnTo>
                    <a:pt x="516" y="44"/>
                  </a:lnTo>
                  <a:lnTo>
                    <a:pt x="493" y="55"/>
                  </a:lnTo>
                  <a:lnTo>
                    <a:pt x="470" y="64"/>
                  </a:lnTo>
                  <a:lnTo>
                    <a:pt x="446" y="73"/>
                  </a:lnTo>
                  <a:lnTo>
                    <a:pt x="423" y="84"/>
                  </a:lnTo>
                  <a:lnTo>
                    <a:pt x="257" y="162"/>
                  </a:lnTo>
                  <a:lnTo>
                    <a:pt x="90" y="237"/>
                  </a:lnTo>
                  <a:lnTo>
                    <a:pt x="79" y="242"/>
                  </a:lnTo>
                  <a:lnTo>
                    <a:pt x="68" y="247"/>
                  </a:lnTo>
                  <a:lnTo>
                    <a:pt x="57" y="251"/>
                  </a:lnTo>
                  <a:lnTo>
                    <a:pt x="45" y="256"/>
                  </a:lnTo>
                  <a:lnTo>
                    <a:pt x="34" y="260"/>
                  </a:lnTo>
                  <a:lnTo>
                    <a:pt x="23" y="264"/>
                  </a:lnTo>
                  <a:lnTo>
                    <a:pt x="11" y="268"/>
                  </a:lnTo>
                  <a:lnTo>
                    <a:pt x="0" y="271"/>
                  </a:lnTo>
                  <a:lnTo>
                    <a:pt x="3" y="267"/>
                  </a:lnTo>
                  <a:lnTo>
                    <a:pt x="8" y="262"/>
                  </a:lnTo>
                  <a:lnTo>
                    <a:pt x="12" y="258"/>
                  </a:lnTo>
                  <a:lnTo>
                    <a:pt x="18" y="255"/>
                  </a:lnTo>
                  <a:lnTo>
                    <a:pt x="24" y="251"/>
                  </a:lnTo>
                  <a:lnTo>
                    <a:pt x="30" y="249"/>
                  </a:lnTo>
                  <a:lnTo>
                    <a:pt x="34" y="246"/>
                  </a:lnTo>
                  <a:lnTo>
                    <a:pt x="40" y="242"/>
                  </a:lnTo>
                  <a:close/>
                </a:path>
              </a:pathLst>
            </a:custGeom>
            <a:solidFill>
              <a:srgbClr val="7F7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2" name="Freeform 28"/>
            <p:cNvSpPr>
              <a:spLocks/>
            </p:cNvSpPr>
            <p:nvPr/>
          </p:nvSpPr>
          <p:spPr bwMode="auto">
            <a:xfrm>
              <a:off x="1419226" y="5432425"/>
              <a:ext cx="155575" cy="71438"/>
            </a:xfrm>
            <a:custGeom>
              <a:avLst/>
              <a:gdLst/>
              <a:ahLst/>
              <a:cxnLst>
                <a:cxn ang="0">
                  <a:pos x="29" y="67"/>
                </a:cxn>
                <a:cxn ang="0">
                  <a:pos x="49" y="57"/>
                </a:cxn>
                <a:cxn ang="0">
                  <a:pos x="69" y="47"/>
                </a:cxn>
                <a:cxn ang="0">
                  <a:pos x="90" y="38"/>
                </a:cxn>
                <a:cxn ang="0">
                  <a:pos x="111" y="30"/>
                </a:cxn>
                <a:cxn ang="0">
                  <a:pos x="131" y="22"/>
                </a:cxn>
                <a:cxn ang="0">
                  <a:pos x="152" y="14"/>
                </a:cxn>
                <a:cxn ang="0">
                  <a:pos x="175" y="7"/>
                </a:cxn>
                <a:cxn ang="0">
                  <a:pos x="195" y="0"/>
                </a:cxn>
                <a:cxn ang="0">
                  <a:pos x="184" y="6"/>
                </a:cxn>
                <a:cxn ang="0">
                  <a:pos x="172" y="13"/>
                </a:cxn>
                <a:cxn ang="0">
                  <a:pos x="161" y="18"/>
                </a:cxn>
                <a:cxn ang="0">
                  <a:pos x="149" y="25"/>
                </a:cxn>
                <a:cxn ang="0">
                  <a:pos x="137" y="32"/>
                </a:cxn>
                <a:cxn ang="0">
                  <a:pos x="126" y="40"/>
                </a:cxn>
                <a:cxn ang="0">
                  <a:pos x="115" y="47"/>
                </a:cxn>
                <a:cxn ang="0">
                  <a:pos x="104" y="53"/>
                </a:cxn>
                <a:cxn ang="0">
                  <a:pos x="92" y="60"/>
                </a:cxn>
                <a:cxn ang="0">
                  <a:pos x="80" y="67"/>
                </a:cxn>
                <a:cxn ang="0">
                  <a:pos x="67" y="72"/>
                </a:cxn>
                <a:cxn ang="0">
                  <a:pos x="55" y="78"/>
                </a:cxn>
                <a:cxn ang="0">
                  <a:pos x="42" y="82"/>
                </a:cxn>
                <a:cxn ang="0">
                  <a:pos x="29" y="86"/>
                </a:cxn>
                <a:cxn ang="0">
                  <a:pos x="15" y="88"/>
                </a:cxn>
                <a:cxn ang="0">
                  <a:pos x="0" y="91"/>
                </a:cxn>
                <a:cxn ang="0">
                  <a:pos x="6" y="82"/>
                </a:cxn>
                <a:cxn ang="0">
                  <a:pos x="13" y="77"/>
                </a:cxn>
                <a:cxn ang="0">
                  <a:pos x="21" y="72"/>
                </a:cxn>
                <a:cxn ang="0">
                  <a:pos x="29" y="67"/>
                </a:cxn>
              </a:cxnLst>
              <a:rect l="0" t="0" r="r" b="b"/>
              <a:pathLst>
                <a:path w="195" h="91">
                  <a:moveTo>
                    <a:pt x="29" y="67"/>
                  </a:moveTo>
                  <a:lnTo>
                    <a:pt x="49" y="57"/>
                  </a:lnTo>
                  <a:lnTo>
                    <a:pt x="69" y="47"/>
                  </a:lnTo>
                  <a:lnTo>
                    <a:pt x="90" y="38"/>
                  </a:lnTo>
                  <a:lnTo>
                    <a:pt x="111" y="30"/>
                  </a:lnTo>
                  <a:lnTo>
                    <a:pt x="131" y="22"/>
                  </a:lnTo>
                  <a:lnTo>
                    <a:pt x="152" y="14"/>
                  </a:lnTo>
                  <a:lnTo>
                    <a:pt x="175" y="7"/>
                  </a:lnTo>
                  <a:lnTo>
                    <a:pt x="195" y="0"/>
                  </a:lnTo>
                  <a:lnTo>
                    <a:pt x="184" y="6"/>
                  </a:lnTo>
                  <a:lnTo>
                    <a:pt x="172" y="13"/>
                  </a:lnTo>
                  <a:lnTo>
                    <a:pt x="161" y="18"/>
                  </a:lnTo>
                  <a:lnTo>
                    <a:pt x="149" y="25"/>
                  </a:lnTo>
                  <a:lnTo>
                    <a:pt x="137" y="32"/>
                  </a:lnTo>
                  <a:lnTo>
                    <a:pt x="126" y="40"/>
                  </a:lnTo>
                  <a:lnTo>
                    <a:pt x="115" y="47"/>
                  </a:lnTo>
                  <a:lnTo>
                    <a:pt x="104" y="53"/>
                  </a:lnTo>
                  <a:lnTo>
                    <a:pt x="92" y="60"/>
                  </a:lnTo>
                  <a:lnTo>
                    <a:pt x="80" y="67"/>
                  </a:lnTo>
                  <a:lnTo>
                    <a:pt x="67" y="72"/>
                  </a:lnTo>
                  <a:lnTo>
                    <a:pt x="55" y="78"/>
                  </a:lnTo>
                  <a:lnTo>
                    <a:pt x="42" y="82"/>
                  </a:lnTo>
                  <a:lnTo>
                    <a:pt x="29" y="86"/>
                  </a:lnTo>
                  <a:lnTo>
                    <a:pt x="15" y="88"/>
                  </a:lnTo>
                  <a:lnTo>
                    <a:pt x="0" y="91"/>
                  </a:lnTo>
                  <a:lnTo>
                    <a:pt x="6" y="82"/>
                  </a:lnTo>
                  <a:lnTo>
                    <a:pt x="13" y="77"/>
                  </a:lnTo>
                  <a:lnTo>
                    <a:pt x="21" y="72"/>
                  </a:lnTo>
                  <a:lnTo>
                    <a:pt x="29" y="67"/>
                  </a:lnTo>
                  <a:close/>
                </a:path>
              </a:pathLst>
            </a:custGeom>
            <a:solidFill>
              <a:srgbClr val="7F7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3" name="Freeform 29"/>
            <p:cNvSpPr>
              <a:spLocks/>
            </p:cNvSpPr>
            <p:nvPr/>
          </p:nvSpPr>
          <p:spPr bwMode="auto">
            <a:xfrm>
              <a:off x="1474788" y="5570538"/>
              <a:ext cx="31750" cy="19050"/>
            </a:xfrm>
            <a:custGeom>
              <a:avLst/>
              <a:gdLst/>
              <a:ahLst/>
              <a:cxnLst>
                <a:cxn ang="0">
                  <a:pos x="37" y="0"/>
                </a:cxn>
                <a:cxn ang="0">
                  <a:pos x="38" y="1"/>
                </a:cxn>
                <a:cxn ang="0">
                  <a:pos x="38" y="4"/>
                </a:cxn>
                <a:cxn ang="0">
                  <a:pos x="38" y="6"/>
                </a:cxn>
                <a:cxn ang="0">
                  <a:pos x="37" y="8"/>
                </a:cxn>
                <a:cxn ang="0">
                  <a:pos x="34" y="12"/>
                </a:cxn>
                <a:cxn ang="0">
                  <a:pos x="30" y="15"/>
                </a:cxn>
                <a:cxn ang="0">
                  <a:pos x="26" y="18"/>
                </a:cxn>
                <a:cxn ang="0">
                  <a:pos x="21" y="20"/>
                </a:cxn>
                <a:cxn ang="0">
                  <a:pos x="16" y="21"/>
                </a:cxn>
                <a:cxn ang="0">
                  <a:pos x="10" y="22"/>
                </a:cxn>
                <a:cxn ang="0">
                  <a:pos x="6" y="23"/>
                </a:cxn>
                <a:cxn ang="0">
                  <a:pos x="0" y="25"/>
                </a:cxn>
                <a:cxn ang="0">
                  <a:pos x="5" y="21"/>
                </a:cxn>
                <a:cxn ang="0">
                  <a:pos x="9" y="18"/>
                </a:cxn>
                <a:cxn ang="0">
                  <a:pos x="13" y="14"/>
                </a:cxn>
                <a:cxn ang="0">
                  <a:pos x="17" y="11"/>
                </a:cxn>
                <a:cxn ang="0">
                  <a:pos x="22" y="8"/>
                </a:cxn>
                <a:cxn ang="0">
                  <a:pos x="27" y="5"/>
                </a:cxn>
                <a:cxn ang="0">
                  <a:pos x="33" y="2"/>
                </a:cxn>
                <a:cxn ang="0">
                  <a:pos x="37" y="0"/>
                </a:cxn>
              </a:cxnLst>
              <a:rect l="0" t="0" r="r" b="b"/>
              <a:pathLst>
                <a:path w="38" h="25">
                  <a:moveTo>
                    <a:pt x="37" y="0"/>
                  </a:moveTo>
                  <a:lnTo>
                    <a:pt x="38" y="1"/>
                  </a:lnTo>
                  <a:lnTo>
                    <a:pt x="38" y="4"/>
                  </a:lnTo>
                  <a:lnTo>
                    <a:pt x="38" y="6"/>
                  </a:lnTo>
                  <a:lnTo>
                    <a:pt x="37" y="8"/>
                  </a:lnTo>
                  <a:lnTo>
                    <a:pt x="34" y="12"/>
                  </a:lnTo>
                  <a:lnTo>
                    <a:pt x="30" y="15"/>
                  </a:lnTo>
                  <a:lnTo>
                    <a:pt x="26" y="18"/>
                  </a:lnTo>
                  <a:lnTo>
                    <a:pt x="21" y="20"/>
                  </a:lnTo>
                  <a:lnTo>
                    <a:pt x="16" y="21"/>
                  </a:lnTo>
                  <a:lnTo>
                    <a:pt x="10" y="22"/>
                  </a:lnTo>
                  <a:lnTo>
                    <a:pt x="6" y="23"/>
                  </a:lnTo>
                  <a:lnTo>
                    <a:pt x="0" y="25"/>
                  </a:lnTo>
                  <a:lnTo>
                    <a:pt x="5" y="21"/>
                  </a:lnTo>
                  <a:lnTo>
                    <a:pt x="9" y="18"/>
                  </a:lnTo>
                  <a:lnTo>
                    <a:pt x="13" y="14"/>
                  </a:lnTo>
                  <a:lnTo>
                    <a:pt x="17" y="11"/>
                  </a:lnTo>
                  <a:lnTo>
                    <a:pt x="22" y="8"/>
                  </a:lnTo>
                  <a:lnTo>
                    <a:pt x="27" y="5"/>
                  </a:lnTo>
                  <a:lnTo>
                    <a:pt x="33" y="2"/>
                  </a:lnTo>
                  <a:lnTo>
                    <a:pt x="37" y="0"/>
                  </a:lnTo>
                  <a:close/>
                </a:path>
              </a:pathLst>
            </a:custGeom>
            <a:solidFill>
              <a:srgbClr val="DDDD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4" name="Freeform 30"/>
            <p:cNvSpPr>
              <a:spLocks/>
            </p:cNvSpPr>
            <p:nvPr/>
          </p:nvSpPr>
          <p:spPr bwMode="auto">
            <a:xfrm>
              <a:off x="1538288" y="5532438"/>
              <a:ext cx="47625" cy="25400"/>
            </a:xfrm>
            <a:custGeom>
              <a:avLst/>
              <a:gdLst/>
              <a:ahLst/>
              <a:cxnLst>
                <a:cxn ang="0">
                  <a:pos x="59" y="0"/>
                </a:cxn>
                <a:cxn ang="0">
                  <a:pos x="61" y="1"/>
                </a:cxn>
                <a:cxn ang="0">
                  <a:pos x="55" y="7"/>
                </a:cxn>
                <a:cxn ang="0">
                  <a:pos x="48" y="12"/>
                </a:cxn>
                <a:cxn ang="0">
                  <a:pos x="41" y="17"/>
                </a:cxn>
                <a:cxn ang="0">
                  <a:pos x="34" y="21"/>
                </a:cxn>
                <a:cxn ang="0">
                  <a:pos x="26" y="24"/>
                </a:cxn>
                <a:cxn ang="0">
                  <a:pos x="18" y="28"/>
                </a:cxn>
                <a:cxn ang="0">
                  <a:pos x="9" y="30"/>
                </a:cxn>
                <a:cxn ang="0">
                  <a:pos x="0" y="31"/>
                </a:cxn>
                <a:cxn ang="0">
                  <a:pos x="7" y="26"/>
                </a:cxn>
                <a:cxn ang="0">
                  <a:pos x="14" y="22"/>
                </a:cxn>
                <a:cxn ang="0">
                  <a:pos x="21" y="17"/>
                </a:cxn>
                <a:cxn ang="0">
                  <a:pos x="28" y="14"/>
                </a:cxn>
                <a:cxn ang="0">
                  <a:pos x="36" y="9"/>
                </a:cxn>
                <a:cxn ang="0">
                  <a:pos x="44" y="5"/>
                </a:cxn>
                <a:cxn ang="0">
                  <a:pos x="51" y="3"/>
                </a:cxn>
                <a:cxn ang="0">
                  <a:pos x="59" y="0"/>
                </a:cxn>
              </a:cxnLst>
              <a:rect l="0" t="0" r="r" b="b"/>
              <a:pathLst>
                <a:path w="61" h="31">
                  <a:moveTo>
                    <a:pt x="59" y="0"/>
                  </a:moveTo>
                  <a:lnTo>
                    <a:pt x="61" y="1"/>
                  </a:lnTo>
                  <a:lnTo>
                    <a:pt x="55" y="7"/>
                  </a:lnTo>
                  <a:lnTo>
                    <a:pt x="48" y="12"/>
                  </a:lnTo>
                  <a:lnTo>
                    <a:pt x="41" y="17"/>
                  </a:lnTo>
                  <a:lnTo>
                    <a:pt x="34" y="21"/>
                  </a:lnTo>
                  <a:lnTo>
                    <a:pt x="26" y="24"/>
                  </a:lnTo>
                  <a:lnTo>
                    <a:pt x="18" y="28"/>
                  </a:lnTo>
                  <a:lnTo>
                    <a:pt x="9" y="30"/>
                  </a:lnTo>
                  <a:lnTo>
                    <a:pt x="0" y="31"/>
                  </a:lnTo>
                  <a:lnTo>
                    <a:pt x="7" y="26"/>
                  </a:lnTo>
                  <a:lnTo>
                    <a:pt x="14" y="22"/>
                  </a:lnTo>
                  <a:lnTo>
                    <a:pt x="21" y="17"/>
                  </a:lnTo>
                  <a:lnTo>
                    <a:pt x="28" y="14"/>
                  </a:lnTo>
                  <a:lnTo>
                    <a:pt x="36" y="9"/>
                  </a:lnTo>
                  <a:lnTo>
                    <a:pt x="44" y="5"/>
                  </a:lnTo>
                  <a:lnTo>
                    <a:pt x="51" y="3"/>
                  </a:lnTo>
                  <a:lnTo>
                    <a:pt x="59" y="0"/>
                  </a:lnTo>
                  <a:close/>
                </a:path>
              </a:pathLst>
            </a:custGeom>
            <a:solidFill>
              <a:srgbClr val="DDDD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5" name="Freeform 31"/>
            <p:cNvSpPr>
              <a:spLocks/>
            </p:cNvSpPr>
            <p:nvPr/>
          </p:nvSpPr>
          <p:spPr bwMode="auto">
            <a:xfrm>
              <a:off x="1546226" y="5189538"/>
              <a:ext cx="284163" cy="125413"/>
            </a:xfrm>
            <a:custGeom>
              <a:avLst/>
              <a:gdLst/>
              <a:ahLst/>
              <a:cxnLst>
                <a:cxn ang="0">
                  <a:pos x="357" y="0"/>
                </a:cxn>
                <a:cxn ang="0">
                  <a:pos x="347" y="7"/>
                </a:cxn>
                <a:cxn ang="0">
                  <a:pos x="328" y="16"/>
                </a:cxn>
                <a:cxn ang="0">
                  <a:pos x="308" y="25"/>
                </a:cxn>
                <a:cxn ang="0">
                  <a:pos x="288" y="35"/>
                </a:cxn>
                <a:cxn ang="0">
                  <a:pos x="268" y="44"/>
                </a:cxn>
                <a:cxn ang="0">
                  <a:pos x="249" y="53"/>
                </a:cxn>
                <a:cxn ang="0">
                  <a:pos x="229" y="63"/>
                </a:cxn>
                <a:cxn ang="0">
                  <a:pos x="209" y="73"/>
                </a:cxn>
                <a:cxn ang="0">
                  <a:pos x="189" y="82"/>
                </a:cxn>
                <a:cxn ang="0">
                  <a:pos x="168" y="92"/>
                </a:cxn>
                <a:cxn ang="0">
                  <a:pos x="148" y="100"/>
                </a:cxn>
                <a:cxn ang="0">
                  <a:pos x="129" y="109"/>
                </a:cxn>
                <a:cxn ang="0">
                  <a:pos x="109" y="118"/>
                </a:cxn>
                <a:cxn ang="0">
                  <a:pos x="88" y="127"/>
                </a:cxn>
                <a:cxn ang="0">
                  <a:pos x="68" y="135"/>
                </a:cxn>
                <a:cxn ang="0">
                  <a:pos x="47" y="143"/>
                </a:cxn>
                <a:cxn ang="0">
                  <a:pos x="26" y="151"/>
                </a:cxn>
                <a:cxn ang="0">
                  <a:pos x="0" y="157"/>
                </a:cxn>
                <a:cxn ang="0">
                  <a:pos x="19" y="144"/>
                </a:cxn>
                <a:cxn ang="0">
                  <a:pos x="40" y="131"/>
                </a:cxn>
                <a:cxn ang="0">
                  <a:pos x="61" y="120"/>
                </a:cxn>
                <a:cxn ang="0">
                  <a:pos x="82" y="108"/>
                </a:cxn>
                <a:cxn ang="0">
                  <a:pos x="104" y="98"/>
                </a:cxn>
                <a:cxn ang="0">
                  <a:pos x="126" y="86"/>
                </a:cxn>
                <a:cxn ang="0">
                  <a:pos x="148" y="77"/>
                </a:cxn>
                <a:cxn ang="0">
                  <a:pos x="171" y="66"/>
                </a:cxn>
                <a:cxn ang="0">
                  <a:pos x="194" y="57"/>
                </a:cxn>
                <a:cxn ang="0">
                  <a:pos x="216" y="49"/>
                </a:cxn>
                <a:cxn ang="0">
                  <a:pos x="239" y="39"/>
                </a:cxn>
                <a:cxn ang="0">
                  <a:pos x="263" y="31"/>
                </a:cxn>
                <a:cxn ang="0">
                  <a:pos x="286" y="23"/>
                </a:cxn>
                <a:cxn ang="0">
                  <a:pos x="309" y="15"/>
                </a:cxn>
                <a:cxn ang="0">
                  <a:pos x="334" y="7"/>
                </a:cxn>
                <a:cxn ang="0">
                  <a:pos x="357" y="0"/>
                </a:cxn>
              </a:cxnLst>
              <a:rect l="0" t="0" r="r" b="b"/>
              <a:pathLst>
                <a:path w="357" h="157">
                  <a:moveTo>
                    <a:pt x="357" y="0"/>
                  </a:moveTo>
                  <a:lnTo>
                    <a:pt x="347" y="7"/>
                  </a:lnTo>
                  <a:lnTo>
                    <a:pt x="328" y="16"/>
                  </a:lnTo>
                  <a:lnTo>
                    <a:pt x="308" y="25"/>
                  </a:lnTo>
                  <a:lnTo>
                    <a:pt x="288" y="35"/>
                  </a:lnTo>
                  <a:lnTo>
                    <a:pt x="268" y="44"/>
                  </a:lnTo>
                  <a:lnTo>
                    <a:pt x="249" y="53"/>
                  </a:lnTo>
                  <a:lnTo>
                    <a:pt x="229" y="63"/>
                  </a:lnTo>
                  <a:lnTo>
                    <a:pt x="209" y="73"/>
                  </a:lnTo>
                  <a:lnTo>
                    <a:pt x="189" y="82"/>
                  </a:lnTo>
                  <a:lnTo>
                    <a:pt x="168" y="92"/>
                  </a:lnTo>
                  <a:lnTo>
                    <a:pt x="148" y="100"/>
                  </a:lnTo>
                  <a:lnTo>
                    <a:pt x="129" y="109"/>
                  </a:lnTo>
                  <a:lnTo>
                    <a:pt x="109" y="118"/>
                  </a:lnTo>
                  <a:lnTo>
                    <a:pt x="88" y="127"/>
                  </a:lnTo>
                  <a:lnTo>
                    <a:pt x="68" y="135"/>
                  </a:lnTo>
                  <a:lnTo>
                    <a:pt x="47" y="143"/>
                  </a:lnTo>
                  <a:lnTo>
                    <a:pt x="26" y="151"/>
                  </a:lnTo>
                  <a:lnTo>
                    <a:pt x="0" y="157"/>
                  </a:lnTo>
                  <a:lnTo>
                    <a:pt x="19" y="144"/>
                  </a:lnTo>
                  <a:lnTo>
                    <a:pt x="40" y="131"/>
                  </a:lnTo>
                  <a:lnTo>
                    <a:pt x="61" y="120"/>
                  </a:lnTo>
                  <a:lnTo>
                    <a:pt x="82" y="108"/>
                  </a:lnTo>
                  <a:lnTo>
                    <a:pt x="104" y="98"/>
                  </a:lnTo>
                  <a:lnTo>
                    <a:pt x="126" y="86"/>
                  </a:lnTo>
                  <a:lnTo>
                    <a:pt x="148" y="77"/>
                  </a:lnTo>
                  <a:lnTo>
                    <a:pt x="171" y="66"/>
                  </a:lnTo>
                  <a:lnTo>
                    <a:pt x="194" y="57"/>
                  </a:lnTo>
                  <a:lnTo>
                    <a:pt x="216" y="49"/>
                  </a:lnTo>
                  <a:lnTo>
                    <a:pt x="239" y="39"/>
                  </a:lnTo>
                  <a:lnTo>
                    <a:pt x="263" y="31"/>
                  </a:lnTo>
                  <a:lnTo>
                    <a:pt x="286" y="23"/>
                  </a:lnTo>
                  <a:lnTo>
                    <a:pt x="309" y="15"/>
                  </a:lnTo>
                  <a:lnTo>
                    <a:pt x="334" y="7"/>
                  </a:lnTo>
                  <a:lnTo>
                    <a:pt x="357" y="0"/>
                  </a:lnTo>
                  <a:close/>
                </a:path>
              </a:pathLst>
            </a:custGeom>
            <a:solidFill>
              <a:srgbClr val="7F7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6" name="Freeform 32"/>
            <p:cNvSpPr>
              <a:spLocks/>
            </p:cNvSpPr>
            <p:nvPr/>
          </p:nvSpPr>
          <p:spPr bwMode="auto">
            <a:xfrm>
              <a:off x="1612901" y="5400675"/>
              <a:ext cx="355600" cy="122238"/>
            </a:xfrm>
            <a:custGeom>
              <a:avLst/>
              <a:gdLst/>
              <a:ahLst/>
              <a:cxnLst>
                <a:cxn ang="0">
                  <a:pos x="128" y="93"/>
                </a:cxn>
                <a:cxn ang="0">
                  <a:pos x="146" y="85"/>
                </a:cxn>
                <a:cxn ang="0">
                  <a:pos x="164" y="77"/>
                </a:cxn>
                <a:cxn ang="0">
                  <a:pos x="183" y="70"/>
                </a:cxn>
                <a:cxn ang="0">
                  <a:pos x="202" y="63"/>
                </a:cxn>
                <a:cxn ang="0">
                  <a:pos x="220" y="56"/>
                </a:cxn>
                <a:cxn ang="0">
                  <a:pos x="240" y="49"/>
                </a:cxn>
                <a:cxn ang="0">
                  <a:pos x="259" y="43"/>
                </a:cxn>
                <a:cxn ang="0">
                  <a:pos x="278" y="36"/>
                </a:cxn>
                <a:cxn ang="0">
                  <a:pos x="298" y="30"/>
                </a:cxn>
                <a:cxn ang="0">
                  <a:pos x="318" y="26"/>
                </a:cxn>
                <a:cxn ang="0">
                  <a:pos x="338" y="21"/>
                </a:cxn>
                <a:cxn ang="0">
                  <a:pos x="358" y="15"/>
                </a:cxn>
                <a:cxn ang="0">
                  <a:pos x="379" y="12"/>
                </a:cxn>
                <a:cxn ang="0">
                  <a:pos x="398" y="7"/>
                </a:cxn>
                <a:cxn ang="0">
                  <a:pos x="419" y="4"/>
                </a:cxn>
                <a:cxn ang="0">
                  <a:pos x="440" y="0"/>
                </a:cxn>
                <a:cxn ang="0">
                  <a:pos x="447" y="0"/>
                </a:cxn>
                <a:cxn ang="0">
                  <a:pos x="438" y="2"/>
                </a:cxn>
                <a:cxn ang="0">
                  <a:pos x="430" y="5"/>
                </a:cxn>
                <a:cxn ang="0">
                  <a:pos x="420" y="8"/>
                </a:cxn>
                <a:cxn ang="0">
                  <a:pos x="412" y="11"/>
                </a:cxn>
                <a:cxn ang="0">
                  <a:pos x="404" y="14"/>
                </a:cxn>
                <a:cxn ang="0">
                  <a:pos x="395" y="16"/>
                </a:cxn>
                <a:cxn ang="0">
                  <a:pos x="387" y="18"/>
                </a:cxn>
                <a:cxn ang="0">
                  <a:pos x="377" y="19"/>
                </a:cxn>
                <a:cxn ang="0">
                  <a:pos x="361" y="26"/>
                </a:cxn>
                <a:cxn ang="0">
                  <a:pos x="345" y="32"/>
                </a:cxn>
                <a:cxn ang="0">
                  <a:pos x="328" y="39"/>
                </a:cxn>
                <a:cxn ang="0">
                  <a:pos x="311" y="43"/>
                </a:cxn>
                <a:cxn ang="0">
                  <a:pos x="295" y="49"/>
                </a:cxn>
                <a:cxn ang="0">
                  <a:pos x="277" y="55"/>
                </a:cxn>
                <a:cxn ang="0">
                  <a:pos x="260" y="60"/>
                </a:cxn>
                <a:cxn ang="0">
                  <a:pos x="244" y="65"/>
                </a:cxn>
                <a:cxn ang="0">
                  <a:pos x="226" y="71"/>
                </a:cxn>
                <a:cxn ang="0">
                  <a:pos x="209" y="76"/>
                </a:cxn>
                <a:cxn ang="0">
                  <a:pos x="192" y="82"/>
                </a:cxn>
                <a:cxn ang="0">
                  <a:pos x="175" y="86"/>
                </a:cxn>
                <a:cxn ang="0">
                  <a:pos x="159" y="92"/>
                </a:cxn>
                <a:cxn ang="0">
                  <a:pos x="142" y="99"/>
                </a:cxn>
                <a:cxn ang="0">
                  <a:pos x="126" y="105"/>
                </a:cxn>
                <a:cxn ang="0">
                  <a:pos x="110" y="112"/>
                </a:cxn>
                <a:cxn ang="0">
                  <a:pos x="96" y="118"/>
                </a:cxn>
                <a:cxn ang="0">
                  <a:pos x="83" y="124"/>
                </a:cxn>
                <a:cxn ang="0">
                  <a:pos x="70" y="129"/>
                </a:cxn>
                <a:cxn ang="0">
                  <a:pos x="56" y="135"/>
                </a:cxn>
                <a:cxn ang="0">
                  <a:pos x="43" y="141"/>
                </a:cxn>
                <a:cxn ang="0">
                  <a:pos x="29" y="147"/>
                </a:cxn>
                <a:cxn ang="0">
                  <a:pos x="15" y="151"/>
                </a:cxn>
                <a:cxn ang="0">
                  <a:pos x="0" y="155"/>
                </a:cxn>
                <a:cxn ang="0">
                  <a:pos x="128" y="93"/>
                </a:cxn>
              </a:cxnLst>
              <a:rect l="0" t="0" r="r" b="b"/>
              <a:pathLst>
                <a:path w="447" h="155">
                  <a:moveTo>
                    <a:pt x="128" y="93"/>
                  </a:moveTo>
                  <a:lnTo>
                    <a:pt x="146" y="85"/>
                  </a:lnTo>
                  <a:lnTo>
                    <a:pt x="164" y="77"/>
                  </a:lnTo>
                  <a:lnTo>
                    <a:pt x="183" y="70"/>
                  </a:lnTo>
                  <a:lnTo>
                    <a:pt x="202" y="63"/>
                  </a:lnTo>
                  <a:lnTo>
                    <a:pt x="220" y="56"/>
                  </a:lnTo>
                  <a:lnTo>
                    <a:pt x="240" y="49"/>
                  </a:lnTo>
                  <a:lnTo>
                    <a:pt x="259" y="43"/>
                  </a:lnTo>
                  <a:lnTo>
                    <a:pt x="278" y="36"/>
                  </a:lnTo>
                  <a:lnTo>
                    <a:pt x="298" y="30"/>
                  </a:lnTo>
                  <a:lnTo>
                    <a:pt x="318" y="26"/>
                  </a:lnTo>
                  <a:lnTo>
                    <a:pt x="338" y="21"/>
                  </a:lnTo>
                  <a:lnTo>
                    <a:pt x="358" y="15"/>
                  </a:lnTo>
                  <a:lnTo>
                    <a:pt x="379" y="12"/>
                  </a:lnTo>
                  <a:lnTo>
                    <a:pt x="398" y="7"/>
                  </a:lnTo>
                  <a:lnTo>
                    <a:pt x="419" y="4"/>
                  </a:lnTo>
                  <a:lnTo>
                    <a:pt x="440" y="0"/>
                  </a:lnTo>
                  <a:lnTo>
                    <a:pt x="447" y="0"/>
                  </a:lnTo>
                  <a:lnTo>
                    <a:pt x="438" y="2"/>
                  </a:lnTo>
                  <a:lnTo>
                    <a:pt x="430" y="5"/>
                  </a:lnTo>
                  <a:lnTo>
                    <a:pt x="420" y="8"/>
                  </a:lnTo>
                  <a:lnTo>
                    <a:pt x="412" y="11"/>
                  </a:lnTo>
                  <a:lnTo>
                    <a:pt x="404" y="14"/>
                  </a:lnTo>
                  <a:lnTo>
                    <a:pt x="395" y="16"/>
                  </a:lnTo>
                  <a:lnTo>
                    <a:pt x="387" y="18"/>
                  </a:lnTo>
                  <a:lnTo>
                    <a:pt x="377" y="19"/>
                  </a:lnTo>
                  <a:lnTo>
                    <a:pt x="361" y="26"/>
                  </a:lnTo>
                  <a:lnTo>
                    <a:pt x="345" y="32"/>
                  </a:lnTo>
                  <a:lnTo>
                    <a:pt x="328" y="39"/>
                  </a:lnTo>
                  <a:lnTo>
                    <a:pt x="311" y="43"/>
                  </a:lnTo>
                  <a:lnTo>
                    <a:pt x="295" y="49"/>
                  </a:lnTo>
                  <a:lnTo>
                    <a:pt x="277" y="55"/>
                  </a:lnTo>
                  <a:lnTo>
                    <a:pt x="260" y="60"/>
                  </a:lnTo>
                  <a:lnTo>
                    <a:pt x="244" y="65"/>
                  </a:lnTo>
                  <a:lnTo>
                    <a:pt x="226" y="71"/>
                  </a:lnTo>
                  <a:lnTo>
                    <a:pt x="209" y="76"/>
                  </a:lnTo>
                  <a:lnTo>
                    <a:pt x="192" y="82"/>
                  </a:lnTo>
                  <a:lnTo>
                    <a:pt x="175" y="86"/>
                  </a:lnTo>
                  <a:lnTo>
                    <a:pt x="159" y="92"/>
                  </a:lnTo>
                  <a:lnTo>
                    <a:pt x="142" y="99"/>
                  </a:lnTo>
                  <a:lnTo>
                    <a:pt x="126" y="105"/>
                  </a:lnTo>
                  <a:lnTo>
                    <a:pt x="110" y="112"/>
                  </a:lnTo>
                  <a:lnTo>
                    <a:pt x="96" y="118"/>
                  </a:lnTo>
                  <a:lnTo>
                    <a:pt x="83" y="124"/>
                  </a:lnTo>
                  <a:lnTo>
                    <a:pt x="70" y="129"/>
                  </a:lnTo>
                  <a:lnTo>
                    <a:pt x="56" y="135"/>
                  </a:lnTo>
                  <a:lnTo>
                    <a:pt x="43" y="141"/>
                  </a:lnTo>
                  <a:lnTo>
                    <a:pt x="29" y="147"/>
                  </a:lnTo>
                  <a:lnTo>
                    <a:pt x="15" y="151"/>
                  </a:lnTo>
                  <a:lnTo>
                    <a:pt x="0" y="155"/>
                  </a:lnTo>
                  <a:lnTo>
                    <a:pt x="128" y="93"/>
                  </a:lnTo>
                  <a:close/>
                </a:path>
              </a:pathLst>
            </a:custGeom>
            <a:solidFill>
              <a:srgbClr val="DDDD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7" name="Freeform 33"/>
            <p:cNvSpPr>
              <a:spLocks/>
            </p:cNvSpPr>
            <p:nvPr/>
          </p:nvSpPr>
          <p:spPr bwMode="auto">
            <a:xfrm>
              <a:off x="1630363" y="5268913"/>
              <a:ext cx="323850" cy="169863"/>
            </a:xfrm>
            <a:custGeom>
              <a:avLst/>
              <a:gdLst/>
              <a:ahLst/>
              <a:cxnLst>
                <a:cxn ang="0">
                  <a:pos x="134" y="92"/>
                </a:cxn>
                <a:cxn ang="0">
                  <a:pos x="144" y="107"/>
                </a:cxn>
                <a:cxn ang="0">
                  <a:pos x="119" y="149"/>
                </a:cxn>
                <a:cxn ang="0">
                  <a:pos x="139" y="127"/>
                </a:cxn>
                <a:cxn ang="0">
                  <a:pos x="165" y="95"/>
                </a:cxn>
                <a:cxn ang="0">
                  <a:pos x="195" y="73"/>
                </a:cxn>
                <a:cxn ang="0">
                  <a:pos x="202" y="95"/>
                </a:cxn>
                <a:cxn ang="0">
                  <a:pos x="195" y="113"/>
                </a:cxn>
                <a:cxn ang="0">
                  <a:pos x="212" y="96"/>
                </a:cxn>
                <a:cxn ang="0">
                  <a:pos x="213" y="87"/>
                </a:cxn>
                <a:cxn ang="0">
                  <a:pos x="230" y="85"/>
                </a:cxn>
                <a:cxn ang="0">
                  <a:pos x="246" y="82"/>
                </a:cxn>
                <a:cxn ang="0">
                  <a:pos x="259" y="81"/>
                </a:cxn>
                <a:cxn ang="0">
                  <a:pos x="263" y="73"/>
                </a:cxn>
                <a:cxn ang="0">
                  <a:pos x="276" y="70"/>
                </a:cxn>
                <a:cxn ang="0">
                  <a:pos x="289" y="53"/>
                </a:cxn>
                <a:cxn ang="0">
                  <a:pos x="301" y="35"/>
                </a:cxn>
                <a:cxn ang="0">
                  <a:pos x="317" y="30"/>
                </a:cxn>
                <a:cxn ang="0">
                  <a:pos x="331" y="42"/>
                </a:cxn>
                <a:cxn ang="0">
                  <a:pos x="352" y="46"/>
                </a:cxn>
                <a:cxn ang="0">
                  <a:pos x="379" y="15"/>
                </a:cxn>
                <a:cxn ang="0">
                  <a:pos x="396" y="0"/>
                </a:cxn>
                <a:cxn ang="0">
                  <a:pos x="400" y="13"/>
                </a:cxn>
                <a:cxn ang="0">
                  <a:pos x="383" y="49"/>
                </a:cxn>
                <a:cxn ang="0">
                  <a:pos x="367" y="85"/>
                </a:cxn>
                <a:cxn ang="0">
                  <a:pos x="353" y="95"/>
                </a:cxn>
                <a:cxn ang="0">
                  <a:pos x="347" y="82"/>
                </a:cxn>
                <a:cxn ang="0">
                  <a:pos x="357" y="58"/>
                </a:cxn>
                <a:cxn ang="0">
                  <a:pos x="339" y="63"/>
                </a:cxn>
                <a:cxn ang="0">
                  <a:pos x="322" y="66"/>
                </a:cxn>
                <a:cxn ang="0">
                  <a:pos x="305" y="70"/>
                </a:cxn>
                <a:cxn ang="0">
                  <a:pos x="291" y="70"/>
                </a:cxn>
                <a:cxn ang="0">
                  <a:pos x="284" y="80"/>
                </a:cxn>
                <a:cxn ang="0">
                  <a:pos x="272" y="82"/>
                </a:cxn>
                <a:cxn ang="0">
                  <a:pos x="259" y="91"/>
                </a:cxn>
                <a:cxn ang="0">
                  <a:pos x="246" y="93"/>
                </a:cxn>
                <a:cxn ang="0">
                  <a:pos x="224" y="101"/>
                </a:cxn>
                <a:cxn ang="0">
                  <a:pos x="205" y="112"/>
                </a:cxn>
                <a:cxn ang="0">
                  <a:pos x="191" y="127"/>
                </a:cxn>
                <a:cxn ang="0">
                  <a:pos x="174" y="137"/>
                </a:cxn>
                <a:cxn ang="0">
                  <a:pos x="166" y="130"/>
                </a:cxn>
                <a:cxn ang="0">
                  <a:pos x="166" y="121"/>
                </a:cxn>
                <a:cxn ang="0">
                  <a:pos x="175" y="112"/>
                </a:cxn>
                <a:cxn ang="0">
                  <a:pos x="185" y="92"/>
                </a:cxn>
                <a:cxn ang="0">
                  <a:pos x="158" y="119"/>
                </a:cxn>
                <a:cxn ang="0">
                  <a:pos x="133" y="150"/>
                </a:cxn>
                <a:cxn ang="0">
                  <a:pos x="110" y="167"/>
                </a:cxn>
                <a:cxn ang="0">
                  <a:pos x="101" y="166"/>
                </a:cxn>
                <a:cxn ang="0">
                  <a:pos x="96" y="157"/>
                </a:cxn>
                <a:cxn ang="0">
                  <a:pos x="106" y="135"/>
                </a:cxn>
                <a:cxn ang="0">
                  <a:pos x="102" y="127"/>
                </a:cxn>
                <a:cxn ang="0">
                  <a:pos x="66" y="164"/>
                </a:cxn>
                <a:cxn ang="0">
                  <a:pos x="27" y="200"/>
                </a:cxn>
                <a:cxn ang="0">
                  <a:pos x="7" y="212"/>
                </a:cxn>
                <a:cxn ang="0">
                  <a:pos x="14" y="198"/>
                </a:cxn>
                <a:cxn ang="0">
                  <a:pos x="59" y="152"/>
                </a:cxn>
                <a:cxn ang="0">
                  <a:pos x="106" y="112"/>
                </a:cxn>
              </a:cxnLst>
              <a:rect l="0" t="0" r="r" b="b"/>
              <a:pathLst>
                <a:path w="408" h="213">
                  <a:moveTo>
                    <a:pt x="123" y="100"/>
                  </a:moveTo>
                  <a:lnTo>
                    <a:pt x="127" y="94"/>
                  </a:lnTo>
                  <a:lnTo>
                    <a:pt x="134" y="92"/>
                  </a:lnTo>
                  <a:lnTo>
                    <a:pt x="141" y="92"/>
                  </a:lnTo>
                  <a:lnTo>
                    <a:pt x="149" y="92"/>
                  </a:lnTo>
                  <a:lnTo>
                    <a:pt x="144" y="107"/>
                  </a:lnTo>
                  <a:lnTo>
                    <a:pt x="137" y="121"/>
                  </a:lnTo>
                  <a:lnTo>
                    <a:pt x="127" y="135"/>
                  </a:lnTo>
                  <a:lnTo>
                    <a:pt x="119" y="149"/>
                  </a:lnTo>
                  <a:lnTo>
                    <a:pt x="123" y="149"/>
                  </a:lnTo>
                  <a:lnTo>
                    <a:pt x="131" y="137"/>
                  </a:lnTo>
                  <a:lnTo>
                    <a:pt x="139" y="127"/>
                  </a:lnTo>
                  <a:lnTo>
                    <a:pt x="147" y="115"/>
                  </a:lnTo>
                  <a:lnTo>
                    <a:pt x="155" y="106"/>
                  </a:lnTo>
                  <a:lnTo>
                    <a:pt x="165" y="95"/>
                  </a:lnTo>
                  <a:lnTo>
                    <a:pt x="174" y="87"/>
                  </a:lnTo>
                  <a:lnTo>
                    <a:pt x="184" y="79"/>
                  </a:lnTo>
                  <a:lnTo>
                    <a:pt x="195" y="73"/>
                  </a:lnTo>
                  <a:lnTo>
                    <a:pt x="212" y="72"/>
                  </a:lnTo>
                  <a:lnTo>
                    <a:pt x="209" y="84"/>
                  </a:lnTo>
                  <a:lnTo>
                    <a:pt x="202" y="95"/>
                  </a:lnTo>
                  <a:lnTo>
                    <a:pt x="195" y="106"/>
                  </a:lnTo>
                  <a:lnTo>
                    <a:pt x="188" y="116"/>
                  </a:lnTo>
                  <a:lnTo>
                    <a:pt x="195" y="113"/>
                  </a:lnTo>
                  <a:lnTo>
                    <a:pt x="201" y="108"/>
                  </a:lnTo>
                  <a:lnTo>
                    <a:pt x="206" y="102"/>
                  </a:lnTo>
                  <a:lnTo>
                    <a:pt x="212" y="96"/>
                  </a:lnTo>
                  <a:lnTo>
                    <a:pt x="212" y="93"/>
                  </a:lnTo>
                  <a:lnTo>
                    <a:pt x="212" y="89"/>
                  </a:lnTo>
                  <a:lnTo>
                    <a:pt x="213" y="87"/>
                  </a:lnTo>
                  <a:lnTo>
                    <a:pt x="216" y="85"/>
                  </a:lnTo>
                  <a:lnTo>
                    <a:pt x="223" y="84"/>
                  </a:lnTo>
                  <a:lnTo>
                    <a:pt x="230" y="85"/>
                  </a:lnTo>
                  <a:lnTo>
                    <a:pt x="237" y="85"/>
                  </a:lnTo>
                  <a:lnTo>
                    <a:pt x="242" y="82"/>
                  </a:lnTo>
                  <a:lnTo>
                    <a:pt x="246" y="82"/>
                  </a:lnTo>
                  <a:lnTo>
                    <a:pt x="251" y="82"/>
                  </a:lnTo>
                  <a:lnTo>
                    <a:pt x="254" y="82"/>
                  </a:lnTo>
                  <a:lnTo>
                    <a:pt x="259" y="81"/>
                  </a:lnTo>
                  <a:lnTo>
                    <a:pt x="260" y="79"/>
                  </a:lnTo>
                  <a:lnTo>
                    <a:pt x="262" y="77"/>
                  </a:lnTo>
                  <a:lnTo>
                    <a:pt x="263" y="73"/>
                  </a:lnTo>
                  <a:lnTo>
                    <a:pt x="263" y="71"/>
                  </a:lnTo>
                  <a:lnTo>
                    <a:pt x="270" y="72"/>
                  </a:lnTo>
                  <a:lnTo>
                    <a:pt x="276" y="70"/>
                  </a:lnTo>
                  <a:lnTo>
                    <a:pt x="281" y="65"/>
                  </a:lnTo>
                  <a:lnTo>
                    <a:pt x="286" y="59"/>
                  </a:lnTo>
                  <a:lnTo>
                    <a:pt x="289" y="53"/>
                  </a:lnTo>
                  <a:lnTo>
                    <a:pt x="293" y="46"/>
                  </a:lnTo>
                  <a:lnTo>
                    <a:pt x="296" y="39"/>
                  </a:lnTo>
                  <a:lnTo>
                    <a:pt x="301" y="35"/>
                  </a:lnTo>
                  <a:lnTo>
                    <a:pt x="305" y="31"/>
                  </a:lnTo>
                  <a:lnTo>
                    <a:pt x="310" y="30"/>
                  </a:lnTo>
                  <a:lnTo>
                    <a:pt x="317" y="30"/>
                  </a:lnTo>
                  <a:lnTo>
                    <a:pt x="323" y="30"/>
                  </a:lnTo>
                  <a:lnTo>
                    <a:pt x="324" y="42"/>
                  </a:lnTo>
                  <a:lnTo>
                    <a:pt x="331" y="42"/>
                  </a:lnTo>
                  <a:lnTo>
                    <a:pt x="338" y="43"/>
                  </a:lnTo>
                  <a:lnTo>
                    <a:pt x="345" y="44"/>
                  </a:lnTo>
                  <a:lnTo>
                    <a:pt x="352" y="46"/>
                  </a:lnTo>
                  <a:lnTo>
                    <a:pt x="361" y="37"/>
                  </a:lnTo>
                  <a:lnTo>
                    <a:pt x="370" y="27"/>
                  </a:lnTo>
                  <a:lnTo>
                    <a:pt x="379" y="15"/>
                  </a:lnTo>
                  <a:lnTo>
                    <a:pt x="384" y="3"/>
                  </a:lnTo>
                  <a:lnTo>
                    <a:pt x="390" y="1"/>
                  </a:lnTo>
                  <a:lnTo>
                    <a:pt x="396" y="0"/>
                  </a:lnTo>
                  <a:lnTo>
                    <a:pt x="402" y="1"/>
                  </a:lnTo>
                  <a:lnTo>
                    <a:pt x="408" y="1"/>
                  </a:lnTo>
                  <a:lnTo>
                    <a:pt x="400" y="13"/>
                  </a:lnTo>
                  <a:lnTo>
                    <a:pt x="394" y="24"/>
                  </a:lnTo>
                  <a:lnTo>
                    <a:pt x="388" y="36"/>
                  </a:lnTo>
                  <a:lnTo>
                    <a:pt x="383" y="49"/>
                  </a:lnTo>
                  <a:lnTo>
                    <a:pt x="379" y="60"/>
                  </a:lnTo>
                  <a:lnTo>
                    <a:pt x="373" y="73"/>
                  </a:lnTo>
                  <a:lnTo>
                    <a:pt x="367" y="85"/>
                  </a:lnTo>
                  <a:lnTo>
                    <a:pt x="360" y="96"/>
                  </a:lnTo>
                  <a:lnTo>
                    <a:pt x="357" y="96"/>
                  </a:lnTo>
                  <a:lnTo>
                    <a:pt x="353" y="95"/>
                  </a:lnTo>
                  <a:lnTo>
                    <a:pt x="351" y="94"/>
                  </a:lnTo>
                  <a:lnTo>
                    <a:pt x="348" y="92"/>
                  </a:lnTo>
                  <a:lnTo>
                    <a:pt x="347" y="82"/>
                  </a:lnTo>
                  <a:lnTo>
                    <a:pt x="352" y="74"/>
                  </a:lnTo>
                  <a:lnTo>
                    <a:pt x="355" y="67"/>
                  </a:lnTo>
                  <a:lnTo>
                    <a:pt x="357" y="58"/>
                  </a:lnTo>
                  <a:lnTo>
                    <a:pt x="352" y="59"/>
                  </a:lnTo>
                  <a:lnTo>
                    <a:pt x="346" y="62"/>
                  </a:lnTo>
                  <a:lnTo>
                    <a:pt x="339" y="63"/>
                  </a:lnTo>
                  <a:lnTo>
                    <a:pt x="333" y="60"/>
                  </a:lnTo>
                  <a:lnTo>
                    <a:pt x="327" y="63"/>
                  </a:lnTo>
                  <a:lnTo>
                    <a:pt x="322" y="66"/>
                  </a:lnTo>
                  <a:lnTo>
                    <a:pt x="317" y="70"/>
                  </a:lnTo>
                  <a:lnTo>
                    <a:pt x="310" y="70"/>
                  </a:lnTo>
                  <a:lnTo>
                    <a:pt x="305" y="70"/>
                  </a:lnTo>
                  <a:lnTo>
                    <a:pt x="301" y="69"/>
                  </a:lnTo>
                  <a:lnTo>
                    <a:pt x="296" y="69"/>
                  </a:lnTo>
                  <a:lnTo>
                    <a:pt x="291" y="70"/>
                  </a:lnTo>
                  <a:lnTo>
                    <a:pt x="289" y="73"/>
                  </a:lnTo>
                  <a:lnTo>
                    <a:pt x="288" y="78"/>
                  </a:lnTo>
                  <a:lnTo>
                    <a:pt x="284" y="80"/>
                  </a:lnTo>
                  <a:lnTo>
                    <a:pt x="281" y="82"/>
                  </a:lnTo>
                  <a:lnTo>
                    <a:pt x="275" y="81"/>
                  </a:lnTo>
                  <a:lnTo>
                    <a:pt x="272" y="82"/>
                  </a:lnTo>
                  <a:lnTo>
                    <a:pt x="267" y="85"/>
                  </a:lnTo>
                  <a:lnTo>
                    <a:pt x="263" y="87"/>
                  </a:lnTo>
                  <a:lnTo>
                    <a:pt x="259" y="91"/>
                  </a:lnTo>
                  <a:lnTo>
                    <a:pt x="255" y="93"/>
                  </a:lnTo>
                  <a:lnTo>
                    <a:pt x="251" y="94"/>
                  </a:lnTo>
                  <a:lnTo>
                    <a:pt x="246" y="93"/>
                  </a:lnTo>
                  <a:lnTo>
                    <a:pt x="239" y="96"/>
                  </a:lnTo>
                  <a:lnTo>
                    <a:pt x="232" y="100"/>
                  </a:lnTo>
                  <a:lnTo>
                    <a:pt x="224" y="101"/>
                  </a:lnTo>
                  <a:lnTo>
                    <a:pt x="216" y="102"/>
                  </a:lnTo>
                  <a:lnTo>
                    <a:pt x="210" y="106"/>
                  </a:lnTo>
                  <a:lnTo>
                    <a:pt x="205" y="112"/>
                  </a:lnTo>
                  <a:lnTo>
                    <a:pt x="201" y="116"/>
                  </a:lnTo>
                  <a:lnTo>
                    <a:pt x="197" y="122"/>
                  </a:lnTo>
                  <a:lnTo>
                    <a:pt x="191" y="127"/>
                  </a:lnTo>
                  <a:lnTo>
                    <a:pt x="187" y="131"/>
                  </a:lnTo>
                  <a:lnTo>
                    <a:pt x="181" y="135"/>
                  </a:lnTo>
                  <a:lnTo>
                    <a:pt x="174" y="137"/>
                  </a:lnTo>
                  <a:lnTo>
                    <a:pt x="170" y="135"/>
                  </a:lnTo>
                  <a:lnTo>
                    <a:pt x="168" y="133"/>
                  </a:lnTo>
                  <a:lnTo>
                    <a:pt x="166" y="130"/>
                  </a:lnTo>
                  <a:lnTo>
                    <a:pt x="163" y="127"/>
                  </a:lnTo>
                  <a:lnTo>
                    <a:pt x="163" y="123"/>
                  </a:lnTo>
                  <a:lnTo>
                    <a:pt x="166" y="121"/>
                  </a:lnTo>
                  <a:lnTo>
                    <a:pt x="168" y="120"/>
                  </a:lnTo>
                  <a:lnTo>
                    <a:pt x="170" y="117"/>
                  </a:lnTo>
                  <a:lnTo>
                    <a:pt x="175" y="112"/>
                  </a:lnTo>
                  <a:lnTo>
                    <a:pt x="178" y="105"/>
                  </a:lnTo>
                  <a:lnTo>
                    <a:pt x="182" y="99"/>
                  </a:lnTo>
                  <a:lnTo>
                    <a:pt x="185" y="92"/>
                  </a:lnTo>
                  <a:lnTo>
                    <a:pt x="175" y="99"/>
                  </a:lnTo>
                  <a:lnTo>
                    <a:pt x="167" y="108"/>
                  </a:lnTo>
                  <a:lnTo>
                    <a:pt x="158" y="119"/>
                  </a:lnTo>
                  <a:lnTo>
                    <a:pt x="149" y="129"/>
                  </a:lnTo>
                  <a:lnTo>
                    <a:pt x="141" y="140"/>
                  </a:lnTo>
                  <a:lnTo>
                    <a:pt x="133" y="150"/>
                  </a:lnTo>
                  <a:lnTo>
                    <a:pt x="124" y="159"/>
                  </a:lnTo>
                  <a:lnTo>
                    <a:pt x="113" y="166"/>
                  </a:lnTo>
                  <a:lnTo>
                    <a:pt x="110" y="167"/>
                  </a:lnTo>
                  <a:lnTo>
                    <a:pt x="107" y="167"/>
                  </a:lnTo>
                  <a:lnTo>
                    <a:pt x="104" y="167"/>
                  </a:lnTo>
                  <a:lnTo>
                    <a:pt x="101" y="166"/>
                  </a:lnTo>
                  <a:lnTo>
                    <a:pt x="98" y="164"/>
                  </a:lnTo>
                  <a:lnTo>
                    <a:pt x="97" y="160"/>
                  </a:lnTo>
                  <a:lnTo>
                    <a:pt x="96" y="157"/>
                  </a:lnTo>
                  <a:lnTo>
                    <a:pt x="96" y="153"/>
                  </a:lnTo>
                  <a:lnTo>
                    <a:pt x="101" y="144"/>
                  </a:lnTo>
                  <a:lnTo>
                    <a:pt x="106" y="135"/>
                  </a:lnTo>
                  <a:lnTo>
                    <a:pt x="112" y="127"/>
                  </a:lnTo>
                  <a:lnTo>
                    <a:pt x="116" y="117"/>
                  </a:lnTo>
                  <a:lnTo>
                    <a:pt x="102" y="127"/>
                  </a:lnTo>
                  <a:lnTo>
                    <a:pt x="90" y="138"/>
                  </a:lnTo>
                  <a:lnTo>
                    <a:pt x="77" y="151"/>
                  </a:lnTo>
                  <a:lnTo>
                    <a:pt x="66" y="164"/>
                  </a:lnTo>
                  <a:lnTo>
                    <a:pt x="53" y="177"/>
                  </a:lnTo>
                  <a:lnTo>
                    <a:pt x="41" y="188"/>
                  </a:lnTo>
                  <a:lnTo>
                    <a:pt x="27" y="200"/>
                  </a:lnTo>
                  <a:lnTo>
                    <a:pt x="13" y="209"/>
                  </a:lnTo>
                  <a:lnTo>
                    <a:pt x="10" y="211"/>
                  </a:lnTo>
                  <a:lnTo>
                    <a:pt x="7" y="212"/>
                  </a:lnTo>
                  <a:lnTo>
                    <a:pt x="4" y="213"/>
                  </a:lnTo>
                  <a:lnTo>
                    <a:pt x="0" y="213"/>
                  </a:lnTo>
                  <a:lnTo>
                    <a:pt x="14" y="198"/>
                  </a:lnTo>
                  <a:lnTo>
                    <a:pt x="30" y="183"/>
                  </a:lnTo>
                  <a:lnTo>
                    <a:pt x="43" y="167"/>
                  </a:lnTo>
                  <a:lnTo>
                    <a:pt x="59" y="152"/>
                  </a:lnTo>
                  <a:lnTo>
                    <a:pt x="74" y="138"/>
                  </a:lnTo>
                  <a:lnTo>
                    <a:pt x="90" y="124"/>
                  </a:lnTo>
                  <a:lnTo>
                    <a:pt x="106" y="112"/>
                  </a:lnTo>
                  <a:lnTo>
                    <a:pt x="123" y="100"/>
                  </a:lnTo>
                  <a:close/>
                </a:path>
              </a:pathLst>
            </a:custGeom>
            <a:solidFill>
              <a:srgbClr val="7F7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8" name="Freeform 34"/>
            <p:cNvSpPr>
              <a:spLocks/>
            </p:cNvSpPr>
            <p:nvPr/>
          </p:nvSpPr>
          <p:spPr bwMode="auto">
            <a:xfrm>
              <a:off x="1766888" y="5111750"/>
              <a:ext cx="95250" cy="39688"/>
            </a:xfrm>
            <a:custGeom>
              <a:avLst/>
              <a:gdLst/>
              <a:ahLst/>
              <a:cxnLst>
                <a:cxn ang="0">
                  <a:pos x="118" y="0"/>
                </a:cxn>
                <a:cxn ang="0">
                  <a:pos x="113" y="3"/>
                </a:cxn>
                <a:cxn ang="0">
                  <a:pos x="107" y="7"/>
                </a:cxn>
                <a:cxn ang="0">
                  <a:pos x="100" y="10"/>
                </a:cxn>
                <a:cxn ang="0">
                  <a:pos x="94" y="13"/>
                </a:cxn>
                <a:cxn ang="0">
                  <a:pos x="87" y="16"/>
                </a:cxn>
                <a:cxn ang="0">
                  <a:pos x="81" y="20"/>
                </a:cxn>
                <a:cxn ang="0">
                  <a:pos x="74" y="23"/>
                </a:cxn>
                <a:cxn ang="0">
                  <a:pos x="68" y="27"/>
                </a:cxn>
                <a:cxn ang="0">
                  <a:pos x="60" y="30"/>
                </a:cxn>
                <a:cxn ang="0">
                  <a:pos x="52" y="35"/>
                </a:cxn>
                <a:cxn ang="0">
                  <a:pos x="44" y="38"/>
                </a:cxn>
                <a:cxn ang="0">
                  <a:pos x="36" y="42"/>
                </a:cxn>
                <a:cxn ang="0">
                  <a:pos x="28" y="45"/>
                </a:cxn>
                <a:cxn ang="0">
                  <a:pos x="18" y="48"/>
                </a:cxn>
                <a:cxn ang="0">
                  <a:pos x="9" y="49"/>
                </a:cxn>
                <a:cxn ang="0">
                  <a:pos x="0" y="50"/>
                </a:cxn>
                <a:cxn ang="0">
                  <a:pos x="12" y="41"/>
                </a:cxn>
                <a:cxn ang="0">
                  <a:pos x="26" y="31"/>
                </a:cxn>
                <a:cxn ang="0">
                  <a:pos x="40" y="23"/>
                </a:cxn>
                <a:cxn ang="0">
                  <a:pos x="56" y="16"/>
                </a:cxn>
                <a:cxn ang="0">
                  <a:pos x="71" y="10"/>
                </a:cxn>
                <a:cxn ang="0">
                  <a:pos x="87" y="6"/>
                </a:cxn>
                <a:cxn ang="0">
                  <a:pos x="102" y="2"/>
                </a:cxn>
                <a:cxn ang="0">
                  <a:pos x="118" y="0"/>
                </a:cxn>
              </a:cxnLst>
              <a:rect l="0" t="0" r="r" b="b"/>
              <a:pathLst>
                <a:path w="118" h="50">
                  <a:moveTo>
                    <a:pt x="118" y="0"/>
                  </a:moveTo>
                  <a:lnTo>
                    <a:pt x="113" y="3"/>
                  </a:lnTo>
                  <a:lnTo>
                    <a:pt x="107" y="7"/>
                  </a:lnTo>
                  <a:lnTo>
                    <a:pt x="100" y="10"/>
                  </a:lnTo>
                  <a:lnTo>
                    <a:pt x="94" y="13"/>
                  </a:lnTo>
                  <a:lnTo>
                    <a:pt x="87" y="16"/>
                  </a:lnTo>
                  <a:lnTo>
                    <a:pt x="81" y="20"/>
                  </a:lnTo>
                  <a:lnTo>
                    <a:pt x="74" y="23"/>
                  </a:lnTo>
                  <a:lnTo>
                    <a:pt x="68" y="27"/>
                  </a:lnTo>
                  <a:lnTo>
                    <a:pt x="60" y="30"/>
                  </a:lnTo>
                  <a:lnTo>
                    <a:pt x="52" y="35"/>
                  </a:lnTo>
                  <a:lnTo>
                    <a:pt x="44" y="38"/>
                  </a:lnTo>
                  <a:lnTo>
                    <a:pt x="36" y="42"/>
                  </a:lnTo>
                  <a:lnTo>
                    <a:pt x="28" y="45"/>
                  </a:lnTo>
                  <a:lnTo>
                    <a:pt x="18" y="48"/>
                  </a:lnTo>
                  <a:lnTo>
                    <a:pt x="9" y="49"/>
                  </a:lnTo>
                  <a:lnTo>
                    <a:pt x="0" y="50"/>
                  </a:lnTo>
                  <a:lnTo>
                    <a:pt x="12" y="41"/>
                  </a:lnTo>
                  <a:lnTo>
                    <a:pt x="26" y="31"/>
                  </a:lnTo>
                  <a:lnTo>
                    <a:pt x="40" y="23"/>
                  </a:lnTo>
                  <a:lnTo>
                    <a:pt x="56" y="16"/>
                  </a:lnTo>
                  <a:lnTo>
                    <a:pt x="71" y="10"/>
                  </a:lnTo>
                  <a:lnTo>
                    <a:pt x="87" y="6"/>
                  </a:lnTo>
                  <a:lnTo>
                    <a:pt x="102" y="2"/>
                  </a:lnTo>
                  <a:lnTo>
                    <a:pt x="118" y="0"/>
                  </a:lnTo>
                  <a:close/>
                </a:path>
              </a:pathLst>
            </a:custGeom>
            <a:solidFill>
              <a:srgbClr val="7F7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9" name="Freeform 35"/>
            <p:cNvSpPr>
              <a:spLocks/>
            </p:cNvSpPr>
            <p:nvPr/>
          </p:nvSpPr>
          <p:spPr bwMode="auto">
            <a:xfrm>
              <a:off x="1898651" y="5418138"/>
              <a:ext cx="79375" cy="22225"/>
            </a:xfrm>
            <a:custGeom>
              <a:avLst/>
              <a:gdLst/>
              <a:ahLst/>
              <a:cxnLst>
                <a:cxn ang="0">
                  <a:pos x="100" y="0"/>
                </a:cxn>
                <a:cxn ang="0">
                  <a:pos x="89" y="7"/>
                </a:cxn>
                <a:cxn ang="0">
                  <a:pos x="79" y="13"/>
                </a:cxn>
                <a:cxn ang="0">
                  <a:pos x="66" y="18"/>
                </a:cxn>
                <a:cxn ang="0">
                  <a:pos x="53" y="22"/>
                </a:cxn>
                <a:cxn ang="0">
                  <a:pos x="41" y="26"/>
                </a:cxn>
                <a:cxn ang="0">
                  <a:pos x="27" y="27"/>
                </a:cxn>
                <a:cxn ang="0">
                  <a:pos x="14" y="28"/>
                </a:cxn>
                <a:cxn ang="0">
                  <a:pos x="0" y="28"/>
                </a:cxn>
                <a:cxn ang="0">
                  <a:pos x="12" y="22"/>
                </a:cxn>
                <a:cxn ang="0">
                  <a:pos x="23" y="18"/>
                </a:cxn>
                <a:cxn ang="0">
                  <a:pos x="35" y="13"/>
                </a:cxn>
                <a:cxn ang="0">
                  <a:pos x="48" y="8"/>
                </a:cxn>
                <a:cxn ang="0">
                  <a:pos x="60" y="6"/>
                </a:cxn>
                <a:cxn ang="0">
                  <a:pos x="73" y="2"/>
                </a:cxn>
                <a:cxn ang="0">
                  <a:pos x="86" y="1"/>
                </a:cxn>
                <a:cxn ang="0">
                  <a:pos x="100" y="0"/>
                </a:cxn>
              </a:cxnLst>
              <a:rect l="0" t="0" r="r" b="b"/>
              <a:pathLst>
                <a:path w="100" h="28">
                  <a:moveTo>
                    <a:pt x="100" y="0"/>
                  </a:moveTo>
                  <a:lnTo>
                    <a:pt x="89" y="7"/>
                  </a:lnTo>
                  <a:lnTo>
                    <a:pt x="79" y="13"/>
                  </a:lnTo>
                  <a:lnTo>
                    <a:pt x="66" y="18"/>
                  </a:lnTo>
                  <a:lnTo>
                    <a:pt x="53" y="22"/>
                  </a:lnTo>
                  <a:lnTo>
                    <a:pt x="41" y="26"/>
                  </a:lnTo>
                  <a:lnTo>
                    <a:pt x="27" y="27"/>
                  </a:lnTo>
                  <a:lnTo>
                    <a:pt x="14" y="28"/>
                  </a:lnTo>
                  <a:lnTo>
                    <a:pt x="0" y="28"/>
                  </a:lnTo>
                  <a:lnTo>
                    <a:pt x="12" y="22"/>
                  </a:lnTo>
                  <a:lnTo>
                    <a:pt x="23" y="18"/>
                  </a:lnTo>
                  <a:lnTo>
                    <a:pt x="35" y="13"/>
                  </a:lnTo>
                  <a:lnTo>
                    <a:pt x="48" y="8"/>
                  </a:lnTo>
                  <a:lnTo>
                    <a:pt x="60" y="6"/>
                  </a:lnTo>
                  <a:lnTo>
                    <a:pt x="73" y="2"/>
                  </a:lnTo>
                  <a:lnTo>
                    <a:pt x="86" y="1"/>
                  </a:lnTo>
                  <a:lnTo>
                    <a:pt x="100" y="0"/>
                  </a:lnTo>
                  <a:close/>
                </a:path>
              </a:pathLst>
            </a:custGeom>
            <a:solidFill>
              <a:srgbClr val="DDDD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0" name="Freeform 36"/>
            <p:cNvSpPr>
              <a:spLocks/>
            </p:cNvSpPr>
            <p:nvPr/>
          </p:nvSpPr>
          <p:spPr bwMode="auto">
            <a:xfrm>
              <a:off x="1881188" y="5310188"/>
              <a:ext cx="3175" cy="4763"/>
            </a:xfrm>
            <a:custGeom>
              <a:avLst/>
              <a:gdLst/>
              <a:ahLst/>
              <a:cxnLst>
                <a:cxn ang="0">
                  <a:pos x="2" y="0"/>
                </a:cxn>
                <a:cxn ang="0">
                  <a:pos x="2" y="1"/>
                </a:cxn>
                <a:cxn ang="0">
                  <a:pos x="2" y="2"/>
                </a:cxn>
                <a:cxn ang="0">
                  <a:pos x="1" y="5"/>
                </a:cxn>
                <a:cxn ang="0">
                  <a:pos x="0" y="6"/>
                </a:cxn>
                <a:cxn ang="0">
                  <a:pos x="0" y="5"/>
                </a:cxn>
                <a:cxn ang="0">
                  <a:pos x="1" y="2"/>
                </a:cxn>
                <a:cxn ang="0">
                  <a:pos x="1" y="1"/>
                </a:cxn>
                <a:cxn ang="0">
                  <a:pos x="2" y="0"/>
                </a:cxn>
              </a:cxnLst>
              <a:rect l="0" t="0" r="r" b="b"/>
              <a:pathLst>
                <a:path w="2" h="6">
                  <a:moveTo>
                    <a:pt x="2" y="0"/>
                  </a:moveTo>
                  <a:lnTo>
                    <a:pt x="2" y="1"/>
                  </a:lnTo>
                  <a:lnTo>
                    <a:pt x="2" y="2"/>
                  </a:lnTo>
                  <a:lnTo>
                    <a:pt x="1" y="5"/>
                  </a:lnTo>
                  <a:lnTo>
                    <a:pt x="0" y="6"/>
                  </a:lnTo>
                  <a:lnTo>
                    <a:pt x="0" y="5"/>
                  </a:lnTo>
                  <a:lnTo>
                    <a:pt x="1" y="2"/>
                  </a:lnTo>
                  <a:lnTo>
                    <a:pt x="1" y="1"/>
                  </a:lnTo>
                  <a:lnTo>
                    <a:pt x="2" y="0"/>
                  </a:lnTo>
                  <a:close/>
                </a:path>
              </a:pathLst>
            </a:custGeom>
            <a:solidFill>
              <a:srgbClr val="DDDDB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0" name="Slide Number Placeholder 39"/>
          <p:cNvSpPr>
            <a:spLocks noGrp="1"/>
          </p:cNvSpPr>
          <p:nvPr>
            <p:ph type="sldNum" sz="quarter" idx="16"/>
          </p:nvPr>
        </p:nvSpPr>
        <p:spPr/>
        <p:txBody>
          <a:bodyPr>
            <a:normAutofit fontScale="85000" lnSpcReduction="20000"/>
          </a:bodyPr>
          <a:lstStyle/>
          <a:p>
            <a:fld id="{3FFAE516-8FCC-4B1A-B5E9-11EB1E438C5E}" type="slidenum">
              <a:rPr lang="en-US" smtClean="0"/>
              <a:pPr/>
              <a:t>10</a:t>
            </a:fld>
            <a:endParaRPr lang="en-US"/>
          </a:p>
        </p:txBody>
      </p:sp>
      <p:sp>
        <p:nvSpPr>
          <p:cNvPr id="41" name="Footer Placeholder 40"/>
          <p:cNvSpPr>
            <a:spLocks noGrp="1"/>
          </p:cNvSpPr>
          <p:nvPr>
            <p:ph type="ftr" sz="quarter" idx="17"/>
          </p:nvPr>
        </p:nvSpPr>
        <p:spPr/>
        <p:txBody>
          <a:bodyPr/>
          <a:lstStyle/>
          <a:p>
            <a:r>
              <a:rPr lang="en-US" dirty="0" smtClean="0"/>
              <a:t>eWIC: From the Vendor Perspective</a:t>
            </a:r>
            <a:endParaRPr lang="en-US" dirty="0"/>
          </a:p>
        </p:txBody>
      </p:sp>
    </p:spTree>
    <p:extLst>
      <p:ext uri="{BB962C8B-B14F-4D97-AF65-F5344CB8AC3E}">
        <p14:creationId xmlns:p14="http://schemas.microsoft.com/office/powerpoint/2010/main" val="357246444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lstStyle/>
          <a:p>
            <a:r>
              <a:rPr lang="en-US" smtClean="0"/>
              <a:t>Food Categorization</a:t>
            </a:r>
            <a:endParaRPr lang="en-US" dirty="0" smtClean="0"/>
          </a:p>
        </p:txBody>
      </p:sp>
      <p:sp>
        <p:nvSpPr>
          <p:cNvPr id="5" name="Footer Placeholder 4"/>
          <p:cNvSpPr>
            <a:spLocks noGrp="1"/>
          </p:cNvSpPr>
          <p:nvPr>
            <p:ph type="ftr" sz="quarter" idx="11"/>
          </p:nvPr>
        </p:nvSpPr>
        <p:spPr/>
        <p:txBody>
          <a:bodyPr/>
          <a:lstStyle/>
          <a:p>
            <a:r>
              <a:rPr lang="en-US" dirty="0" smtClean="0"/>
              <a:t>eWIC: From the Vendor Perspective</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3FFAE516-8FCC-4B1A-B5E9-11EB1E438C5E}" type="slidenum">
              <a:rPr lang="en-US" smtClean="0"/>
              <a:pPr/>
              <a:t>11</a:t>
            </a:fld>
            <a:endParaRPr lang="en-US" dirty="0"/>
          </a:p>
        </p:txBody>
      </p:sp>
      <p:sp>
        <p:nvSpPr>
          <p:cNvPr id="43011" name="Rectangle 5"/>
          <p:cNvSpPr>
            <a:spLocks noGrp="1" noChangeArrowheads="1"/>
          </p:cNvSpPr>
          <p:nvPr>
            <p:ph sz="quarter" idx="1"/>
          </p:nvPr>
        </p:nvSpPr>
        <p:spPr/>
        <p:txBody>
          <a:bodyPr>
            <a:normAutofit fontScale="92500" lnSpcReduction="10000"/>
          </a:bodyPr>
          <a:lstStyle/>
          <a:p>
            <a:r>
              <a:rPr lang="en-US" dirty="0" smtClean="0"/>
              <a:t>Foods are represented by codes for:</a:t>
            </a:r>
          </a:p>
          <a:p>
            <a:pPr lvl="1"/>
            <a:r>
              <a:rPr lang="en-US" dirty="0" smtClean="0"/>
              <a:t>Category (Cat)</a:t>
            </a:r>
          </a:p>
          <a:p>
            <a:pPr lvl="1"/>
            <a:r>
              <a:rPr lang="en-US" dirty="0" smtClean="0"/>
              <a:t>Subcategory (Subcat)</a:t>
            </a:r>
          </a:p>
          <a:p>
            <a:r>
              <a:rPr lang="en-US" dirty="0" smtClean="0"/>
              <a:t>Cat is the high level food group, examples:</a:t>
            </a:r>
          </a:p>
          <a:p>
            <a:pPr lvl="1"/>
            <a:r>
              <a:rPr lang="en-US" dirty="0" smtClean="0"/>
              <a:t>Low Fat/Fat Free Milk</a:t>
            </a:r>
          </a:p>
          <a:p>
            <a:pPr lvl="1"/>
            <a:r>
              <a:rPr lang="en-US" dirty="0" smtClean="0"/>
              <a:t>Legumes (Beans)</a:t>
            </a:r>
          </a:p>
          <a:p>
            <a:r>
              <a:rPr lang="en-US" dirty="0" smtClean="0"/>
              <a:t>Subcat is the specific food within the Cat group, examples:</a:t>
            </a:r>
          </a:p>
          <a:p>
            <a:pPr lvl="1"/>
            <a:r>
              <a:rPr lang="en-US" dirty="0" smtClean="0"/>
              <a:t>Skim milk; powdered milk; lactose free milk</a:t>
            </a:r>
          </a:p>
          <a:p>
            <a:pPr lvl="1"/>
            <a:r>
              <a:rPr lang="en-US" dirty="0" smtClean="0"/>
              <a:t>Peanut butter; dry beans/peas; canned beans</a:t>
            </a:r>
          </a:p>
        </p:txBody>
      </p:sp>
      <p:pic>
        <p:nvPicPr>
          <p:cNvPr id="1028" name="Picture 4" descr="C:\Users\06096\AppData\Local\Microsoft\Windows\Temporary Internet Files\Content.IE5\H7VIGWP2\exampleBinary[1].gif"/>
          <p:cNvPicPr>
            <a:picLocks noChangeAspect="1" noChangeArrowheads="1" noCrop="1"/>
          </p:cNvPicPr>
          <p:nvPr/>
        </p:nvPicPr>
        <p:blipFill>
          <a:blip r:embed="rId3" cstate="print"/>
          <a:srcRect/>
          <a:stretch>
            <a:fillRect/>
          </a:stretch>
        </p:blipFill>
        <p:spPr bwMode="auto">
          <a:xfrm>
            <a:off x="7162800" y="1600200"/>
            <a:ext cx="1714500" cy="1588770"/>
          </a:xfrm>
          <a:prstGeom prst="rect">
            <a:avLst/>
          </a:prstGeom>
          <a:noFill/>
        </p:spPr>
      </p:pic>
    </p:spTree>
    <p:extLst>
      <p:ext uri="{BB962C8B-B14F-4D97-AF65-F5344CB8AC3E}">
        <p14:creationId xmlns:p14="http://schemas.microsoft.com/office/powerpoint/2010/main" val="2076846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 Balance</a:t>
            </a:r>
            <a:endParaRPr lang="en-US" dirty="0"/>
          </a:p>
        </p:txBody>
      </p:sp>
      <p:sp>
        <p:nvSpPr>
          <p:cNvPr id="3" name="Content Placeholder 2"/>
          <p:cNvSpPr>
            <a:spLocks noGrp="1"/>
          </p:cNvSpPr>
          <p:nvPr>
            <p:ph sz="quarter" idx="1"/>
          </p:nvPr>
        </p:nvSpPr>
        <p:spPr>
          <a:xfrm>
            <a:off x="612648" y="1600200"/>
            <a:ext cx="8531352" cy="4495800"/>
          </a:xfrm>
        </p:spPr>
        <p:txBody>
          <a:bodyPr>
            <a:normAutofit/>
          </a:bodyPr>
          <a:lstStyle/>
          <a:p>
            <a:r>
              <a:rPr lang="en-US" dirty="0" smtClean="0"/>
              <a:t>A WIC benefit balance is a combination of food balances.  </a:t>
            </a:r>
            <a:r>
              <a:rPr lang="en-US" dirty="0"/>
              <a:t>F</a:t>
            </a:r>
            <a:r>
              <a:rPr lang="en-US" dirty="0" smtClean="0"/>
              <a:t>or example:</a:t>
            </a:r>
          </a:p>
          <a:p>
            <a:endParaRPr lang="en-US" dirty="0" smtClean="0"/>
          </a:p>
          <a:p>
            <a:pPr lvl="1">
              <a:tabLst>
                <a:tab pos="1252538" algn="l"/>
                <a:tab pos="2292350" algn="l"/>
              </a:tabLst>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3FFAE516-8FCC-4B1A-B5E9-11EB1E438C5E}" type="slidenum">
              <a:rPr lang="en-US" smtClean="0"/>
              <a:pPr/>
              <a:t>12</a:t>
            </a:fld>
            <a:endParaRPr lang="en-US" dirty="0"/>
          </a:p>
        </p:txBody>
      </p:sp>
      <p:sp>
        <p:nvSpPr>
          <p:cNvPr id="5" name="Footer Placeholder 4"/>
          <p:cNvSpPr>
            <a:spLocks noGrp="1"/>
          </p:cNvSpPr>
          <p:nvPr>
            <p:ph type="ftr" sz="quarter" idx="11"/>
          </p:nvPr>
        </p:nvSpPr>
        <p:spPr/>
        <p:txBody>
          <a:bodyPr/>
          <a:lstStyle/>
          <a:p>
            <a:r>
              <a:rPr lang="en-US" dirty="0" smtClean="0"/>
              <a:t>eWIC: From the Vendor Perspective</a:t>
            </a:r>
            <a:endParaRPr lang="en-US" dirty="0"/>
          </a:p>
        </p:txBody>
      </p:sp>
      <p:pic>
        <p:nvPicPr>
          <p:cNvPr id="7" name="Picture 3"/>
          <p:cNvPicPr>
            <a:picLocks noChangeAspect="1" noChangeArrowheads="1"/>
          </p:cNvPicPr>
          <p:nvPr/>
        </p:nvPicPr>
        <p:blipFill>
          <a:blip r:embed="rId3" cstate="print"/>
          <a:srcRect/>
          <a:stretch>
            <a:fillRect/>
          </a:stretch>
        </p:blipFill>
        <p:spPr bwMode="auto">
          <a:xfrm>
            <a:off x="1219200" y="2667000"/>
            <a:ext cx="6200775" cy="3429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18483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lstStyle/>
          <a:p>
            <a:r>
              <a:rPr lang="en-US" smtClean="0"/>
              <a:t>Food Categorization</a:t>
            </a:r>
            <a:endParaRPr lang="en-US" dirty="0" smtClean="0"/>
          </a:p>
        </p:txBody>
      </p:sp>
      <p:sp>
        <p:nvSpPr>
          <p:cNvPr id="7" name="Footer Placeholder 6"/>
          <p:cNvSpPr>
            <a:spLocks noGrp="1"/>
          </p:cNvSpPr>
          <p:nvPr>
            <p:ph type="ftr" sz="quarter" idx="11"/>
          </p:nvPr>
        </p:nvSpPr>
        <p:spPr/>
        <p:txBody>
          <a:bodyPr/>
          <a:lstStyle/>
          <a:p>
            <a:r>
              <a:rPr lang="en-US" smtClean="0"/>
              <a:t>eWIC: From the Vendor Perspective</a:t>
            </a:r>
            <a:endParaRPr lang="en-US"/>
          </a:p>
        </p:txBody>
      </p:sp>
      <p:sp>
        <p:nvSpPr>
          <p:cNvPr id="6" name="Slide Number Placeholder 5"/>
          <p:cNvSpPr>
            <a:spLocks noGrp="1"/>
          </p:cNvSpPr>
          <p:nvPr>
            <p:ph type="sldNum" sz="quarter" idx="12"/>
          </p:nvPr>
        </p:nvSpPr>
        <p:spPr/>
        <p:txBody>
          <a:bodyPr>
            <a:normAutofit fontScale="85000" lnSpcReduction="20000"/>
          </a:bodyPr>
          <a:lstStyle/>
          <a:p>
            <a:fld id="{3FFAE516-8FCC-4B1A-B5E9-11EB1E438C5E}" type="slidenum">
              <a:rPr lang="en-US" smtClean="0"/>
              <a:pPr/>
              <a:t>13</a:t>
            </a:fld>
            <a:endParaRPr lang="en-US" dirty="0"/>
          </a:p>
        </p:txBody>
      </p:sp>
      <p:graphicFrame>
        <p:nvGraphicFramePr>
          <p:cNvPr id="10" name="Group 125"/>
          <p:cNvGraphicFramePr>
            <a:graphicFrameLocks noGrp="1"/>
          </p:cNvGraphicFramePr>
          <p:nvPr>
            <p:ph idx="1"/>
            <p:extLst>
              <p:ext uri="{D42A27DB-BD31-4B8C-83A1-F6EECF244321}">
                <p14:modId xmlns:p14="http://schemas.microsoft.com/office/powerpoint/2010/main" val="754746485"/>
              </p:ext>
            </p:extLst>
          </p:nvPr>
        </p:nvGraphicFramePr>
        <p:xfrm>
          <a:off x="612775" y="1600200"/>
          <a:ext cx="8077200" cy="4267200"/>
        </p:xfrm>
        <a:graphic>
          <a:graphicData uri="http://schemas.openxmlformats.org/drawingml/2006/table">
            <a:tbl>
              <a:tblPr/>
              <a:tblGrid>
                <a:gridCol w="1143000"/>
                <a:gridCol w="533400"/>
                <a:gridCol w="800128"/>
                <a:gridCol w="4074289"/>
                <a:gridCol w="1526383"/>
              </a:tblGrid>
              <a:tr h="276600">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400" b="1" i="0" u="sng" strike="noStrike" cap="none" normalizeH="0" baseline="0" dirty="0" smtClean="0">
                          <a:ln>
                            <a:noFill/>
                          </a:ln>
                          <a:solidFill>
                            <a:schemeClr val="bg1"/>
                          </a:solidFill>
                          <a:effectLst/>
                          <a:latin typeface="Calibri" panose="020F0502020204030204" pitchFamily="34" charset="0"/>
                          <a:cs typeface="Arial" charset="0"/>
                        </a:rPr>
                        <a:t>Food Item</a:t>
                      </a:r>
                      <a:endParaRPr kumimoji="0" lang="en-US" sz="1400" b="0" i="0" u="sng" strike="noStrike" cap="none" normalizeH="0" baseline="0" dirty="0" smtClean="0">
                        <a:ln>
                          <a:noFill/>
                        </a:ln>
                        <a:solidFill>
                          <a:schemeClr val="bg1"/>
                        </a:solidFill>
                        <a:effectLst/>
                        <a:latin typeface="Calibri" panose="020F0502020204030204" pitchFamily="34" charset="0"/>
                      </a:endParaRPr>
                    </a:p>
                  </a:txBody>
                  <a:tcPr marL="117566" marR="1175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400" b="1" i="0" u="sng" strike="noStrike" cap="none" normalizeH="0" baseline="0" dirty="0" smtClean="0">
                          <a:ln>
                            <a:noFill/>
                          </a:ln>
                          <a:solidFill>
                            <a:schemeClr val="bg1"/>
                          </a:solidFill>
                          <a:effectLst/>
                          <a:latin typeface="Calibri" panose="020F0502020204030204" pitchFamily="34" charset="0"/>
                          <a:cs typeface="Arial" charset="0"/>
                        </a:rPr>
                        <a:t>Cat</a:t>
                      </a:r>
                      <a:endParaRPr kumimoji="0" lang="en-US" sz="1400" b="0" i="0" u="sng" strike="noStrike" cap="none" normalizeH="0" baseline="0" dirty="0" smtClean="0">
                        <a:ln>
                          <a:noFill/>
                        </a:ln>
                        <a:solidFill>
                          <a:schemeClr val="bg1"/>
                        </a:solidFill>
                        <a:effectLst/>
                        <a:latin typeface="Calibri" panose="020F0502020204030204" pitchFamily="34" charset="0"/>
                      </a:endParaRPr>
                    </a:p>
                  </a:txBody>
                  <a:tcPr marL="117566" marR="1175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400" b="1" i="0" u="sng" strike="noStrike" cap="none" normalizeH="0" baseline="0" dirty="0" smtClean="0">
                          <a:ln>
                            <a:noFill/>
                          </a:ln>
                          <a:solidFill>
                            <a:schemeClr val="bg1"/>
                          </a:solidFill>
                          <a:effectLst/>
                          <a:latin typeface="Calibri" panose="020F0502020204030204" pitchFamily="34" charset="0"/>
                          <a:cs typeface="Arial" charset="0"/>
                        </a:rPr>
                        <a:t>Subcat</a:t>
                      </a:r>
                      <a:endParaRPr kumimoji="0" lang="en-US" sz="1400" b="0" i="0" u="sng" strike="noStrike" cap="none" normalizeH="0" baseline="0" dirty="0" smtClean="0">
                        <a:ln>
                          <a:noFill/>
                        </a:ln>
                        <a:solidFill>
                          <a:schemeClr val="bg1"/>
                        </a:solidFill>
                        <a:effectLst/>
                        <a:latin typeface="Calibri" panose="020F0502020204030204" pitchFamily="34" charset="0"/>
                      </a:endParaRPr>
                    </a:p>
                  </a:txBody>
                  <a:tcPr marL="117566" marR="1175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400" b="1" i="0" u="sng" strike="noStrike" cap="none" normalizeH="0" baseline="0" dirty="0" smtClean="0">
                          <a:ln>
                            <a:noFill/>
                          </a:ln>
                          <a:solidFill>
                            <a:schemeClr val="bg1"/>
                          </a:solidFill>
                          <a:effectLst/>
                          <a:latin typeface="Calibri" panose="020F0502020204030204" pitchFamily="34" charset="0"/>
                          <a:cs typeface="Arial" charset="0"/>
                        </a:rPr>
                        <a:t>Description</a:t>
                      </a:r>
                      <a:endParaRPr kumimoji="0" lang="en-US" sz="1400" b="0" i="0" u="sng" strike="noStrike" cap="none" normalizeH="0" baseline="0" dirty="0" smtClean="0">
                        <a:ln>
                          <a:noFill/>
                        </a:ln>
                        <a:solidFill>
                          <a:schemeClr val="bg1"/>
                        </a:solidFill>
                        <a:effectLst/>
                        <a:latin typeface="Calibri" panose="020F0502020204030204" pitchFamily="34" charset="0"/>
                      </a:endParaRPr>
                    </a:p>
                  </a:txBody>
                  <a:tcPr marL="117566" marR="1175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400" b="1" i="0" u="sng" strike="noStrike" cap="none" normalizeH="0" baseline="0" dirty="0" smtClean="0">
                          <a:ln>
                            <a:noFill/>
                          </a:ln>
                          <a:solidFill>
                            <a:schemeClr val="bg1"/>
                          </a:solidFill>
                          <a:effectLst/>
                          <a:latin typeface="Calibri" panose="020F0502020204030204" pitchFamily="34" charset="0"/>
                          <a:cs typeface="Arial" charset="0"/>
                        </a:rPr>
                        <a:t>Unit of Measure</a:t>
                      </a:r>
                      <a:endParaRPr kumimoji="0" lang="en-US" sz="1400" b="0" i="0" u="sng" strike="noStrike" cap="none" normalizeH="0" baseline="0" dirty="0" smtClean="0">
                        <a:ln>
                          <a:noFill/>
                        </a:ln>
                        <a:solidFill>
                          <a:schemeClr val="bg1"/>
                        </a:solidFill>
                        <a:effectLst/>
                        <a:latin typeface="Calibri" panose="020F0502020204030204" pitchFamily="34" charset="0"/>
                      </a:endParaRPr>
                    </a:p>
                  </a:txBody>
                  <a:tcPr marL="117566" marR="11756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237936">
                <a:tc rowSpan="5">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400" b="1" i="0" u="none" strike="noStrike" cap="none" normalizeH="0" baseline="0" dirty="0" smtClean="0">
                          <a:ln>
                            <a:noFill/>
                          </a:ln>
                          <a:solidFill>
                            <a:schemeClr val="tx1"/>
                          </a:solidFill>
                          <a:effectLst/>
                          <a:latin typeface="Calibri" panose="020F0502020204030204" pitchFamily="34" charset="0"/>
                          <a:cs typeface="Arial" charset="0"/>
                        </a:rPr>
                        <a:t>Cheese</a:t>
                      </a:r>
                      <a:endParaRPr kumimoji="0" lang="en-US" sz="1400" b="0" i="0" u="none" strike="noStrike" cap="none" normalizeH="0" baseline="0" dirty="0" smtClean="0">
                        <a:ln>
                          <a:noFill/>
                        </a:ln>
                        <a:solidFill>
                          <a:schemeClr val="tx1"/>
                        </a:solidFill>
                        <a:effectLst/>
                        <a:latin typeface="Calibri" panose="020F0502020204030204" pitchFamily="34" charset="0"/>
                      </a:endParaRPr>
                    </a:p>
                  </a:txBody>
                  <a:tcPr marL="117566" marR="1175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400" b="1" i="0" u="none" strike="noStrike" cap="none" normalizeH="0" baseline="0" dirty="0" smtClean="0">
                          <a:ln>
                            <a:noFill/>
                          </a:ln>
                          <a:solidFill>
                            <a:schemeClr val="tx1"/>
                          </a:solidFill>
                          <a:effectLst/>
                          <a:latin typeface="Calibri" panose="020F0502020204030204" pitchFamily="34" charset="0"/>
                          <a:cs typeface="Arial" charset="0"/>
                        </a:rPr>
                        <a:t>02 </a:t>
                      </a:r>
                      <a:endParaRPr kumimoji="0" lang="en-US" sz="1400" b="1" i="0" u="none" strike="noStrike" cap="none" normalizeH="0" baseline="0" dirty="0" smtClean="0">
                        <a:ln>
                          <a:noFill/>
                        </a:ln>
                        <a:solidFill>
                          <a:schemeClr val="tx1"/>
                        </a:solidFill>
                        <a:effectLst/>
                        <a:latin typeface="Calibri" panose="020F0502020204030204" pitchFamily="34" charset="0"/>
                      </a:endParaRPr>
                    </a:p>
                  </a:txBody>
                  <a:tcPr marL="117566" marR="1175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Calibri" panose="020F0502020204030204" pitchFamily="34" charset="0"/>
                          <a:cs typeface="Arial" charset="0"/>
                        </a:rPr>
                        <a:t>000</a:t>
                      </a:r>
                      <a:endParaRPr kumimoji="0" lang="en-US" sz="1400" b="0" i="0" u="none" strike="noStrike" cap="none" normalizeH="0" baseline="0" dirty="0" smtClean="0">
                        <a:ln>
                          <a:noFill/>
                        </a:ln>
                        <a:solidFill>
                          <a:schemeClr val="tx1"/>
                        </a:solidFill>
                        <a:effectLst/>
                        <a:latin typeface="Calibri" panose="020F0502020204030204" pitchFamily="34" charset="0"/>
                      </a:endParaRPr>
                    </a:p>
                  </a:txBody>
                  <a:tcPr marL="117566" marR="117566"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Calibri" panose="020F0502020204030204" pitchFamily="34" charset="0"/>
                          <a:cs typeface="Arial" charset="0"/>
                        </a:rPr>
                        <a:t>Cheese all types</a:t>
                      </a:r>
                      <a:endParaRPr kumimoji="0" lang="en-US" sz="1400" b="0" i="0" u="none" strike="noStrike" cap="none" normalizeH="0" baseline="0" dirty="0" smtClean="0">
                        <a:ln>
                          <a:noFill/>
                        </a:ln>
                        <a:solidFill>
                          <a:schemeClr val="tx1"/>
                        </a:solidFill>
                        <a:effectLst/>
                        <a:latin typeface="Calibri" panose="020F0502020204030204" pitchFamily="34" charset="0"/>
                      </a:endParaRPr>
                    </a:p>
                  </a:txBody>
                  <a:tcPr marL="117566" marR="11756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Calibri" panose="020F0502020204030204" pitchFamily="34" charset="0"/>
                          <a:cs typeface="Arial" charset="0"/>
                        </a:rPr>
                        <a:t>Pound</a:t>
                      </a:r>
                      <a:endParaRPr kumimoji="0" lang="en-US" sz="1400" b="0" i="0" u="none" strike="noStrike" cap="none" normalizeH="0" baseline="0" dirty="0" smtClean="0">
                        <a:ln>
                          <a:noFill/>
                        </a:ln>
                        <a:solidFill>
                          <a:schemeClr val="tx1"/>
                        </a:solidFill>
                        <a:effectLst/>
                        <a:latin typeface="Calibri" panose="020F0502020204030204" pitchFamily="34" charset="0"/>
                      </a:endParaRPr>
                    </a:p>
                  </a:txBody>
                  <a:tcPr marL="117566" marR="11756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7936">
                <a:tc vMerge="1">
                  <a:txBody>
                    <a:body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endParaRPr kumimoji="0" lang="en-US" sz="1000" b="1" i="0" u="none" strike="noStrike" cap="none" normalizeH="0" baseline="0" dirty="0" smtClean="0">
                        <a:ln>
                          <a:noFill/>
                        </a:ln>
                        <a:solidFill>
                          <a:schemeClr val="tx1"/>
                        </a:solidFill>
                        <a:effectLst/>
                        <a:latin typeface="Calibri" panose="020F0502020204030204" pitchFamily="34" charset="0"/>
                        <a:cs typeface="Arial" charset="0"/>
                      </a:endParaRPr>
                    </a:p>
                  </a:txBody>
                  <a:tcPr marL="117566" marR="11756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vMerge="1">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endParaRPr kumimoji="0" lang="en-US" sz="1000" b="0" i="0" u="none" strike="noStrike" cap="none" normalizeH="0" baseline="0" dirty="0" smtClean="0">
                        <a:ln>
                          <a:noFill/>
                        </a:ln>
                        <a:solidFill>
                          <a:schemeClr val="tx1"/>
                        </a:solidFill>
                        <a:effectLst/>
                        <a:latin typeface="Calibri" panose="020F0502020204030204" pitchFamily="34" charset="0"/>
                      </a:endParaRPr>
                    </a:p>
                  </a:txBody>
                  <a:tcPr marL="117566" marR="11756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Calibri" panose="020F0502020204030204" pitchFamily="34" charset="0"/>
                          <a:cs typeface="Arial" charset="0"/>
                        </a:rPr>
                        <a:t>001</a:t>
                      </a:r>
                      <a:endParaRPr kumimoji="0" lang="en-US" sz="1400" b="0" i="0" u="none" strike="noStrike" cap="none" normalizeH="0" baseline="0" dirty="0" smtClean="0">
                        <a:ln>
                          <a:noFill/>
                        </a:ln>
                        <a:solidFill>
                          <a:schemeClr val="tx1"/>
                        </a:solidFill>
                        <a:effectLst/>
                        <a:latin typeface="Calibri" panose="020F0502020204030204" pitchFamily="34" charset="0"/>
                      </a:endParaRPr>
                    </a:p>
                  </a:txBody>
                  <a:tcPr marL="117566" marR="117566"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Calibri" panose="020F0502020204030204" pitchFamily="34" charset="0"/>
                          <a:cs typeface="Arial" charset="0"/>
                        </a:rPr>
                        <a:t>Cheese</a:t>
                      </a:r>
                    </a:p>
                  </a:txBody>
                  <a:tcPr marL="117566" marR="11756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Calibri" panose="020F0502020204030204" pitchFamily="34" charset="0"/>
                          <a:cs typeface="Arial" charset="0"/>
                        </a:rPr>
                        <a:t>Pound</a:t>
                      </a:r>
                      <a:endParaRPr kumimoji="0" lang="en-US" sz="1400" b="0" i="0" u="none" strike="noStrike" cap="none" normalizeH="0" baseline="0" dirty="0" smtClean="0">
                        <a:ln>
                          <a:noFill/>
                        </a:ln>
                        <a:solidFill>
                          <a:schemeClr val="tx1"/>
                        </a:solidFill>
                        <a:effectLst/>
                        <a:latin typeface="Calibri" panose="020F0502020204030204" pitchFamily="34" charset="0"/>
                      </a:endParaRPr>
                    </a:p>
                  </a:txBody>
                  <a:tcPr marL="117566" marR="11756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6449">
                <a:tc vMerge="1">
                  <a:txBody>
                    <a:body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endParaRPr kumimoji="0" lang="en-US" sz="1000" b="0" i="0" u="none" strike="noStrike" cap="none" normalizeH="0" baseline="0" dirty="0" smtClean="0">
                        <a:ln>
                          <a:noFill/>
                        </a:ln>
                        <a:solidFill>
                          <a:schemeClr val="tx1"/>
                        </a:solidFill>
                        <a:effectLst/>
                        <a:latin typeface="Calibri" panose="020F0502020204030204" pitchFamily="34" charset="0"/>
                      </a:endParaRPr>
                    </a:p>
                  </a:txBody>
                  <a:tcPr marL="117566" marR="11756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vMerge="1">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endParaRPr kumimoji="0" lang="en-US" sz="1000" b="0" i="0" u="none" strike="noStrike" cap="none" normalizeH="0" baseline="0" dirty="0" smtClean="0">
                        <a:ln>
                          <a:noFill/>
                        </a:ln>
                        <a:solidFill>
                          <a:schemeClr val="tx1"/>
                        </a:solidFill>
                        <a:effectLst/>
                        <a:latin typeface="Calibri" panose="020F0502020204030204" pitchFamily="34" charset="0"/>
                      </a:endParaRPr>
                    </a:p>
                  </a:txBody>
                  <a:tcPr marL="117566" marR="11756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Calibri" panose="020F0502020204030204" pitchFamily="34" charset="0"/>
                        </a:rPr>
                        <a:t>002</a:t>
                      </a:r>
                    </a:p>
                  </a:txBody>
                  <a:tcPr marL="117566" marR="117566"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Calibri" panose="020F0502020204030204" pitchFamily="34" charset="0"/>
                          <a:cs typeface="Arial" charset="0"/>
                        </a:rPr>
                        <a:t>Reduced Fat Cheese </a:t>
                      </a:r>
                      <a:endParaRPr kumimoji="0" lang="en-US" sz="1400" b="0" i="0" u="none" strike="noStrike" cap="none" normalizeH="0" baseline="0" dirty="0" smtClean="0">
                        <a:ln>
                          <a:noFill/>
                        </a:ln>
                        <a:solidFill>
                          <a:schemeClr val="tx1"/>
                        </a:solidFill>
                        <a:effectLst/>
                        <a:latin typeface="Calibri" panose="020F0502020204030204" pitchFamily="34" charset="0"/>
                      </a:endParaRPr>
                    </a:p>
                  </a:txBody>
                  <a:tcPr marL="117566" marR="11756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Calibri" panose="020F0502020204030204" pitchFamily="34" charset="0"/>
                          <a:cs typeface="Arial" charset="0"/>
                        </a:rPr>
                        <a:t>Pound</a:t>
                      </a:r>
                    </a:p>
                  </a:txBody>
                  <a:tcPr marL="117566" marR="11756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7936">
                <a:tc vMerge="1">
                  <a:txBody>
                    <a:body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endParaRPr kumimoji="0" lang="en-US" sz="1000" b="0" i="0" u="none" strike="noStrike" cap="none" normalizeH="0" baseline="0" dirty="0" smtClean="0">
                        <a:ln>
                          <a:noFill/>
                        </a:ln>
                        <a:solidFill>
                          <a:schemeClr val="tx1"/>
                        </a:solidFill>
                        <a:effectLst/>
                        <a:latin typeface="Calibri" panose="020F0502020204030204" pitchFamily="34" charset="0"/>
                      </a:endParaRPr>
                    </a:p>
                  </a:txBody>
                  <a:tcPr marL="117566" marR="11756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vMerge="1">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endParaRPr kumimoji="0" lang="en-US" sz="1000" b="0" i="0" u="none" strike="noStrike" cap="none" normalizeH="0" baseline="0" dirty="0" smtClean="0">
                        <a:ln>
                          <a:noFill/>
                        </a:ln>
                        <a:solidFill>
                          <a:schemeClr val="tx1"/>
                        </a:solidFill>
                        <a:effectLst/>
                        <a:latin typeface="Calibri" panose="020F0502020204030204" pitchFamily="34" charset="0"/>
                      </a:endParaRPr>
                    </a:p>
                  </a:txBody>
                  <a:tcPr marL="117566" marR="11756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Calibri" panose="020F0502020204030204" pitchFamily="34" charset="0"/>
                        </a:rPr>
                        <a:t>003</a:t>
                      </a:r>
                    </a:p>
                  </a:txBody>
                  <a:tcPr marL="117566" marR="117566"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Calibri" panose="020F0502020204030204" pitchFamily="34" charset="0"/>
                          <a:cs typeface="Arial" charset="0"/>
                        </a:rPr>
                        <a:t>Low Sodium Cheese</a:t>
                      </a:r>
                    </a:p>
                  </a:txBody>
                  <a:tcPr marL="117566" marR="11756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Calibri" panose="020F0502020204030204" pitchFamily="34" charset="0"/>
                          <a:cs typeface="Arial" charset="0"/>
                        </a:rPr>
                        <a:t>Pound</a:t>
                      </a:r>
                      <a:endParaRPr kumimoji="0" lang="en-US" sz="1400" b="0" i="0" u="none" strike="noStrike" cap="none" normalizeH="0" baseline="0" dirty="0" smtClean="0">
                        <a:ln>
                          <a:noFill/>
                        </a:ln>
                        <a:solidFill>
                          <a:schemeClr val="tx1"/>
                        </a:solidFill>
                        <a:effectLst/>
                        <a:latin typeface="Calibri" panose="020F0502020204030204" pitchFamily="34" charset="0"/>
                      </a:endParaRPr>
                    </a:p>
                  </a:txBody>
                  <a:tcPr marL="117566" marR="11756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7936">
                <a:tc vMerge="1">
                  <a:txBody>
                    <a:body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endParaRPr kumimoji="0" lang="en-US" sz="1000" b="0" i="0" u="none" strike="noStrike" cap="none" normalizeH="0" baseline="0" dirty="0" smtClean="0">
                        <a:ln>
                          <a:noFill/>
                        </a:ln>
                        <a:solidFill>
                          <a:schemeClr val="tx1"/>
                        </a:solidFill>
                        <a:effectLst/>
                        <a:latin typeface="Calibri" panose="020F0502020204030204" pitchFamily="34" charset="0"/>
                      </a:endParaRPr>
                    </a:p>
                  </a:txBody>
                  <a:tcPr marL="117566" marR="11756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endParaRPr kumimoji="0" lang="en-US" sz="1000" b="0" i="0" u="none" strike="noStrike" cap="none" normalizeH="0" baseline="0" dirty="0" smtClean="0">
                        <a:ln>
                          <a:noFill/>
                        </a:ln>
                        <a:solidFill>
                          <a:schemeClr val="tx1"/>
                        </a:solidFill>
                        <a:effectLst/>
                        <a:latin typeface="Calibri" panose="020F0502020204030204" pitchFamily="34" charset="0"/>
                      </a:endParaRPr>
                    </a:p>
                  </a:txBody>
                  <a:tcPr marL="117566" marR="11756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Calibri" panose="020F0502020204030204" pitchFamily="34" charset="0"/>
                        </a:rPr>
                        <a:t>004</a:t>
                      </a:r>
                    </a:p>
                  </a:txBody>
                  <a:tcPr marL="117566" marR="117566"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Calibri" panose="020F0502020204030204" pitchFamily="34" charset="0"/>
                        </a:rPr>
                        <a:t>Tofu </a:t>
                      </a:r>
                    </a:p>
                  </a:txBody>
                  <a:tcPr marL="117566" marR="11756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Calibri" panose="020F0502020204030204" pitchFamily="34" charset="0"/>
                          <a:cs typeface="Arial" charset="0"/>
                        </a:rPr>
                        <a:t>Pound</a:t>
                      </a:r>
                      <a:endParaRPr kumimoji="0" lang="en-US" sz="1400" b="0" i="0" u="none" strike="noStrike" cap="none" normalizeH="0" baseline="0" dirty="0" smtClean="0">
                        <a:ln>
                          <a:noFill/>
                        </a:ln>
                        <a:solidFill>
                          <a:schemeClr val="tx1"/>
                        </a:solidFill>
                        <a:effectLst/>
                        <a:latin typeface="Calibri" panose="020F0502020204030204" pitchFamily="34" charset="0"/>
                      </a:endParaRPr>
                    </a:p>
                  </a:txBody>
                  <a:tcPr marL="117566" marR="11756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7936">
                <a:tc rowSpan="2">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400" b="1" i="0" u="none" strike="noStrike" cap="none" normalizeH="0" baseline="0" dirty="0" smtClean="0">
                          <a:ln>
                            <a:noFill/>
                          </a:ln>
                          <a:solidFill>
                            <a:schemeClr val="tx1"/>
                          </a:solidFill>
                          <a:effectLst/>
                          <a:latin typeface="Calibri" panose="020F0502020204030204" pitchFamily="34" charset="0"/>
                          <a:cs typeface="Arial" charset="0"/>
                        </a:rPr>
                        <a:t>Eggs</a:t>
                      </a:r>
                      <a:endParaRPr kumimoji="0" lang="en-US" sz="1400" b="0" i="0" u="none" strike="noStrike" cap="none" normalizeH="0" baseline="0" dirty="0" smtClean="0">
                        <a:ln>
                          <a:noFill/>
                        </a:ln>
                        <a:solidFill>
                          <a:schemeClr val="tx1"/>
                        </a:solidFill>
                        <a:effectLst/>
                        <a:latin typeface="Calibri" panose="020F0502020204030204" pitchFamily="34" charset="0"/>
                      </a:endParaRPr>
                    </a:p>
                  </a:txBody>
                  <a:tcPr marL="117566" marR="1175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2">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400" b="1" i="0" u="none" strike="noStrike" cap="none" normalizeH="0" baseline="0" dirty="0" smtClean="0">
                          <a:ln>
                            <a:noFill/>
                          </a:ln>
                          <a:solidFill>
                            <a:schemeClr val="tx1"/>
                          </a:solidFill>
                          <a:effectLst/>
                          <a:latin typeface="Calibri" panose="020F0502020204030204" pitchFamily="34" charset="0"/>
                          <a:cs typeface="Arial" charset="0"/>
                        </a:rPr>
                        <a:t>03</a:t>
                      </a:r>
                      <a:endParaRPr kumimoji="0" lang="en-US" sz="1400" b="1" i="0" u="none" strike="noStrike" cap="none" normalizeH="0" baseline="0" dirty="0" smtClean="0">
                        <a:ln>
                          <a:noFill/>
                        </a:ln>
                        <a:solidFill>
                          <a:schemeClr val="tx1"/>
                        </a:solidFill>
                        <a:effectLst/>
                        <a:latin typeface="Calibri" panose="020F0502020204030204" pitchFamily="34" charset="0"/>
                      </a:endParaRPr>
                    </a:p>
                  </a:txBody>
                  <a:tcPr marL="117566" marR="1175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Calibri" panose="020F0502020204030204" pitchFamily="34" charset="0"/>
                          <a:cs typeface="Arial" charset="0"/>
                        </a:rPr>
                        <a:t>000</a:t>
                      </a:r>
                      <a:endParaRPr kumimoji="0" lang="en-US" sz="1400" b="0" i="0" u="none" strike="noStrike" cap="none" normalizeH="0" baseline="0" dirty="0" smtClean="0">
                        <a:ln>
                          <a:noFill/>
                        </a:ln>
                        <a:solidFill>
                          <a:schemeClr val="tx1"/>
                        </a:solidFill>
                        <a:effectLst/>
                        <a:latin typeface="Calibri" panose="020F0502020204030204" pitchFamily="34" charset="0"/>
                      </a:endParaRPr>
                    </a:p>
                  </a:txBody>
                  <a:tcPr marL="117566" marR="117566"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Calibri" panose="020F0502020204030204" pitchFamily="34" charset="0"/>
                          <a:cs typeface="Arial" charset="0"/>
                        </a:rPr>
                        <a:t>Eggs all types</a:t>
                      </a:r>
                      <a:endParaRPr kumimoji="0" lang="en-US" sz="1400" b="0" i="0" u="none" strike="noStrike" cap="none" normalizeH="0" baseline="0" dirty="0" smtClean="0">
                        <a:ln>
                          <a:noFill/>
                        </a:ln>
                        <a:solidFill>
                          <a:schemeClr val="tx1"/>
                        </a:solidFill>
                        <a:effectLst/>
                        <a:latin typeface="Calibri" panose="020F0502020204030204" pitchFamily="34" charset="0"/>
                      </a:endParaRPr>
                    </a:p>
                  </a:txBody>
                  <a:tcPr marL="117566" marR="11756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Calibri" panose="020F0502020204030204" pitchFamily="34" charset="0"/>
                          <a:cs typeface="Arial" charset="0"/>
                        </a:rPr>
                        <a:t>Dozen</a:t>
                      </a:r>
                      <a:endParaRPr kumimoji="0" lang="en-US" sz="1400" b="0" i="0" u="none" strike="noStrike" cap="none" normalizeH="0" baseline="0" dirty="0" smtClean="0">
                        <a:ln>
                          <a:noFill/>
                        </a:ln>
                        <a:solidFill>
                          <a:schemeClr val="tx1"/>
                        </a:solidFill>
                        <a:effectLst/>
                        <a:latin typeface="Calibri" panose="020F0502020204030204" pitchFamily="34" charset="0"/>
                      </a:endParaRPr>
                    </a:p>
                  </a:txBody>
                  <a:tcPr marL="117566" marR="117566"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41560">
                <a:tc vMerge="1">
                  <a:txBody>
                    <a:body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endParaRPr kumimoji="0" lang="en-US" sz="1000" b="0" i="0" u="none" strike="noStrike" cap="none" normalizeH="0" baseline="0" dirty="0" smtClean="0">
                        <a:ln>
                          <a:noFill/>
                        </a:ln>
                        <a:solidFill>
                          <a:schemeClr val="tx1"/>
                        </a:solidFill>
                        <a:effectLst/>
                        <a:latin typeface="Calibri" panose="020F0502020204030204" pitchFamily="34" charset="0"/>
                      </a:endParaRPr>
                    </a:p>
                  </a:txBody>
                  <a:tcPr marL="117566" marR="11756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DDDDD"/>
                    </a:solidFill>
                  </a:tcPr>
                </a:tc>
                <a:tc vMerge="1">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endParaRPr kumimoji="0" lang="en-US" sz="1000" b="0" i="0" u="none" strike="noStrike" cap="none" normalizeH="0" baseline="0" dirty="0" smtClean="0">
                        <a:ln>
                          <a:noFill/>
                        </a:ln>
                        <a:solidFill>
                          <a:schemeClr val="tx1"/>
                        </a:solidFill>
                        <a:effectLst/>
                        <a:latin typeface="Calibri" panose="020F0502020204030204" pitchFamily="34" charset="0"/>
                      </a:endParaRPr>
                    </a:p>
                  </a:txBody>
                  <a:tcPr marL="117566" marR="11756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DDDDD"/>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Calibri" panose="020F0502020204030204" pitchFamily="34" charset="0"/>
                        </a:rPr>
                        <a:t>001</a:t>
                      </a:r>
                    </a:p>
                  </a:txBody>
                  <a:tcPr marL="117566" marR="117566"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Calibri" panose="020F0502020204030204" pitchFamily="34" charset="0"/>
                        </a:rPr>
                        <a:t>Fresh eggs </a:t>
                      </a:r>
                      <a:r>
                        <a:rPr kumimoji="0" lang="en-US" sz="1400" b="0" i="0" u="none" strike="noStrike" cap="none" normalizeH="0" baseline="0" dirty="0" smtClean="0">
                          <a:ln>
                            <a:noFill/>
                          </a:ln>
                          <a:solidFill>
                            <a:schemeClr val="tx1"/>
                          </a:solidFill>
                          <a:effectLst/>
                          <a:latin typeface="Calibri" panose="020F0502020204030204" pitchFamily="34" charset="0"/>
                          <a:cs typeface="Arial" charset="0"/>
                        </a:rPr>
                        <a:t>in Dozen Cartons</a:t>
                      </a:r>
                      <a:endParaRPr kumimoji="0" lang="en-US" sz="1400" b="0" i="0" u="none" strike="noStrike" cap="none" normalizeH="0" baseline="0" dirty="0" smtClean="0">
                        <a:ln>
                          <a:noFill/>
                        </a:ln>
                        <a:solidFill>
                          <a:schemeClr val="tx1"/>
                        </a:solidFill>
                        <a:effectLst/>
                        <a:latin typeface="Calibri" panose="020F0502020204030204" pitchFamily="34" charset="0"/>
                      </a:endParaRPr>
                    </a:p>
                  </a:txBody>
                  <a:tcPr marL="117566" marR="11756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Calibri" panose="020F0502020204030204" pitchFamily="34" charset="0"/>
                          <a:cs typeface="Arial" charset="0"/>
                        </a:rPr>
                        <a:t>Dozen</a:t>
                      </a:r>
                      <a:endParaRPr kumimoji="0" lang="en-US" sz="1400" b="0" i="0" u="none" strike="noStrike" cap="none" normalizeH="0" baseline="0" dirty="0" smtClean="0">
                        <a:ln>
                          <a:noFill/>
                        </a:ln>
                        <a:solidFill>
                          <a:schemeClr val="tx1"/>
                        </a:solidFill>
                        <a:effectLst/>
                        <a:latin typeface="Calibri" panose="020F0502020204030204" pitchFamily="34" charset="0"/>
                      </a:endParaRPr>
                    </a:p>
                  </a:txBody>
                  <a:tcPr marL="117566" marR="117566"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237936">
                <a:tc rowSpan="2">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400" b="1" i="0" u="none" strike="noStrike" cap="none" normalizeH="0" baseline="0" dirty="0" smtClean="0">
                          <a:ln>
                            <a:noFill/>
                          </a:ln>
                          <a:solidFill>
                            <a:schemeClr val="tx1"/>
                          </a:solidFill>
                          <a:effectLst/>
                          <a:latin typeface="Calibri" panose="020F0502020204030204" pitchFamily="34" charset="0"/>
                          <a:cs typeface="Arial" charset="0"/>
                        </a:rPr>
                        <a:t>Cereal</a:t>
                      </a:r>
                      <a:endParaRPr kumimoji="0" lang="en-US" sz="1400" b="0" i="0" u="none" strike="noStrike" cap="none" normalizeH="0" baseline="0" dirty="0" smtClean="0">
                        <a:ln>
                          <a:noFill/>
                        </a:ln>
                        <a:solidFill>
                          <a:schemeClr val="tx1"/>
                        </a:solidFill>
                        <a:effectLst/>
                        <a:latin typeface="Calibri" panose="020F0502020204030204" pitchFamily="34" charset="0"/>
                      </a:endParaRPr>
                    </a:p>
                  </a:txBody>
                  <a:tcPr marL="117566" marR="1175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400" b="1" i="0" u="none" strike="noStrike" cap="none" normalizeH="0" baseline="0" dirty="0" smtClean="0">
                          <a:ln>
                            <a:noFill/>
                          </a:ln>
                          <a:solidFill>
                            <a:schemeClr val="tx1"/>
                          </a:solidFill>
                          <a:effectLst/>
                          <a:latin typeface="Calibri" panose="020F0502020204030204" pitchFamily="34" charset="0"/>
                          <a:cs typeface="Arial" charset="0"/>
                        </a:rPr>
                        <a:t>05</a:t>
                      </a:r>
                      <a:endParaRPr kumimoji="0" lang="en-US" sz="1400" b="1" i="0" u="none" strike="noStrike" cap="none" normalizeH="0" baseline="0" dirty="0" smtClean="0">
                        <a:ln>
                          <a:noFill/>
                        </a:ln>
                        <a:solidFill>
                          <a:schemeClr val="tx1"/>
                        </a:solidFill>
                        <a:effectLst/>
                        <a:latin typeface="Calibri" panose="020F0502020204030204" pitchFamily="34" charset="0"/>
                      </a:endParaRPr>
                    </a:p>
                  </a:txBody>
                  <a:tcPr marL="117566" marR="1175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Calibri" panose="020F0502020204030204" pitchFamily="34" charset="0"/>
                          <a:cs typeface="Arial" charset="0"/>
                        </a:rPr>
                        <a:t>000</a:t>
                      </a:r>
                      <a:endParaRPr kumimoji="0" lang="en-US" sz="1400" b="0" i="0" u="none" strike="noStrike" cap="none" normalizeH="0" baseline="0" dirty="0" smtClean="0">
                        <a:ln>
                          <a:noFill/>
                        </a:ln>
                        <a:solidFill>
                          <a:schemeClr val="tx1"/>
                        </a:solidFill>
                        <a:effectLst/>
                        <a:latin typeface="Calibri" panose="020F0502020204030204" pitchFamily="34" charset="0"/>
                      </a:endParaRPr>
                    </a:p>
                  </a:txBody>
                  <a:tcPr marL="117566" marR="117566"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Calibri" panose="020F0502020204030204" pitchFamily="34" charset="0"/>
                          <a:cs typeface="Arial" charset="0"/>
                        </a:rPr>
                        <a:t>Cereal all types</a:t>
                      </a:r>
                    </a:p>
                  </a:txBody>
                  <a:tcPr marL="117566" marR="11756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Calibri" panose="020F0502020204030204" pitchFamily="34" charset="0"/>
                          <a:cs typeface="Arial" charset="0"/>
                        </a:rPr>
                        <a:t>Ounce</a:t>
                      </a:r>
                      <a:endParaRPr kumimoji="0" lang="en-US" sz="1400" b="0" i="0" u="none" strike="noStrike" cap="none" normalizeH="0" baseline="0" dirty="0" smtClean="0">
                        <a:ln>
                          <a:noFill/>
                        </a:ln>
                        <a:solidFill>
                          <a:schemeClr val="tx1"/>
                        </a:solidFill>
                        <a:effectLst/>
                        <a:latin typeface="Calibri" panose="020F0502020204030204" pitchFamily="34" charset="0"/>
                      </a:endParaRPr>
                    </a:p>
                  </a:txBody>
                  <a:tcPr marL="117566" marR="117566"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4294">
                <a:tc vMerge="1">
                  <a:txBody>
                    <a:body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endParaRPr kumimoji="0" lang="en-US" sz="1000" b="0" i="0" u="none" strike="noStrike" cap="none" normalizeH="0" baseline="0" dirty="0" smtClean="0">
                        <a:ln>
                          <a:noFill/>
                        </a:ln>
                        <a:solidFill>
                          <a:schemeClr val="tx1"/>
                        </a:solidFill>
                        <a:effectLst/>
                        <a:latin typeface="Calibri" panose="020F0502020204030204" pitchFamily="34" charset="0"/>
                      </a:endParaRPr>
                    </a:p>
                  </a:txBody>
                  <a:tcPr marL="117566" marR="11756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endParaRPr kumimoji="0" lang="en-US" sz="1000" b="0" i="0" u="none" strike="noStrike" cap="none" normalizeH="0" baseline="0" dirty="0" smtClean="0">
                        <a:ln>
                          <a:noFill/>
                        </a:ln>
                        <a:solidFill>
                          <a:schemeClr val="tx1"/>
                        </a:solidFill>
                        <a:effectLst/>
                        <a:latin typeface="Calibri" panose="020F0502020204030204" pitchFamily="34" charset="0"/>
                      </a:endParaRPr>
                    </a:p>
                  </a:txBody>
                  <a:tcPr marL="117566" marR="11756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Calibri" panose="020F0502020204030204" pitchFamily="34" charset="0"/>
                        </a:rPr>
                        <a:t>001</a:t>
                      </a:r>
                    </a:p>
                  </a:txBody>
                  <a:tcPr marL="117566" marR="117566"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Calibri" panose="020F0502020204030204" pitchFamily="34" charset="0"/>
                          <a:cs typeface="Arial" charset="0"/>
                        </a:rPr>
                        <a:t>Cereal - hot and cold </a:t>
                      </a:r>
                      <a:endParaRPr kumimoji="0" lang="en-US" sz="1400" b="0" i="0" u="none" strike="noStrike" cap="none" normalizeH="0" baseline="0" dirty="0" smtClean="0">
                        <a:ln>
                          <a:noFill/>
                        </a:ln>
                        <a:solidFill>
                          <a:schemeClr val="tx1"/>
                        </a:solidFill>
                        <a:effectLst/>
                        <a:latin typeface="Calibri" panose="020F0502020204030204" pitchFamily="34" charset="0"/>
                      </a:endParaRPr>
                    </a:p>
                  </a:txBody>
                  <a:tcPr marL="117566" marR="11756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Calibri" panose="020F0502020204030204" pitchFamily="34" charset="0"/>
                          <a:cs typeface="Arial" charset="0"/>
                        </a:rPr>
                        <a:t>Ounce</a:t>
                      </a:r>
                    </a:p>
                  </a:txBody>
                  <a:tcPr marL="117566" marR="117566"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294">
                <a:tc rowSpan="4">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400" b="1" i="0" u="none" strike="noStrike" cap="none" normalizeH="0" baseline="0" dirty="0" smtClean="0">
                          <a:ln>
                            <a:noFill/>
                          </a:ln>
                          <a:solidFill>
                            <a:schemeClr val="tx1"/>
                          </a:solidFill>
                          <a:effectLst/>
                          <a:latin typeface="Calibri" panose="020F0502020204030204" pitchFamily="34" charset="0"/>
                          <a:cs typeface="Arial" charset="0"/>
                        </a:rPr>
                        <a:t>Legumes/ Beans</a:t>
                      </a:r>
                      <a:endParaRPr kumimoji="0" lang="en-US" sz="1400" b="0" i="0" u="none" strike="noStrike" cap="none" normalizeH="0" baseline="0" dirty="0" smtClean="0">
                        <a:ln>
                          <a:noFill/>
                        </a:ln>
                        <a:solidFill>
                          <a:schemeClr val="tx1"/>
                        </a:solidFill>
                        <a:effectLst/>
                        <a:latin typeface="Calibri" panose="020F0502020204030204" pitchFamily="34" charset="0"/>
                      </a:endParaRPr>
                    </a:p>
                  </a:txBody>
                  <a:tcPr marL="117566" marR="1175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rowSpan="4">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400" b="1" i="0" u="none" strike="noStrike" cap="none" normalizeH="0" baseline="0" dirty="0" smtClean="0">
                          <a:ln>
                            <a:noFill/>
                          </a:ln>
                          <a:solidFill>
                            <a:schemeClr val="tx1"/>
                          </a:solidFill>
                          <a:effectLst/>
                          <a:latin typeface="Calibri" panose="020F0502020204030204" pitchFamily="34" charset="0"/>
                          <a:cs typeface="Arial" charset="0"/>
                        </a:rPr>
                        <a:t>06 </a:t>
                      </a:r>
                      <a:endParaRPr kumimoji="0" lang="en-US" sz="1400" b="1" i="0" u="none" strike="noStrike" cap="none" normalizeH="0" baseline="0" dirty="0" smtClean="0">
                        <a:ln>
                          <a:noFill/>
                        </a:ln>
                        <a:solidFill>
                          <a:schemeClr val="tx1"/>
                        </a:solidFill>
                        <a:effectLst/>
                        <a:latin typeface="Calibri" panose="020F0502020204030204" pitchFamily="34" charset="0"/>
                      </a:endParaRPr>
                    </a:p>
                  </a:txBody>
                  <a:tcPr marL="117566" marR="1175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Calibri" panose="020F0502020204030204" pitchFamily="34" charset="0"/>
                          <a:cs typeface="Arial" charset="0"/>
                        </a:rPr>
                        <a:t>000</a:t>
                      </a:r>
                      <a:endParaRPr kumimoji="0" lang="en-US" sz="1400" b="0" i="0" u="none" strike="noStrike" cap="none" normalizeH="0" baseline="0" dirty="0" smtClean="0">
                        <a:ln>
                          <a:noFill/>
                        </a:ln>
                        <a:solidFill>
                          <a:schemeClr val="tx1"/>
                        </a:solidFill>
                        <a:effectLst/>
                        <a:latin typeface="Calibri" panose="020F0502020204030204" pitchFamily="34" charset="0"/>
                      </a:endParaRPr>
                    </a:p>
                  </a:txBody>
                  <a:tcPr marL="117566" marR="117566"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Calibri" panose="020F0502020204030204" pitchFamily="34" charset="0"/>
                        </a:rPr>
                        <a:t>Legumes/Beans all types</a:t>
                      </a:r>
                    </a:p>
                  </a:txBody>
                  <a:tcPr marL="117566" marR="11756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Calibri" panose="020F0502020204030204" pitchFamily="34" charset="0"/>
                          <a:cs typeface="Arial" charset="0"/>
                        </a:rPr>
                        <a:t>Cont</a:t>
                      </a:r>
                      <a:endParaRPr kumimoji="0" lang="en-US" sz="1400" b="0" i="0" u="none" strike="noStrike" cap="none" normalizeH="0" baseline="0" dirty="0" smtClean="0">
                        <a:ln>
                          <a:noFill/>
                        </a:ln>
                        <a:solidFill>
                          <a:schemeClr val="tx1"/>
                        </a:solidFill>
                        <a:effectLst/>
                        <a:latin typeface="Calibri" panose="020F0502020204030204" pitchFamily="34" charset="0"/>
                      </a:endParaRPr>
                    </a:p>
                  </a:txBody>
                  <a:tcPr marL="117566" marR="11756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37936">
                <a:tc vMerge="1">
                  <a:txBody>
                    <a:body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endParaRPr kumimoji="0" lang="en-US" sz="1000" b="0" i="0" u="none" strike="noStrike" cap="none" normalizeH="0" baseline="0" dirty="0" smtClean="0">
                        <a:ln>
                          <a:noFill/>
                        </a:ln>
                        <a:solidFill>
                          <a:schemeClr val="tx1"/>
                        </a:solidFill>
                        <a:effectLst/>
                        <a:latin typeface="Calibri" panose="020F0502020204030204" pitchFamily="34" charset="0"/>
                      </a:endParaRPr>
                    </a:p>
                  </a:txBody>
                  <a:tcPr marL="117566" marR="11756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DDDDD"/>
                    </a:solidFill>
                  </a:tcPr>
                </a:tc>
                <a:tc vMerge="1">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endParaRPr kumimoji="0" lang="en-US" sz="1000" b="0" i="0" u="none" strike="noStrike" cap="none" normalizeH="0" baseline="0" dirty="0" smtClean="0">
                        <a:ln>
                          <a:noFill/>
                        </a:ln>
                        <a:solidFill>
                          <a:schemeClr val="tx1"/>
                        </a:solidFill>
                        <a:effectLst/>
                        <a:latin typeface="Calibri" panose="020F0502020204030204" pitchFamily="34" charset="0"/>
                      </a:endParaRPr>
                    </a:p>
                  </a:txBody>
                  <a:tcPr marL="117566" marR="11756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DDDDD"/>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Calibri" panose="020F0502020204030204" pitchFamily="34" charset="0"/>
                          <a:cs typeface="Arial" charset="0"/>
                        </a:rPr>
                        <a:t>001</a:t>
                      </a:r>
                      <a:endParaRPr kumimoji="0" lang="en-US" sz="1400" b="0" i="0" u="none" strike="noStrike" cap="none" normalizeH="0" baseline="0" dirty="0" smtClean="0">
                        <a:ln>
                          <a:noFill/>
                        </a:ln>
                        <a:solidFill>
                          <a:schemeClr val="tx1"/>
                        </a:solidFill>
                        <a:effectLst/>
                        <a:latin typeface="Calibri" panose="020F0502020204030204" pitchFamily="34" charset="0"/>
                      </a:endParaRPr>
                    </a:p>
                  </a:txBody>
                  <a:tcPr marL="117566" marR="117566"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Calibri" panose="020F0502020204030204" pitchFamily="34" charset="0"/>
                          <a:cs typeface="Arial" charset="0"/>
                        </a:rPr>
                        <a:t>Peanut Butter 18 </a:t>
                      </a:r>
                      <a:r>
                        <a:rPr kumimoji="0" lang="en-US" sz="1400" b="0" i="0" u="none" strike="noStrike" cap="none" normalizeH="0" baseline="0" dirty="0" err="1" smtClean="0">
                          <a:ln>
                            <a:noFill/>
                          </a:ln>
                          <a:solidFill>
                            <a:schemeClr val="tx1"/>
                          </a:solidFill>
                          <a:effectLst/>
                          <a:latin typeface="Calibri" panose="020F0502020204030204" pitchFamily="34" charset="0"/>
                          <a:cs typeface="Arial" charset="0"/>
                        </a:rPr>
                        <a:t>oz</a:t>
                      </a:r>
                      <a:endParaRPr kumimoji="0" lang="en-US" sz="1400" b="0" i="0" u="none" strike="noStrike" cap="none" normalizeH="0" baseline="0" dirty="0" smtClean="0">
                        <a:ln>
                          <a:noFill/>
                        </a:ln>
                        <a:solidFill>
                          <a:schemeClr val="tx1"/>
                        </a:solidFill>
                        <a:effectLst/>
                        <a:latin typeface="Calibri" panose="020F0502020204030204" pitchFamily="34" charset="0"/>
                        <a:cs typeface="Arial" charset="0"/>
                      </a:endParaRPr>
                    </a:p>
                  </a:txBody>
                  <a:tcPr marL="117566" marR="11756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Calibri" panose="020F0502020204030204" pitchFamily="34" charset="0"/>
                          <a:cs typeface="Arial" charset="0"/>
                        </a:rPr>
                        <a:t>Cont</a:t>
                      </a:r>
                    </a:p>
                  </a:txBody>
                  <a:tcPr marL="117566" marR="11756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37936">
                <a:tc vMerge="1">
                  <a:txBody>
                    <a:body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endParaRPr kumimoji="0" lang="en-US" sz="1000" b="0" i="0" u="none" strike="noStrike" cap="none" normalizeH="0" baseline="0" dirty="0" smtClean="0">
                        <a:ln>
                          <a:noFill/>
                        </a:ln>
                        <a:solidFill>
                          <a:schemeClr val="tx1"/>
                        </a:solidFill>
                        <a:effectLst/>
                        <a:latin typeface="Calibri" panose="020F0502020204030204" pitchFamily="34" charset="0"/>
                      </a:endParaRPr>
                    </a:p>
                  </a:txBody>
                  <a:tcPr marL="117566" marR="11756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DDDDD"/>
                    </a:solidFill>
                  </a:tcPr>
                </a:tc>
                <a:tc vMerge="1">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endParaRPr kumimoji="0" lang="en-US" sz="1000" b="0" i="0" u="none" strike="noStrike" cap="none" normalizeH="0" baseline="0" dirty="0" smtClean="0">
                        <a:ln>
                          <a:noFill/>
                        </a:ln>
                        <a:solidFill>
                          <a:schemeClr val="tx1"/>
                        </a:solidFill>
                        <a:effectLst/>
                        <a:latin typeface="Calibri" panose="020F0502020204030204" pitchFamily="34" charset="0"/>
                      </a:endParaRPr>
                    </a:p>
                  </a:txBody>
                  <a:tcPr marL="117566" marR="11756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DDDDDD"/>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Calibri" panose="020F0502020204030204" pitchFamily="34" charset="0"/>
                          <a:cs typeface="Arial" charset="0"/>
                        </a:rPr>
                        <a:t>002</a:t>
                      </a:r>
                      <a:endParaRPr kumimoji="0" lang="en-US" sz="1400" b="0" i="0" u="none" strike="noStrike" cap="none" normalizeH="0" baseline="0" dirty="0" smtClean="0">
                        <a:ln>
                          <a:noFill/>
                        </a:ln>
                        <a:solidFill>
                          <a:schemeClr val="tx1"/>
                        </a:solidFill>
                        <a:effectLst/>
                        <a:latin typeface="Calibri" panose="020F0502020204030204" pitchFamily="34" charset="0"/>
                      </a:endParaRPr>
                    </a:p>
                  </a:txBody>
                  <a:tcPr marL="117566" marR="117566"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Calibri" panose="020F0502020204030204" pitchFamily="34" charset="0"/>
                        </a:rPr>
                        <a:t>Dry or Can Beans/Peas 16 </a:t>
                      </a:r>
                      <a:r>
                        <a:rPr kumimoji="0" lang="en-US" sz="1400" b="0" i="0" u="none" strike="noStrike" cap="none" normalizeH="0" baseline="0" dirty="0" err="1" smtClean="0">
                          <a:ln>
                            <a:noFill/>
                          </a:ln>
                          <a:solidFill>
                            <a:schemeClr val="tx1"/>
                          </a:solidFill>
                          <a:effectLst/>
                          <a:latin typeface="Calibri" panose="020F0502020204030204" pitchFamily="34" charset="0"/>
                        </a:rPr>
                        <a:t>oz</a:t>
                      </a:r>
                      <a:endParaRPr kumimoji="0" lang="en-US" sz="1400" b="0" i="0" u="none" strike="noStrike" cap="none" normalizeH="0" baseline="0" dirty="0" smtClean="0">
                        <a:ln>
                          <a:noFill/>
                        </a:ln>
                        <a:solidFill>
                          <a:schemeClr val="tx1"/>
                        </a:solidFill>
                        <a:effectLst/>
                        <a:latin typeface="Calibri" panose="020F0502020204030204" pitchFamily="34" charset="0"/>
                      </a:endParaRPr>
                    </a:p>
                  </a:txBody>
                  <a:tcPr marL="117566" marR="11756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Calibri" panose="020F0502020204030204" pitchFamily="34" charset="0"/>
                          <a:cs typeface="Arial" charset="0"/>
                        </a:rPr>
                        <a:t>Cont</a:t>
                      </a:r>
                    </a:p>
                  </a:txBody>
                  <a:tcPr marL="117566" marR="11756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237936">
                <a:tc vMerge="1">
                  <a:txBody>
                    <a:body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endParaRPr kumimoji="0" lang="en-US" sz="1000" b="0" i="0" u="none" strike="noStrike" cap="none" normalizeH="0" baseline="0" dirty="0" smtClean="0">
                        <a:ln>
                          <a:noFill/>
                        </a:ln>
                        <a:solidFill>
                          <a:schemeClr val="tx1"/>
                        </a:solidFill>
                        <a:effectLst/>
                        <a:latin typeface="Calibri" panose="020F0502020204030204" pitchFamily="34" charset="0"/>
                      </a:endParaRPr>
                    </a:p>
                  </a:txBody>
                  <a:tcPr marL="117566" marR="11756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vMerge="1">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endParaRPr kumimoji="0" lang="en-US" sz="1000" b="0" i="0" u="none" strike="noStrike" cap="none" normalizeH="0" baseline="0" dirty="0" smtClean="0">
                        <a:ln>
                          <a:noFill/>
                        </a:ln>
                        <a:solidFill>
                          <a:schemeClr val="tx1"/>
                        </a:solidFill>
                        <a:effectLst/>
                        <a:latin typeface="Calibri" panose="020F0502020204030204" pitchFamily="34" charset="0"/>
                      </a:endParaRPr>
                    </a:p>
                  </a:txBody>
                  <a:tcPr marL="117566" marR="11756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Calibri" panose="020F0502020204030204" pitchFamily="34" charset="0"/>
                        </a:rPr>
                        <a:t>003</a:t>
                      </a:r>
                    </a:p>
                  </a:txBody>
                  <a:tcPr marL="117566" marR="117566"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Calibri" panose="020F0502020204030204" pitchFamily="34" charset="0"/>
                        </a:rPr>
                        <a:t>Canned Beans (4 cans = 1 Container)</a:t>
                      </a:r>
                    </a:p>
                  </a:txBody>
                  <a:tcPr marL="117566" marR="11756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Calibri" panose="020F0502020204030204" pitchFamily="34" charset="0"/>
                          <a:cs typeface="Arial" charset="0"/>
                        </a:rPr>
                        <a:t>Cont</a:t>
                      </a:r>
                    </a:p>
                  </a:txBody>
                  <a:tcPr marL="117566" marR="117566"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bl>
          </a:graphicData>
        </a:graphic>
      </p:graphicFrame>
      <p:sp>
        <p:nvSpPr>
          <p:cNvPr id="9" name="TextBox 8"/>
          <p:cNvSpPr txBox="1"/>
          <p:nvPr/>
        </p:nvSpPr>
        <p:spPr>
          <a:xfrm>
            <a:off x="457200" y="5943600"/>
            <a:ext cx="8458200" cy="307777"/>
          </a:xfrm>
          <a:prstGeom prst="rect">
            <a:avLst/>
          </a:prstGeom>
          <a:noFill/>
        </p:spPr>
        <p:txBody>
          <a:bodyPr wrap="square" rtlCol="0">
            <a:spAutoFit/>
          </a:bodyPr>
          <a:lstStyle/>
          <a:p>
            <a:pPr algn="ctr"/>
            <a:r>
              <a:rPr lang="en-US" sz="1200" b="1" dirty="0" smtClean="0">
                <a:latin typeface="Calibri" panose="020F0502020204030204" pitchFamily="34" charset="0"/>
              </a:rPr>
              <a:t>This example is from the National Food Category / Subcategory List.  Specific offerings/sizes may vary from state to state</a:t>
            </a:r>
            <a:r>
              <a:rPr lang="en-US" sz="1400" b="1" dirty="0" smtClean="0">
                <a:latin typeface="Calibri" panose="020F0502020204030204" pitchFamily="34" charset="0"/>
              </a:rPr>
              <a:t>.</a:t>
            </a:r>
            <a:endParaRPr lang="en-US" sz="1400" b="1"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
          <p:cNvSpPr>
            <a:spLocks noGrp="1" noChangeArrowheads="1"/>
          </p:cNvSpPr>
          <p:nvPr>
            <p:ph type="title"/>
          </p:nvPr>
        </p:nvSpPr>
        <p:spPr/>
        <p:txBody>
          <a:bodyPr/>
          <a:lstStyle/>
          <a:p>
            <a:r>
              <a:rPr lang="en-US" dirty="0" smtClean="0"/>
              <a:t>Access to Balance Information</a:t>
            </a:r>
          </a:p>
        </p:txBody>
      </p:sp>
      <p:sp>
        <p:nvSpPr>
          <p:cNvPr id="23" name="Footer Placeholder 22"/>
          <p:cNvSpPr>
            <a:spLocks noGrp="1"/>
          </p:cNvSpPr>
          <p:nvPr>
            <p:ph type="ftr" sz="quarter" idx="11"/>
          </p:nvPr>
        </p:nvSpPr>
        <p:spPr/>
        <p:txBody>
          <a:bodyPr/>
          <a:lstStyle/>
          <a:p>
            <a:r>
              <a:rPr lang="en-US" dirty="0" smtClean="0"/>
              <a:t>eWIC: From the Vendor Perspective</a:t>
            </a:r>
            <a:endParaRPr lang="en-US" dirty="0"/>
          </a:p>
        </p:txBody>
      </p:sp>
      <p:sp>
        <p:nvSpPr>
          <p:cNvPr id="18" name="Slide Number Placeholder 17"/>
          <p:cNvSpPr>
            <a:spLocks noGrp="1"/>
          </p:cNvSpPr>
          <p:nvPr>
            <p:ph type="sldNum" sz="quarter" idx="12"/>
          </p:nvPr>
        </p:nvSpPr>
        <p:spPr/>
        <p:txBody>
          <a:bodyPr>
            <a:normAutofit fontScale="85000" lnSpcReduction="20000"/>
          </a:bodyPr>
          <a:lstStyle/>
          <a:p>
            <a:fld id="{3FFAE516-8FCC-4B1A-B5E9-11EB1E438C5E}" type="slidenum">
              <a:rPr lang="en-US" smtClean="0"/>
              <a:pPr/>
              <a:t>14</a:t>
            </a:fld>
            <a:endParaRPr lang="en-US"/>
          </a:p>
        </p:txBody>
      </p:sp>
      <p:sp>
        <p:nvSpPr>
          <p:cNvPr id="9" name="Content Placeholder 8"/>
          <p:cNvSpPr>
            <a:spLocks noGrp="1"/>
          </p:cNvSpPr>
          <p:nvPr>
            <p:ph sz="quarter" idx="1"/>
          </p:nvPr>
        </p:nvSpPr>
        <p:spPr/>
        <p:txBody>
          <a:bodyPr>
            <a:normAutofit lnSpcReduction="10000"/>
          </a:bodyPr>
          <a:lstStyle/>
          <a:p>
            <a:r>
              <a:rPr lang="en-US" dirty="0" smtClean="0"/>
              <a:t>eWIC system always has the current balance</a:t>
            </a:r>
          </a:p>
          <a:p>
            <a:r>
              <a:rPr lang="en-US" dirty="0" smtClean="0"/>
              <a:t>Balance can be obtained through: </a:t>
            </a:r>
          </a:p>
          <a:p>
            <a:pPr lvl="1"/>
            <a:r>
              <a:rPr lang="en-US" dirty="0" smtClean="0"/>
              <a:t>Retail or clinic balance inquiry</a:t>
            </a:r>
          </a:p>
          <a:p>
            <a:pPr lvl="1"/>
            <a:r>
              <a:rPr lang="en-US" dirty="0" smtClean="0"/>
              <a:t>Automated phone line</a:t>
            </a:r>
          </a:p>
          <a:p>
            <a:pPr lvl="1"/>
            <a:r>
              <a:rPr lang="en-US" dirty="0" smtClean="0"/>
              <a:t>Web portal</a:t>
            </a:r>
          </a:p>
          <a:p>
            <a:pPr lvl="1"/>
            <a:r>
              <a:rPr lang="en-US" dirty="0" smtClean="0"/>
              <a:t>Phone app</a:t>
            </a:r>
          </a:p>
          <a:p>
            <a:pPr lvl="1"/>
            <a:r>
              <a:rPr lang="en-US" dirty="0" smtClean="0"/>
              <a:t>Text messaging</a:t>
            </a:r>
          </a:p>
          <a:p>
            <a:r>
              <a:rPr lang="en-US" dirty="0" smtClean="0"/>
              <a:t>Transaction data available immediately as soon as transaction is processed</a:t>
            </a:r>
          </a:p>
        </p:txBody>
      </p:sp>
      <p:grpSp>
        <p:nvGrpSpPr>
          <p:cNvPr id="32" name="Group 95"/>
          <p:cNvGrpSpPr/>
          <p:nvPr/>
        </p:nvGrpSpPr>
        <p:grpSpPr>
          <a:xfrm>
            <a:off x="7848600" y="1066800"/>
            <a:ext cx="990600" cy="609600"/>
            <a:chOff x="4043055" y="5412877"/>
            <a:chExt cx="528945" cy="378027"/>
          </a:xfrm>
          <a:solidFill>
            <a:schemeClr val="accent5">
              <a:lumMod val="60000"/>
              <a:lumOff val="40000"/>
            </a:schemeClr>
          </a:solidFill>
        </p:grpSpPr>
        <p:sp>
          <p:nvSpPr>
            <p:cNvPr id="33" name="Rounded Rectangle 32"/>
            <p:cNvSpPr/>
            <p:nvPr/>
          </p:nvSpPr>
          <p:spPr>
            <a:xfrm>
              <a:off x="4043055" y="5412877"/>
              <a:ext cx="528945" cy="378027"/>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4043055" y="5503103"/>
              <a:ext cx="528945" cy="0"/>
            </a:xfrm>
            <a:prstGeom prst="line">
              <a:avLst/>
            </a:prstGeom>
            <a:grpFill/>
            <a:ln/>
            <a:effectLst/>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6345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lide(fromRigh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Fruit &amp; Vegetables</a:t>
            </a:r>
            <a:endParaRPr lang="en-US" dirty="0"/>
          </a:p>
        </p:txBody>
      </p:sp>
      <p:sp>
        <p:nvSpPr>
          <p:cNvPr id="4" name="Footer Placeholder 3"/>
          <p:cNvSpPr>
            <a:spLocks noGrp="1"/>
          </p:cNvSpPr>
          <p:nvPr>
            <p:ph type="ftr" sz="quarter" idx="11"/>
          </p:nvPr>
        </p:nvSpPr>
        <p:spPr/>
        <p:txBody>
          <a:bodyPr/>
          <a:lstStyle/>
          <a:p>
            <a:r>
              <a:rPr lang="en-US" dirty="0" smtClean="0"/>
              <a:t>eWIC: From the Vendor Perspective</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3FFAE516-8FCC-4B1A-B5E9-11EB1E438C5E}" type="slidenum">
              <a:rPr lang="en-US" smtClean="0"/>
              <a:pPr/>
              <a:t>15</a:t>
            </a:fld>
            <a:endParaRPr lang="en-US" dirty="0"/>
          </a:p>
        </p:txBody>
      </p:sp>
      <p:sp>
        <p:nvSpPr>
          <p:cNvPr id="3" name="Content Placeholder 2"/>
          <p:cNvSpPr>
            <a:spLocks noGrp="1"/>
          </p:cNvSpPr>
          <p:nvPr>
            <p:ph sz="quarter" idx="1"/>
          </p:nvPr>
        </p:nvSpPr>
        <p:spPr/>
        <p:txBody>
          <a:bodyPr/>
          <a:lstStyle/>
          <a:p>
            <a:r>
              <a:rPr lang="en-US" dirty="0" smtClean="0"/>
              <a:t>Fruit &amp; Vegetable Check in eWIC called Fruit &amp; Vegetable Benefits (FVB)</a:t>
            </a:r>
          </a:p>
          <a:p>
            <a:r>
              <a:rPr lang="en-US" dirty="0" smtClean="0"/>
              <a:t>FVBs are not treated as different, but as a Food Category</a:t>
            </a:r>
          </a:p>
          <a:p>
            <a:r>
              <a:rPr lang="en-US" dirty="0" smtClean="0"/>
              <a:t>Value represented in dollars and cents</a:t>
            </a:r>
          </a:p>
          <a:p>
            <a:r>
              <a:rPr lang="en-US" dirty="0" smtClean="0"/>
              <a:t>If FVB not used at one time, remaining FVB are available through the end of the issuance period</a:t>
            </a:r>
            <a:endParaRPr lang="en-US" dirty="0"/>
          </a:p>
        </p:txBody>
      </p:sp>
    </p:spTree>
    <p:extLst>
      <p:ext uri="{BB962C8B-B14F-4D97-AF65-F5344CB8AC3E}">
        <p14:creationId xmlns:p14="http://schemas.microsoft.com/office/powerpoint/2010/main" val="1066208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Fruit &amp; Vegetable Balance</a:t>
            </a:r>
            <a:endParaRPr lang="en-US" dirty="0"/>
          </a:p>
        </p:txBody>
      </p:sp>
      <p:sp>
        <p:nvSpPr>
          <p:cNvPr id="5" name="Footer Placeholder 4"/>
          <p:cNvSpPr>
            <a:spLocks noGrp="1"/>
          </p:cNvSpPr>
          <p:nvPr>
            <p:ph type="ftr" sz="quarter" idx="11"/>
          </p:nvPr>
        </p:nvSpPr>
        <p:spPr/>
        <p:txBody>
          <a:bodyPr/>
          <a:lstStyle/>
          <a:p>
            <a:r>
              <a:rPr lang="en-US" dirty="0" smtClean="0"/>
              <a:t>eWIC: From the Vendor Perspective</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3FFAE516-8FCC-4B1A-B5E9-11EB1E438C5E}" type="slidenum">
              <a:rPr lang="en-US" smtClean="0"/>
              <a:pPr/>
              <a:t>16</a:t>
            </a:fld>
            <a:endParaRPr lang="en-US" dirty="0"/>
          </a:p>
        </p:txBody>
      </p:sp>
      <p:sp>
        <p:nvSpPr>
          <p:cNvPr id="3" name="Content Placeholder 2"/>
          <p:cNvSpPr>
            <a:spLocks noGrp="1"/>
          </p:cNvSpPr>
          <p:nvPr>
            <p:ph sz="quarter" idx="1"/>
          </p:nvPr>
        </p:nvSpPr>
        <p:spPr/>
        <p:txBody>
          <a:bodyPr/>
          <a:lstStyle/>
          <a:p>
            <a:r>
              <a:rPr lang="en-US" dirty="0" smtClean="0"/>
              <a:t>Below is an example of how the FVB will appear in an eWIC balance</a:t>
            </a:r>
          </a:p>
          <a:p>
            <a:endParaRPr lang="en-US" dirty="0" smtClean="0"/>
          </a:p>
          <a:p>
            <a:pPr lvl="1"/>
            <a:endParaRPr lang="en-US" dirty="0"/>
          </a:p>
        </p:txBody>
      </p:sp>
      <p:pic>
        <p:nvPicPr>
          <p:cNvPr id="7" name="Picture 3"/>
          <p:cNvPicPr>
            <a:picLocks noChangeAspect="1" noChangeArrowheads="1"/>
          </p:cNvPicPr>
          <p:nvPr/>
        </p:nvPicPr>
        <p:blipFill>
          <a:blip r:embed="rId3" cstate="print"/>
          <a:srcRect/>
          <a:stretch>
            <a:fillRect/>
          </a:stretch>
        </p:blipFill>
        <p:spPr bwMode="auto">
          <a:xfrm>
            <a:off x="1219200" y="2667000"/>
            <a:ext cx="6200775" cy="3429000"/>
          </a:xfrm>
          <a:prstGeom prst="rect">
            <a:avLst/>
          </a:prstGeom>
          <a:ln>
            <a:noFill/>
          </a:ln>
          <a:effectLst>
            <a:outerShdw blurRad="292100" dist="139700" dir="2700000" algn="tl" rotWithShape="0">
              <a:srgbClr val="333333">
                <a:alpha val="65000"/>
              </a:srgbClr>
            </a:outerShdw>
          </a:effectLst>
        </p:spPr>
      </p:pic>
      <p:sp>
        <p:nvSpPr>
          <p:cNvPr id="8" name="Oval 7"/>
          <p:cNvSpPr/>
          <p:nvPr/>
        </p:nvSpPr>
        <p:spPr>
          <a:xfrm rot="192119">
            <a:off x="755606" y="4209862"/>
            <a:ext cx="6802545" cy="685800"/>
          </a:xfrm>
          <a:prstGeom prst="ellipse">
            <a:avLst/>
          </a:prstGeom>
          <a:noFill/>
          <a:ln w="76200"/>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184838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a:spLocks noGrp="1" noChangeArrowheads="1"/>
          </p:cNvSpPr>
          <p:nvPr>
            <p:ph type="title"/>
          </p:nvPr>
        </p:nvSpPr>
        <p:spPr/>
        <p:txBody>
          <a:bodyPr/>
          <a:lstStyle/>
          <a:p>
            <a:r>
              <a:rPr lang="en-US" smtClean="0"/>
              <a:t>Benefit Aggregation</a:t>
            </a:r>
            <a:endParaRPr lang="en-US" dirty="0" smtClean="0"/>
          </a:p>
        </p:txBody>
      </p:sp>
      <p:sp>
        <p:nvSpPr>
          <p:cNvPr id="5" name="Footer Placeholder 4"/>
          <p:cNvSpPr>
            <a:spLocks noGrp="1"/>
          </p:cNvSpPr>
          <p:nvPr>
            <p:ph type="ftr" sz="quarter" idx="11"/>
          </p:nvPr>
        </p:nvSpPr>
        <p:spPr/>
        <p:txBody>
          <a:bodyPr/>
          <a:lstStyle/>
          <a:p>
            <a:r>
              <a:rPr lang="en-US" dirty="0" smtClean="0"/>
              <a:t>eWIC: From the Vendor Perspective</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3FFAE516-8FCC-4B1A-B5E9-11EB1E438C5E}" type="slidenum">
              <a:rPr lang="en-US" smtClean="0"/>
              <a:pPr/>
              <a:t>17</a:t>
            </a:fld>
            <a:endParaRPr lang="en-US" dirty="0"/>
          </a:p>
        </p:txBody>
      </p:sp>
      <p:sp>
        <p:nvSpPr>
          <p:cNvPr id="47107" name="Rectangle 7"/>
          <p:cNvSpPr>
            <a:spLocks noGrp="1" noChangeArrowheads="1"/>
          </p:cNvSpPr>
          <p:nvPr>
            <p:ph sz="quarter" idx="1"/>
          </p:nvPr>
        </p:nvSpPr>
        <p:spPr/>
        <p:txBody>
          <a:bodyPr/>
          <a:lstStyle/>
          <a:p>
            <a:r>
              <a:rPr lang="en-US" smtClean="0"/>
              <a:t>Benefits for participants within a household are combined into a single household account.</a:t>
            </a:r>
          </a:p>
          <a:p>
            <a:r>
              <a:rPr lang="en-US" smtClean="0"/>
              <a:t>The benefits of all participants in the household can be accessed from one card.</a:t>
            </a:r>
          </a:p>
          <a:p>
            <a:r>
              <a:rPr lang="en-US" smtClean="0"/>
              <a:t>Requires that all benefits issued in a household/family have the same last date to use.</a:t>
            </a:r>
          </a:p>
          <a:p>
            <a:r>
              <a:rPr lang="en-US" smtClean="0"/>
              <a:t>Families experience the ability to better manage their benefits.</a:t>
            </a:r>
            <a:endParaRPr lang="en-US" dirty="0" smtClean="0"/>
          </a:p>
        </p:txBody>
      </p:sp>
    </p:spTree>
    <p:extLst>
      <p:ext uri="{BB962C8B-B14F-4D97-AF65-F5344CB8AC3E}">
        <p14:creationId xmlns:p14="http://schemas.microsoft.com/office/powerpoint/2010/main" val="2577385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headv\Local Settings\Temporary Internet Files\Content.IE5\BZUK1NKB\MP900408952[1].jpg"/>
          <p:cNvPicPr>
            <a:picLocks noChangeAspect="1" noChangeArrowheads="1"/>
          </p:cNvPicPr>
          <p:nvPr/>
        </p:nvPicPr>
        <p:blipFill>
          <a:blip r:embed="rId3" cstate="print"/>
          <a:srcRect/>
          <a:stretch>
            <a:fillRect/>
          </a:stretch>
        </p:blipFill>
        <p:spPr bwMode="auto">
          <a:xfrm>
            <a:off x="7315200" y="5105400"/>
            <a:ext cx="1600200" cy="1447800"/>
          </a:xfrm>
          <a:prstGeom prst="rect">
            <a:avLst/>
          </a:prstGeom>
          <a:ln>
            <a:noFill/>
          </a:ln>
          <a:effectLst>
            <a:outerShdw blurRad="292100" dist="139700" dir="2700000" algn="tl" rotWithShape="0">
              <a:srgbClr val="333333">
                <a:alpha val="65000"/>
              </a:srgbClr>
            </a:outerShdw>
          </a:effectLst>
        </p:spPr>
      </p:pic>
      <p:sp>
        <p:nvSpPr>
          <p:cNvPr id="50180" name="Rectangle 43"/>
          <p:cNvSpPr>
            <a:spLocks noGrp="1" noChangeArrowheads="1"/>
          </p:cNvSpPr>
          <p:nvPr>
            <p:ph type="title"/>
          </p:nvPr>
        </p:nvSpPr>
        <p:spPr/>
        <p:txBody>
          <a:bodyPr/>
          <a:lstStyle/>
          <a:p>
            <a:r>
              <a:rPr lang="en-US" dirty="0" smtClean="0"/>
              <a:t>Paper vs. eWIC: Redemption</a:t>
            </a:r>
          </a:p>
        </p:txBody>
      </p:sp>
      <p:sp>
        <p:nvSpPr>
          <p:cNvPr id="49155" name="Rectangle 44"/>
          <p:cNvSpPr>
            <a:spLocks noGrp="1" noChangeArrowheads="1"/>
          </p:cNvSpPr>
          <p:nvPr>
            <p:ph sz="quarter" idx="2"/>
          </p:nvPr>
        </p:nvSpPr>
        <p:spPr>
          <a:xfrm>
            <a:off x="152400" y="2438400"/>
            <a:ext cx="4343400" cy="4038600"/>
          </a:xfrm>
        </p:spPr>
        <p:txBody>
          <a:bodyPr>
            <a:normAutofit fontScale="92500" lnSpcReduction="10000"/>
          </a:bodyPr>
          <a:lstStyle/>
          <a:p>
            <a:pPr marL="295275" lvl="1" indent="-273050"/>
            <a:r>
              <a:rPr lang="en-US" dirty="0" smtClean="0"/>
              <a:t>Participants must sign</a:t>
            </a:r>
          </a:p>
          <a:p>
            <a:pPr marL="295275" lvl="1" indent="-273050"/>
            <a:r>
              <a:rPr lang="en-US" dirty="0" smtClean="0"/>
              <a:t>WIC items are separated</a:t>
            </a:r>
          </a:p>
          <a:p>
            <a:pPr marL="295275" lvl="1" indent="-273050"/>
            <a:r>
              <a:rPr lang="en-US" dirty="0" smtClean="0"/>
              <a:t>Cashier must:</a:t>
            </a:r>
          </a:p>
          <a:p>
            <a:pPr marL="515938" lvl="2"/>
            <a:r>
              <a:rPr lang="en-US" dirty="0" smtClean="0"/>
              <a:t>Know WIC items</a:t>
            </a:r>
          </a:p>
          <a:p>
            <a:pPr marL="515938" lvl="2"/>
            <a:r>
              <a:rPr lang="en-US" dirty="0" smtClean="0"/>
              <a:t>Check valid use dates</a:t>
            </a:r>
          </a:p>
          <a:p>
            <a:pPr marL="515938" lvl="2"/>
            <a:r>
              <a:rPr lang="en-US" dirty="0" smtClean="0"/>
              <a:t>Determine if items can be purchased</a:t>
            </a:r>
          </a:p>
          <a:p>
            <a:pPr marL="515938" lvl="2"/>
            <a:r>
              <a:rPr lang="en-US" dirty="0" smtClean="0"/>
              <a:t>Record purchase amount</a:t>
            </a:r>
          </a:p>
          <a:p>
            <a:pPr marL="295275" lvl="1" indent="-273050"/>
            <a:r>
              <a:rPr lang="en-US" dirty="0" smtClean="0"/>
              <a:t>Vendor must </a:t>
            </a:r>
            <a:r>
              <a:rPr lang="en-US" dirty="0"/>
              <a:t>write </a:t>
            </a:r>
            <a:r>
              <a:rPr lang="en-US" dirty="0" smtClean="0"/>
              <a:t>the vendor </a:t>
            </a:r>
            <a:r>
              <a:rPr lang="en-US" dirty="0"/>
              <a:t>number </a:t>
            </a:r>
            <a:r>
              <a:rPr lang="en-US" dirty="0" smtClean="0"/>
              <a:t>on the checks and </a:t>
            </a:r>
            <a:r>
              <a:rPr lang="en-US" dirty="0"/>
              <a:t>deposit checks in bank.</a:t>
            </a:r>
            <a:endParaRPr lang="en-US" dirty="0" smtClean="0"/>
          </a:p>
        </p:txBody>
      </p:sp>
      <p:sp>
        <p:nvSpPr>
          <p:cNvPr id="49156" name="Rectangle 45"/>
          <p:cNvSpPr>
            <a:spLocks noGrp="1" noChangeArrowheads="1"/>
          </p:cNvSpPr>
          <p:nvPr>
            <p:ph sz="quarter" idx="4"/>
          </p:nvPr>
        </p:nvSpPr>
        <p:spPr>
          <a:xfrm>
            <a:off x="4572000" y="2438400"/>
            <a:ext cx="4419600" cy="4038600"/>
          </a:xfrm>
        </p:spPr>
        <p:txBody>
          <a:bodyPr>
            <a:normAutofit/>
          </a:bodyPr>
          <a:lstStyle/>
          <a:p>
            <a:pPr marL="295275" lvl="1" indent="-273050"/>
            <a:r>
              <a:rPr lang="en-US" dirty="0" smtClean="0"/>
              <a:t>Cardholders use a PIN</a:t>
            </a:r>
          </a:p>
          <a:p>
            <a:pPr marL="295275" lvl="1" indent="-273050"/>
            <a:r>
              <a:rPr lang="en-US" dirty="0" smtClean="0"/>
              <a:t>WIC items may not have to be separated (depends on store system)</a:t>
            </a:r>
          </a:p>
          <a:p>
            <a:pPr marL="295275" lvl="1" indent="-273050"/>
            <a:r>
              <a:rPr lang="en-US" dirty="0" smtClean="0"/>
              <a:t>The system determines items that can be purchased</a:t>
            </a:r>
          </a:p>
          <a:p>
            <a:pPr marL="295275" lvl="1" indent="-273050"/>
            <a:r>
              <a:rPr lang="en-US" dirty="0" smtClean="0"/>
              <a:t>Automatic </a:t>
            </a:r>
            <a:br>
              <a:rPr lang="en-US" dirty="0" smtClean="0"/>
            </a:br>
            <a:r>
              <a:rPr lang="en-US" dirty="0" smtClean="0"/>
              <a:t>payment</a:t>
            </a:r>
          </a:p>
        </p:txBody>
      </p:sp>
      <p:sp>
        <p:nvSpPr>
          <p:cNvPr id="3" name="Slide Number Placeholder 2"/>
          <p:cNvSpPr>
            <a:spLocks noGrp="1"/>
          </p:cNvSpPr>
          <p:nvPr>
            <p:ph type="sldNum" sz="quarter" idx="16"/>
          </p:nvPr>
        </p:nvSpPr>
        <p:spPr/>
        <p:txBody>
          <a:bodyPr>
            <a:normAutofit fontScale="85000" lnSpcReduction="20000"/>
          </a:bodyPr>
          <a:lstStyle/>
          <a:p>
            <a:fld id="{3FFAE516-8FCC-4B1A-B5E9-11EB1E438C5E}" type="slidenum">
              <a:rPr lang="en-US" smtClean="0"/>
              <a:pPr/>
              <a:t>18</a:t>
            </a:fld>
            <a:endParaRPr lang="en-US" dirty="0"/>
          </a:p>
        </p:txBody>
      </p:sp>
      <p:sp>
        <p:nvSpPr>
          <p:cNvPr id="18" name="Text Placeholder 17"/>
          <p:cNvSpPr>
            <a:spLocks noGrp="1"/>
          </p:cNvSpPr>
          <p:nvPr>
            <p:ph type="body" sz="quarter" idx="1"/>
          </p:nvPr>
        </p:nvSpPr>
        <p:spPr>
          <a:xfrm>
            <a:off x="152400" y="1752600"/>
            <a:ext cx="4343400" cy="640080"/>
          </a:xfrm>
        </p:spPr>
        <p:txBody>
          <a:bodyPr/>
          <a:lstStyle/>
          <a:p>
            <a:r>
              <a:rPr lang="en-US" dirty="0" smtClean="0"/>
              <a:t>Paper WIC Redemption </a:t>
            </a:r>
          </a:p>
        </p:txBody>
      </p:sp>
      <p:sp>
        <p:nvSpPr>
          <p:cNvPr id="19" name="Text Placeholder 18"/>
          <p:cNvSpPr>
            <a:spLocks noGrp="1"/>
          </p:cNvSpPr>
          <p:nvPr>
            <p:ph type="body" sz="quarter" idx="3"/>
          </p:nvPr>
        </p:nvSpPr>
        <p:spPr>
          <a:xfrm>
            <a:off x="4572000" y="1752600"/>
            <a:ext cx="4419600" cy="640080"/>
          </a:xfrm>
        </p:spPr>
        <p:txBody>
          <a:bodyPr/>
          <a:lstStyle/>
          <a:p>
            <a:r>
              <a:rPr lang="en-US" dirty="0" smtClean="0"/>
              <a:t>eWIC Redemption </a:t>
            </a:r>
          </a:p>
        </p:txBody>
      </p:sp>
    </p:spTree>
    <p:extLst>
      <p:ext uri="{BB962C8B-B14F-4D97-AF65-F5344CB8AC3E}">
        <p14:creationId xmlns:p14="http://schemas.microsoft.com/office/powerpoint/2010/main" val="38606482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8"/>
          <p:cNvSpPr>
            <a:spLocks noGrp="1" noChangeArrowheads="1"/>
          </p:cNvSpPr>
          <p:nvPr>
            <p:ph type="title"/>
          </p:nvPr>
        </p:nvSpPr>
        <p:spPr/>
        <p:txBody>
          <a:bodyPr/>
          <a:lstStyle/>
          <a:p>
            <a:r>
              <a:rPr lang="en-US" smtClean="0"/>
              <a:t>UPCs, PLUs and APLs</a:t>
            </a:r>
            <a:endParaRPr lang="en-US" dirty="0" smtClean="0"/>
          </a:p>
        </p:txBody>
      </p:sp>
      <p:sp>
        <p:nvSpPr>
          <p:cNvPr id="2" name="Footer Placeholder 1"/>
          <p:cNvSpPr>
            <a:spLocks noGrp="1"/>
          </p:cNvSpPr>
          <p:nvPr>
            <p:ph type="ftr" sz="quarter" idx="11"/>
          </p:nvPr>
        </p:nvSpPr>
        <p:spPr/>
        <p:txBody>
          <a:bodyPr/>
          <a:lstStyle/>
          <a:p>
            <a:r>
              <a:rPr lang="en-US" dirty="0" smtClean="0"/>
              <a:t>eWIC: From the Vendor Perspective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3FFAE516-8FCC-4B1A-B5E9-11EB1E438C5E}" type="slidenum">
              <a:rPr lang="en-US" smtClean="0"/>
              <a:pPr/>
              <a:t>19</a:t>
            </a:fld>
            <a:endParaRPr lang="en-US" dirty="0"/>
          </a:p>
        </p:txBody>
      </p:sp>
      <p:sp>
        <p:nvSpPr>
          <p:cNvPr id="50179" name="Rectangle 9"/>
          <p:cNvSpPr>
            <a:spLocks noGrp="1" noChangeArrowheads="1"/>
          </p:cNvSpPr>
          <p:nvPr>
            <p:ph sz="quarter" idx="1"/>
          </p:nvPr>
        </p:nvSpPr>
        <p:spPr/>
        <p:txBody>
          <a:bodyPr>
            <a:normAutofit lnSpcReduction="10000"/>
          </a:bodyPr>
          <a:lstStyle/>
          <a:p>
            <a:r>
              <a:rPr lang="en-US" dirty="0" smtClean="0"/>
              <a:t>All UPCs and PLUs for approved WIC items are distributed to retail systems in the Approved Product List (APL) file. </a:t>
            </a:r>
          </a:p>
          <a:p>
            <a:r>
              <a:rPr lang="en-US" dirty="0" smtClean="0"/>
              <a:t>UPCs and PLUs are associated with Categories/ Subcategories in the APL</a:t>
            </a:r>
          </a:p>
          <a:p>
            <a:r>
              <a:rPr lang="en-US" dirty="0" smtClean="0"/>
              <a:t>Retail systems download the APL everyday to process new or updated items</a:t>
            </a:r>
          </a:p>
          <a:p>
            <a:r>
              <a:rPr lang="en-US" dirty="0" smtClean="0"/>
              <a:t>The APL is used as part of the purchase along with the balance to identify what can be purchased by the cardholder</a:t>
            </a:r>
          </a:p>
        </p:txBody>
      </p:sp>
      <p:pic>
        <p:nvPicPr>
          <p:cNvPr id="50180" name="Picture 6" descr="bar code"/>
          <p:cNvPicPr>
            <a:picLocks noChangeAspect="1" noChangeArrowheads="1"/>
          </p:cNvPicPr>
          <p:nvPr/>
        </p:nvPicPr>
        <p:blipFill>
          <a:blip r:embed="rId3" cstate="print"/>
          <a:srcRect l="16951" r="20895" b="39784"/>
          <a:stretch>
            <a:fillRect/>
          </a:stretch>
        </p:blipFill>
        <p:spPr bwMode="auto">
          <a:xfrm rot="20892486">
            <a:off x="283596" y="273390"/>
            <a:ext cx="1269529" cy="827367"/>
          </a:xfrm>
          <a:prstGeom prst="rect">
            <a:avLst/>
          </a:prstGeom>
          <a:ln>
            <a:noFill/>
          </a:ln>
          <a:effectLst>
            <a:outerShdw blurRad="292100" dist="139700" dir="2700000" algn="tl" rotWithShape="0">
              <a:srgbClr val="333333">
                <a:alpha val="65000"/>
              </a:srgbClr>
            </a:outerShdw>
          </a:effectLst>
        </p:spPr>
      </p:pic>
      <p:pic>
        <p:nvPicPr>
          <p:cNvPr id="3074" name="Picture 2" descr="http://4.bp.blogspot.com/_Jj6668dttDQ/S27xfriRQQI/AAAAAAAADlk/S1ZdIakRolE/s200/PLU+sticker.jpg"/>
          <p:cNvPicPr>
            <a:picLocks noChangeAspect="1" noChangeArrowheads="1"/>
          </p:cNvPicPr>
          <p:nvPr/>
        </p:nvPicPr>
        <p:blipFill rotWithShape="1">
          <a:blip r:embed="rId4" cstate="print"/>
          <a:srcRect l="26069"/>
          <a:stretch/>
        </p:blipFill>
        <p:spPr bwMode="auto">
          <a:xfrm rot="20696295">
            <a:off x="7470015" y="381954"/>
            <a:ext cx="685800" cy="695720"/>
          </a:xfrm>
          <a:prstGeom prst="rect">
            <a:avLst/>
          </a:prstGeom>
          <a:ln>
            <a:noFill/>
          </a:ln>
          <a:effectLst>
            <a:outerShdw blurRad="190500" algn="tl" rotWithShape="0">
              <a:srgbClr val="000000">
                <a:alpha val="70000"/>
              </a:srgbClr>
            </a:outerShdw>
          </a:effectLst>
        </p:spPr>
      </p:pic>
      <p:pic>
        <p:nvPicPr>
          <p:cNvPr id="3076" name="Picture 4" descr="http://www.ctahr.hawaii.edu/CS/blogs/sustainable_agriculture/PLU%20Sticker2.jpg"/>
          <p:cNvPicPr>
            <a:picLocks noChangeAspect="1" noChangeArrowheads="1"/>
          </p:cNvPicPr>
          <p:nvPr/>
        </p:nvPicPr>
        <p:blipFill>
          <a:blip r:embed="rId5" cstate="print"/>
          <a:srcRect l="52879"/>
          <a:stretch>
            <a:fillRect/>
          </a:stretch>
        </p:blipFill>
        <p:spPr bwMode="auto">
          <a:xfrm rot="1297505">
            <a:off x="8114816" y="496850"/>
            <a:ext cx="660650" cy="6307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96395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Introduction</a:t>
            </a:r>
            <a:endParaRPr lang="en-US" dirty="0"/>
          </a:p>
        </p:txBody>
      </p:sp>
      <p:sp>
        <p:nvSpPr>
          <p:cNvPr id="3" name="Footer Placeholder 2"/>
          <p:cNvSpPr>
            <a:spLocks noGrp="1"/>
          </p:cNvSpPr>
          <p:nvPr>
            <p:ph type="ftr" sz="quarter" idx="11"/>
          </p:nvPr>
        </p:nvSpPr>
        <p:spPr/>
        <p:txBody>
          <a:bodyPr/>
          <a:lstStyle/>
          <a:p>
            <a:r>
              <a:rPr lang="en-US" dirty="0" smtClean="0"/>
              <a:t>eWIC: From the Vendor Perspective</a:t>
            </a:r>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3FFAE516-8FCC-4B1A-B5E9-11EB1E438C5E}" type="slidenum">
              <a:rPr lang="en-US" smtClean="0"/>
              <a:pPr/>
              <a:t>2</a:t>
            </a:fld>
            <a:endParaRPr lang="en-US" dirty="0"/>
          </a:p>
        </p:txBody>
      </p:sp>
      <p:sp>
        <p:nvSpPr>
          <p:cNvPr id="4" name="Content Placeholder 3"/>
          <p:cNvSpPr>
            <a:spLocks noGrp="1"/>
          </p:cNvSpPr>
          <p:nvPr>
            <p:ph sz="quarter" idx="1"/>
          </p:nvPr>
        </p:nvSpPr>
        <p:spPr/>
        <p:txBody>
          <a:bodyPr>
            <a:normAutofit fontScale="70000" lnSpcReduction="20000"/>
          </a:bodyPr>
          <a:lstStyle/>
          <a:p>
            <a:r>
              <a:rPr lang="en-US" dirty="0"/>
              <a:t>The Hawaii WIC Program is in the process of planning for a transition to EBT, also known as </a:t>
            </a:r>
            <a:r>
              <a:rPr lang="en-US" dirty="0" smtClean="0"/>
              <a:t>eWIC, and has contracted with MAXIMUS for planning support.</a:t>
            </a:r>
          </a:p>
          <a:p>
            <a:r>
              <a:rPr lang="en-US" dirty="0" smtClean="0"/>
              <a:t>About MAXIMUS</a:t>
            </a:r>
          </a:p>
          <a:p>
            <a:pPr lvl="1"/>
            <a:r>
              <a:rPr lang="en-US" dirty="0" smtClean="0"/>
              <a:t>Provides eWIC planning and technical assistance</a:t>
            </a:r>
          </a:p>
          <a:p>
            <a:pPr lvl="1"/>
            <a:r>
              <a:rPr lang="en-US" dirty="0" smtClean="0"/>
              <a:t>More than 15 years experience with eWIC</a:t>
            </a:r>
          </a:p>
          <a:p>
            <a:pPr lvl="1"/>
            <a:r>
              <a:rPr lang="en-US" dirty="0" smtClean="0"/>
              <a:t>Provided planning support to more than 30 WIC State Agencies</a:t>
            </a:r>
          </a:p>
          <a:p>
            <a:pPr lvl="1"/>
            <a:endParaRPr lang="en-US" dirty="0" smtClean="0"/>
          </a:p>
          <a:p>
            <a:r>
              <a:rPr lang="en-US" dirty="0" smtClean="0"/>
              <a:t>MAXIMUS’ role in the Hawaii eWIC project</a:t>
            </a:r>
          </a:p>
          <a:p>
            <a:pPr lvl="1"/>
            <a:r>
              <a:rPr lang="en-US" dirty="0" smtClean="0"/>
              <a:t>Assisting in planning and analysis activities for eWIC</a:t>
            </a:r>
          </a:p>
          <a:p>
            <a:pPr lvl="1"/>
            <a:r>
              <a:rPr lang="en-US" dirty="0" smtClean="0"/>
              <a:t>Supporting development of required documentation for USDA and eWIC procurement</a:t>
            </a:r>
          </a:p>
          <a:p>
            <a:pPr lvl="1"/>
            <a:r>
              <a:rPr lang="en-US" dirty="0" smtClean="0"/>
              <a:t>Providing technical assistance as needed</a:t>
            </a:r>
            <a:endParaRPr lang="en-US" dirty="0"/>
          </a:p>
        </p:txBody>
      </p:sp>
      <p:pic>
        <p:nvPicPr>
          <p:cNvPr id="13" name="Picture 17" descr="Cornice logo-MAX no tag s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228600"/>
            <a:ext cx="1524000" cy="1079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1497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UPCs are Used in Redemption</a:t>
            </a:r>
            <a:endParaRPr lang="en-US" dirty="0"/>
          </a:p>
        </p:txBody>
      </p:sp>
      <p:sp>
        <p:nvSpPr>
          <p:cNvPr id="3" name="Footer Placeholder 2"/>
          <p:cNvSpPr>
            <a:spLocks noGrp="1"/>
          </p:cNvSpPr>
          <p:nvPr>
            <p:ph type="ftr" sz="quarter" idx="11"/>
          </p:nvPr>
        </p:nvSpPr>
        <p:spPr/>
        <p:txBody>
          <a:bodyPr/>
          <a:lstStyle/>
          <a:p>
            <a:pPr algn="l"/>
            <a:r>
              <a:rPr lang="en-US" dirty="0" smtClean="0"/>
              <a:t>eWIC: From the Vendor Perspective</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3FFAE516-8FCC-4B1A-B5E9-11EB1E438C5E}" type="slidenum">
              <a:rPr lang="en-US" smtClean="0"/>
              <a:pPr/>
              <a:t>20</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0" y="1600200"/>
            <a:ext cx="8999537" cy="4762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eWIC in the Store</a:t>
            </a:r>
            <a:endParaRPr lang="en-US" dirty="0"/>
          </a:p>
        </p:txBody>
      </p:sp>
      <p:sp>
        <p:nvSpPr>
          <p:cNvPr id="8" name="Footer Placeholder 7"/>
          <p:cNvSpPr>
            <a:spLocks noGrp="1"/>
          </p:cNvSpPr>
          <p:nvPr>
            <p:ph type="ftr" sz="quarter" idx="12"/>
          </p:nvPr>
        </p:nvSpPr>
        <p:spPr/>
        <p:txBody>
          <a:bodyPr/>
          <a:lstStyle/>
          <a:p>
            <a:r>
              <a:rPr lang="en-US" dirty="0" smtClean="0"/>
              <a:t>eWIC: From the Vendor Perspective</a:t>
            </a:r>
            <a:endParaRPr lang="en-US" dirty="0"/>
          </a:p>
        </p:txBody>
      </p:sp>
      <p:sp>
        <p:nvSpPr>
          <p:cNvPr id="4" name="Slide Number Placeholder 7"/>
          <p:cNvSpPr txBox="1">
            <a:spLocks/>
          </p:cNvSpPr>
          <p:nvPr/>
        </p:nvSpPr>
        <p:spPr>
          <a:xfrm>
            <a:off x="381000" y="1981200"/>
            <a:ext cx="533400" cy="244476"/>
          </a:xfrm>
          <a:prstGeom prst="rect">
            <a:avLst/>
          </a:prstGeom>
        </p:spPr>
        <p:txBody>
          <a:bodyPr vert="horz" anchor="ctr">
            <a:noAutofit/>
          </a:bodyPr>
          <a:lstStyle>
            <a:defPPr>
              <a:defRPr lang="en-US"/>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FAE516-8FCC-4B1A-B5E9-11EB1E438C5E}" type="slidenum">
              <a:rPr lang="en-US" sz="2200" smtClean="0">
                <a:solidFill>
                  <a:schemeClr val="bg1"/>
                </a:solidFill>
              </a:rPr>
              <a:pPr algn="ctr"/>
              <a:t>21</a:t>
            </a:fld>
            <a:endParaRPr lang="en-US" sz="2200"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Retail Requirements for eWIC</a:t>
            </a:r>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3FFAE516-8FCC-4B1A-B5E9-11EB1E438C5E}" type="slidenum">
              <a:rPr lang="en-US" smtClean="0"/>
              <a:pPr/>
              <a:t>22</a:t>
            </a:fld>
            <a:endParaRPr lang="en-US" dirty="0"/>
          </a:p>
        </p:txBody>
      </p:sp>
      <p:sp>
        <p:nvSpPr>
          <p:cNvPr id="5" name="Content Placeholder 4"/>
          <p:cNvSpPr>
            <a:spLocks noGrp="1"/>
          </p:cNvSpPr>
          <p:nvPr>
            <p:ph idx="1"/>
          </p:nvPr>
        </p:nvSpPr>
        <p:spPr/>
        <p:txBody>
          <a:bodyPr>
            <a:normAutofit/>
          </a:bodyPr>
          <a:lstStyle/>
          <a:p>
            <a:r>
              <a:rPr lang="en-US" dirty="0" smtClean="0"/>
              <a:t>The retail system must be able to:</a:t>
            </a:r>
          </a:p>
          <a:p>
            <a:pPr lvl="1"/>
            <a:r>
              <a:rPr lang="en-US" dirty="0" smtClean="0"/>
              <a:t>Use the authorized products list (APL) to identify WIC products based on a UPC or PLU during a purchase</a:t>
            </a:r>
          </a:p>
          <a:p>
            <a:pPr lvl="1"/>
            <a:r>
              <a:rPr lang="en-US" dirty="0" smtClean="0"/>
              <a:t>Use the account balance in determining items that can be purchased in the eWIC transaction</a:t>
            </a:r>
          </a:p>
          <a:p>
            <a:pPr lvl="1"/>
            <a:r>
              <a:rPr lang="en-US" dirty="0" smtClean="0"/>
              <a:t>Electronically submit eWIC transactions</a:t>
            </a:r>
          </a:p>
          <a:p>
            <a:r>
              <a:rPr lang="en-US" dirty="0" smtClean="0"/>
              <a:t>The retail system must be certified</a:t>
            </a:r>
          </a:p>
          <a:p>
            <a:r>
              <a:rPr lang="en-US" dirty="0" smtClean="0"/>
              <a:t>Vendor must maintain a bank account for the ACH transaction for eWIC settlement payments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slide(fromBottom)">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slide(fromBottom)">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slide(fromBottom)">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slide(fromBottom)">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slide(fromBottom)">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slide(fromBottom)">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Retail System Alternatives</a:t>
            </a:r>
            <a:endParaRPr lang="en-US" dirty="0"/>
          </a:p>
        </p:txBody>
      </p:sp>
      <p:sp>
        <p:nvSpPr>
          <p:cNvPr id="3" name="Content Placeholder 2"/>
          <p:cNvSpPr>
            <a:spLocks noGrp="1"/>
          </p:cNvSpPr>
          <p:nvPr>
            <p:ph sz="quarter" idx="2"/>
          </p:nvPr>
        </p:nvSpPr>
        <p:spPr/>
        <p:txBody>
          <a:bodyPr>
            <a:normAutofit fontScale="77500" lnSpcReduction="20000"/>
          </a:bodyPr>
          <a:lstStyle/>
          <a:p>
            <a:r>
              <a:rPr lang="en-US" dirty="0" smtClean="0"/>
              <a:t>Typical for chain and multi-lane or vendors with cash registers that are eWIC ready, but encouraged for all</a:t>
            </a:r>
          </a:p>
          <a:p>
            <a:r>
              <a:rPr lang="en-US" dirty="0" smtClean="0"/>
              <a:t>Operate like all other tender types</a:t>
            </a:r>
          </a:p>
          <a:p>
            <a:pPr marL="1427163" indent="-319088"/>
            <a:r>
              <a:rPr lang="en-US" dirty="0" smtClean="0"/>
              <a:t>Typically separate equipment not required</a:t>
            </a:r>
          </a:p>
          <a:p>
            <a:pPr marL="1427163" indent="-319088"/>
            <a:r>
              <a:rPr lang="en-US" dirty="0" smtClean="0"/>
              <a:t>Streamlined </a:t>
            </a:r>
            <a:br>
              <a:rPr lang="en-US" dirty="0" smtClean="0"/>
            </a:br>
            <a:r>
              <a:rPr lang="en-US" dirty="0" smtClean="0"/>
              <a:t>approach to eWIC</a:t>
            </a:r>
          </a:p>
          <a:p>
            <a:endParaRPr lang="en-US" dirty="0" smtClean="0"/>
          </a:p>
        </p:txBody>
      </p:sp>
      <p:sp>
        <p:nvSpPr>
          <p:cNvPr id="19" name="Content Placeholder 18"/>
          <p:cNvSpPr>
            <a:spLocks noGrp="1"/>
          </p:cNvSpPr>
          <p:nvPr>
            <p:ph sz="quarter" idx="4"/>
          </p:nvPr>
        </p:nvSpPr>
        <p:spPr/>
        <p:txBody>
          <a:bodyPr>
            <a:normAutofit fontScale="77500" lnSpcReduction="20000"/>
          </a:bodyPr>
          <a:lstStyle/>
          <a:p>
            <a:r>
              <a:rPr lang="en-US" dirty="0" smtClean="0"/>
              <a:t>Separate from store cash register  system</a:t>
            </a:r>
          </a:p>
          <a:p>
            <a:r>
              <a:rPr lang="en-US" dirty="0" smtClean="0"/>
              <a:t>Double scan with key entered price and discount amounts</a:t>
            </a:r>
          </a:p>
          <a:p>
            <a:r>
              <a:rPr lang="en-US" dirty="0" smtClean="0"/>
              <a:t>Daily totals are reported separately, payment separate from credit and debit</a:t>
            </a:r>
          </a:p>
          <a:p>
            <a:r>
              <a:rPr lang="en-US" dirty="0" smtClean="0"/>
              <a:t>Can work over </a:t>
            </a:r>
            <a:br>
              <a:rPr lang="en-US" dirty="0" smtClean="0"/>
            </a:br>
            <a:r>
              <a:rPr lang="en-US" dirty="0" smtClean="0"/>
              <a:t>dial-up, or high </a:t>
            </a:r>
            <a:br>
              <a:rPr lang="en-US" dirty="0" smtClean="0"/>
            </a:br>
            <a:r>
              <a:rPr lang="en-US" dirty="0" smtClean="0"/>
              <a:t>speed internet </a:t>
            </a:r>
            <a:br>
              <a:rPr lang="en-US" dirty="0" smtClean="0"/>
            </a:br>
            <a:r>
              <a:rPr lang="en-US" dirty="0" smtClean="0"/>
              <a:t>connection</a:t>
            </a:r>
          </a:p>
        </p:txBody>
      </p:sp>
      <p:sp>
        <p:nvSpPr>
          <p:cNvPr id="8" name="Slide Number Placeholder 7"/>
          <p:cNvSpPr>
            <a:spLocks noGrp="1"/>
          </p:cNvSpPr>
          <p:nvPr>
            <p:ph type="sldNum" sz="quarter" idx="16"/>
          </p:nvPr>
        </p:nvSpPr>
        <p:spPr/>
        <p:txBody>
          <a:bodyPr>
            <a:normAutofit fontScale="85000" lnSpcReduction="20000"/>
          </a:bodyPr>
          <a:lstStyle/>
          <a:p>
            <a:fld id="{3FFAE516-8FCC-4B1A-B5E9-11EB1E438C5E}" type="slidenum">
              <a:rPr lang="en-US" smtClean="0"/>
              <a:pPr/>
              <a:t>23</a:t>
            </a:fld>
            <a:endParaRPr lang="en-US" dirty="0"/>
          </a:p>
        </p:txBody>
      </p:sp>
      <p:sp>
        <p:nvSpPr>
          <p:cNvPr id="10" name="Footer Placeholder 9"/>
          <p:cNvSpPr>
            <a:spLocks noGrp="1"/>
          </p:cNvSpPr>
          <p:nvPr>
            <p:ph type="ftr" sz="quarter" idx="17"/>
          </p:nvPr>
        </p:nvSpPr>
        <p:spPr/>
        <p:txBody>
          <a:bodyPr/>
          <a:lstStyle/>
          <a:p>
            <a:r>
              <a:rPr lang="en-US" dirty="0" smtClean="0"/>
              <a:t>eWIC: From the Vendor Perspective</a:t>
            </a:r>
            <a:endParaRPr lang="en-US" dirty="0"/>
          </a:p>
        </p:txBody>
      </p:sp>
      <p:sp>
        <p:nvSpPr>
          <p:cNvPr id="9" name="Text Placeholder 8"/>
          <p:cNvSpPr>
            <a:spLocks noGrp="1"/>
          </p:cNvSpPr>
          <p:nvPr>
            <p:ph type="body" sz="quarter" idx="1"/>
          </p:nvPr>
        </p:nvSpPr>
        <p:spPr/>
        <p:txBody>
          <a:bodyPr/>
          <a:lstStyle/>
          <a:p>
            <a:r>
              <a:rPr lang="en-US" smtClean="0"/>
              <a:t>Integrated Cash Register</a:t>
            </a:r>
            <a:endParaRPr lang="en-US" dirty="0"/>
          </a:p>
        </p:txBody>
      </p:sp>
      <p:sp>
        <p:nvSpPr>
          <p:cNvPr id="18" name="Text Placeholder 17"/>
          <p:cNvSpPr>
            <a:spLocks noGrp="1"/>
          </p:cNvSpPr>
          <p:nvPr>
            <p:ph type="body" sz="quarter" idx="3"/>
          </p:nvPr>
        </p:nvSpPr>
        <p:spPr>
          <a:xfrm>
            <a:off x="4800600" y="1752600"/>
            <a:ext cx="4114800" cy="640080"/>
          </a:xfrm>
        </p:spPr>
        <p:txBody>
          <a:bodyPr/>
          <a:lstStyle/>
          <a:p>
            <a:r>
              <a:rPr lang="en-US" dirty="0" smtClean="0"/>
              <a:t>Stand-Beside Point-of-Sale</a:t>
            </a:r>
            <a:endParaRPr lang="en-US" dirty="0"/>
          </a:p>
        </p:txBody>
      </p:sp>
      <p:pic>
        <p:nvPicPr>
          <p:cNvPr id="20" name="Picture 4" descr="ibm 700"/>
          <p:cNvPicPr>
            <a:picLocks noChangeAspect="1" noChangeArrowheads="1"/>
          </p:cNvPicPr>
          <p:nvPr/>
        </p:nvPicPr>
        <p:blipFill>
          <a:blip r:embed="rId3" cstate="print"/>
          <a:srcRect/>
          <a:stretch>
            <a:fillRect/>
          </a:stretch>
        </p:blipFill>
        <p:spPr>
          <a:xfrm>
            <a:off x="152400" y="4495800"/>
            <a:ext cx="1860962" cy="1952531"/>
          </a:xfrm>
          <a:prstGeom prst="rect">
            <a:avLst/>
          </a:prstGeom>
          <a:noFill/>
          <a:ln/>
        </p:spPr>
      </p:pic>
      <p:pic>
        <p:nvPicPr>
          <p:cNvPr id="21" name="Picture 2" descr="ICE5500"/>
          <p:cNvPicPr>
            <a:picLocks noChangeAspect="1" noChangeArrowheads="1"/>
          </p:cNvPicPr>
          <p:nvPr/>
        </p:nvPicPr>
        <p:blipFill>
          <a:blip r:embed="rId4" cstate="print"/>
          <a:srcRect/>
          <a:stretch>
            <a:fillRect/>
          </a:stretch>
        </p:blipFill>
        <p:spPr bwMode="auto">
          <a:xfrm>
            <a:off x="76200" y="5867400"/>
            <a:ext cx="789499" cy="732679"/>
          </a:xfrm>
          <a:prstGeom prst="rect">
            <a:avLst/>
          </a:prstGeom>
          <a:noFill/>
        </p:spPr>
      </p:pic>
      <p:pic>
        <p:nvPicPr>
          <p:cNvPr id="22" name="Picture 5" descr="HH Scanner (trans)"/>
          <p:cNvPicPr>
            <a:picLocks noChangeAspect="1" noChangeArrowheads="1"/>
          </p:cNvPicPr>
          <p:nvPr/>
        </p:nvPicPr>
        <p:blipFill>
          <a:blip r:embed="rId5" cstate="print"/>
          <a:srcRect/>
          <a:stretch>
            <a:fillRect/>
          </a:stretch>
        </p:blipFill>
        <p:spPr bwMode="auto">
          <a:xfrm flipH="1">
            <a:off x="7467600" y="5105400"/>
            <a:ext cx="744539" cy="809626"/>
          </a:xfrm>
          <a:prstGeom prst="rect">
            <a:avLst/>
          </a:prstGeom>
          <a:noFill/>
        </p:spPr>
      </p:pic>
      <p:pic>
        <p:nvPicPr>
          <p:cNvPr id="7" name="Picture 6" descr="Card Reader.jpg"/>
          <p:cNvPicPr>
            <a:picLocks noChangeAspect="1"/>
          </p:cNvPicPr>
          <p:nvPr/>
        </p:nvPicPr>
        <p:blipFill>
          <a:blip r:embed="rId6" cstate="print">
            <a:clrChange>
              <a:clrFrom>
                <a:srgbClr val="FEFEFE"/>
              </a:clrFrom>
              <a:clrTo>
                <a:srgbClr val="FEFEFE">
                  <a:alpha val="0"/>
                </a:srgbClr>
              </a:clrTo>
            </a:clrChange>
          </a:blip>
          <a:stretch>
            <a:fillRect/>
          </a:stretch>
        </p:blipFill>
        <p:spPr>
          <a:xfrm>
            <a:off x="7924800" y="5486400"/>
            <a:ext cx="990600" cy="1036827"/>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Systems/Software</a:t>
            </a:r>
            <a:endParaRPr lang="en-US" dirty="0"/>
          </a:p>
        </p:txBody>
      </p:sp>
      <p:sp>
        <p:nvSpPr>
          <p:cNvPr id="3" name="Content Placeholder 2"/>
          <p:cNvSpPr>
            <a:spLocks noGrp="1"/>
          </p:cNvSpPr>
          <p:nvPr>
            <p:ph sz="quarter" idx="1"/>
          </p:nvPr>
        </p:nvSpPr>
        <p:spPr>
          <a:xfrm>
            <a:off x="612648" y="1828800"/>
            <a:ext cx="8153400" cy="4343400"/>
          </a:xfrm>
        </p:spPr>
        <p:txBody>
          <a:bodyPr numCol="2">
            <a:normAutofit fontScale="77500" lnSpcReduction="20000"/>
          </a:bodyPr>
          <a:lstStyle/>
          <a:p>
            <a:r>
              <a:rPr lang="en-US" dirty="0" smtClean="0"/>
              <a:t>IBM </a:t>
            </a:r>
            <a:r>
              <a:rPr lang="en-US" dirty="0" err="1" smtClean="0"/>
              <a:t>SurePOS</a:t>
            </a:r>
            <a:r>
              <a:rPr lang="en-US" dirty="0" smtClean="0"/>
              <a:t> ACE </a:t>
            </a:r>
          </a:p>
          <a:p>
            <a:r>
              <a:rPr lang="en-US" dirty="0" smtClean="0"/>
              <a:t>IBM 4680-4690 Supermarket Application </a:t>
            </a:r>
          </a:p>
          <a:p>
            <a:r>
              <a:rPr lang="en-US" dirty="0" smtClean="0"/>
              <a:t>LOC Software Store Management Suite (SMS) </a:t>
            </a:r>
          </a:p>
          <a:p>
            <a:r>
              <a:rPr lang="en-US" dirty="0" smtClean="0"/>
              <a:t>Market Master </a:t>
            </a:r>
          </a:p>
          <a:p>
            <a:r>
              <a:rPr lang="en-US" dirty="0" smtClean="0"/>
              <a:t>NCR Advanced Checkout Solution (ACS) </a:t>
            </a:r>
          </a:p>
          <a:p>
            <a:r>
              <a:rPr lang="en-US" dirty="0" smtClean="0"/>
              <a:t>NCR Advanced Checkout Solution / Independent Retailer (ACS/IR) </a:t>
            </a:r>
          </a:p>
          <a:p>
            <a:r>
              <a:rPr lang="en-US" dirty="0" err="1" smtClean="0"/>
              <a:t>Retalix</a:t>
            </a:r>
            <a:r>
              <a:rPr lang="en-US" dirty="0" smtClean="0"/>
              <a:t> </a:t>
            </a:r>
            <a:r>
              <a:rPr lang="en-US" dirty="0" err="1" smtClean="0"/>
              <a:t>StoreLine</a:t>
            </a:r>
            <a:r>
              <a:rPr lang="en-US" dirty="0" smtClean="0"/>
              <a:t> </a:t>
            </a:r>
          </a:p>
          <a:p>
            <a:r>
              <a:rPr lang="en-US" dirty="0" err="1" smtClean="0"/>
              <a:t>Retalix</a:t>
            </a:r>
            <a:r>
              <a:rPr lang="en-US" dirty="0" smtClean="0"/>
              <a:t> R10 </a:t>
            </a:r>
          </a:p>
          <a:p>
            <a:r>
              <a:rPr lang="en-US" dirty="0" smtClean="0"/>
              <a:t>RORC </a:t>
            </a:r>
            <a:r>
              <a:rPr lang="en-US" dirty="0" err="1" smtClean="0"/>
              <a:t>viPOS</a:t>
            </a:r>
            <a:r>
              <a:rPr lang="en-US" dirty="0" smtClean="0"/>
              <a:t> </a:t>
            </a:r>
          </a:p>
          <a:p>
            <a:r>
              <a:rPr lang="en-US" dirty="0" err="1" smtClean="0"/>
              <a:t>StoreNext</a:t>
            </a:r>
            <a:r>
              <a:rPr lang="en-US" dirty="0" smtClean="0"/>
              <a:t> ISS45 V7</a:t>
            </a:r>
          </a:p>
          <a:p>
            <a:r>
              <a:rPr lang="en-US" dirty="0" err="1" smtClean="0"/>
              <a:t>StoreNext</a:t>
            </a:r>
            <a:r>
              <a:rPr lang="en-US" dirty="0" smtClean="0"/>
              <a:t> ISS45 V8 </a:t>
            </a:r>
          </a:p>
          <a:p>
            <a:r>
              <a:rPr lang="en-US" dirty="0" err="1" smtClean="0"/>
              <a:t>StoreNext</a:t>
            </a:r>
            <a:r>
              <a:rPr lang="en-US" dirty="0" smtClean="0"/>
              <a:t> </a:t>
            </a:r>
            <a:r>
              <a:rPr lang="en-US" dirty="0" err="1" smtClean="0"/>
              <a:t>ScanMaster</a:t>
            </a:r>
            <a:r>
              <a:rPr lang="en-US" dirty="0" smtClean="0"/>
              <a:t> V2 </a:t>
            </a:r>
          </a:p>
          <a:p>
            <a:pPr>
              <a:buNone/>
            </a:pPr>
            <a:endParaRPr lang="en-US" dirty="0"/>
          </a:p>
          <a:p>
            <a:pPr>
              <a:buNone/>
            </a:pPr>
            <a:r>
              <a:rPr lang="en-US" sz="2600" i="1" dirty="0">
                <a:solidFill>
                  <a:schemeClr val="accent2">
                    <a:lumMod val="75000"/>
                  </a:schemeClr>
                </a:solidFill>
              </a:rPr>
              <a:t>Please note this is not an all inclusive list</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3FFAE516-8FCC-4B1A-B5E9-11EB1E438C5E}" type="slidenum">
              <a:rPr lang="en-US" smtClean="0"/>
              <a:pPr/>
              <a:t>24</a:t>
            </a:fld>
            <a:endParaRPr lang="en-US" dirty="0"/>
          </a:p>
        </p:txBody>
      </p:sp>
      <p:sp>
        <p:nvSpPr>
          <p:cNvPr id="5" name="Footer Placeholder 4"/>
          <p:cNvSpPr>
            <a:spLocks noGrp="1"/>
          </p:cNvSpPr>
          <p:nvPr>
            <p:ph type="ftr" sz="quarter" idx="11"/>
          </p:nvPr>
        </p:nvSpPr>
        <p:spPr/>
        <p:txBody>
          <a:bodyPr/>
          <a:lstStyle/>
          <a:p>
            <a:r>
              <a:rPr lang="en-US" dirty="0" smtClean="0"/>
              <a:t>eWIC: From the Vendor Perspective</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eWIC Retail Transactions</a:t>
            </a:r>
            <a:endParaRPr lang="en-US" dirty="0"/>
          </a:p>
        </p:txBody>
      </p:sp>
      <p:sp>
        <p:nvSpPr>
          <p:cNvPr id="12" name="Footer Placeholder 11"/>
          <p:cNvSpPr>
            <a:spLocks noGrp="1"/>
          </p:cNvSpPr>
          <p:nvPr>
            <p:ph type="ftr" sz="quarter" idx="11"/>
          </p:nvPr>
        </p:nvSpPr>
        <p:spPr/>
        <p:txBody>
          <a:bodyPr/>
          <a:lstStyle/>
          <a:p>
            <a:r>
              <a:rPr lang="en-US" dirty="0" smtClean="0"/>
              <a:t>eWIC: From the Vendor Perspective</a:t>
            </a:r>
            <a:endParaRPr lang="en-US" dirty="0"/>
          </a:p>
        </p:txBody>
      </p:sp>
      <p:sp>
        <p:nvSpPr>
          <p:cNvPr id="6" name="Slide Number Placeholder 7"/>
          <p:cNvSpPr>
            <a:spLocks noGrp="1"/>
          </p:cNvSpPr>
          <p:nvPr>
            <p:ph type="sldNum" sz="quarter" idx="12"/>
          </p:nvPr>
        </p:nvSpPr>
        <p:spPr/>
        <p:txBody>
          <a:bodyPr>
            <a:normAutofit fontScale="85000" lnSpcReduction="20000"/>
          </a:bodyPr>
          <a:lstStyle/>
          <a:p>
            <a:fld id="{3FFAE516-8FCC-4B1A-B5E9-11EB1E438C5E}" type="slidenum">
              <a:rPr lang="en-US" smtClean="0"/>
              <a:pPr/>
              <a:t>25</a:t>
            </a:fld>
            <a:endParaRPr lang="en-US" dirty="0"/>
          </a:p>
        </p:txBody>
      </p:sp>
      <p:sp>
        <p:nvSpPr>
          <p:cNvPr id="5" name="Content Placeholder 4"/>
          <p:cNvSpPr>
            <a:spLocks noGrp="1"/>
          </p:cNvSpPr>
          <p:nvPr>
            <p:ph sz="quarter" idx="1"/>
          </p:nvPr>
        </p:nvSpPr>
        <p:spPr/>
        <p:txBody>
          <a:bodyPr/>
          <a:lstStyle/>
          <a:p>
            <a:r>
              <a:rPr lang="en-US" dirty="0" smtClean="0"/>
              <a:t>Balance Inquiry</a:t>
            </a:r>
          </a:p>
          <a:p>
            <a:r>
              <a:rPr lang="en-US" dirty="0" smtClean="0"/>
              <a:t>Purchase Transaction</a:t>
            </a:r>
          </a:p>
          <a:p>
            <a:r>
              <a:rPr lang="en-US" dirty="0" smtClean="0"/>
              <a:t>Void/Reversal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t>Purchase Transaction (Part 1)</a:t>
            </a:r>
            <a:endParaRPr lang="en-US" dirty="0"/>
          </a:p>
        </p:txBody>
      </p:sp>
      <p:sp>
        <p:nvSpPr>
          <p:cNvPr id="2" name="Footer Placeholder 1"/>
          <p:cNvSpPr>
            <a:spLocks noGrp="1"/>
          </p:cNvSpPr>
          <p:nvPr>
            <p:ph type="ftr" sz="quarter" idx="11"/>
          </p:nvPr>
        </p:nvSpPr>
        <p:spPr/>
        <p:txBody>
          <a:bodyPr/>
          <a:lstStyle/>
          <a:p>
            <a:r>
              <a:rPr lang="en-US" dirty="0" smtClean="0"/>
              <a:t>eWIC: From the Vendor Perspective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3FFAE516-8FCC-4B1A-B5E9-11EB1E438C5E}" type="slidenum">
              <a:rPr lang="en-US" smtClean="0"/>
              <a:pPr/>
              <a:t>26</a:t>
            </a:fld>
            <a:endParaRPr lang="en-US" dirty="0"/>
          </a:p>
        </p:txBody>
      </p:sp>
      <p:sp>
        <p:nvSpPr>
          <p:cNvPr id="11" name="Content Placeholder 10"/>
          <p:cNvSpPr>
            <a:spLocks noGrp="1"/>
          </p:cNvSpPr>
          <p:nvPr>
            <p:ph sz="quarter" idx="1"/>
          </p:nvPr>
        </p:nvSpPr>
        <p:spPr/>
        <p:txBody>
          <a:bodyPr>
            <a:normAutofit/>
          </a:bodyPr>
          <a:lstStyle/>
          <a:p>
            <a:r>
              <a:rPr lang="en-US" dirty="0" smtClean="0"/>
              <a:t>Card is swiped and cardholder enters their PIN</a:t>
            </a:r>
          </a:p>
          <a:p>
            <a:r>
              <a:rPr lang="en-US" dirty="0" smtClean="0"/>
              <a:t>System validates the card and PIN</a:t>
            </a:r>
          </a:p>
          <a:p>
            <a:r>
              <a:rPr lang="en-US" dirty="0" smtClean="0"/>
              <a:t>Balance obtained from the eWIC system</a:t>
            </a:r>
          </a:p>
          <a:p>
            <a:r>
              <a:rPr lang="en-US" dirty="0" smtClean="0"/>
              <a:t>Each food item that has been scanned is:</a:t>
            </a:r>
          </a:p>
          <a:p>
            <a:pPr lvl="1"/>
            <a:r>
              <a:rPr lang="en-US" dirty="0" smtClean="0"/>
              <a:t>Compared to APL maintained locally to determine if it is an allowable WIC item</a:t>
            </a:r>
          </a:p>
          <a:p>
            <a:pPr lvl="1"/>
            <a:r>
              <a:rPr lang="en-US" dirty="0" smtClean="0"/>
              <a:t>Compared to cardholder balance to determine if there is sufficient balance to purchase</a:t>
            </a:r>
          </a:p>
          <a:p>
            <a:pPr>
              <a:buNone/>
            </a:pPr>
            <a:endParaRPr lang="en-US" dirty="0" smtClean="0"/>
          </a:p>
        </p:txBody>
      </p:sp>
    </p:spTree>
    <p:extLst>
      <p:ext uri="{BB962C8B-B14F-4D97-AF65-F5344CB8AC3E}">
        <p14:creationId xmlns:p14="http://schemas.microsoft.com/office/powerpoint/2010/main" val="10093463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Purchase Transaction (Part 2)</a:t>
            </a:r>
            <a:endParaRPr lang="en-US" dirty="0"/>
          </a:p>
        </p:txBody>
      </p:sp>
      <p:sp>
        <p:nvSpPr>
          <p:cNvPr id="3" name="Footer Placeholder 2"/>
          <p:cNvSpPr>
            <a:spLocks noGrp="1"/>
          </p:cNvSpPr>
          <p:nvPr>
            <p:ph type="ftr" sz="quarter" idx="11"/>
          </p:nvPr>
        </p:nvSpPr>
        <p:spPr/>
        <p:txBody>
          <a:bodyPr/>
          <a:lstStyle/>
          <a:p>
            <a:r>
              <a:rPr lang="en-US" dirty="0" smtClean="0"/>
              <a:t>eWIC: From the Vendor Perspective</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3FFAE516-8FCC-4B1A-B5E9-11EB1E438C5E}" type="slidenum">
              <a:rPr lang="en-US" smtClean="0"/>
              <a:pPr/>
              <a:t>27</a:t>
            </a:fld>
            <a:endParaRPr lang="en-US" dirty="0"/>
          </a:p>
        </p:txBody>
      </p:sp>
      <p:sp>
        <p:nvSpPr>
          <p:cNvPr id="4" name="Content Placeholder 3"/>
          <p:cNvSpPr>
            <a:spLocks noGrp="1"/>
          </p:cNvSpPr>
          <p:nvPr>
            <p:ph sz="quarter" idx="1"/>
          </p:nvPr>
        </p:nvSpPr>
        <p:spPr/>
        <p:txBody>
          <a:bodyPr>
            <a:normAutofit fontScale="92500" lnSpcReduction="20000"/>
          </a:bodyPr>
          <a:lstStyle/>
          <a:p>
            <a:r>
              <a:rPr lang="en-US" dirty="0" smtClean="0"/>
              <a:t>Retail system captures data including item prices and discounts to send to eWIC system</a:t>
            </a:r>
          </a:p>
          <a:p>
            <a:r>
              <a:rPr lang="en-US" dirty="0" smtClean="0"/>
              <a:t>The household’s balance is reduced by the amounts (qty) of items being purchased</a:t>
            </a:r>
          </a:p>
          <a:p>
            <a:r>
              <a:rPr lang="en-US" dirty="0" smtClean="0"/>
              <a:t>If an item price exceeds the Not To Exceed (NTE) amount, the item is paid up to the NTE  and total payment amount adjusted</a:t>
            </a:r>
          </a:p>
          <a:p>
            <a:r>
              <a:rPr lang="en-US" dirty="0" smtClean="0"/>
              <a:t>The eWIC system provides the retail system with approval, paid amount</a:t>
            </a:r>
          </a:p>
          <a:p>
            <a:r>
              <a:rPr lang="en-US" dirty="0" smtClean="0"/>
              <a:t>A receipt showing purchase details, the new food balance, and last date to spend for remaining benefits</a:t>
            </a:r>
          </a:p>
        </p:txBody>
      </p:sp>
    </p:spTree>
    <p:extLst>
      <p:ext uri="{BB962C8B-B14F-4D97-AF65-F5344CB8AC3E}">
        <p14:creationId xmlns:p14="http://schemas.microsoft.com/office/powerpoint/2010/main" val="31537123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rot="16200000">
            <a:off x="-3124200" y="3124200"/>
            <a:ext cx="6858000" cy="609600"/>
          </a:xfrm>
        </p:spPr>
        <p:txBody>
          <a:bodyPr>
            <a:normAutofit fontScale="90000"/>
          </a:bodyPr>
          <a:lstStyle/>
          <a:p>
            <a:pPr algn="ctr"/>
            <a:r>
              <a:rPr lang="en-US" dirty="0" smtClean="0"/>
              <a:t>Sample Receipts</a:t>
            </a:r>
          </a:p>
        </p:txBody>
      </p:sp>
      <p:sp>
        <p:nvSpPr>
          <p:cNvPr id="8" name="Slide Number Placeholder 7"/>
          <p:cNvSpPr>
            <a:spLocks noGrp="1"/>
          </p:cNvSpPr>
          <p:nvPr>
            <p:ph type="sldNum" sz="quarter" idx="4294967295"/>
          </p:nvPr>
        </p:nvSpPr>
        <p:spPr>
          <a:xfrm>
            <a:off x="0" y="1272222"/>
            <a:ext cx="533400" cy="244476"/>
          </a:xfrm>
          <a:prstGeom prst="rect">
            <a:avLst/>
          </a:prstGeom>
        </p:spPr>
        <p:txBody>
          <a:bodyPr>
            <a:normAutofit fontScale="85000" lnSpcReduction="20000"/>
          </a:bodyPr>
          <a:lstStyle/>
          <a:p>
            <a:pPr algn="ctr"/>
            <a:fld id="{3FFAE516-8FCC-4B1A-B5E9-11EB1E438C5E}" type="slidenum">
              <a:rPr lang="en-US" b="1" smtClean="0">
                <a:solidFill>
                  <a:schemeClr val="bg1"/>
                </a:solidFill>
              </a:rPr>
              <a:pPr algn="ctr"/>
              <a:t>28</a:t>
            </a:fld>
            <a:endParaRPr lang="en-US" b="1" dirty="0">
              <a:solidFill>
                <a:schemeClr val="bg1"/>
              </a:solidFill>
            </a:endParaRPr>
          </a:p>
        </p:txBody>
      </p:sp>
      <p:pic>
        <p:nvPicPr>
          <p:cNvPr id="1026" name="Picture 2"/>
          <p:cNvPicPr>
            <a:picLocks noChangeAspect="1" noChangeArrowheads="1"/>
          </p:cNvPicPr>
          <p:nvPr/>
        </p:nvPicPr>
        <p:blipFill>
          <a:blip r:embed="rId3" cstate="print"/>
          <a:srcRect b="49501"/>
          <a:stretch>
            <a:fillRect/>
          </a:stretch>
        </p:blipFill>
        <p:spPr bwMode="auto">
          <a:xfrm rot="16200000">
            <a:off x="-190499" y="2095499"/>
            <a:ext cx="6629400" cy="2743201"/>
          </a:xfrm>
          <a:prstGeom prst="rect">
            <a:avLst/>
          </a:prstGeom>
          <a:noFill/>
          <a:ln w="9525">
            <a:noFill/>
            <a:miter lim="800000"/>
            <a:headEnd/>
            <a:tailEnd/>
          </a:ln>
        </p:spPr>
      </p:pic>
      <p:pic>
        <p:nvPicPr>
          <p:cNvPr id="10" name="Picture 2"/>
          <p:cNvPicPr>
            <a:picLocks noChangeAspect="1" noChangeArrowheads="1"/>
          </p:cNvPicPr>
          <p:nvPr/>
        </p:nvPicPr>
        <p:blipFill>
          <a:blip r:embed="rId3" cstate="print"/>
          <a:srcRect l="14942" t="50499"/>
          <a:stretch>
            <a:fillRect/>
          </a:stretch>
        </p:blipFill>
        <p:spPr bwMode="auto">
          <a:xfrm rot="16200000">
            <a:off x="3630507" y="1855893"/>
            <a:ext cx="5638802" cy="26890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eWIC Benefits &amp; Challenges</a:t>
            </a:r>
            <a:endParaRPr lang="en-US" dirty="0"/>
          </a:p>
        </p:txBody>
      </p:sp>
      <p:sp>
        <p:nvSpPr>
          <p:cNvPr id="3" name="Footer Placeholder 2"/>
          <p:cNvSpPr>
            <a:spLocks noGrp="1"/>
          </p:cNvSpPr>
          <p:nvPr>
            <p:ph type="ftr" sz="quarter" idx="12"/>
          </p:nvPr>
        </p:nvSpPr>
        <p:spPr/>
        <p:txBody>
          <a:bodyPr/>
          <a:lstStyle/>
          <a:p>
            <a:pPr algn="l"/>
            <a:r>
              <a:rPr lang="en-US" dirty="0" smtClean="0"/>
              <a:t>eWIC: From the Vendor Perspective</a:t>
            </a:r>
            <a:endParaRPr lang="en-US" dirty="0"/>
          </a:p>
        </p:txBody>
      </p:sp>
      <p:sp>
        <p:nvSpPr>
          <p:cNvPr id="4" name="Slide Number Placeholder 3"/>
          <p:cNvSpPr>
            <a:spLocks noGrp="1"/>
          </p:cNvSpPr>
          <p:nvPr>
            <p:ph type="sldNum" sz="quarter" idx="4294967295"/>
          </p:nvPr>
        </p:nvSpPr>
        <p:spPr>
          <a:xfrm>
            <a:off x="0" y="1271588"/>
            <a:ext cx="533400" cy="244475"/>
          </a:xfrm>
        </p:spPr>
        <p:txBody>
          <a:bodyPr>
            <a:normAutofit fontScale="85000" lnSpcReduction="20000"/>
          </a:bodyPr>
          <a:lstStyle/>
          <a:p>
            <a:fld id="{3FFAE516-8FCC-4B1A-B5E9-11EB1E438C5E}"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Purpose of this Presentation</a:t>
            </a:r>
            <a:endParaRPr lang="en-US" dirty="0"/>
          </a:p>
        </p:txBody>
      </p:sp>
      <p:sp>
        <p:nvSpPr>
          <p:cNvPr id="4" name="Footer Placeholder 3"/>
          <p:cNvSpPr>
            <a:spLocks noGrp="1"/>
          </p:cNvSpPr>
          <p:nvPr>
            <p:ph type="ftr" sz="quarter" idx="11"/>
          </p:nvPr>
        </p:nvSpPr>
        <p:spPr/>
        <p:txBody>
          <a:bodyPr/>
          <a:lstStyle/>
          <a:p>
            <a:r>
              <a:rPr lang="en-US" dirty="0" smtClean="0"/>
              <a:t>eWIC: From the Vendor Perspective</a:t>
            </a:r>
            <a:endParaRPr lang="en-US" dirty="0"/>
          </a:p>
        </p:txBody>
      </p:sp>
      <p:sp>
        <p:nvSpPr>
          <p:cNvPr id="8" name="Slide Number Placeholder 7"/>
          <p:cNvSpPr>
            <a:spLocks noGrp="1"/>
          </p:cNvSpPr>
          <p:nvPr>
            <p:ph type="sldNum" sz="quarter" idx="12"/>
          </p:nvPr>
        </p:nvSpPr>
        <p:spPr/>
        <p:txBody>
          <a:bodyPr>
            <a:normAutofit fontScale="85000" lnSpcReduction="20000"/>
          </a:bodyPr>
          <a:lstStyle/>
          <a:p>
            <a:fld id="{3FFAE516-8FCC-4B1A-B5E9-11EB1E438C5E}" type="slidenum">
              <a:rPr lang="en-US" smtClean="0"/>
              <a:pPr/>
              <a:t>3</a:t>
            </a:fld>
            <a:endParaRPr lang="en-US" dirty="0"/>
          </a:p>
        </p:txBody>
      </p:sp>
      <p:sp>
        <p:nvSpPr>
          <p:cNvPr id="6" name="Content Placeholder 5"/>
          <p:cNvSpPr>
            <a:spLocks noGrp="1"/>
          </p:cNvSpPr>
          <p:nvPr>
            <p:ph sz="quarter" idx="1"/>
          </p:nvPr>
        </p:nvSpPr>
        <p:spPr/>
        <p:txBody>
          <a:bodyPr/>
          <a:lstStyle/>
          <a:p>
            <a:r>
              <a:rPr lang="en-US" dirty="0" smtClean="0"/>
              <a:t>eWIC is coming, there is a mandate that all WIC State Agencies convert to eWIC issuance by 2020</a:t>
            </a:r>
          </a:p>
          <a:p>
            <a:r>
              <a:rPr lang="en-US" dirty="0" smtClean="0"/>
              <a:t>HI WIC is currently in the planning phase of the eWIC project</a:t>
            </a:r>
          </a:p>
          <a:p>
            <a:r>
              <a:rPr lang="en-US" dirty="0" smtClean="0"/>
              <a:t>This presentation provides high level information for stores about how eWIC works</a:t>
            </a:r>
          </a:p>
        </p:txBody>
      </p:sp>
    </p:spTree>
    <p:extLst>
      <p:ext uri="{BB962C8B-B14F-4D97-AF65-F5344CB8AC3E}">
        <p14:creationId xmlns:p14="http://schemas.microsoft.com/office/powerpoint/2010/main" val="7062775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Benefits and Challenges</a:t>
            </a:r>
            <a:endParaRPr lang="en-US" dirty="0"/>
          </a:p>
        </p:txBody>
      </p:sp>
      <p:sp>
        <p:nvSpPr>
          <p:cNvPr id="3" name="Footer Placeholder 2"/>
          <p:cNvSpPr>
            <a:spLocks noGrp="1"/>
          </p:cNvSpPr>
          <p:nvPr>
            <p:ph type="ftr" sz="quarter" idx="11"/>
          </p:nvPr>
        </p:nvSpPr>
        <p:spPr/>
        <p:txBody>
          <a:bodyPr/>
          <a:lstStyle/>
          <a:p>
            <a:r>
              <a:rPr lang="en-US" dirty="0" smtClean="0"/>
              <a:t>eWIC: From the Vendor Perspective</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3FFAE516-8FCC-4B1A-B5E9-11EB1E438C5E}" type="slidenum">
              <a:rPr lang="en-US" smtClean="0"/>
              <a:pPr/>
              <a:t>30</a:t>
            </a:fld>
            <a:endParaRPr lang="en-US" dirty="0"/>
          </a:p>
        </p:txBody>
      </p:sp>
      <p:sp>
        <p:nvSpPr>
          <p:cNvPr id="5" name="Content Placeholder 4"/>
          <p:cNvSpPr>
            <a:spLocks noGrp="1"/>
          </p:cNvSpPr>
          <p:nvPr>
            <p:ph sz="quarter" idx="1"/>
          </p:nvPr>
        </p:nvSpPr>
        <p:spPr/>
        <p:txBody>
          <a:bodyPr/>
          <a:lstStyle/>
          <a:p>
            <a:r>
              <a:rPr lang="en-US" dirty="0" smtClean="0"/>
              <a:t>There are many benefits to implementing eWIC, but there are always challenges when implementing a new system or process</a:t>
            </a:r>
          </a:p>
          <a:p>
            <a:r>
              <a:rPr lang="en-US" dirty="0" smtClean="0"/>
              <a:t>The experiences in other states have shown that the benefits of eWIC outweigh challenges</a:t>
            </a:r>
          </a:p>
          <a:p>
            <a:r>
              <a:rPr lang="en-US" dirty="0" smtClean="0"/>
              <a:t>When asked, the majority of stores would rather stay with eWIC than return to paper</a:t>
            </a:r>
            <a:endParaRPr lang="en-US" dirty="0"/>
          </a:p>
        </p:txBody>
      </p:sp>
      <p:pic>
        <p:nvPicPr>
          <p:cNvPr id="3074" name="Picture 2" descr="http://www.ebpwb.co.uk/wp-content/uploads/2014/07/benefits.jpg"/>
          <p:cNvPicPr>
            <a:picLocks noChangeAspect="1" noChangeArrowheads="1"/>
          </p:cNvPicPr>
          <p:nvPr/>
        </p:nvPicPr>
        <p:blipFill>
          <a:blip r:embed="rId2" cstate="print">
            <a:clrChange>
              <a:clrFrom>
                <a:srgbClr val="EFEFEF"/>
              </a:clrFrom>
              <a:clrTo>
                <a:srgbClr val="EFEFEF">
                  <a:alpha val="0"/>
                </a:srgbClr>
              </a:clrTo>
            </a:clrChange>
          </a:blip>
          <a:srcRect/>
          <a:stretch>
            <a:fillRect/>
          </a:stretch>
        </p:blipFill>
        <p:spPr bwMode="auto">
          <a:xfrm>
            <a:off x="381000" y="5029200"/>
            <a:ext cx="3580841" cy="1581151"/>
          </a:xfrm>
          <a:prstGeom prst="rect">
            <a:avLst/>
          </a:prstGeom>
          <a:noFill/>
        </p:spPr>
      </p:pic>
      <p:pic>
        <p:nvPicPr>
          <p:cNvPr id="3076" name="Picture 4" descr="http://basicblogtips.com/wp-content/uploads/2012/02/Blog-Challenge.jpg"/>
          <p:cNvPicPr>
            <a:picLocks noChangeAspect="1" noChangeArrowheads="1"/>
          </p:cNvPicPr>
          <p:nvPr/>
        </p:nvPicPr>
        <p:blipFill>
          <a:blip r:embed="rId3" cstate="print">
            <a:clrChange>
              <a:clrFrom>
                <a:srgbClr val="FFFFFF"/>
              </a:clrFrom>
              <a:clrTo>
                <a:srgbClr val="FFFFFF">
                  <a:alpha val="0"/>
                </a:srgbClr>
              </a:clrTo>
            </a:clrChange>
          </a:blip>
          <a:srcRect t="28042" b="29630"/>
          <a:stretch>
            <a:fillRect/>
          </a:stretch>
        </p:blipFill>
        <p:spPr bwMode="auto">
          <a:xfrm>
            <a:off x="4876800" y="5486400"/>
            <a:ext cx="3600450" cy="762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Vendors</a:t>
            </a:r>
            <a:endParaRPr lang="en-US" dirty="0"/>
          </a:p>
        </p:txBody>
      </p:sp>
      <p:sp>
        <p:nvSpPr>
          <p:cNvPr id="5" name="Content Placeholder 4"/>
          <p:cNvSpPr>
            <a:spLocks noGrp="1"/>
          </p:cNvSpPr>
          <p:nvPr>
            <p:ph sz="quarter" idx="2"/>
          </p:nvPr>
        </p:nvSpPr>
        <p:spPr/>
        <p:txBody>
          <a:bodyPr>
            <a:normAutofit fontScale="70000" lnSpcReduction="20000"/>
          </a:bodyPr>
          <a:lstStyle/>
          <a:p>
            <a:r>
              <a:rPr lang="en-US" dirty="0" smtClean="0"/>
              <a:t>Checkout processes more efficient (no signing, dating, etc)</a:t>
            </a:r>
          </a:p>
          <a:p>
            <a:r>
              <a:rPr lang="en-US" dirty="0" smtClean="0"/>
              <a:t>Transactions are less error prone, do not rely on cashier to validate</a:t>
            </a:r>
          </a:p>
          <a:p>
            <a:r>
              <a:rPr lang="en-US" dirty="0" smtClean="0"/>
              <a:t>Easier and faster to receive payment, vendors are paid within two business days</a:t>
            </a:r>
          </a:p>
          <a:p>
            <a:r>
              <a:rPr lang="en-US" dirty="0" smtClean="0"/>
              <a:t>Vendors experience back office labor savings, no longer necessary to count and deposit or process checks</a:t>
            </a:r>
          </a:p>
          <a:p>
            <a:r>
              <a:rPr lang="en-US" dirty="0" smtClean="0"/>
              <a:t>Issues related to rejected checks are eliminated</a:t>
            </a:r>
          </a:p>
        </p:txBody>
      </p:sp>
      <p:sp>
        <p:nvSpPr>
          <p:cNvPr id="8" name="Content Placeholder 7"/>
          <p:cNvSpPr>
            <a:spLocks noGrp="1"/>
          </p:cNvSpPr>
          <p:nvPr>
            <p:ph sz="quarter" idx="4"/>
          </p:nvPr>
        </p:nvSpPr>
        <p:spPr/>
        <p:txBody>
          <a:bodyPr>
            <a:normAutofit/>
          </a:bodyPr>
          <a:lstStyle/>
          <a:p>
            <a:r>
              <a:rPr lang="en-US" sz="2000" dirty="0" smtClean="0"/>
              <a:t>Updates to cash register systems</a:t>
            </a:r>
          </a:p>
          <a:p>
            <a:r>
              <a:rPr lang="en-US" sz="2000" dirty="0" smtClean="0"/>
              <a:t>eWIC is different from other tenders, additional training needed</a:t>
            </a:r>
          </a:p>
          <a:p>
            <a:r>
              <a:rPr lang="en-US" sz="2000" dirty="0" smtClean="0"/>
              <a:t>When items are expected to be paid by eWIC are not, troubleshooting is not always straight forward</a:t>
            </a:r>
          </a:p>
          <a:p>
            <a:r>
              <a:rPr lang="en-US" sz="2000" dirty="0" smtClean="0"/>
              <a:t>Stores with stand-beside equipment require double scanning / price entry</a:t>
            </a:r>
            <a:endParaRPr lang="en-US" sz="2000" dirty="0"/>
          </a:p>
        </p:txBody>
      </p:sp>
      <p:sp>
        <p:nvSpPr>
          <p:cNvPr id="3" name="Slide Number Placeholder 2"/>
          <p:cNvSpPr>
            <a:spLocks noGrp="1"/>
          </p:cNvSpPr>
          <p:nvPr>
            <p:ph type="sldNum" sz="quarter" idx="16"/>
          </p:nvPr>
        </p:nvSpPr>
        <p:spPr/>
        <p:txBody>
          <a:bodyPr>
            <a:normAutofit fontScale="85000" lnSpcReduction="20000"/>
          </a:bodyPr>
          <a:lstStyle/>
          <a:p>
            <a:fld id="{3FFAE516-8FCC-4B1A-B5E9-11EB1E438C5E}" type="slidenum">
              <a:rPr lang="en-US" smtClean="0"/>
              <a:pPr/>
              <a:t>31</a:t>
            </a:fld>
            <a:endParaRPr lang="en-US" dirty="0"/>
          </a:p>
        </p:txBody>
      </p:sp>
      <p:sp>
        <p:nvSpPr>
          <p:cNvPr id="6" name="Text Placeholder 5"/>
          <p:cNvSpPr>
            <a:spLocks noGrp="1"/>
          </p:cNvSpPr>
          <p:nvPr>
            <p:ph type="body" sz="quarter" idx="1"/>
          </p:nvPr>
        </p:nvSpPr>
        <p:spPr/>
        <p:txBody>
          <a:bodyPr/>
          <a:lstStyle/>
          <a:p>
            <a:r>
              <a:rPr lang="en-US" dirty="0" smtClean="0"/>
              <a:t>Benefits</a:t>
            </a:r>
            <a:endParaRPr lang="en-US" dirty="0"/>
          </a:p>
        </p:txBody>
      </p:sp>
      <p:sp>
        <p:nvSpPr>
          <p:cNvPr id="7" name="Text Placeholder 6"/>
          <p:cNvSpPr>
            <a:spLocks noGrp="1"/>
          </p:cNvSpPr>
          <p:nvPr>
            <p:ph type="body" sz="quarter" idx="3"/>
          </p:nvPr>
        </p:nvSpPr>
        <p:spPr/>
        <p:txBody>
          <a:bodyPr/>
          <a:lstStyle/>
          <a:p>
            <a:r>
              <a:rPr lang="en-US" dirty="0" smtClean="0"/>
              <a:t>Challenges</a:t>
            </a:r>
            <a:endParaRPr lang="en-US" dirty="0"/>
          </a:p>
        </p:txBody>
      </p:sp>
    </p:spTree>
    <p:extLst>
      <p:ext uri="{BB962C8B-B14F-4D97-AF65-F5344CB8AC3E}">
        <p14:creationId xmlns:p14="http://schemas.microsoft.com/office/powerpoint/2010/main" val="9873968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Participants</a:t>
            </a:r>
            <a:endParaRPr lang="en-US" dirty="0"/>
          </a:p>
        </p:txBody>
      </p:sp>
      <p:sp>
        <p:nvSpPr>
          <p:cNvPr id="5" name="Content Placeholder 4"/>
          <p:cNvSpPr>
            <a:spLocks noGrp="1"/>
          </p:cNvSpPr>
          <p:nvPr>
            <p:ph sz="quarter" idx="2"/>
          </p:nvPr>
        </p:nvSpPr>
        <p:spPr/>
        <p:txBody>
          <a:bodyPr>
            <a:normAutofit fontScale="77500" lnSpcReduction="20000"/>
          </a:bodyPr>
          <a:lstStyle/>
          <a:p>
            <a:r>
              <a:rPr lang="en-US" dirty="0" smtClean="0"/>
              <a:t>Less stigma than paper benefits, similar to a debit card transaction</a:t>
            </a:r>
          </a:p>
          <a:p>
            <a:r>
              <a:rPr lang="en-US" dirty="0" smtClean="0"/>
              <a:t>PIN provides security, validates transaction</a:t>
            </a:r>
          </a:p>
          <a:p>
            <a:r>
              <a:rPr lang="en-US" dirty="0" smtClean="0"/>
              <a:t>All benefits in one account/card improves benefit management</a:t>
            </a:r>
          </a:p>
          <a:p>
            <a:r>
              <a:rPr lang="en-US" dirty="0" smtClean="0"/>
              <a:t>Improved shopping experience, participants can buy the quantities they need, rather than having to use the whole check at once</a:t>
            </a:r>
          </a:p>
        </p:txBody>
      </p:sp>
      <p:sp>
        <p:nvSpPr>
          <p:cNvPr id="9" name="Content Placeholder 8"/>
          <p:cNvSpPr>
            <a:spLocks noGrp="1"/>
          </p:cNvSpPr>
          <p:nvPr>
            <p:ph sz="quarter" idx="4"/>
          </p:nvPr>
        </p:nvSpPr>
        <p:spPr/>
        <p:txBody>
          <a:bodyPr>
            <a:normAutofit fontScale="70000" lnSpcReduction="20000"/>
          </a:bodyPr>
          <a:lstStyle/>
          <a:p>
            <a:r>
              <a:rPr lang="en-US" dirty="0" smtClean="0"/>
              <a:t>Must keep track of benefit balance</a:t>
            </a:r>
          </a:p>
          <a:p>
            <a:r>
              <a:rPr lang="en-US" dirty="0" smtClean="0"/>
              <a:t>Different store cash register systems have different purchase flows that participants will need to understand</a:t>
            </a:r>
          </a:p>
          <a:p>
            <a:r>
              <a:rPr lang="en-US" dirty="0" smtClean="0"/>
              <a:t>Important to know current balance and purchase correct WIC foods because they may not know an item will not be paid by eWIC until end of transaction</a:t>
            </a:r>
          </a:p>
          <a:p>
            <a:r>
              <a:rPr lang="en-US" dirty="0" smtClean="0"/>
              <a:t>May have bought unauthorized items previously that they think are WIC items</a:t>
            </a:r>
            <a:endParaRPr lang="en-US" dirty="0"/>
          </a:p>
        </p:txBody>
      </p:sp>
      <p:sp>
        <p:nvSpPr>
          <p:cNvPr id="3" name="Slide Number Placeholder 2"/>
          <p:cNvSpPr>
            <a:spLocks noGrp="1"/>
          </p:cNvSpPr>
          <p:nvPr>
            <p:ph type="sldNum" sz="quarter" idx="16"/>
          </p:nvPr>
        </p:nvSpPr>
        <p:spPr/>
        <p:txBody>
          <a:bodyPr>
            <a:normAutofit fontScale="85000" lnSpcReduction="20000"/>
          </a:bodyPr>
          <a:lstStyle/>
          <a:p>
            <a:fld id="{3FFAE516-8FCC-4B1A-B5E9-11EB1E438C5E}" type="slidenum">
              <a:rPr lang="en-US" smtClean="0"/>
              <a:pPr/>
              <a:t>32</a:t>
            </a:fld>
            <a:endParaRPr lang="en-US" dirty="0"/>
          </a:p>
        </p:txBody>
      </p:sp>
      <p:sp>
        <p:nvSpPr>
          <p:cNvPr id="7" name="Text Placeholder 6"/>
          <p:cNvSpPr>
            <a:spLocks noGrp="1"/>
          </p:cNvSpPr>
          <p:nvPr>
            <p:ph type="body" sz="quarter" idx="1"/>
          </p:nvPr>
        </p:nvSpPr>
        <p:spPr/>
        <p:txBody>
          <a:bodyPr/>
          <a:lstStyle/>
          <a:p>
            <a:r>
              <a:rPr lang="en-US" dirty="0" smtClean="0"/>
              <a:t>Benefits</a:t>
            </a:r>
            <a:endParaRPr lang="en-US" dirty="0"/>
          </a:p>
        </p:txBody>
      </p:sp>
      <p:sp>
        <p:nvSpPr>
          <p:cNvPr id="8" name="Text Placeholder 7"/>
          <p:cNvSpPr>
            <a:spLocks noGrp="1"/>
          </p:cNvSpPr>
          <p:nvPr>
            <p:ph type="body" sz="quarter" idx="3"/>
          </p:nvPr>
        </p:nvSpPr>
        <p:spPr/>
        <p:txBody>
          <a:bodyPr/>
          <a:lstStyle/>
          <a:p>
            <a:r>
              <a:rPr lang="en-US" dirty="0" smtClean="0"/>
              <a:t>Challenges</a:t>
            </a:r>
            <a:endParaRPr lang="en-US" dirty="0"/>
          </a:p>
        </p:txBody>
      </p:sp>
    </p:spTree>
    <p:extLst>
      <p:ext uri="{BB962C8B-B14F-4D97-AF65-F5344CB8AC3E}">
        <p14:creationId xmlns:p14="http://schemas.microsoft.com/office/powerpoint/2010/main" val="3417960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Next Steps</a:t>
            </a:r>
            <a:endParaRPr lang="en-US" dirty="0"/>
          </a:p>
        </p:txBody>
      </p:sp>
      <p:sp>
        <p:nvSpPr>
          <p:cNvPr id="4" name="Footer Placeholder 3"/>
          <p:cNvSpPr>
            <a:spLocks noGrp="1"/>
          </p:cNvSpPr>
          <p:nvPr>
            <p:ph type="ftr" sz="quarter" idx="12"/>
          </p:nvPr>
        </p:nvSpPr>
        <p:spPr/>
        <p:txBody>
          <a:bodyPr/>
          <a:lstStyle/>
          <a:p>
            <a:r>
              <a:rPr lang="en-US" dirty="0" smtClean="0"/>
              <a:t>eWIC: From the Vendor Perspective</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eWIC Planning Project Tasks</a:t>
            </a:r>
            <a:endParaRPr lang="en-US" dirty="0"/>
          </a:p>
        </p:txBody>
      </p:sp>
      <p:sp>
        <p:nvSpPr>
          <p:cNvPr id="3" name="Footer Placeholder 2"/>
          <p:cNvSpPr>
            <a:spLocks noGrp="1"/>
          </p:cNvSpPr>
          <p:nvPr>
            <p:ph type="ftr" sz="quarter" idx="11"/>
          </p:nvPr>
        </p:nvSpPr>
        <p:spPr/>
        <p:txBody>
          <a:bodyPr/>
          <a:lstStyle/>
          <a:p>
            <a:r>
              <a:rPr lang="en-US" dirty="0" smtClean="0"/>
              <a:t>eWIC: From the Vendor Perspective</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3FFAE516-8FCC-4B1A-B5E9-11EB1E438C5E}" type="slidenum">
              <a:rPr lang="en-US" smtClean="0"/>
              <a:pPr/>
              <a:t>34</a:t>
            </a:fld>
            <a:endParaRPr lang="en-US" dirty="0"/>
          </a:p>
        </p:txBody>
      </p:sp>
      <p:sp>
        <p:nvSpPr>
          <p:cNvPr id="5" name="Content Placeholder 4"/>
          <p:cNvSpPr>
            <a:spLocks noGrp="1"/>
          </p:cNvSpPr>
          <p:nvPr>
            <p:ph sz="quarter" idx="1"/>
          </p:nvPr>
        </p:nvSpPr>
        <p:spPr/>
        <p:txBody>
          <a:bodyPr>
            <a:normAutofit/>
          </a:bodyPr>
          <a:lstStyle/>
          <a:p>
            <a:r>
              <a:rPr lang="en-US" dirty="0" smtClean="0"/>
              <a:t>Stakeholder engagement planning</a:t>
            </a:r>
          </a:p>
          <a:p>
            <a:r>
              <a:rPr lang="en-US" dirty="0" smtClean="0"/>
              <a:t>Cost analysis</a:t>
            </a:r>
          </a:p>
          <a:p>
            <a:r>
              <a:rPr lang="en-US" dirty="0" smtClean="0"/>
              <a:t>Alternative analysis and recommendations</a:t>
            </a:r>
          </a:p>
          <a:p>
            <a:r>
              <a:rPr lang="en-US" dirty="0" smtClean="0"/>
              <a:t>Federally required implementation plan document</a:t>
            </a:r>
          </a:p>
          <a:p>
            <a:r>
              <a:rPr lang="en-US" dirty="0" smtClean="0"/>
              <a:t>eWIC system contracting activities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WIC Vendor Survey</a:t>
            </a:r>
            <a:endParaRPr lang="en-US" dirty="0" smtClean="0"/>
          </a:p>
        </p:txBody>
      </p:sp>
      <p:sp>
        <p:nvSpPr>
          <p:cNvPr id="5" name="Footer Placeholder 9"/>
          <p:cNvSpPr>
            <a:spLocks noGrp="1"/>
          </p:cNvSpPr>
          <p:nvPr>
            <p:ph type="ftr" sz="quarter" idx="11"/>
          </p:nvPr>
        </p:nvSpPr>
        <p:spPr/>
        <p:txBody>
          <a:bodyPr/>
          <a:lstStyle/>
          <a:p>
            <a:r>
              <a:rPr lang="en-US" dirty="0" smtClean="0"/>
              <a:t>eWIC: From the Vendor Perspective</a:t>
            </a:r>
            <a:endParaRPr lang="en-US" dirty="0"/>
          </a:p>
        </p:txBody>
      </p:sp>
      <p:sp>
        <p:nvSpPr>
          <p:cNvPr id="3" name="Content Placeholder 2"/>
          <p:cNvSpPr>
            <a:spLocks noGrp="1"/>
          </p:cNvSpPr>
          <p:nvPr>
            <p:ph sz="quarter" idx="1"/>
          </p:nvPr>
        </p:nvSpPr>
        <p:spPr/>
        <p:txBody>
          <a:bodyPr/>
          <a:lstStyle/>
          <a:p>
            <a:r>
              <a:rPr lang="en-US" dirty="0" smtClean="0"/>
              <a:t>The State will be requesting that vendors complete a survey to capture information used in eWIC planning activities</a:t>
            </a:r>
          </a:p>
          <a:p>
            <a:r>
              <a:rPr lang="en-US" dirty="0" smtClean="0"/>
              <a:t>Your response to the survey is important and will help in accurately developing eWIC implementation plans</a:t>
            </a:r>
            <a:endParaRPr lang="en-US" dirty="0"/>
          </a:p>
        </p:txBody>
      </p:sp>
      <p:sp>
        <p:nvSpPr>
          <p:cNvPr id="4" name="Rectangle 3"/>
          <p:cNvSpPr/>
          <p:nvPr/>
        </p:nvSpPr>
        <p:spPr>
          <a:xfrm>
            <a:off x="102616" y="1247001"/>
            <a:ext cx="354584" cy="276999"/>
          </a:xfrm>
          <a:prstGeom prst="rect">
            <a:avLst/>
          </a:prstGeom>
        </p:spPr>
        <p:txBody>
          <a:bodyPr wrap="none">
            <a:spAutoFit/>
          </a:bodyPr>
          <a:lstStyle/>
          <a:p>
            <a:fld id="{3FFAE516-8FCC-4B1A-B5E9-11EB1E438C5E}" type="slidenum">
              <a:rPr lang="en-US" sz="1200" b="1">
                <a:solidFill>
                  <a:schemeClr val="bg1"/>
                </a:solidFill>
              </a:rPr>
              <a:pPr/>
              <a:t>35</a:t>
            </a:fld>
            <a:endParaRPr lang="en-US" sz="1200" b="1"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Footer Placeholder 2"/>
          <p:cNvSpPr>
            <a:spLocks noGrp="1"/>
          </p:cNvSpPr>
          <p:nvPr>
            <p:ph type="ftr" sz="quarter" idx="11"/>
          </p:nvPr>
        </p:nvSpPr>
        <p:spPr/>
        <p:txBody>
          <a:bodyPr/>
          <a:lstStyle/>
          <a:p>
            <a:r>
              <a:rPr lang="en-US" smtClean="0"/>
              <a:t>eWIC: From the Vendor Perspective</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3FFAE516-8FCC-4B1A-B5E9-11EB1E438C5E}" type="slidenum">
              <a:rPr lang="en-US" smtClean="0"/>
              <a:pPr/>
              <a:t>36</a:t>
            </a:fld>
            <a:endParaRPr lang="en-US" dirty="0"/>
          </a:p>
        </p:txBody>
      </p:sp>
      <p:sp>
        <p:nvSpPr>
          <p:cNvPr id="5" name="Content Placeholder 4"/>
          <p:cNvSpPr>
            <a:spLocks noGrp="1"/>
          </p:cNvSpPr>
          <p:nvPr>
            <p:ph sz="quarter" idx="1"/>
          </p:nvPr>
        </p:nvSpPr>
        <p:spPr/>
        <p:txBody>
          <a:bodyPr>
            <a:normAutofit/>
          </a:bodyPr>
          <a:lstStyle/>
          <a:p>
            <a:r>
              <a:rPr lang="en-US" dirty="0" smtClean="0"/>
              <a:t>The planning phase will be completed by Spring 2017 </a:t>
            </a:r>
          </a:p>
          <a:p>
            <a:r>
              <a:rPr lang="en-US" dirty="0" smtClean="0"/>
              <a:t>Planning activities will determine the eWIC implementation schedule</a:t>
            </a:r>
          </a:p>
          <a:p>
            <a:r>
              <a:rPr lang="en-US" dirty="0" smtClean="0"/>
              <a:t>After planning is complete, next steps include:</a:t>
            </a:r>
          </a:p>
          <a:p>
            <a:pPr lvl="1"/>
            <a:r>
              <a:rPr lang="en-US" dirty="0" smtClean="0"/>
              <a:t>Procure an eWIC service provider</a:t>
            </a:r>
          </a:p>
          <a:p>
            <a:pPr lvl="1"/>
            <a:r>
              <a:rPr lang="en-US" dirty="0" smtClean="0"/>
              <a:t>Prepare for implementation</a:t>
            </a:r>
          </a:p>
          <a:p>
            <a:pPr lvl="1"/>
            <a:r>
              <a:rPr lang="en-US" dirty="0" smtClean="0"/>
              <a:t>Pilot eWIC followed by statewide rollout</a:t>
            </a:r>
          </a:p>
        </p:txBody>
      </p:sp>
    </p:spTree>
    <p:extLst>
      <p:ext uri="{BB962C8B-B14F-4D97-AF65-F5344CB8AC3E}">
        <p14:creationId xmlns:p14="http://schemas.microsoft.com/office/powerpoint/2010/main" val="4620086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smtClean="0"/>
          </a:p>
          <a:p>
            <a:endParaRPr lang="en-US" dirty="0"/>
          </a:p>
        </p:txBody>
      </p:sp>
      <p:sp>
        <p:nvSpPr>
          <p:cNvPr id="3" name="Title 2"/>
          <p:cNvSpPr>
            <a:spLocks noGrp="1"/>
          </p:cNvSpPr>
          <p:nvPr>
            <p:ph type="title"/>
          </p:nvPr>
        </p:nvSpPr>
        <p:spPr/>
        <p:txBody>
          <a:bodyPr/>
          <a:lstStyle/>
          <a:p>
            <a:r>
              <a:rPr lang="en-US" smtClean="0"/>
              <a:t>Questions?</a:t>
            </a:r>
            <a:endParaRPr lang="en-US" dirty="0"/>
          </a:p>
        </p:txBody>
      </p:sp>
      <p:sp>
        <p:nvSpPr>
          <p:cNvPr id="8" name="Footer Placeholder 7"/>
          <p:cNvSpPr>
            <a:spLocks noGrp="1"/>
          </p:cNvSpPr>
          <p:nvPr>
            <p:ph type="ftr" sz="quarter" idx="12"/>
          </p:nvPr>
        </p:nvSpPr>
        <p:spPr/>
        <p:txBody>
          <a:bodyPr/>
          <a:lstStyle/>
          <a:p>
            <a:r>
              <a:rPr lang="en-US" dirty="0" smtClean="0"/>
              <a:t>eWIC: From the Vendor Perspective</a:t>
            </a:r>
            <a:endParaRPr lang="en-US" dirty="0"/>
          </a:p>
        </p:txBody>
      </p:sp>
      <p:sp>
        <p:nvSpPr>
          <p:cNvPr id="5" name="Slide Number Placeholder 7"/>
          <p:cNvSpPr txBox="1">
            <a:spLocks/>
          </p:cNvSpPr>
          <p:nvPr/>
        </p:nvSpPr>
        <p:spPr>
          <a:xfrm>
            <a:off x="381000" y="1981200"/>
            <a:ext cx="533400" cy="244476"/>
          </a:xfrm>
          <a:prstGeom prst="rect">
            <a:avLst/>
          </a:prstGeom>
        </p:spPr>
        <p:txBody>
          <a:bodyPr vert="horz" anchor="ctr">
            <a:noAutofit/>
          </a:bodyPr>
          <a:lstStyle>
            <a:defPPr>
              <a:defRPr lang="en-US"/>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FFAE516-8FCC-4B1A-B5E9-11EB1E438C5E}" type="slidenum">
              <a:rPr lang="en-US" sz="2200" b="1" smtClean="0">
                <a:solidFill>
                  <a:schemeClr val="bg1"/>
                </a:solidFill>
              </a:rPr>
              <a:pPr algn="ctr"/>
              <a:t>37</a:t>
            </a:fld>
            <a:endParaRPr lang="en-US" sz="2200" b="1" dirty="0">
              <a:solidFill>
                <a:schemeClr val="bg1"/>
              </a:solidFill>
            </a:endParaRPr>
          </a:p>
        </p:txBody>
      </p:sp>
      <p:sp>
        <p:nvSpPr>
          <p:cNvPr id="6" name="TextBox 5"/>
          <p:cNvSpPr txBox="1"/>
          <p:nvPr/>
        </p:nvSpPr>
        <p:spPr>
          <a:xfrm>
            <a:off x="914400" y="3048000"/>
            <a:ext cx="7315200" cy="2616101"/>
          </a:xfrm>
          <a:prstGeom prst="rect">
            <a:avLst/>
          </a:prstGeom>
          <a:noFill/>
        </p:spPr>
        <p:txBody>
          <a:bodyPr wrap="square" rtlCol="0">
            <a:spAutoFit/>
          </a:bodyPr>
          <a:lstStyle/>
          <a:p>
            <a:pPr algn="ctr"/>
            <a:r>
              <a:rPr lang="en-US" sz="3200" dirty="0" smtClean="0"/>
              <a:t>If you have more questions, please email them to:</a:t>
            </a:r>
          </a:p>
          <a:p>
            <a:pPr algn="ctr"/>
            <a:endParaRPr lang="en-US" sz="2800" dirty="0" smtClean="0"/>
          </a:p>
          <a:p>
            <a:pPr algn="ctr"/>
            <a:r>
              <a:rPr lang="en-US" sz="3600" dirty="0" smtClean="0"/>
              <a:t>Timothy.freeman@doh.hawaii.gov</a:t>
            </a:r>
          </a:p>
          <a:p>
            <a:pPr algn="ctr"/>
            <a:r>
              <a:rPr lang="en-US" sz="3600" b="1" u="sng" dirty="0" smtClean="0">
                <a:solidFill>
                  <a:srgbClr val="CC6600"/>
                </a:solidFill>
              </a:rPr>
              <a:t> </a:t>
            </a:r>
            <a:endParaRPr lang="en-US" sz="3600" b="1" dirty="0">
              <a:solidFill>
                <a:srgbClr val="CC66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a:t>
            </a:r>
            <a:endParaRPr lang="en-US" dirty="0"/>
          </a:p>
        </p:txBody>
      </p:sp>
      <p:sp>
        <p:nvSpPr>
          <p:cNvPr id="10" name="Footer Placeholder 9"/>
          <p:cNvSpPr>
            <a:spLocks noGrp="1"/>
          </p:cNvSpPr>
          <p:nvPr>
            <p:ph type="ftr" sz="quarter" idx="11"/>
          </p:nvPr>
        </p:nvSpPr>
        <p:spPr/>
        <p:txBody>
          <a:bodyPr/>
          <a:lstStyle/>
          <a:p>
            <a:r>
              <a:rPr lang="en-US" dirty="0" smtClean="0"/>
              <a:t>eWIC: From the Vendor Perspective</a:t>
            </a:r>
            <a:endParaRPr lang="en-US" dirty="0"/>
          </a:p>
        </p:txBody>
      </p:sp>
      <p:sp>
        <p:nvSpPr>
          <p:cNvPr id="5" name="Slide Number Placeholder 7"/>
          <p:cNvSpPr>
            <a:spLocks noGrp="1"/>
          </p:cNvSpPr>
          <p:nvPr>
            <p:ph type="sldNum" sz="quarter" idx="12"/>
          </p:nvPr>
        </p:nvSpPr>
        <p:spPr/>
        <p:txBody>
          <a:bodyPr>
            <a:normAutofit fontScale="85000" lnSpcReduction="20000"/>
          </a:bodyPr>
          <a:lstStyle/>
          <a:p>
            <a:fld id="{3FFAE516-8FCC-4B1A-B5E9-11EB1E438C5E}" type="slidenum">
              <a:rPr lang="en-US" smtClean="0"/>
              <a:pPr/>
              <a:t>4</a:t>
            </a:fld>
            <a:endParaRPr lang="en-US" dirty="0"/>
          </a:p>
        </p:txBody>
      </p:sp>
      <p:sp>
        <p:nvSpPr>
          <p:cNvPr id="3" name="Content Placeholder 2"/>
          <p:cNvSpPr>
            <a:spLocks noGrp="1"/>
          </p:cNvSpPr>
          <p:nvPr>
            <p:ph sz="quarter" idx="1"/>
          </p:nvPr>
        </p:nvSpPr>
        <p:spPr/>
        <p:txBody>
          <a:bodyPr/>
          <a:lstStyle/>
          <a:p>
            <a:r>
              <a:rPr lang="en-US" dirty="0" smtClean="0"/>
              <a:t>Background and History</a:t>
            </a:r>
          </a:p>
          <a:p>
            <a:r>
              <a:rPr lang="en-US" dirty="0" smtClean="0"/>
              <a:t>Basics</a:t>
            </a:r>
          </a:p>
          <a:p>
            <a:r>
              <a:rPr lang="en-US" dirty="0" smtClean="0"/>
              <a:t>In the Store</a:t>
            </a:r>
          </a:p>
          <a:p>
            <a:r>
              <a:rPr lang="en-US" dirty="0" smtClean="0"/>
              <a:t>Benefits and Challenges</a:t>
            </a:r>
          </a:p>
          <a:p>
            <a:r>
              <a:rPr lang="en-US" dirty="0" smtClean="0"/>
              <a:t>Next Steps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eWIC Background &amp; History</a:t>
            </a:r>
            <a:endParaRPr lang="en-US" dirty="0"/>
          </a:p>
        </p:txBody>
      </p:sp>
      <p:sp>
        <p:nvSpPr>
          <p:cNvPr id="5" name="Footer Placeholder 4"/>
          <p:cNvSpPr>
            <a:spLocks noGrp="1"/>
          </p:cNvSpPr>
          <p:nvPr>
            <p:ph type="ftr" sz="quarter" idx="12"/>
          </p:nvPr>
        </p:nvSpPr>
        <p:spPr/>
        <p:txBody>
          <a:bodyPr/>
          <a:lstStyle/>
          <a:p>
            <a:r>
              <a:rPr lang="en-US" dirty="0" smtClean="0"/>
              <a:t>eWIC: From the Vendor Perspective</a:t>
            </a:r>
            <a:endParaRPr lang="en-US" dirty="0"/>
          </a:p>
        </p:txBody>
      </p:sp>
      <p:sp>
        <p:nvSpPr>
          <p:cNvPr id="4" name="Slide Number Placeholder 3"/>
          <p:cNvSpPr>
            <a:spLocks noGrp="1"/>
          </p:cNvSpPr>
          <p:nvPr>
            <p:ph type="sldNum" sz="quarter" idx="4294967295"/>
          </p:nvPr>
        </p:nvSpPr>
        <p:spPr>
          <a:xfrm>
            <a:off x="0" y="1752600"/>
            <a:ext cx="1295400" cy="701675"/>
          </a:xfrm>
          <a:prstGeom prst="rect">
            <a:avLst/>
          </a:prstGeom>
        </p:spPr>
        <p:txBody>
          <a:bodyPr/>
          <a:lstStyle/>
          <a:p>
            <a:fld id="{3FFAE516-8FCC-4B1A-B5E9-11EB1E438C5E}" type="slidenum">
              <a:rPr lang="en-US" smtClean="0"/>
              <a:pPr/>
              <a:t>5</a:t>
            </a:fld>
            <a:endParaRPr lang="en-US"/>
          </a:p>
        </p:txBody>
      </p:sp>
    </p:spTree>
    <p:extLst>
      <p:ext uri="{BB962C8B-B14F-4D97-AF65-F5344CB8AC3E}">
        <p14:creationId xmlns:p14="http://schemas.microsoft.com/office/powerpoint/2010/main" val="2902041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eWIC History</a:t>
            </a:r>
            <a:endParaRPr lang="en-US" dirty="0"/>
          </a:p>
        </p:txBody>
      </p:sp>
      <p:sp>
        <p:nvSpPr>
          <p:cNvPr id="3" name="Footer Placeholder 2"/>
          <p:cNvSpPr>
            <a:spLocks noGrp="1"/>
          </p:cNvSpPr>
          <p:nvPr>
            <p:ph type="ftr" sz="quarter" idx="11"/>
          </p:nvPr>
        </p:nvSpPr>
        <p:spPr/>
        <p:txBody>
          <a:bodyPr/>
          <a:lstStyle/>
          <a:p>
            <a:r>
              <a:rPr lang="en-US" dirty="0" smtClean="0"/>
              <a:t>eWIC: From the Vendor Perspective</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3FFAE516-8FCC-4B1A-B5E9-11EB1E438C5E}" type="slidenum">
              <a:rPr lang="en-US" smtClean="0"/>
              <a:pPr/>
              <a:t>6</a:t>
            </a:fld>
            <a:endParaRPr lang="en-US" dirty="0"/>
          </a:p>
        </p:txBody>
      </p:sp>
      <p:sp>
        <p:nvSpPr>
          <p:cNvPr id="5" name="Content Placeholder 4"/>
          <p:cNvSpPr>
            <a:spLocks noGrp="1"/>
          </p:cNvSpPr>
          <p:nvPr>
            <p:ph sz="quarter" idx="1"/>
          </p:nvPr>
        </p:nvSpPr>
        <p:spPr/>
        <p:txBody>
          <a:bodyPr/>
          <a:lstStyle/>
          <a:p>
            <a:r>
              <a:rPr lang="en-GB" smtClean="0"/>
              <a:t>	</a:t>
            </a:r>
            <a:endParaRPr lang="en-GB" dirty="0" smtClean="0"/>
          </a:p>
        </p:txBody>
      </p:sp>
      <p:graphicFrame>
        <p:nvGraphicFramePr>
          <p:cNvPr id="6" name="Table 5"/>
          <p:cNvGraphicFramePr>
            <a:graphicFrameLocks noGrp="1"/>
          </p:cNvGraphicFramePr>
          <p:nvPr/>
        </p:nvGraphicFramePr>
        <p:xfrm>
          <a:off x="152400" y="1600200"/>
          <a:ext cx="8839200" cy="4016716"/>
        </p:xfrm>
        <a:graphic>
          <a:graphicData uri="http://schemas.openxmlformats.org/drawingml/2006/table">
            <a:tbl>
              <a:tblPr firstRow="1" bandRow="1">
                <a:tableStyleId>{5C22544A-7EE6-4342-B048-85BDC9FD1C3A}</a:tableStyleId>
              </a:tblPr>
              <a:tblGrid>
                <a:gridCol w="1460390"/>
                <a:gridCol w="7378810"/>
              </a:tblGrid>
              <a:tr h="596329">
                <a:tc>
                  <a:txBody>
                    <a:bodyPr/>
                    <a:lstStyle/>
                    <a:p>
                      <a:r>
                        <a:rPr lang="en-US" sz="2400" dirty="0" smtClean="0"/>
                        <a:t>Year(s)</a:t>
                      </a:r>
                      <a:endParaRPr lang="en-US" sz="2400" dirty="0"/>
                    </a:p>
                  </a:txBody>
                  <a:tcPr/>
                </a:tc>
                <a:tc>
                  <a:txBody>
                    <a:bodyPr/>
                    <a:lstStyle/>
                    <a:p>
                      <a:r>
                        <a:rPr lang="en-US" sz="2400" dirty="0" smtClean="0"/>
                        <a:t>Milestone</a:t>
                      </a:r>
                      <a:endParaRPr lang="en-US" sz="2400" dirty="0"/>
                    </a:p>
                  </a:txBody>
                  <a:tcPr/>
                </a:tc>
              </a:tr>
              <a:tr h="241871">
                <a:tc>
                  <a:txBody>
                    <a:bodyPr/>
                    <a:lstStyle/>
                    <a:p>
                      <a:r>
                        <a:rPr lang="en-GB" sz="2400" dirty="0" smtClean="0"/>
                        <a:t>1995</a:t>
                      </a:r>
                      <a:endParaRPr lang="en-US" sz="2400" dirty="0"/>
                    </a:p>
                  </a:txBody>
                  <a:tcPr/>
                </a:tc>
                <a:tc>
                  <a:txBody>
                    <a:bodyPr/>
                    <a:lstStyle/>
                    <a:p>
                      <a:r>
                        <a:rPr lang="en-GB" sz="2400" dirty="0" smtClean="0"/>
                        <a:t>First smartcard eWIC pilot in</a:t>
                      </a:r>
                      <a:r>
                        <a:rPr lang="en-GB" sz="2400" baseline="0" dirty="0" smtClean="0"/>
                        <a:t> </a:t>
                      </a:r>
                      <a:r>
                        <a:rPr lang="en-GB" sz="2400" dirty="0" smtClean="0"/>
                        <a:t>Wyoming</a:t>
                      </a:r>
                      <a:endParaRPr lang="en-US" sz="2400" dirty="0"/>
                    </a:p>
                  </a:txBody>
                  <a:tcPr/>
                </a:tc>
              </a:tr>
              <a:tr h="394271">
                <a:tc>
                  <a:txBody>
                    <a:bodyPr/>
                    <a:lstStyle/>
                    <a:p>
                      <a:r>
                        <a:rPr lang="en-GB" sz="2400" dirty="0" smtClean="0"/>
                        <a:t>2002</a:t>
                      </a:r>
                      <a:endParaRPr lang="en-US" sz="2400" dirty="0"/>
                    </a:p>
                  </a:txBody>
                  <a:tcPr/>
                </a:tc>
                <a:tc>
                  <a:txBody>
                    <a:bodyPr/>
                    <a:lstStyle/>
                    <a:p>
                      <a:r>
                        <a:rPr lang="en-GB" sz="2400" dirty="0" smtClean="0"/>
                        <a:t>Wyoming is</a:t>
                      </a:r>
                      <a:r>
                        <a:rPr lang="en-GB" sz="2400" baseline="0" dirty="0" smtClean="0"/>
                        <a:t> f</a:t>
                      </a:r>
                      <a:r>
                        <a:rPr lang="en-GB" sz="2400" dirty="0" smtClean="0"/>
                        <a:t>irst state-wide smartcard eWIC system</a:t>
                      </a:r>
                      <a:endParaRPr lang="en-US" sz="2400" dirty="0"/>
                    </a:p>
                  </a:txBody>
                  <a:tcPr/>
                </a:tc>
              </a:tr>
              <a:tr h="394271">
                <a:tc>
                  <a:txBody>
                    <a:bodyPr/>
                    <a:lstStyle/>
                    <a:p>
                      <a:r>
                        <a:rPr lang="en-GB" sz="2400" dirty="0" smtClean="0"/>
                        <a:t>2004-09</a:t>
                      </a:r>
                      <a:endParaRPr lang="en-US" sz="2400" dirty="0"/>
                    </a:p>
                  </a:txBody>
                  <a:tcPr/>
                </a:tc>
                <a:tc>
                  <a:txBody>
                    <a:bodyPr/>
                    <a:lstStyle/>
                    <a:p>
                      <a:r>
                        <a:rPr lang="en-GB" sz="2400" dirty="0" smtClean="0"/>
                        <a:t>Texas and New Mexico rollout smartcard eWIC</a:t>
                      </a:r>
                      <a:endParaRPr lang="en-US" sz="2400" dirty="0"/>
                    </a:p>
                  </a:txBody>
                  <a:tcPr/>
                </a:tc>
              </a:tr>
              <a:tr h="561911">
                <a:tc>
                  <a:txBody>
                    <a:bodyPr/>
                    <a:lstStyle/>
                    <a:p>
                      <a:r>
                        <a:rPr lang="en-GB" sz="2400" dirty="0" smtClean="0"/>
                        <a:t>2005</a:t>
                      </a:r>
                      <a:endParaRPr lang="en-US" sz="2400" dirty="0"/>
                    </a:p>
                  </a:txBody>
                  <a:tcPr/>
                </a:tc>
                <a:tc>
                  <a:txBody>
                    <a:bodyPr/>
                    <a:lstStyle/>
                    <a:p>
                      <a:r>
                        <a:rPr lang="en-GB" sz="2400" dirty="0" smtClean="0"/>
                        <a:t>Online eWIC pilots implemented Michigan and Washington</a:t>
                      </a:r>
                      <a:endParaRPr lang="en-US" sz="2400" dirty="0"/>
                    </a:p>
                  </a:txBody>
                  <a:tcPr/>
                </a:tc>
              </a:tr>
              <a:tr h="348551">
                <a:tc>
                  <a:txBody>
                    <a:bodyPr/>
                    <a:lstStyle/>
                    <a:p>
                      <a:r>
                        <a:rPr lang="en-US" sz="2400" dirty="0" smtClean="0"/>
                        <a:t>2006</a:t>
                      </a:r>
                      <a:endParaRPr lang="en-US" sz="2400" dirty="0"/>
                    </a:p>
                  </a:txBody>
                  <a:tcPr/>
                </a:tc>
                <a:tc>
                  <a:txBody>
                    <a:bodyPr/>
                    <a:lstStyle/>
                    <a:p>
                      <a:r>
                        <a:rPr lang="en-US" sz="2400" dirty="0" smtClean="0"/>
                        <a:t>Kentucky</a:t>
                      </a:r>
                      <a:r>
                        <a:rPr lang="en-US" sz="2400" baseline="0" dirty="0" smtClean="0"/>
                        <a:t> begins development of an online system</a:t>
                      </a:r>
                      <a:endParaRPr lang="en-US" sz="2400" dirty="0"/>
                    </a:p>
                  </a:txBody>
                  <a:tcPr/>
                </a:tc>
              </a:tr>
              <a:tr h="348551">
                <a:tc>
                  <a:txBody>
                    <a:bodyPr/>
                    <a:lstStyle/>
                    <a:p>
                      <a:r>
                        <a:rPr lang="en-GB" sz="2400" dirty="0" smtClean="0"/>
                        <a:t>2009</a:t>
                      </a:r>
                      <a:endParaRPr lang="en-US" sz="2400" dirty="0"/>
                    </a:p>
                  </a:txBody>
                  <a:tcPr/>
                </a:tc>
                <a:tc>
                  <a:txBody>
                    <a:bodyPr/>
                    <a:lstStyle/>
                    <a:p>
                      <a:r>
                        <a:rPr lang="en-GB" sz="2400" dirty="0" smtClean="0"/>
                        <a:t>Michigan, first state-wide online WIC EBT system</a:t>
                      </a:r>
                      <a:endParaRPr lang="en-US" sz="2400" dirty="0"/>
                    </a:p>
                  </a:txBody>
                  <a:tcPr/>
                </a:tc>
              </a:tr>
              <a:tr h="572476">
                <a:tc>
                  <a:txBody>
                    <a:bodyPr/>
                    <a:lstStyle/>
                    <a:p>
                      <a:r>
                        <a:rPr lang="en-US" sz="2400" dirty="0" smtClean="0"/>
                        <a:t>2010</a:t>
                      </a:r>
                      <a:endParaRPr lang="en-US" sz="2400" dirty="0"/>
                    </a:p>
                  </a:txBody>
                  <a:tcPr/>
                </a:tc>
                <a:tc>
                  <a:txBody>
                    <a:bodyPr/>
                    <a:lstStyle/>
                    <a:p>
                      <a:r>
                        <a:rPr lang="en-GB" sz="2400" dirty="0" smtClean="0"/>
                        <a:t>Congress mandates eWIC by 2020</a:t>
                      </a:r>
                      <a:endParaRPr lang="en-US" sz="2400" dirty="0"/>
                    </a:p>
                  </a:txBody>
                  <a:tcPr/>
                </a:tc>
              </a:tr>
            </a:tbl>
          </a:graphicData>
        </a:graphic>
      </p:graphicFrame>
    </p:spTree>
    <p:extLst>
      <p:ext uri="{BB962C8B-B14F-4D97-AF65-F5344CB8AC3E}">
        <p14:creationId xmlns:p14="http://schemas.microsoft.com/office/powerpoint/2010/main" val="4008275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State Agencies Operating eWIC</a:t>
            </a:r>
            <a:endParaRPr lang="en-US" dirty="0"/>
          </a:p>
        </p:txBody>
      </p:sp>
      <p:sp>
        <p:nvSpPr>
          <p:cNvPr id="5" name="Content Placeholder 4"/>
          <p:cNvSpPr>
            <a:spLocks noGrp="1"/>
          </p:cNvSpPr>
          <p:nvPr>
            <p:ph sz="quarter" idx="2"/>
          </p:nvPr>
        </p:nvSpPr>
        <p:spPr/>
        <p:txBody>
          <a:bodyPr>
            <a:normAutofit/>
          </a:bodyPr>
          <a:lstStyle/>
          <a:p>
            <a:r>
              <a:rPr lang="en-US" dirty="0"/>
              <a:t>Chickasaw Nation</a:t>
            </a:r>
          </a:p>
          <a:p>
            <a:r>
              <a:rPr lang="en-US" dirty="0"/>
              <a:t>Florida</a:t>
            </a:r>
          </a:p>
          <a:p>
            <a:r>
              <a:rPr lang="en-US" dirty="0"/>
              <a:t>Kentucky</a:t>
            </a:r>
          </a:p>
          <a:p>
            <a:r>
              <a:rPr lang="en-US" dirty="0"/>
              <a:t>Massachusetts </a:t>
            </a:r>
          </a:p>
          <a:p>
            <a:r>
              <a:rPr lang="en-US" dirty="0"/>
              <a:t>Michigan</a:t>
            </a:r>
          </a:p>
          <a:p>
            <a:r>
              <a:rPr lang="en-US" dirty="0" smtClean="0"/>
              <a:t>Nevada</a:t>
            </a:r>
          </a:p>
          <a:p>
            <a:r>
              <a:rPr lang="en-US" dirty="0" smtClean="0"/>
              <a:t>Oregon</a:t>
            </a:r>
            <a:endParaRPr lang="en-US" dirty="0"/>
          </a:p>
          <a:p>
            <a:endParaRPr lang="en-US" b="1" dirty="0"/>
          </a:p>
        </p:txBody>
      </p:sp>
      <p:sp>
        <p:nvSpPr>
          <p:cNvPr id="9" name="Content Placeholder 8"/>
          <p:cNvSpPr>
            <a:spLocks noGrp="1"/>
          </p:cNvSpPr>
          <p:nvPr>
            <p:ph sz="quarter" idx="4"/>
          </p:nvPr>
        </p:nvSpPr>
        <p:spPr/>
        <p:txBody>
          <a:bodyPr>
            <a:normAutofit/>
          </a:bodyPr>
          <a:lstStyle/>
          <a:p>
            <a:r>
              <a:rPr lang="en-US" dirty="0" smtClean="0"/>
              <a:t>Virginia</a:t>
            </a:r>
          </a:p>
          <a:p>
            <a:r>
              <a:rPr lang="en-US" dirty="0" smtClean="0"/>
              <a:t>Wisconsin</a:t>
            </a:r>
            <a:endParaRPr lang="en-US" dirty="0"/>
          </a:p>
          <a:p>
            <a:r>
              <a:rPr lang="en-US" dirty="0"/>
              <a:t>West Virginia</a:t>
            </a:r>
          </a:p>
          <a:p>
            <a:r>
              <a:rPr lang="en-US" dirty="0" smtClean="0"/>
              <a:t>Indiana (Pilot)</a:t>
            </a:r>
          </a:p>
          <a:p>
            <a:r>
              <a:rPr lang="en-US" dirty="0" smtClean="0"/>
              <a:t>Iowa (Pilot)</a:t>
            </a:r>
          </a:p>
          <a:p>
            <a:r>
              <a:rPr lang="en-US" dirty="0" smtClean="0"/>
              <a:t>Oklahoma (Pilot)</a:t>
            </a:r>
          </a:p>
          <a:p>
            <a:r>
              <a:rPr lang="en-US" dirty="0" smtClean="0"/>
              <a:t>Vermont (Pilot)</a:t>
            </a:r>
          </a:p>
        </p:txBody>
      </p:sp>
      <p:sp>
        <p:nvSpPr>
          <p:cNvPr id="4" name="Slide Number Placeholder 3"/>
          <p:cNvSpPr>
            <a:spLocks noGrp="1"/>
          </p:cNvSpPr>
          <p:nvPr>
            <p:ph type="sldNum" sz="quarter" idx="16"/>
          </p:nvPr>
        </p:nvSpPr>
        <p:spPr/>
        <p:txBody>
          <a:bodyPr>
            <a:normAutofit fontScale="85000" lnSpcReduction="20000"/>
          </a:bodyPr>
          <a:lstStyle/>
          <a:p>
            <a:fld id="{3FFAE516-8FCC-4B1A-B5E9-11EB1E438C5E}" type="slidenum">
              <a:rPr lang="en-US" smtClean="0"/>
              <a:pPr/>
              <a:t>7</a:t>
            </a:fld>
            <a:endParaRPr lang="en-US" dirty="0"/>
          </a:p>
        </p:txBody>
      </p:sp>
      <p:sp>
        <p:nvSpPr>
          <p:cNvPr id="3" name="Footer Placeholder 2"/>
          <p:cNvSpPr>
            <a:spLocks noGrp="1"/>
          </p:cNvSpPr>
          <p:nvPr>
            <p:ph type="ftr" sz="quarter" idx="17"/>
          </p:nvPr>
        </p:nvSpPr>
        <p:spPr/>
        <p:txBody>
          <a:bodyPr/>
          <a:lstStyle/>
          <a:p>
            <a:pPr algn="l"/>
            <a:r>
              <a:rPr lang="en-US" smtClean="0"/>
              <a:t>eWIC: From the Local Agency Perspective</a:t>
            </a:r>
            <a:endParaRPr lang="en-US" dirty="0"/>
          </a:p>
        </p:txBody>
      </p:sp>
      <p:sp>
        <p:nvSpPr>
          <p:cNvPr id="8" name="Text Placeholder 7"/>
          <p:cNvSpPr>
            <a:spLocks noGrp="1"/>
          </p:cNvSpPr>
          <p:nvPr>
            <p:ph type="body" sz="quarter" idx="3"/>
          </p:nvPr>
        </p:nvSpPr>
        <p:spPr>
          <a:xfrm>
            <a:off x="609600" y="1752600"/>
            <a:ext cx="8077200" cy="640080"/>
          </a:xfrm>
        </p:spPr>
        <p:txBody>
          <a:bodyPr/>
          <a:lstStyle/>
          <a:p>
            <a:r>
              <a:rPr lang="en-US" dirty="0" smtClean="0"/>
              <a:t>14 State Agencies Online Nationwide</a:t>
            </a:r>
            <a:endParaRPr lang="en-US" dirty="0"/>
          </a:p>
        </p:txBody>
      </p:sp>
    </p:spTree>
    <p:extLst>
      <p:ext uri="{BB962C8B-B14F-4D97-AF65-F5344CB8AC3E}">
        <p14:creationId xmlns:p14="http://schemas.microsoft.com/office/powerpoint/2010/main" val="33320498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eWIC Basics</a:t>
            </a:r>
            <a:endParaRPr lang="en-US" dirty="0"/>
          </a:p>
        </p:txBody>
      </p:sp>
      <p:sp>
        <p:nvSpPr>
          <p:cNvPr id="3" name="Footer Placeholder 2"/>
          <p:cNvSpPr>
            <a:spLocks noGrp="1"/>
          </p:cNvSpPr>
          <p:nvPr>
            <p:ph type="ftr" sz="quarter" idx="12"/>
          </p:nvPr>
        </p:nvSpPr>
        <p:spPr/>
        <p:txBody>
          <a:bodyPr/>
          <a:lstStyle/>
          <a:p>
            <a:r>
              <a:rPr lang="en-US" dirty="0" smtClean="0"/>
              <a:t>eWIC: From the Vendor Perspective</a:t>
            </a:r>
            <a:endParaRPr lang="en-US" dirty="0"/>
          </a:p>
        </p:txBody>
      </p:sp>
      <p:sp>
        <p:nvSpPr>
          <p:cNvPr id="4" name="Slide Number Placeholder 3"/>
          <p:cNvSpPr>
            <a:spLocks noGrp="1"/>
          </p:cNvSpPr>
          <p:nvPr>
            <p:ph type="sldNum" sz="quarter" idx="4294967295"/>
          </p:nvPr>
        </p:nvSpPr>
        <p:spPr>
          <a:xfrm>
            <a:off x="0" y="1271588"/>
            <a:ext cx="533400" cy="244475"/>
          </a:xfrm>
        </p:spPr>
        <p:txBody>
          <a:bodyPr>
            <a:normAutofit fontScale="85000" lnSpcReduction="20000"/>
          </a:bodyPr>
          <a:lstStyle/>
          <a:p>
            <a:fld id="{3FFAE516-8FCC-4B1A-B5E9-11EB1E438C5E}"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smtClean="0"/>
              <a:t>EBT Technology</a:t>
            </a:r>
          </a:p>
        </p:txBody>
      </p:sp>
      <p:sp>
        <p:nvSpPr>
          <p:cNvPr id="51" name="Footer Placeholder 50"/>
          <p:cNvSpPr>
            <a:spLocks noGrp="1"/>
          </p:cNvSpPr>
          <p:nvPr>
            <p:ph type="ftr" sz="quarter" idx="11"/>
          </p:nvPr>
        </p:nvSpPr>
        <p:spPr/>
        <p:txBody>
          <a:bodyPr/>
          <a:lstStyle/>
          <a:p>
            <a:r>
              <a:rPr lang="en-US" dirty="0" smtClean="0"/>
              <a:t>eWIC: From the Vendor Perspective</a:t>
            </a:r>
            <a:endParaRPr lang="en-US" dirty="0"/>
          </a:p>
        </p:txBody>
      </p:sp>
      <p:sp>
        <p:nvSpPr>
          <p:cNvPr id="31" name="Slide Number Placeholder 30"/>
          <p:cNvSpPr>
            <a:spLocks noGrp="1"/>
          </p:cNvSpPr>
          <p:nvPr>
            <p:ph type="sldNum" sz="quarter" idx="12"/>
          </p:nvPr>
        </p:nvSpPr>
        <p:spPr/>
        <p:txBody>
          <a:bodyPr>
            <a:normAutofit fontScale="85000" lnSpcReduction="20000"/>
          </a:bodyPr>
          <a:lstStyle/>
          <a:p>
            <a:fld id="{3FFAE516-8FCC-4B1A-B5E9-11EB1E438C5E}" type="slidenum">
              <a:rPr lang="en-US" smtClean="0"/>
              <a:pPr/>
              <a:t>9</a:t>
            </a:fld>
            <a:endParaRPr lang="en-US"/>
          </a:p>
        </p:txBody>
      </p:sp>
      <p:sp>
        <p:nvSpPr>
          <p:cNvPr id="13" name="Content Placeholder 12"/>
          <p:cNvSpPr>
            <a:spLocks noGrp="1"/>
          </p:cNvSpPr>
          <p:nvPr>
            <p:ph sz="quarter" idx="1"/>
          </p:nvPr>
        </p:nvSpPr>
        <p:spPr/>
        <p:txBody>
          <a:bodyPr/>
          <a:lstStyle/>
          <a:p>
            <a:r>
              <a:rPr lang="en-US" dirty="0" smtClean="0"/>
              <a:t>Uses magnetic stripe cards to access account information on the eWIC system</a:t>
            </a:r>
          </a:p>
          <a:p>
            <a:r>
              <a:rPr lang="en-US" dirty="0" smtClean="0"/>
              <a:t>Like debit or SNAP/cash EBT</a:t>
            </a:r>
          </a:p>
          <a:p>
            <a:r>
              <a:rPr lang="en-US" dirty="0" smtClean="0"/>
              <a:t>Transactions occur live between the retail system and the eWIC system</a:t>
            </a:r>
          </a:p>
          <a:p>
            <a:r>
              <a:rPr lang="en-US" dirty="0" smtClean="0"/>
              <a:t>The eWIC system calculates the payment amount based on transactions that occur during a set 24 hour timeframe</a:t>
            </a:r>
          </a:p>
        </p:txBody>
      </p:sp>
      <p:grpSp>
        <p:nvGrpSpPr>
          <p:cNvPr id="30" name="Group 95"/>
          <p:cNvGrpSpPr/>
          <p:nvPr/>
        </p:nvGrpSpPr>
        <p:grpSpPr>
          <a:xfrm>
            <a:off x="7848600" y="1066800"/>
            <a:ext cx="990600" cy="609600"/>
            <a:chOff x="4043055" y="5412877"/>
            <a:chExt cx="528945" cy="378027"/>
          </a:xfrm>
          <a:solidFill>
            <a:schemeClr val="accent5">
              <a:lumMod val="60000"/>
              <a:lumOff val="40000"/>
            </a:schemeClr>
          </a:solidFill>
        </p:grpSpPr>
        <p:sp>
          <p:nvSpPr>
            <p:cNvPr id="32" name="Rounded Rectangle 31"/>
            <p:cNvSpPr/>
            <p:nvPr/>
          </p:nvSpPr>
          <p:spPr>
            <a:xfrm>
              <a:off x="4043055" y="5412877"/>
              <a:ext cx="528945" cy="378027"/>
            </a:xfrm>
            <a:prstGeom prst="round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Connector 32"/>
            <p:cNvCxnSpPr/>
            <p:nvPr/>
          </p:nvCxnSpPr>
          <p:spPr>
            <a:xfrm>
              <a:off x="4043055" y="5503103"/>
              <a:ext cx="528945" cy="0"/>
            </a:xfrm>
            <a:prstGeom prst="line">
              <a:avLst/>
            </a:prstGeom>
            <a:grpFill/>
            <a:ln/>
            <a:effectLst/>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21319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lide(fromRight)">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CA4AEB6DB16649BF972ED55B483A33" ma:contentTypeVersion="3" ma:contentTypeDescription="Create a new document." ma:contentTypeScope="" ma:versionID="5257dabe3eabef09788b6d4933ca7b63">
  <xsd:schema xmlns:xsd="http://www.w3.org/2001/XMLSchema" xmlns:xs="http://www.w3.org/2001/XMLSchema" xmlns:p="http://schemas.microsoft.com/office/2006/metadata/properties" targetNamespace="http://schemas.microsoft.com/office/2006/metadata/properties" ma:root="true" ma:fieldsID="1e71ebd51a5fcb16c1cb77f5845a7ab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2AE1CAF-379D-4E1B-A950-5D8C5A65CE5E}">
  <ds:schemaRefs>
    <ds:schemaRef ds:uri="http://schemas.microsoft.com/sharepoint/v3/contenttype/forms"/>
  </ds:schemaRefs>
</ds:datastoreItem>
</file>

<file path=customXml/itemProps2.xml><?xml version="1.0" encoding="utf-8"?>
<ds:datastoreItem xmlns:ds="http://schemas.openxmlformats.org/officeDocument/2006/customXml" ds:itemID="{F0A0D597-AAB8-4282-9B61-469D189759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1978568-9B3C-4A86-AE31-6D26830DC3A8}">
  <ds:schemaRefs>
    <ds:schemaRef ds:uri="http://schemas.openxmlformats.org/package/2006/metadata/core-properties"/>
    <ds:schemaRef ds:uri="http://purl.org/dc/elements/1.1/"/>
    <ds:schemaRef ds:uri="http://purl.org/dc/dcmitype/"/>
    <ds:schemaRef ds:uri="http://www.w3.org/XML/1998/namespace"/>
    <ds:schemaRef ds:uri="http://schemas.microsoft.com/office/2006/documentManagement/types"/>
    <ds:schemaRef ds:uri="http://purl.org/dc/term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Median</Template>
  <TotalTime>21500</TotalTime>
  <Words>2878</Words>
  <Application>Microsoft Office PowerPoint</Application>
  <PresentationFormat>On-screen Show (4:3)</PresentationFormat>
  <Paragraphs>400</Paragraphs>
  <Slides>37</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Times New Roman</vt:lpstr>
      <vt:lpstr>Tw Cen MT</vt:lpstr>
      <vt:lpstr>Wingdings</vt:lpstr>
      <vt:lpstr>Wingdings 2</vt:lpstr>
      <vt:lpstr>Median</vt:lpstr>
      <vt:lpstr>eWIC: From the WIC Vendor Perspective</vt:lpstr>
      <vt:lpstr>Introduction</vt:lpstr>
      <vt:lpstr>Purpose of this Presentation</vt:lpstr>
      <vt:lpstr>Overview</vt:lpstr>
      <vt:lpstr>eWIC Background &amp; History</vt:lpstr>
      <vt:lpstr>eWIC History</vt:lpstr>
      <vt:lpstr>State Agencies Operating eWIC</vt:lpstr>
      <vt:lpstr>eWIC Basics</vt:lpstr>
      <vt:lpstr>EBT Technology</vt:lpstr>
      <vt:lpstr>Paper vs. eWIC:  Issuance</vt:lpstr>
      <vt:lpstr>Food Categorization</vt:lpstr>
      <vt:lpstr>Benefit Balance</vt:lpstr>
      <vt:lpstr>Food Categorization</vt:lpstr>
      <vt:lpstr>Access to Balance Information</vt:lpstr>
      <vt:lpstr>Fruit &amp; Vegetables</vt:lpstr>
      <vt:lpstr>Fruit &amp; Vegetable Balance</vt:lpstr>
      <vt:lpstr>Benefit Aggregation</vt:lpstr>
      <vt:lpstr>Paper vs. eWIC: Redemption</vt:lpstr>
      <vt:lpstr>UPCs, PLUs and APLs</vt:lpstr>
      <vt:lpstr>How UPCs are Used in Redemption</vt:lpstr>
      <vt:lpstr>eWIC in the Store</vt:lpstr>
      <vt:lpstr>Retail Requirements for eWIC</vt:lpstr>
      <vt:lpstr>Retail System Alternatives</vt:lpstr>
      <vt:lpstr>Integrated Systems/Software</vt:lpstr>
      <vt:lpstr>eWIC Retail Transactions</vt:lpstr>
      <vt:lpstr>Purchase Transaction (Part 1)</vt:lpstr>
      <vt:lpstr>Purchase Transaction (Part 2)</vt:lpstr>
      <vt:lpstr>Sample Receipts</vt:lpstr>
      <vt:lpstr>eWIC Benefits &amp; Challenges</vt:lpstr>
      <vt:lpstr>Benefits and Challenges</vt:lpstr>
      <vt:lpstr>Vendors</vt:lpstr>
      <vt:lpstr>Participants</vt:lpstr>
      <vt:lpstr>Next Steps</vt:lpstr>
      <vt:lpstr>eWIC Planning Project Tasks</vt:lpstr>
      <vt:lpstr>WIC Vendor Survey</vt:lpstr>
      <vt:lpstr>Timeline</vt:lpstr>
      <vt:lpstr>Questions?</vt:lpstr>
    </vt:vector>
  </TitlesOfParts>
  <Company>MAXIMUS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Ellen M. Thompson</dc:creator>
  <cp:lastModifiedBy>Mary W. Hinderer</cp:lastModifiedBy>
  <cp:revision>399</cp:revision>
  <cp:lastPrinted>2016-03-30T22:37:04Z</cp:lastPrinted>
  <dcterms:created xsi:type="dcterms:W3CDTF">2013-07-22T13:22:35Z</dcterms:created>
  <dcterms:modified xsi:type="dcterms:W3CDTF">2016-04-07T19:58:51Z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0x01010098CA4AEB6DB16649BF972ED55B483A33</vt:lpwstr>
  </property>
</Properties>
</file>