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691" r:id="rId2"/>
  </p:sldMasterIdLst>
  <p:notesMasterIdLst>
    <p:notesMasterId r:id="rId9"/>
  </p:notesMasterIdLst>
  <p:handoutMasterIdLst>
    <p:handoutMasterId r:id="rId10"/>
  </p:handoutMasterIdLst>
  <p:sldIdLst>
    <p:sldId id="354" r:id="rId3"/>
    <p:sldId id="336" r:id="rId4"/>
    <p:sldId id="384" r:id="rId5"/>
    <p:sldId id="385" r:id="rId6"/>
    <p:sldId id="356" r:id="rId7"/>
    <p:sldId id="386" r:id="rId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4673" autoAdjust="0"/>
  </p:normalViewPr>
  <p:slideViewPr>
    <p:cSldViewPr>
      <p:cViewPr>
        <p:scale>
          <a:sx n="100" d="100"/>
          <a:sy n="100" d="100"/>
        </p:scale>
        <p:origin x="-1968" y="-666"/>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200" d="100"/>
        <a:sy n="200" d="100"/>
      </p:scale>
      <p:origin x="0" y="44034"/>
    </p:cViewPr>
  </p:sorterViewPr>
  <p:notesViewPr>
    <p:cSldViewPr>
      <p:cViewPr varScale="1">
        <p:scale>
          <a:sx n="60" d="100"/>
          <a:sy n="60" d="100"/>
        </p:scale>
        <p:origin x="-2524" y="-7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2742"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7513" y="0"/>
            <a:ext cx="2982742" cy="465138"/>
          </a:xfrm>
          <a:prstGeom prst="rect">
            <a:avLst/>
          </a:prstGeom>
        </p:spPr>
        <p:txBody>
          <a:bodyPr vert="horz" lIns="91440" tIns="45720" rIns="91440" bIns="45720" rtlCol="0"/>
          <a:lstStyle>
            <a:lvl1pPr algn="r">
              <a:defRPr sz="1200"/>
            </a:lvl1pPr>
          </a:lstStyle>
          <a:p>
            <a:fld id="{D2488673-E879-438E-B7FE-8EF2CDA96B76}" type="datetimeFigureOut">
              <a:rPr lang="en-US" smtClean="0"/>
              <a:pPr/>
              <a:t>7/22/2013</a:t>
            </a:fld>
            <a:endParaRPr lang="en-US" dirty="0"/>
          </a:p>
        </p:txBody>
      </p:sp>
      <p:sp>
        <p:nvSpPr>
          <p:cNvPr id="4" name="Footer Placeholder 3"/>
          <p:cNvSpPr>
            <a:spLocks noGrp="1"/>
          </p:cNvSpPr>
          <p:nvPr>
            <p:ph type="ftr" sz="quarter" idx="2"/>
          </p:nvPr>
        </p:nvSpPr>
        <p:spPr>
          <a:xfrm>
            <a:off x="3" y="8829675"/>
            <a:ext cx="2982742"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B449EA9F-BB3C-42C7-8391-526CCCED0728}" type="slidenum">
              <a:rPr lang="en-US" smtClean="0"/>
              <a:pPr/>
              <a:t>‹#›</a:t>
            </a:fld>
            <a:endParaRPr lang="en-US" dirty="0"/>
          </a:p>
        </p:txBody>
      </p:sp>
    </p:spTree>
    <p:extLst>
      <p:ext uri="{BB962C8B-B14F-4D97-AF65-F5344CB8AC3E}">
        <p14:creationId xmlns:p14="http://schemas.microsoft.com/office/powerpoint/2010/main" val="438328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3" y="0"/>
            <a:ext cx="2982119" cy="464820"/>
          </a:xfrm>
          <a:prstGeom prst="rect">
            <a:avLst/>
          </a:prstGeom>
        </p:spPr>
        <p:txBody>
          <a:bodyPr vert="horz" lIns="93177" tIns="46589" rIns="93177" bIns="46589" rtlCol="0"/>
          <a:lstStyle>
            <a:lvl1pPr algn="r">
              <a:defRPr sz="1200"/>
            </a:lvl1pPr>
          </a:lstStyle>
          <a:p>
            <a:fld id="{94F605C0-1A4F-41B9-B110-D0674A9000D3}" type="datetimeFigureOut">
              <a:rPr lang="en-US" smtClean="0"/>
              <a:pPr/>
              <a:t>7/22/2013</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3177" tIns="46589" rIns="93177" bIns="46589" rtlCol="0" anchor="b"/>
          <a:lstStyle>
            <a:lvl1pPr algn="r">
              <a:defRPr sz="1200"/>
            </a:lvl1pPr>
          </a:lstStyle>
          <a:p>
            <a:fld id="{0130E6CA-3FA4-4791-AB7C-9ECFFAAEFE5A}" type="slidenum">
              <a:rPr lang="en-US" smtClean="0"/>
              <a:pPr/>
              <a:t>‹#›</a:t>
            </a:fld>
            <a:endParaRPr lang="en-US" dirty="0"/>
          </a:p>
        </p:txBody>
      </p:sp>
    </p:spTree>
    <p:extLst>
      <p:ext uri="{BB962C8B-B14F-4D97-AF65-F5344CB8AC3E}">
        <p14:creationId xmlns:p14="http://schemas.microsoft.com/office/powerpoint/2010/main" val="190793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sp>
        <p:nvSpPr>
          <p:cNvPr id="11" name="Title 8"/>
          <p:cNvSpPr txBox="1">
            <a:spLocks/>
          </p:cNvSpPr>
          <p:nvPr userDrawn="1"/>
        </p:nvSpPr>
        <p:spPr>
          <a:xfrm>
            <a:off x="381000" y="2362200"/>
            <a:ext cx="8229600" cy="1600200"/>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3200" b="1" baseline="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Department of Health (DOH)</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Clean Water Branch (CWB)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National Pollutant Discharge Elimination System (NPDES) Pesticide General Permit Workshop</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32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endParaRPr kumimoji="0" lang="en-US" sz="32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13" name="Title 8"/>
          <p:cNvSpPr txBox="1">
            <a:spLocks/>
          </p:cNvSpPr>
          <p:nvPr userDrawn="1"/>
        </p:nvSpPr>
        <p:spPr>
          <a:xfrm>
            <a:off x="2209800" y="5029200"/>
            <a:ext cx="6327648" cy="1447800"/>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3200" b="1" baseline="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State of Hawaii, Department of Health</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Clean Water Branch</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Address:   919 Ala Moana Boulevard, Room 301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	   Honolulu, Hawaii 96814</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Phone:	   (808) 586-4309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Email:	   cleanwaterbranch@doh.hawaii.gov</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61" y="273059"/>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435109"/>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828760-B361-49EF-8844-4E38B89A3D82}" type="datetimeFigureOut">
              <a:rPr lang="en-US" smtClean="0">
                <a:solidFill>
                  <a:prstClr val="black">
                    <a:tint val="75000"/>
                  </a:prstClr>
                </a:solidFill>
              </a:rPr>
              <a:pPr/>
              <a:t>7/22/2013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3ABA97-3182-4783-8F70-A174CBCC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76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828760-B361-49EF-8844-4E38B89A3D82}" type="datetimeFigureOut">
              <a:rPr lang="en-US" smtClean="0">
                <a:solidFill>
                  <a:prstClr val="black">
                    <a:tint val="75000"/>
                  </a:prstClr>
                </a:solidFill>
              </a:rPr>
              <a:pPr/>
              <a:t>7/22/2013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3ABA97-3182-4783-8F70-A174CBCC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049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828760-B361-49EF-8844-4E38B89A3D82}" type="datetimeFigureOut">
              <a:rPr lang="en-US" smtClean="0">
                <a:solidFill>
                  <a:prstClr val="black">
                    <a:tint val="75000"/>
                  </a:prstClr>
                </a:solidFill>
              </a:rPr>
              <a:pPr/>
              <a:t>7/22/2013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3ABA97-3182-4783-8F70-A174CBCC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634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11"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828760-B361-49EF-8844-4E38B89A3D82}" type="datetimeFigureOut">
              <a:rPr lang="en-US" smtClean="0">
                <a:solidFill>
                  <a:prstClr val="black">
                    <a:tint val="75000"/>
                  </a:prstClr>
                </a:solidFill>
              </a:rPr>
              <a:pPr/>
              <a:t>7/22/2013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3ABA97-3182-4783-8F70-A174CBCC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23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lvl1pPr>
              <a:defRPr/>
            </a:lvl1pPr>
          </a:lstStyle>
          <a:p>
            <a:endParaRPr kumimoji="0" lang="en-US" dirty="0"/>
          </a:p>
        </p:txBody>
      </p:sp>
      <p:sp>
        <p:nvSpPr>
          <p:cNvPr id="3" name="Content Placeholder 2"/>
          <p:cNvSpPr>
            <a:spLocks noGrp="1"/>
          </p:cNvSpPr>
          <p:nvPr>
            <p:ph idx="1"/>
          </p:nvPr>
        </p:nvSpPr>
        <p:spPr>
          <a:xfrm>
            <a:off x="457200" y="1935480"/>
            <a:ext cx="8229600" cy="4389120"/>
          </a:xfrm>
          <a:prstGeom prst="rect">
            <a:avLst/>
          </a:prstGeom>
        </p:spPr>
        <p:txBody>
          <a:bodyPr/>
          <a:lstStyle>
            <a:lvl1pPr>
              <a:defRPr baseline="0"/>
            </a:lvl1pPr>
            <a:lvl2pPr marL="639763" indent="-296863">
              <a:defRPr baseline="0"/>
            </a:lvl2pPr>
          </a:lstStyle>
          <a:p>
            <a:pPr lvl="0" eaLnBrk="1" latinLnBrk="0" hangingPunct="1"/>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828760-B361-49EF-8844-4E38B89A3D82}" type="datetimeFigureOut">
              <a:rPr lang="en-US" smtClean="0">
                <a:solidFill>
                  <a:prstClr val="black">
                    <a:tint val="75000"/>
                  </a:prstClr>
                </a:solidFill>
              </a:rPr>
              <a:pPr/>
              <a:t>7/22/2013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3ABA97-3182-4783-8F70-A174CBCC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12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828760-B361-49EF-8844-4E38B89A3D82}" type="datetimeFigureOut">
              <a:rPr lang="en-US" smtClean="0">
                <a:solidFill>
                  <a:prstClr val="black">
                    <a:tint val="75000"/>
                  </a:prstClr>
                </a:solidFill>
              </a:rPr>
              <a:pPr/>
              <a:t>7/22/2013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3ABA97-3182-4783-8F70-A174CBCC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389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828760-B361-49EF-8844-4E38B89A3D82}" type="datetimeFigureOut">
              <a:rPr lang="en-US" smtClean="0">
                <a:solidFill>
                  <a:prstClr val="black">
                    <a:tint val="75000"/>
                  </a:prstClr>
                </a:solidFill>
              </a:rPr>
              <a:pPr/>
              <a:t>7/22/2013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3ABA97-3182-4783-8F70-A174CBCC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79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3"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3"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828760-B361-49EF-8844-4E38B89A3D82}" type="datetimeFigureOut">
              <a:rPr lang="en-US" smtClean="0">
                <a:solidFill>
                  <a:prstClr val="black">
                    <a:tint val="75000"/>
                  </a:prstClr>
                </a:solidFill>
              </a:rPr>
              <a:pPr/>
              <a:t>7/22/2013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3ABA97-3182-4783-8F70-A174CBCC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40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828760-B361-49EF-8844-4E38B89A3D82}" type="datetimeFigureOut">
              <a:rPr lang="en-US" smtClean="0">
                <a:solidFill>
                  <a:prstClr val="black">
                    <a:tint val="75000"/>
                  </a:prstClr>
                </a:solidFill>
              </a:rPr>
              <a:pPr/>
              <a:t>7/22/2013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93ABA97-3182-4783-8F70-A174CBCC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63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828760-B361-49EF-8844-4E38B89A3D82}" type="datetimeFigureOut">
              <a:rPr lang="en-US" smtClean="0">
                <a:solidFill>
                  <a:prstClr val="black">
                    <a:tint val="75000"/>
                  </a:prstClr>
                </a:solidFill>
              </a:rPr>
              <a:pPr/>
              <a:t>7/22/2013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3ABA97-3182-4783-8F70-A174CBCC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57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28760-B361-49EF-8844-4E38B89A3D82}" type="datetimeFigureOut">
              <a:rPr lang="en-US" smtClean="0">
                <a:solidFill>
                  <a:prstClr val="black">
                    <a:tint val="75000"/>
                  </a:prstClr>
                </a:solidFill>
              </a:rPr>
              <a:pPr/>
              <a:t>7/22/2013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3ABA97-3182-4783-8F70-A174CBCC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2545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pic>
        <p:nvPicPr>
          <p:cNvPr id="9" name="Picture 8" descr="CleanWaterBranch Logo.png"/>
          <p:cNvPicPr>
            <a:picLocks noChangeAspect="1"/>
          </p:cNvPicPr>
          <p:nvPr userDrawn="1"/>
        </p:nvPicPr>
        <p:blipFill>
          <a:blip r:embed="rId4" cstate="print"/>
          <a:stretch>
            <a:fillRect/>
          </a:stretch>
        </p:blipFill>
        <p:spPr>
          <a:xfrm>
            <a:off x="7620001" y="5410201"/>
            <a:ext cx="1372353" cy="1295399"/>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9"/>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28760-B361-49EF-8844-4E38B89A3D82}" type="datetimeFigureOut">
              <a:rPr lang="en-US" smtClean="0">
                <a:solidFill>
                  <a:prstClr val="black">
                    <a:tint val="75000"/>
                  </a:prstClr>
                </a:solidFill>
              </a:rPr>
              <a:pPr/>
              <a:t>7/22/2013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ABA97-3182-4783-8F70-A174CBCC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08931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sz="4800" dirty="0" smtClean="0"/>
          </a:p>
          <a:p>
            <a:pPr algn="ctr">
              <a:buNone/>
            </a:pPr>
            <a:r>
              <a:rPr lang="en-US" sz="4800" smtClean="0"/>
              <a:t>NPDES Pesticide </a:t>
            </a:r>
          </a:p>
          <a:p>
            <a:pPr algn="ctr">
              <a:buNone/>
            </a:pPr>
            <a:r>
              <a:rPr lang="en-US" sz="4800" smtClean="0"/>
              <a:t>General </a:t>
            </a:r>
            <a:r>
              <a:rPr lang="en-US" sz="4800" dirty="0" smtClean="0"/>
              <a:t>Permit</a:t>
            </a:r>
            <a:endParaRPr lang="en-US" sz="4800"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75478892"/>
      </p:ext>
    </p:extLst>
  </p:cSld>
  <p:clrMapOvr>
    <a:masterClrMapping/>
  </p:clrMapOvr>
  <mc:AlternateContent xmlns:mc="http://schemas.openxmlformats.org/markup-compatibility/2006" xmlns:p14="http://schemas.microsoft.com/office/powerpoint/2010/main">
    <mc:Choice Requires="p14">
      <p:transition spd="slow" p14:dur="2000" advTm="2406"/>
    </mc:Choice>
    <mc:Fallback xmlns="">
      <p:transition spd="slow" advTm="24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NPDES Pesticide General Permit</a:t>
            </a:r>
            <a:endParaRPr lang="en-US" sz="4000" dirty="0"/>
          </a:p>
        </p:txBody>
      </p:sp>
      <p:sp>
        <p:nvSpPr>
          <p:cNvPr id="3" name="Content Placeholder 2"/>
          <p:cNvSpPr>
            <a:spLocks noGrp="1"/>
          </p:cNvSpPr>
          <p:nvPr>
            <p:ph idx="1"/>
          </p:nvPr>
        </p:nvSpPr>
        <p:spPr>
          <a:xfrm>
            <a:off x="457200" y="1752600"/>
            <a:ext cx="8229600" cy="4572000"/>
          </a:xfrm>
        </p:spPr>
        <p:txBody>
          <a:bodyPr/>
          <a:lstStyle/>
          <a:p>
            <a:r>
              <a:rPr lang="en-US" dirty="0" smtClean="0"/>
              <a:t>In October 2012, the DOH </a:t>
            </a:r>
            <a:r>
              <a:rPr lang="en-US" dirty="0"/>
              <a:t>issued a </a:t>
            </a:r>
            <a:r>
              <a:rPr lang="en-US" dirty="0" smtClean="0"/>
              <a:t>NPDES </a:t>
            </a:r>
            <a:r>
              <a:rPr lang="en-US" dirty="0"/>
              <a:t>General Permit </a:t>
            </a:r>
            <a:r>
              <a:rPr lang="en-US" dirty="0" smtClean="0"/>
              <a:t>to </a:t>
            </a:r>
            <a:r>
              <a:rPr lang="en-US" dirty="0"/>
              <a:t>authorize point source discharges from the application of pesticides (including insecticides, herbicides, fungicides, rodenticides, and various other substances to control pests) to State waters.  </a:t>
            </a:r>
            <a:endParaRPr lang="en-US" dirty="0" smtClean="0"/>
          </a:p>
          <a:p>
            <a:r>
              <a:rPr lang="en-US" dirty="0" smtClean="0"/>
              <a:t>This </a:t>
            </a:r>
            <a:r>
              <a:rPr lang="en-US" dirty="0"/>
              <a:t>NPDES </a:t>
            </a:r>
            <a:r>
              <a:rPr lang="en-US" dirty="0" smtClean="0"/>
              <a:t>Pesticide </a:t>
            </a:r>
            <a:r>
              <a:rPr lang="en-US" dirty="0"/>
              <a:t>General Permit </a:t>
            </a:r>
            <a:r>
              <a:rPr lang="en-US" dirty="0" smtClean="0"/>
              <a:t>(PGP) is </a:t>
            </a:r>
            <a:r>
              <a:rPr lang="en-US" dirty="0"/>
              <a:t>in Hawaii Administrative Rules (HAR), Chapter 11-55, Appendix M.  </a:t>
            </a:r>
            <a:r>
              <a:rPr lang="en-US" dirty="0" smtClean="0"/>
              <a:t>	</a:t>
            </a:r>
          </a:p>
          <a:p>
            <a:r>
              <a:rPr lang="en-US" dirty="0" smtClean="0">
                <a:solidFill>
                  <a:srgbClr val="080808"/>
                </a:solidFill>
                <a:latin typeface="Times New Roman" pitchFamily="18" charset="0"/>
                <a:cs typeface="Times New Roman" pitchFamily="18" charset="0"/>
              </a:rPr>
              <a:t>You may download HAR 11-55 from the DOH-CWB website at:  </a:t>
            </a:r>
            <a:r>
              <a:rPr lang="en-US" dirty="0"/>
              <a:t>http://health.hawaii.gov/cwb/</a:t>
            </a:r>
            <a:endParaRPr lang="en-US" dirty="0" smtClean="0">
              <a:solidFill>
                <a:srgbClr val="080808"/>
              </a:solidFill>
              <a:latin typeface="Times New Roman" pitchFamily="18" charset="0"/>
              <a:cs typeface="Times New Roman"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39132447"/>
      </p:ext>
    </p:extLst>
  </p:cSld>
  <p:clrMapOvr>
    <a:masterClrMapping/>
  </p:clrMapOvr>
  <mc:AlternateContent xmlns:mc="http://schemas.openxmlformats.org/markup-compatibility/2006" xmlns:p14="http://schemas.microsoft.com/office/powerpoint/2010/main">
    <mc:Choice Requires="p14">
      <p:transition spd="slow" p14:dur="2000" advTm="44620"/>
    </mc:Choice>
    <mc:Fallback xmlns="">
      <p:transition spd="slow" advTm="446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NPDES Pesticide General Permit</a:t>
            </a:r>
          </a:p>
        </p:txBody>
      </p:sp>
      <p:sp>
        <p:nvSpPr>
          <p:cNvPr id="3" name="Content Placeholder 2"/>
          <p:cNvSpPr>
            <a:spLocks noGrp="1"/>
          </p:cNvSpPr>
          <p:nvPr>
            <p:ph idx="1"/>
          </p:nvPr>
        </p:nvSpPr>
        <p:spPr>
          <a:xfrm>
            <a:off x="457200" y="1676400"/>
            <a:ext cx="8229600" cy="4648200"/>
          </a:xfrm>
        </p:spPr>
        <p:txBody>
          <a:bodyPr/>
          <a:lstStyle/>
          <a:p>
            <a:r>
              <a:rPr lang="en-US" sz="2400" dirty="0" smtClean="0"/>
              <a:t>As with all NPDES General Permits, the PGP has already been issued.</a:t>
            </a:r>
          </a:p>
          <a:p>
            <a:r>
              <a:rPr lang="en-US" sz="2400" dirty="0" smtClean="0"/>
              <a:t>You can obtain coverage under the PGP:</a:t>
            </a:r>
          </a:p>
          <a:p>
            <a:pPr lvl="1"/>
            <a:r>
              <a:rPr lang="en-US" dirty="0" smtClean="0"/>
              <a:t>By qualifying for automatic coverage, or</a:t>
            </a:r>
          </a:p>
          <a:p>
            <a:pPr lvl="1"/>
            <a:r>
              <a:rPr lang="en-US" dirty="0" smtClean="0"/>
              <a:t>By submitting an NOI if you do not meet automatic coverage eligibility.</a:t>
            </a:r>
            <a:endParaRPr lang="en-US" dirty="0"/>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93209824"/>
      </p:ext>
    </p:extLst>
  </p:cSld>
  <p:clrMapOvr>
    <a:masterClrMapping/>
  </p:clrMapOvr>
  <mc:AlternateContent xmlns:mc="http://schemas.openxmlformats.org/markup-compatibility/2006" xmlns:p14="http://schemas.microsoft.com/office/powerpoint/2010/main">
    <mc:Choice Requires="p14">
      <p:transition spd="slow" p14:dur="2000" advTm="23650"/>
    </mc:Choice>
    <mc:Fallback xmlns="">
      <p:transition spd="slow" advTm="236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NPDES Pesticide General Permit</a:t>
            </a:r>
          </a:p>
        </p:txBody>
      </p:sp>
      <p:sp>
        <p:nvSpPr>
          <p:cNvPr id="3" name="Content Placeholder 2"/>
          <p:cNvSpPr>
            <a:spLocks noGrp="1"/>
          </p:cNvSpPr>
          <p:nvPr>
            <p:ph idx="1"/>
          </p:nvPr>
        </p:nvSpPr>
        <p:spPr>
          <a:xfrm>
            <a:off x="457200" y="1676400"/>
            <a:ext cx="8229600" cy="4648200"/>
          </a:xfrm>
        </p:spPr>
        <p:txBody>
          <a:bodyPr/>
          <a:lstStyle/>
          <a:p>
            <a:r>
              <a:rPr lang="en-US" sz="2400" dirty="0" smtClean="0"/>
              <a:t>For your convenience, the DOH has created a flow chart</a:t>
            </a:r>
            <a:r>
              <a:rPr lang="en-US" dirty="0" smtClean="0"/>
              <a:t> </a:t>
            </a:r>
            <a:r>
              <a:rPr lang="en-US" sz="2400" dirty="0" smtClean="0"/>
              <a:t>to </a:t>
            </a:r>
            <a:r>
              <a:rPr lang="en-US" sz="2400" dirty="0"/>
              <a:t>summarize </a:t>
            </a:r>
            <a:r>
              <a:rPr lang="en-US" sz="2400" dirty="0" smtClean="0"/>
              <a:t>PGP </a:t>
            </a:r>
            <a:r>
              <a:rPr lang="en-US" sz="2400" dirty="0"/>
              <a:t>applicability and requirements. </a:t>
            </a:r>
            <a:endParaRPr lang="en-US" sz="2400" dirty="0" smtClean="0"/>
          </a:p>
          <a:p>
            <a:r>
              <a:rPr lang="en-US" sz="2400" dirty="0" smtClean="0"/>
              <a:t>The flow chart does not include all </a:t>
            </a:r>
            <a:r>
              <a:rPr lang="en-US" sz="2400" dirty="0"/>
              <a:t>the terms, conditions, and requirements of the </a:t>
            </a:r>
            <a:r>
              <a:rPr lang="en-US" sz="2400" dirty="0" smtClean="0"/>
              <a:t>PGP.  </a:t>
            </a:r>
          </a:p>
          <a:p>
            <a:r>
              <a:rPr lang="en-US" sz="2400" b="1" u="sng" dirty="0" smtClean="0"/>
              <a:t>You </a:t>
            </a:r>
            <a:r>
              <a:rPr lang="en-US" sz="2400" b="1" u="sng" dirty="0"/>
              <a:t>must read HAR Ch. 11-55, Appendix M, for further </a:t>
            </a:r>
            <a:r>
              <a:rPr lang="en-US" sz="2400" b="1" u="sng" dirty="0" smtClean="0"/>
              <a:t>detail.</a:t>
            </a:r>
            <a:endParaRPr lang="en-US" sz="2400" b="1" u="sng"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81001285"/>
      </p:ext>
    </p:extLst>
  </p:cSld>
  <p:clrMapOvr>
    <a:masterClrMapping/>
  </p:clrMapOvr>
  <mc:AlternateContent xmlns:mc="http://schemas.openxmlformats.org/markup-compatibility/2006" xmlns:p14="http://schemas.microsoft.com/office/powerpoint/2010/main">
    <mc:Choice Requires="p14">
      <p:transition spd="slow" p14:dur="2000" advTm="27685"/>
    </mc:Choice>
    <mc:Fallback xmlns="">
      <p:transition spd="slow" advTm="276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4888" y="103749"/>
            <a:ext cx="2881761" cy="553998"/>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Will you be applying a pesticide to a State water or will the pesticide get into a State water during its application? </a:t>
            </a:r>
            <a:r>
              <a:rPr lang="en-US" sz="1200" baseline="30000" dirty="0">
                <a:solidFill>
                  <a:prstClr val="black"/>
                </a:solidFill>
                <a:latin typeface="Arial" pitchFamily="34" charset="0"/>
                <a:cs typeface="Arial" pitchFamily="34" charset="0"/>
              </a:rPr>
              <a:t>*</a:t>
            </a:r>
          </a:p>
        </p:txBody>
      </p:sp>
      <p:sp>
        <p:nvSpPr>
          <p:cNvPr id="5" name="TextBox 4"/>
          <p:cNvSpPr txBox="1"/>
          <p:nvPr/>
        </p:nvSpPr>
        <p:spPr>
          <a:xfrm>
            <a:off x="191304" y="905824"/>
            <a:ext cx="2607145" cy="246221"/>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NPDES Permit coverage not required.</a:t>
            </a:r>
            <a:endParaRPr lang="en-US" sz="1000" baseline="30000" dirty="0">
              <a:solidFill>
                <a:prstClr val="black"/>
              </a:solidFill>
              <a:latin typeface="Arial" pitchFamily="34" charset="0"/>
              <a:cs typeface="Arial" pitchFamily="34" charset="0"/>
            </a:endParaRPr>
          </a:p>
        </p:txBody>
      </p:sp>
      <p:sp>
        <p:nvSpPr>
          <p:cNvPr id="6" name="TextBox 5"/>
          <p:cNvSpPr txBox="1"/>
          <p:nvPr/>
        </p:nvSpPr>
        <p:spPr>
          <a:xfrm>
            <a:off x="3318009" y="905823"/>
            <a:ext cx="2965219" cy="400110"/>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Is the State water a Class A Marine Water or Class 2 Inland Water?</a:t>
            </a:r>
            <a:endParaRPr lang="en-US" sz="1000" baseline="30000" dirty="0">
              <a:solidFill>
                <a:prstClr val="black"/>
              </a:solidFill>
              <a:latin typeface="Arial" pitchFamily="34" charset="0"/>
              <a:cs typeface="Arial" pitchFamily="34" charset="0"/>
            </a:endParaRPr>
          </a:p>
        </p:txBody>
      </p:sp>
      <p:sp>
        <p:nvSpPr>
          <p:cNvPr id="7" name="TextBox 6"/>
          <p:cNvSpPr txBox="1"/>
          <p:nvPr/>
        </p:nvSpPr>
        <p:spPr>
          <a:xfrm>
            <a:off x="726367" y="1560598"/>
            <a:ext cx="2829948" cy="707886"/>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Is the application of pesticide required for weed, algae, or animal pest control to maintain flow in agricultural irrigation ditches or in flooded agricultural fields?</a:t>
            </a:r>
            <a:endParaRPr lang="en-US" sz="1000" baseline="30000" dirty="0">
              <a:solidFill>
                <a:prstClr val="black"/>
              </a:solidFill>
              <a:latin typeface="Arial" pitchFamily="34" charset="0"/>
              <a:cs typeface="Arial" pitchFamily="34" charset="0"/>
            </a:endParaRPr>
          </a:p>
        </p:txBody>
      </p:sp>
      <p:sp>
        <p:nvSpPr>
          <p:cNvPr id="8" name="TextBox 7"/>
          <p:cNvSpPr txBox="1"/>
          <p:nvPr/>
        </p:nvSpPr>
        <p:spPr>
          <a:xfrm>
            <a:off x="4000703" y="2214655"/>
            <a:ext cx="1640452" cy="553998"/>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Individual NPDES permit coverage may be required.</a:t>
            </a:r>
            <a:endParaRPr lang="en-US" sz="1000" baseline="30000" dirty="0">
              <a:solidFill>
                <a:prstClr val="black"/>
              </a:solidFill>
              <a:latin typeface="Arial" pitchFamily="34" charset="0"/>
              <a:cs typeface="Arial" pitchFamily="34" charset="0"/>
            </a:endParaRPr>
          </a:p>
        </p:txBody>
      </p:sp>
      <p:sp>
        <p:nvSpPr>
          <p:cNvPr id="9" name="TextBox 8"/>
          <p:cNvSpPr txBox="1"/>
          <p:nvPr/>
        </p:nvSpPr>
        <p:spPr>
          <a:xfrm>
            <a:off x="3856169" y="2784901"/>
            <a:ext cx="1905000" cy="415499"/>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Are you a state or federal government entity?</a:t>
            </a:r>
            <a:endParaRPr lang="en-US" sz="1000" dirty="0">
              <a:solidFill>
                <a:prstClr val="black"/>
              </a:solidFill>
              <a:latin typeface="Arial" pitchFamily="34" charset="0"/>
              <a:cs typeface="Arial" pitchFamily="34" charset="0"/>
            </a:endParaRPr>
          </a:p>
        </p:txBody>
      </p:sp>
      <p:sp>
        <p:nvSpPr>
          <p:cNvPr id="10" name="TextBox 9"/>
          <p:cNvSpPr txBox="1"/>
          <p:nvPr/>
        </p:nvSpPr>
        <p:spPr>
          <a:xfrm>
            <a:off x="6038617" y="1537519"/>
            <a:ext cx="2742507" cy="1015663"/>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Is the reason you are applying the pesticide to control: </a:t>
            </a:r>
          </a:p>
          <a:p>
            <a:pPr marL="228600" indent="-228600">
              <a:buFontTx/>
              <a:buAutoNum type="arabicPeriod"/>
            </a:pPr>
            <a:r>
              <a:rPr lang="en-US" sz="1000" dirty="0" smtClean="0">
                <a:solidFill>
                  <a:prstClr val="black"/>
                </a:solidFill>
                <a:latin typeface="Arial" pitchFamily="34" charset="0"/>
                <a:cs typeface="Arial" pitchFamily="34" charset="0"/>
              </a:rPr>
              <a:t>Mosquito or other flying insect pest.</a:t>
            </a:r>
          </a:p>
          <a:p>
            <a:pPr marL="228600" indent="-228600">
              <a:buFontTx/>
              <a:buAutoNum type="arabicPeriod"/>
            </a:pPr>
            <a:r>
              <a:rPr lang="en-US" sz="1000" dirty="0" smtClean="0">
                <a:solidFill>
                  <a:prstClr val="black"/>
                </a:solidFill>
                <a:latin typeface="Arial" pitchFamily="34" charset="0"/>
                <a:cs typeface="Arial" pitchFamily="34" charset="0"/>
              </a:rPr>
              <a:t>Weed or algae pest.</a:t>
            </a:r>
          </a:p>
          <a:p>
            <a:pPr marL="228600" indent="-228600">
              <a:buFontTx/>
              <a:buAutoNum type="arabicPeriod"/>
            </a:pPr>
            <a:r>
              <a:rPr lang="en-US" sz="1000" dirty="0" smtClean="0">
                <a:solidFill>
                  <a:prstClr val="black"/>
                </a:solidFill>
                <a:latin typeface="Arial" pitchFamily="34" charset="0"/>
                <a:cs typeface="Arial" pitchFamily="34" charset="0"/>
              </a:rPr>
              <a:t>Animal pest.</a:t>
            </a:r>
          </a:p>
          <a:p>
            <a:pPr marL="228600" indent="-228600">
              <a:buFontTx/>
              <a:buAutoNum type="arabicPeriod"/>
            </a:pPr>
            <a:r>
              <a:rPr lang="en-US" sz="1000" dirty="0" smtClean="0">
                <a:solidFill>
                  <a:prstClr val="black"/>
                </a:solidFill>
                <a:latin typeface="Arial" pitchFamily="34" charset="0"/>
                <a:cs typeface="Arial" pitchFamily="34" charset="0"/>
              </a:rPr>
              <a:t>Forest canopy pest.</a:t>
            </a:r>
            <a:endParaRPr lang="en-US" sz="1000" dirty="0">
              <a:solidFill>
                <a:prstClr val="black"/>
              </a:solidFill>
              <a:latin typeface="Arial" pitchFamily="34" charset="0"/>
              <a:cs typeface="Arial" pitchFamily="34" charset="0"/>
            </a:endParaRPr>
          </a:p>
        </p:txBody>
      </p:sp>
      <p:sp>
        <p:nvSpPr>
          <p:cNvPr id="11" name="TextBox 10"/>
          <p:cNvSpPr txBox="1"/>
          <p:nvPr/>
        </p:nvSpPr>
        <p:spPr>
          <a:xfrm>
            <a:off x="241959" y="3540610"/>
            <a:ext cx="4157864" cy="1015663"/>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Will you be exceeding any of the following during a calendar year:</a:t>
            </a:r>
          </a:p>
          <a:p>
            <a:pPr marL="228600" indent="-228600">
              <a:buFontTx/>
              <a:buAutoNum type="arabicPeriod"/>
            </a:pPr>
            <a:r>
              <a:rPr lang="en-US" sz="1000" dirty="0" smtClean="0">
                <a:solidFill>
                  <a:prstClr val="black"/>
                </a:solidFill>
                <a:latin typeface="Arial" pitchFamily="34" charset="0"/>
                <a:cs typeface="Arial" pitchFamily="34" charset="0"/>
              </a:rPr>
              <a:t>For mosquito or other flying insect pest – </a:t>
            </a:r>
            <a:r>
              <a:rPr lang="en-US" sz="1000" dirty="0" err="1" smtClean="0">
                <a:solidFill>
                  <a:prstClr val="black"/>
                </a:solidFill>
                <a:latin typeface="Arial" pitchFamily="34" charset="0"/>
                <a:cs typeface="Arial" pitchFamily="34" charset="0"/>
              </a:rPr>
              <a:t>adulticide</a:t>
            </a:r>
            <a:r>
              <a:rPr lang="en-US" sz="1000" dirty="0" smtClean="0">
                <a:solidFill>
                  <a:prstClr val="black"/>
                </a:solidFill>
                <a:latin typeface="Arial" pitchFamily="34" charset="0"/>
                <a:cs typeface="Arial" pitchFamily="34" charset="0"/>
              </a:rPr>
              <a:t> treatment area greater than 6400 acres.</a:t>
            </a:r>
          </a:p>
          <a:p>
            <a:pPr marL="228600" indent="-228600">
              <a:buFontTx/>
              <a:buAutoNum type="arabicPeriod"/>
            </a:pPr>
            <a:r>
              <a:rPr lang="en-US" sz="1000" dirty="0" smtClean="0">
                <a:solidFill>
                  <a:prstClr val="black"/>
                </a:solidFill>
                <a:latin typeface="Arial" pitchFamily="34" charset="0"/>
                <a:cs typeface="Arial" pitchFamily="34" charset="0"/>
              </a:rPr>
              <a:t>For weed, algae, and animal pest – treatment of more than 20 linear miles or treatment area greater than 80 acres of water.</a:t>
            </a:r>
          </a:p>
          <a:p>
            <a:pPr marL="228600" indent="-228600">
              <a:buFontTx/>
              <a:buAutoNum type="arabicPeriod"/>
            </a:pPr>
            <a:r>
              <a:rPr lang="en-US" sz="1000" dirty="0" smtClean="0">
                <a:solidFill>
                  <a:prstClr val="black"/>
                </a:solidFill>
                <a:latin typeface="Arial" pitchFamily="34" charset="0"/>
                <a:cs typeface="Arial" pitchFamily="34" charset="0"/>
              </a:rPr>
              <a:t>For forest canopy </a:t>
            </a:r>
            <a:r>
              <a:rPr lang="en-US" sz="1000" dirty="0">
                <a:solidFill>
                  <a:prstClr val="black"/>
                </a:solidFill>
                <a:latin typeface="Arial" pitchFamily="34" charset="0"/>
                <a:cs typeface="Arial" pitchFamily="34" charset="0"/>
              </a:rPr>
              <a:t>pest – </a:t>
            </a:r>
            <a:r>
              <a:rPr lang="en-US" sz="1000" dirty="0" smtClean="0">
                <a:solidFill>
                  <a:prstClr val="black"/>
                </a:solidFill>
                <a:latin typeface="Arial" pitchFamily="34" charset="0"/>
                <a:cs typeface="Arial" pitchFamily="34" charset="0"/>
              </a:rPr>
              <a:t>treatment area greater than 6400 acres.</a:t>
            </a:r>
            <a:endParaRPr lang="en-US" sz="1000" dirty="0">
              <a:solidFill>
                <a:prstClr val="black"/>
              </a:solidFill>
              <a:latin typeface="Arial" pitchFamily="34" charset="0"/>
              <a:cs typeface="Arial" pitchFamily="34" charset="0"/>
            </a:endParaRPr>
          </a:p>
        </p:txBody>
      </p:sp>
      <p:sp>
        <p:nvSpPr>
          <p:cNvPr id="12" name="TextBox 11"/>
          <p:cNvSpPr txBox="1"/>
          <p:nvPr/>
        </p:nvSpPr>
        <p:spPr>
          <a:xfrm>
            <a:off x="5761169" y="3540609"/>
            <a:ext cx="1905000" cy="415499"/>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Are you a large entity as defined in HAR 11-55-01?</a:t>
            </a:r>
            <a:endParaRPr lang="en-US" sz="1000" dirty="0">
              <a:solidFill>
                <a:prstClr val="black"/>
              </a:solidFill>
              <a:latin typeface="Arial" pitchFamily="34" charset="0"/>
              <a:cs typeface="Arial" pitchFamily="34" charset="0"/>
            </a:endParaRPr>
          </a:p>
        </p:txBody>
      </p:sp>
      <p:sp>
        <p:nvSpPr>
          <p:cNvPr id="13" name="TextBox 12"/>
          <p:cNvSpPr txBox="1"/>
          <p:nvPr/>
        </p:nvSpPr>
        <p:spPr>
          <a:xfrm>
            <a:off x="191300" y="5092764"/>
            <a:ext cx="2834253" cy="1015663"/>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You are automatically covered under the Pesticide General Permit and do not need to submit a NOI, PDMP, or annual report. You are required to comply with requirements as applicable (e.g. HAR 11-55, Appendix M, Sections 2, 3, 4, 6, and 7).</a:t>
            </a:r>
            <a:endParaRPr lang="en-US" sz="1000" dirty="0">
              <a:solidFill>
                <a:prstClr val="black"/>
              </a:solidFill>
              <a:latin typeface="Arial" pitchFamily="34" charset="0"/>
              <a:cs typeface="Arial" pitchFamily="34" charset="0"/>
            </a:endParaRPr>
          </a:p>
        </p:txBody>
      </p:sp>
      <p:sp>
        <p:nvSpPr>
          <p:cNvPr id="14" name="TextBox 13"/>
          <p:cNvSpPr txBox="1"/>
          <p:nvPr/>
        </p:nvSpPr>
        <p:spPr>
          <a:xfrm>
            <a:off x="101600" y="6200757"/>
            <a:ext cx="8940800" cy="600164"/>
          </a:xfrm>
          <a:prstGeom prst="rect">
            <a:avLst/>
          </a:prstGeom>
          <a:noFill/>
          <a:ln>
            <a:noFill/>
          </a:ln>
        </p:spPr>
        <p:txBody>
          <a:bodyPr wrap="square" rtlCol="0">
            <a:spAutoFit/>
          </a:bodyPr>
          <a:lstStyle/>
          <a:p>
            <a:pPr marL="91440"/>
            <a:endParaRPr lang="en-US" sz="1200" dirty="0" smtClean="0">
              <a:solidFill>
                <a:prstClr val="black"/>
              </a:solidFill>
              <a:latin typeface="Arial" pitchFamily="34" charset="0"/>
              <a:cs typeface="Arial" pitchFamily="34" charset="0"/>
            </a:endParaRPr>
          </a:p>
          <a:p>
            <a:pPr marL="91440"/>
            <a:r>
              <a:rPr lang="en-US" sz="1200" dirty="0" smtClean="0">
                <a:solidFill>
                  <a:prstClr val="black"/>
                </a:solidFill>
                <a:latin typeface="Arial" pitchFamily="34" charset="0"/>
                <a:cs typeface="Arial" pitchFamily="34" charset="0"/>
              </a:rPr>
              <a:t>*</a:t>
            </a:r>
            <a:r>
              <a:rPr lang="en-US" sz="900" dirty="0" smtClean="0">
                <a:solidFill>
                  <a:prstClr val="black"/>
                </a:solidFill>
                <a:latin typeface="Arial" pitchFamily="34" charset="0"/>
                <a:cs typeface="Arial" pitchFamily="34" charset="0"/>
              </a:rPr>
              <a:t>This flow chart is intended to summarize permit applicability and requirements. It is not all inclusive of the terms, conditions, and requirements of the Pesticide General Permit. You must read HAR Ch. 11-55, Appendix M, for further detail.</a:t>
            </a:r>
          </a:p>
        </p:txBody>
      </p:sp>
      <p:sp>
        <p:nvSpPr>
          <p:cNvPr id="15" name="TextBox 14"/>
          <p:cNvSpPr txBox="1"/>
          <p:nvPr/>
        </p:nvSpPr>
        <p:spPr>
          <a:xfrm>
            <a:off x="3874803" y="5092763"/>
            <a:ext cx="2408424" cy="1169551"/>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You are required to:</a:t>
            </a:r>
          </a:p>
          <a:p>
            <a:pPr marL="228600" indent="-228600">
              <a:buFontTx/>
              <a:buAutoNum type="arabicPeriod"/>
            </a:pPr>
            <a:r>
              <a:rPr lang="en-US" sz="1000" dirty="0" smtClean="0">
                <a:solidFill>
                  <a:prstClr val="black"/>
                </a:solidFill>
                <a:latin typeface="Arial" pitchFamily="34" charset="0"/>
                <a:cs typeface="Arial" pitchFamily="34" charset="0"/>
              </a:rPr>
              <a:t>Submit an NOI.</a:t>
            </a:r>
          </a:p>
          <a:p>
            <a:pPr marL="228600" indent="-228600">
              <a:buFontTx/>
              <a:buAutoNum type="arabicPeriod"/>
            </a:pPr>
            <a:r>
              <a:rPr lang="en-US" sz="1000" dirty="0" smtClean="0">
                <a:solidFill>
                  <a:prstClr val="black"/>
                </a:solidFill>
                <a:latin typeface="Arial" pitchFamily="34" charset="0"/>
                <a:cs typeface="Arial" pitchFamily="34" charset="0"/>
              </a:rPr>
              <a:t>Keep records.</a:t>
            </a:r>
          </a:p>
          <a:p>
            <a:r>
              <a:rPr lang="en-US" sz="1000" dirty="0" smtClean="0">
                <a:solidFill>
                  <a:prstClr val="black"/>
                </a:solidFill>
                <a:latin typeface="Arial" pitchFamily="34" charset="0"/>
                <a:cs typeface="Arial" pitchFamily="34" charset="0"/>
              </a:rPr>
              <a:t>3. Comply with other requirements per HAR 11-55, Appendix M.</a:t>
            </a:r>
          </a:p>
          <a:p>
            <a:r>
              <a:rPr lang="en-US" sz="1000" dirty="0" smtClean="0">
                <a:solidFill>
                  <a:prstClr val="black"/>
                </a:solidFill>
                <a:latin typeface="Arial" pitchFamily="34" charset="0"/>
                <a:cs typeface="Arial" pitchFamily="34" charset="0"/>
              </a:rPr>
              <a:t>PDMP and Annual report not required.</a:t>
            </a:r>
          </a:p>
          <a:p>
            <a:pPr algn="ctr"/>
            <a:endParaRPr lang="en-US" sz="1000" dirty="0">
              <a:solidFill>
                <a:prstClr val="black"/>
              </a:solidFill>
              <a:latin typeface="Arial" pitchFamily="34" charset="0"/>
              <a:cs typeface="Arial" pitchFamily="34" charset="0"/>
            </a:endParaRPr>
          </a:p>
        </p:txBody>
      </p:sp>
      <p:sp>
        <p:nvSpPr>
          <p:cNvPr id="16" name="TextBox 15"/>
          <p:cNvSpPr txBox="1"/>
          <p:nvPr/>
        </p:nvSpPr>
        <p:spPr>
          <a:xfrm>
            <a:off x="6703744" y="5092763"/>
            <a:ext cx="2237056" cy="1169551"/>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You are required to:</a:t>
            </a:r>
          </a:p>
          <a:p>
            <a:pPr marL="228600" indent="-228600">
              <a:buFontTx/>
              <a:buAutoNum type="arabicPeriod"/>
            </a:pPr>
            <a:r>
              <a:rPr lang="en-US" sz="1000" dirty="0" smtClean="0">
                <a:solidFill>
                  <a:prstClr val="black"/>
                </a:solidFill>
                <a:latin typeface="Arial" pitchFamily="34" charset="0"/>
                <a:cs typeface="Arial" pitchFamily="34" charset="0"/>
              </a:rPr>
              <a:t>Submit an NOI.</a:t>
            </a:r>
          </a:p>
          <a:p>
            <a:pPr marL="228600" indent="-228600">
              <a:buFontTx/>
              <a:buAutoNum type="arabicPeriod"/>
            </a:pPr>
            <a:r>
              <a:rPr lang="en-US" sz="1000" dirty="0" smtClean="0">
                <a:solidFill>
                  <a:prstClr val="black"/>
                </a:solidFill>
                <a:latin typeface="Arial" pitchFamily="34" charset="0"/>
                <a:cs typeface="Arial" pitchFamily="34" charset="0"/>
              </a:rPr>
              <a:t>Prepare a PDMP.</a:t>
            </a:r>
          </a:p>
          <a:p>
            <a:pPr marL="228600" indent="-228600">
              <a:buFontTx/>
              <a:buAutoNum type="arabicPeriod"/>
            </a:pPr>
            <a:r>
              <a:rPr lang="en-US" sz="1000" dirty="0" smtClean="0">
                <a:solidFill>
                  <a:prstClr val="black"/>
                </a:solidFill>
                <a:latin typeface="Arial" pitchFamily="34" charset="0"/>
                <a:cs typeface="Arial" pitchFamily="34" charset="0"/>
              </a:rPr>
              <a:t>Keep records.</a:t>
            </a:r>
          </a:p>
          <a:p>
            <a:pPr marL="228600" indent="-228600">
              <a:buFontTx/>
              <a:buAutoNum type="arabicPeriod"/>
            </a:pPr>
            <a:r>
              <a:rPr lang="en-US" sz="1000" dirty="0" smtClean="0">
                <a:solidFill>
                  <a:prstClr val="black"/>
                </a:solidFill>
                <a:latin typeface="Arial" pitchFamily="34" charset="0"/>
                <a:cs typeface="Arial" pitchFamily="34" charset="0"/>
              </a:rPr>
              <a:t>Prepare annual reports.</a:t>
            </a:r>
          </a:p>
          <a:p>
            <a:pPr marL="228600" indent="-228600">
              <a:buFontTx/>
              <a:buAutoNum type="arabicPeriod"/>
            </a:pPr>
            <a:r>
              <a:rPr lang="en-US" sz="1000" dirty="0" smtClean="0">
                <a:solidFill>
                  <a:prstClr val="black"/>
                </a:solidFill>
                <a:latin typeface="Arial" pitchFamily="34" charset="0"/>
                <a:cs typeface="Arial" pitchFamily="34" charset="0"/>
              </a:rPr>
              <a:t>Comply with other requirements per HAR 11-55, Appendix M.</a:t>
            </a:r>
            <a:endParaRPr lang="en-US" sz="1000" dirty="0">
              <a:solidFill>
                <a:prstClr val="black"/>
              </a:solidFill>
              <a:latin typeface="Arial" pitchFamily="34" charset="0"/>
              <a:cs typeface="Arial" pitchFamily="34" charset="0"/>
            </a:endParaRPr>
          </a:p>
        </p:txBody>
      </p:sp>
      <p:cxnSp>
        <p:nvCxnSpPr>
          <p:cNvPr id="18" name="Elbow Connector 17"/>
          <p:cNvCxnSpPr>
            <a:stCxn id="4" idx="2"/>
            <a:endCxn id="5" idx="0"/>
          </p:cNvCxnSpPr>
          <p:nvPr/>
        </p:nvCxnSpPr>
        <p:spPr>
          <a:xfrm rot="5400000">
            <a:off x="2126285" y="26339"/>
            <a:ext cx="248077" cy="151089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4" idx="2"/>
            <a:endCxn id="6" idx="0"/>
          </p:cNvCxnSpPr>
          <p:nvPr/>
        </p:nvCxnSpPr>
        <p:spPr>
          <a:xfrm rot="16200000" flipH="1">
            <a:off x="3779156" y="-115640"/>
            <a:ext cx="248076" cy="179485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endCxn id="7" idx="0"/>
          </p:cNvCxnSpPr>
          <p:nvPr/>
        </p:nvCxnSpPr>
        <p:spPr>
          <a:xfrm rot="10800000" flipV="1">
            <a:off x="2141341" y="1371708"/>
            <a:ext cx="2659284" cy="18889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6" idx="2"/>
            <a:endCxn id="10" idx="0"/>
          </p:cNvCxnSpPr>
          <p:nvPr/>
        </p:nvCxnSpPr>
        <p:spPr>
          <a:xfrm rot="16200000" flipH="1">
            <a:off x="5989452" y="117100"/>
            <a:ext cx="231586" cy="26092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endCxn id="8" idx="0"/>
          </p:cNvCxnSpPr>
          <p:nvPr/>
        </p:nvCxnSpPr>
        <p:spPr>
          <a:xfrm rot="10800000" flipV="1">
            <a:off x="4820929" y="1971017"/>
            <a:ext cx="1217700" cy="24363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3556313" y="1971017"/>
            <a:ext cx="1264616" cy="24363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0" idx="2"/>
            <a:endCxn id="9" idx="3"/>
          </p:cNvCxnSpPr>
          <p:nvPr/>
        </p:nvCxnSpPr>
        <p:spPr>
          <a:xfrm rot="5400000">
            <a:off x="6365786" y="1948565"/>
            <a:ext cx="439469" cy="164870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9" idx="2"/>
            <a:endCxn id="12" idx="0"/>
          </p:cNvCxnSpPr>
          <p:nvPr/>
        </p:nvCxnSpPr>
        <p:spPr>
          <a:xfrm rot="16200000" flipH="1">
            <a:off x="5591065" y="2418004"/>
            <a:ext cx="340209" cy="19050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9" idx="2"/>
            <a:endCxn id="11" idx="0"/>
          </p:cNvCxnSpPr>
          <p:nvPr/>
        </p:nvCxnSpPr>
        <p:spPr>
          <a:xfrm rot="5400000">
            <a:off x="3394675" y="2126616"/>
            <a:ext cx="340210" cy="248777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2" idx="1"/>
          </p:cNvCxnSpPr>
          <p:nvPr/>
        </p:nvCxnSpPr>
        <p:spPr>
          <a:xfrm>
            <a:off x="4399825" y="3748357"/>
            <a:ext cx="13613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11" idx="2"/>
            <a:endCxn id="13" idx="0"/>
          </p:cNvCxnSpPr>
          <p:nvPr/>
        </p:nvCxnSpPr>
        <p:spPr>
          <a:xfrm rot="5400000">
            <a:off x="1696414" y="4468286"/>
            <a:ext cx="536491" cy="71246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12" idx="2"/>
            <a:endCxn id="15" idx="0"/>
          </p:cNvCxnSpPr>
          <p:nvPr/>
        </p:nvCxnSpPr>
        <p:spPr>
          <a:xfrm rot="5400000">
            <a:off x="5328015" y="3707108"/>
            <a:ext cx="1136655" cy="163465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12" idx="2"/>
            <a:endCxn id="16" idx="0"/>
          </p:cNvCxnSpPr>
          <p:nvPr/>
        </p:nvCxnSpPr>
        <p:spPr>
          <a:xfrm rot="16200000" flipH="1">
            <a:off x="6699643" y="3970133"/>
            <a:ext cx="1136655" cy="110860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324071" y="1262064"/>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67" name="TextBox 66"/>
          <p:cNvSpPr txBox="1"/>
          <p:nvPr/>
        </p:nvSpPr>
        <p:spPr>
          <a:xfrm>
            <a:off x="7172960" y="2567398"/>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
        <p:nvSpPr>
          <p:cNvPr id="68" name="TextBox 67"/>
          <p:cNvSpPr txBox="1"/>
          <p:nvPr/>
        </p:nvSpPr>
        <p:spPr>
          <a:xfrm>
            <a:off x="5831353" y="1262064"/>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
        <p:nvSpPr>
          <p:cNvPr id="69" name="TextBox 68"/>
          <p:cNvSpPr txBox="1"/>
          <p:nvPr/>
        </p:nvSpPr>
        <p:spPr>
          <a:xfrm>
            <a:off x="3690753" y="654827"/>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
        <p:nvSpPr>
          <p:cNvPr id="70" name="TextBox 69"/>
          <p:cNvSpPr txBox="1"/>
          <p:nvPr/>
        </p:nvSpPr>
        <p:spPr>
          <a:xfrm>
            <a:off x="5761169" y="4419600"/>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1" name="TextBox 70"/>
          <p:cNvSpPr txBox="1"/>
          <p:nvPr/>
        </p:nvSpPr>
        <p:spPr>
          <a:xfrm>
            <a:off x="3381900" y="3234236"/>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2" name="TextBox 71"/>
          <p:cNvSpPr txBox="1"/>
          <p:nvPr/>
        </p:nvSpPr>
        <p:spPr>
          <a:xfrm>
            <a:off x="5236737" y="1860681"/>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3" name="TextBox 72"/>
          <p:cNvSpPr txBox="1"/>
          <p:nvPr/>
        </p:nvSpPr>
        <p:spPr>
          <a:xfrm>
            <a:off x="4000703" y="1860681"/>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4" name="TextBox 73"/>
          <p:cNvSpPr txBox="1"/>
          <p:nvPr/>
        </p:nvSpPr>
        <p:spPr>
          <a:xfrm>
            <a:off x="2067440" y="654827"/>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6" name="TextBox 75"/>
          <p:cNvSpPr txBox="1"/>
          <p:nvPr/>
        </p:nvSpPr>
        <p:spPr>
          <a:xfrm>
            <a:off x="1781132" y="4724400"/>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7" name="TextBox 76"/>
          <p:cNvSpPr txBox="1"/>
          <p:nvPr/>
        </p:nvSpPr>
        <p:spPr>
          <a:xfrm>
            <a:off x="5682983" y="3234236"/>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
        <p:nvSpPr>
          <p:cNvPr id="81" name="TextBox 80"/>
          <p:cNvSpPr txBox="1"/>
          <p:nvPr/>
        </p:nvSpPr>
        <p:spPr>
          <a:xfrm>
            <a:off x="7145705" y="4419600"/>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
        <p:nvSpPr>
          <p:cNvPr id="82" name="TextBox 81"/>
          <p:cNvSpPr txBox="1"/>
          <p:nvPr/>
        </p:nvSpPr>
        <p:spPr>
          <a:xfrm>
            <a:off x="4867136" y="3640862"/>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9065" y="103751"/>
            <a:ext cx="1548555" cy="113238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
        <p:nvSpPr>
          <p:cNvPr id="48" name="TextBox 47"/>
          <p:cNvSpPr txBox="1"/>
          <p:nvPr/>
        </p:nvSpPr>
        <p:spPr>
          <a:xfrm>
            <a:off x="914400" y="2819400"/>
            <a:ext cx="2209800" cy="400110"/>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Go directly to “Are you a large entity as defined in HAR 11-55-01?”</a:t>
            </a:r>
            <a:endParaRPr lang="en-US" sz="1000" dirty="0">
              <a:solidFill>
                <a:prstClr val="black"/>
              </a:solidFill>
              <a:latin typeface="Arial" pitchFamily="34" charset="0"/>
              <a:cs typeface="Arial" pitchFamily="34" charset="0"/>
            </a:endParaRPr>
          </a:p>
        </p:txBody>
      </p:sp>
      <p:cxnSp>
        <p:nvCxnSpPr>
          <p:cNvPr id="51" name="Straight Arrow Connector 50"/>
          <p:cNvCxnSpPr/>
          <p:nvPr/>
        </p:nvCxnSpPr>
        <p:spPr>
          <a:xfrm>
            <a:off x="2133600" y="22860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35480" y="2438400"/>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920211019"/>
      </p:ext>
    </p:extLst>
  </p:cSld>
  <p:clrMapOvr>
    <a:masterClrMapping/>
  </p:clrMapOvr>
  <mc:AlternateContent xmlns:mc="http://schemas.openxmlformats.org/markup-compatibility/2006" xmlns:p14="http://schemas.microsoft.com/office/powerpoint/2010/main">
    <mc:Choice Requires="p14">
      <p:transition spd="slow" p14:dur="2000" advTm="13815"/>
    </mc:Choice>
    <mc:Fallback xmlns="">
      <p:transition spd="slow" advTm="138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4617B"/>
                </a:solidFill>
              </a:rPr>
              <a:t>NPDES Pesticide General Permit</a:t>
            </a:r>
            <a:endParaRPr lang="en-US" dirty="0"/>
          </a:p>
        </p:txBody>
      </p:sp>
      <p:sp>
        <p:nvSpPr>
          <p:cNvPr id="3" name="Content Placeholder 2"/>
          <p:cNvSpPr>
            <a:spLocks noGrp="1"/>
          </p:cNvSpPr>
          <p:nvPr>
            <p:ph idx="1"/>
          </p:nvPr>
        </p:nvSpPr>
        <p:spPr/>
        <p:txBody>
          <a:bodyPr/>
          <a:lstStyle/>
          <a:p>
            <a:r>
              <a:rPr lang="en-US" dirty="0" smtClean="0"/>
              <a:t>Four main PGP scenarios:</a:t>
            </a:r>
          </a:p>
          <a:p>
            <a:pPr marL="879793" lvl="1" indent="-514350">
              <a:buFont typeface="+mj-lt"/>
              <a:buAutoNum type="arabicPeriod"/>
            </a:pPr>
            <a:r>
              <a:rPr lang="en-US" dirty="0" smtClean="0"/>
              <a:t>The PGP does not apply to you at all.</a:t>
            </a:r>
          </a:p>
          <a:p>
            <a:pPr marL="879793" lvl="1" indent="-514350">
              <a:buFont typeface="+mj-lt"/>
              <a:buAutoNum type="arabicPeriod"/>
            </a:pPr>
            <a:r>
              <a:rPr lang="en-US" dirty="0" smtClean="0"/>
              <a:t>You are automatically covered under the PGP and do not have to submit a NOI.  </a:t>
            </a:r>
          </a:p>
          <a:p>
            <a:pPr marL="879793" lvl="1" indent="-514350">
              <a:buFont typeface="+mj-lt"/>
              <a:buAutoNum type="arabicPeriod"/>
            </a:pPr>
            <a:r>
              <a:rPr lang="en-US" dirty="0" smtClean="0"/>
              <a:t>You are </a:t>
            </a:r>
            <a:r>
              <a:rPr lang="en-US" u="sng" dirty="0" smtClean="0"/>
              <a:t>not</a:t>
            </a:r>
            <a:r>
              <a:rPr lang="en-US" dirty="0" smtClean="0"/>
              <a:t> automatically covered under the PGP and you must submit a NOI.  </a:t>
            </a:r>
          </a:p>
          <a:p>
            <a:pPr marL="879793" lvl="1" indent="-514350">
              <a:buFont typeface="+mj-lt"/>
              <a:buAutoNum type="arabicPeriod"/>
            </a:pPr>
            <a:r>
              <a:rPr lang="en-US" dirty="0"/>
              <a:t>You are not qualified for PGP </a:t>
            </a:r>
            <a:r>
              <a:rPr lang="en-US" dirty="0" smtClean="0"/>
              <a:t>coverage and must either </a:t>
            </a:r>
            <a:r>
              <a:rPr lang="en-US" dirty="0"/>
              <a:t>look into obtaining Individual NPDES Permit coverage or </a:t>
            </a:r>
            <a:r>
              <a:rPr lang="en-US" dirty="0" smtClean="0"/>
              <a:t>not apply pesticides to </a:t>
            </a:r>
            <a:r>
              <a:rPr lang="en-US" dirty="0"/>
              <a:t>State </a:t>
            </a:r>
            <a:r>
              <a:rPr lang="en-US" dirty="0" smtClean="0"/>
              <a:t>waters</a:t>
            </a:r>
            <a:r>
              <a:rPr lang="en-US" dirty="0"/>
              <a:t>.</a:t>
            </a:r>
          </a:p>
          <a:p>
            <a:pPr marL="342900" indent="-342900"/>
            <a:endParaRPr lang="en-US" dirty="0" smtClean="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98003442"/>
      </p:ext>
    </p:extLst>
  </p:cSld>
  <p:clrMapOvr>
    <a:masterClrMapping/>
  </p:clrMapOvr>
  <mc:AlternateContent xmlns:mc="http://schemas.openxmlformats.org/markup-compatibility/2006" xmlns:p14="http://schemas.microsoft.com/office/powerpoint/2010/main">
    <mc:Choice Requires="p14">
      <p:transition spd="slow" p14:dur="2000" advTm="47146"/>
    </mc:Choice>
    <mc:Fallback xmlns="">
      <p:transition spd="slow" advTm="471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3439</TotalTime>
  <Words>618</Words>
  <Application>Microsoft Office PowerPoint</Application>
  <PresentationFormat>On-screen Show (4:3)</PresentationFormat>
  <Paragraphs>67</Paragraphs>
  <Slides>6</Slides>
  <Notes>0</Notes>
  <HiddenSlides>0</HiddenSlides>
  <MMClips>6</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Flow</vt:lpstr>
      <vt:lpstr>Office Theme</vt:lpstr>
      <vt:lpstr>PowerPoint Presentation</vt:lpstr>
      <vt:lpstr>NPDES Pesticide General Permit</vt:lpstr>
      <vt:lpstr>NPDES Pesticide General Permit</vt:lpstr>
      <vt:lpstr>NPDES Pesticide General Permit</vt:lpstr>
      <vt:lpstr>PowerPoint Presentation</vt:lpstr>
      <vt:lpstr>NPDES Pesticide General Permit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Jasmine</dc:creator>
  <cp:lastModifiedBy>Stacey Shintani</cp:lastModifiedBy>
  <cp:revision>447</cp:revision>
  <cp:lastPrinted>2013-07-16T22:28:04Z</cp:lastPrinted>
  <dcterms:created xsi:type="dcterms:W3CDTF">2012-07-10T03:11:32Z</dcterms:created>
  <dcterms:modified xsi:type="dcterms:W3CDTF">2013-07-22T20:52:17Z</dcterms:modified>
</cp:coreProperties>
</file>